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429479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56449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795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619997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914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2760986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324439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292398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63180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82109E-11B2-4702-8EB5-16E9ADE17A8A}" type="datetimeFigureOut">
              <a:rPr lang="en-IN" smtClean="0"/>
              <a:t>06-06-2020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104797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82109E-11B2-4702-8EB5-16E9ADE17A8A}"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117642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82109E-11B2-4702-8EB5-16E9ADE17A8A}" type="datetimeFigureOut">
              <a:rPr lang="en-IN" smtClean="0"/>
              <a:t>06-06-2020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413001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82109E-11B2-4702-8EB5-16E9ADE17A8A}" type="datetimeFigureOut">
              <a:rPr lang="en-IN" smtClean="0"/>
              <a:t>06-06-2020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231001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2109E-11B2-4702-8EB5-16E9ADE17A8A}" type="datetimeFigureOut">
              <a:rPr lang="en-IN" smtClean="0"/>
              <a:t>06-06-2020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327227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82109E-11B2-4702-8EB5-16E9ADE17A8A}"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37476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2109E-11B2-4702-8EB5-16E9ADE17A8A}" type="datetimeFigureOut">
              <a:rPr lang="en-IN" smtClean="0"/>
              <a:t>06-06-2020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D59F4-8AAB-4D20-9E91-0778FF57AB95}" type="slidenum">
              <a:rPr lang="en-IN" smtClean="0"/>
              <a:t>‹#›</a:t>
            </a:fld>
            <a:endParaRPr lang="en-IN"/>
          </a:p>
        </p:txBody>
      </p:sp>
    </p:spTree>
    <p:extLst>
      <p:ext uri="{BB962C8B-B14F-4D97-AF65-F5344CB8AC3E}">
        <p14:creationId xmlns:p14="http://schemas.microsoft.com/office/powerpoint/2010/main" val="17227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82109E-11B2-4702-8EB5-16E9ADE17A8A}" type="datetimeFigureOut">
              <a:rPr lang="en-IN" smtClean="0"/>
              <a:t>06-06-2020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ED59F4-8AAB-4D20-9E91-0778FF57AB95}" type="slidenum">
              <a:rPr lang="en-IN" smtClean="0"/>
              <a:t>‹#›</a:t>
            </a:fld>
            <a:endParaRPr lang="en-IN"/>
          </a:p>
        </p:txBody>
      </p:sp>
    </p:spTree>
    <p:extLst>
      <p:ext uri="{BB962C8B-B14F-4D97-AF65-F5344CB8AC3E}">
        <p14:creationId xmlns:p14="http://schemas.microsoft.com/office/powerpoint/2010/main" val="438144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D3F7-C473-4CAA-98A4-E56D98274F3E}"/>
              </a:ext>
            </a:extLst>
          </p:cNvPr>
          <p:cNvSpPr>
            <a:spLocks noGrp="1"/>
          </p:cNvSpPr>
          <p:nvPr>
            <p:ph type="ctrTitle"/>
          </p:nvPr>
        </p:nvSpPr>
        <p:spPr>
          <a:xfrm>
            <a:off x="1507067" y="1711006"/>
            <a:ext cx="8471820" cy="2340568"/>
          </a:xfrm>
        </p:spPr>
        <p:txBody>
          <a:bodyPr/>
          <a:lstStyle/>
          <a:p>
            <a:pPr algn="ctr"/>
            <a:r>
              <a:rPr lang="en-US" sz="4000" b="1" dirty="0">
                <a:solidFill>
                  <a:schemeClr val="tx1"/>
                </a:solidFill>
              </a:rPr>
              <a:t>Segmenting and Clustering Neighborhoods in Fredericton, NB</a:t>
            </a:r>
            <a:br>
              <a:rPr lang="en-US" b="1" dirty="0"/>
            </a:br>
            <a:endParaRPr lang="en-IN" dirty="0"/>
          </a:p>
        </p:txBody>
      </p:sp>
      <p:sp>
        <p:nvSpPr>
          <p:cNvPr id="3" name="Subtitle 2">
            <a:extLst>
              <a:ext uri="{FF2B5EF4-FFF2-40B4-BE49-F238E27FC236}">
                <a16:creationId xmlns:a16="http://schemas.microsoft.com/office/drawing/2014/main" id="{88A92C2C-00D5-4B63-983D-ED12B4775D5C}"/>
              </a:ext>
            </a:extLst>
          </p:cNvPr>
          <p:cNvSpPr>
            <a:spLocks noGrp="1"/>
          </p:cNvSpPr>
          <p:nvPr>
            <p:ph type="subTitle" idx="1"/>
          </p:nvPr>
        </p:nvSpPr>
        <p:spPr>
          <a:xfrm>
            <a:off x="556591" y="3693025"/>
            <a:ext cx="9859618" cy="905480"/>
          </a:xfrm>
        </p:spPr>
        <p:txBody>
          <a:bodyPr/>
          <a:lstStyle/>
          <a:p>
            <a:r>
              <a:rPr lang="en-US" sz="2400" b="1" dirty="0">
                <a:solidFill>
                  <a:schemeClr val="accent2">
                    <a:lumMod val="50000"/>
                  </a:schemeClr>
                </a:solidFill>
              </a:rPr>
              <a:t>Applied Data Science Capstone Week 5 Peer-Graded Project Report</a:t>
            </a:r>
          </a:p>
          <a:p>
            <a:endParaRPr lang="en-IN" dirty="0"/>
          </a:p>
        </p:txBody>
      </p:sp>
    </p:spTree>
    <p:extLst>
      <p:ext uri="{BB962C8B-B14F-4D97-AF65-F5344CB8AC3E}">
        <p14:creationId xmlns:p14="http://schemas.microsoft.com/office/powerpoint/2010/main" val="367639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209C5-F941-435E-9F2E-6C17FC1C1FA8}"/>
              </a:ext>
            </a:extLst>
          </p:cNvPr>
          <p:cNvPicPr>
            <a:picLocks noChangeAspect="1"/>
          </p:cNvPicPr>
          <p:nvPr/>
        </p:nvPicPr>
        <p:blipFill rotWithShape="1">
          <a:blip r:embed="rId2">
            <a:extLst>
              <a:ext uri="{28A0092B-C50C-407E-A947-70E740481C1C}">
                <a14:useLocalDpi xmlns:a14="http://schemas.microsoft.com/office/drawing/2010/main" val="0"/>
              </a:ext>
            </a:extLst>
          </a:blip>
          <a:srcRect l="17935" t="11768" r="15326" b="10706"/>
          <a:stretch/>
        </p:blipFill>
        <p:spPr>
          <a:xfrm>
            <a:off x="212035" y="418550"/>
            <a:ext cx="9219034" cy="6020900"/>
          </a:xfrm>
          <a:prstGeom prst="rect">
            <a:avLst/>
          </a:prstGeom>
        </p:spPr>
      </p:pic>
    </p:spTree>
    <p:extLst>
      <p:ext uri="{BB962C8B-B14F-4D97-AF65-F5344CB8AC3E}">
        <p14:creationId xmlns:p14="http://schemas.microsoft.com/office/powerpoint/2010/main" val="182744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C6CEC1-8B3C-431F-818B-F7B43C893BA1}"/>
              </a:ext>
            </a:extLst>
          </p:cNvPr>
          <p:cNvPicPr>
            <a:picLocks noChangeAspect="1"/>
          </p:cNvPicPr>
          <p:nvPr/>
        </p:nvPicPr>
        <p:blipFill rotWithShape="1">
          <a:blip r:embed="rId2">
            <a:extLst>
              <a:ext uri="{28A0092B-C50C-407E-A947-70E740481C1C}">
                <a14:useLocalDpi xmlns:a14="http://schemas.microsoft.com/office/drawing/2010/main" val="0"/>
              </a:ext>
            </a:extLst>
          </a:blip>
          <a:srcRect l="19457" t="9835" r="15652" b="5872"/>
          <a:stretch/>
        </p:blipFill>
        <p:spPr>
          <a:xfrm>
            <a:off x="689112" y="289173"/>
            <a:ext cx="8295861" cy="6058619"/>
          </a:xfrm>
          <a:prstGeom prst="rect">
            <a:avLst/>
          </a:prstGeom>
        </p:spPr>
      </p:pic>
    </p:spTree>
    <p:extLst>
      <p:ext uri="{BB962C8B-B14F-4D97-AF65-F5344CB8AC3E}">
        <p14:creationId xmlns:p14="http://schemas.microsoft.com/office/powerpoint/2010/main" val="126224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3E8F-CC8D-49D9-B45C-54E4F10B3758}"/>
              </a:ext>
            </a:extLst>
          </p:cNvPr>
          <p:cNvSpPr>
            <a:spLocks noGrp="1"/>
          </p:cNvSpPr>
          <p:nvPr>
            <p:ph type="title"/>
          </p:nvPr>
        </p:nvSpPr>
        <p:spPr>
          <a:xfrm>
            <a:off x="677334" y="609600"/>
            <a:ext cx="8596668" cy="728870"/>
          </a:xfrm>
        </p:spPr>
        <p:txBody>
          <a:bodyPr>
            <a:normAutofit fontScale="90000"/>
          </a:bodyPr>
          <a:lstStyle/>
          <a:p>
            <a:r>
              <a:rPr lang="en-IN" b="1" dirty="0">
                <a:solidFill>
                  <a:schemeClr val="accent2">
                    <a:lumMod val="50000"/>
                  </a:schemeClr>
                </a:solidFill>
              </a:rPr>
              <a:t>Examine Crime Types</a:t>
            </a:r>
            <a:br>
              <a:rPr lang="en-IN" b="1" dirty="0">
                <a:solidFill>
                  <a:schemeClr val="accent2">
                    <a:lumMod val="50000"/>
                  </a:schemeClr>
                </a:solidFill>
              </a:rPr>
            </a:br>
            <a:endParaRPr lang="en-IN" dirty="0">
              <a:solidFill>
                <a:schemeClr val="accent2">
                  <a:lumMod val="50000"/>
                </a:schemeClr>
              </a:solidFill>
            </a:endParaRPr>
          </a:p>
        </p:txBody>
      </p:sp>
      <p:pic>
        <p:nvPicPr>
          <p:cNvPr id="5" name="Content Placeholder 4">
            <a:extLst>
              <a:ext uri="{FF2B5EF4-FFF2-40B4-BE49-F238E27FC236}">
                <a16:creationId xmlns:a16="http://schemas.microsoft.com/office/drawing/2014/main" id="{BEF94E3B-3ADD-4D5A-8B51-6FBCF2FFC6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809" t="26618" r="17077" b="8510"/>
          <a:stretch/>
        </p:blipFill>
        <p:spPr>
          <a:xfrm>
            <a:off x="677333" y="1484244"/>
            <a:ext cx="8374885" cy="4764156"/>
          </a:xfrm>
        </p:spPr>
      </p:pic>
    </p:spTree>
    <p:extLst>
      <p:ext uri="{BB962C8B-B14F-4D97-AF65-F5344CB8AC3E}">
        <p14:creationId xmlns:p14="http://schemas.microsoft.com/office/powerpoint/2010/main" val="100303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0A46-FC91-4CFB-80E7-7F4AA2B65077}"/>
              </a:ext>
            </a:extLst>
          </p:cNvPr>
          <p:cNvSpPr>
            <a:spLocks noGrp="1"/>
          </p:cNvSpPr>
          <p:nvPr>
            <p:ph type="title"/>
          </p:nvPr>
        </p:nvSpPr>
        <p:spPr>
          <a:xfrm>
            <a:off x="677334" y="1931988"/>
            <a:ext cx="9063013" cy="2295455"/>
          </a:xfrm>
        </p:spPr>
        <p:txBody>
          <a:bodyPr/>
          <a:lstStyle/>
          <a:p>
            <a:r>
              <a:rPr lang="en-US" b="1" dirty="0">
                <a:solidFill>
                  <a:schemeClr val="accent2">
                    <a:lumMod val="50000"/>
                  </a:schemeClr>
                </a:solidFill>
              </a:rPr>
              <a:t>Let's examine theft from vehicles</a:t>
            </a:r>
            <a:br>
              <a:rPr lang="en-US" b="1" dirty="0">
                <a:solidFill>
                  <a:schemeClr val="accent2">
                    <a:lumMod val="50000"/>
                  </a:schemeClr>
                </a:solidFill>
              </a:rPr>
            </a:br>
            <a:endParaRPr lang="en-IN" dirty="0">
              <a:solidFill>
                <a:schemeClr val="accent2">
                  <a:lumMod val="50000"/>
                </a:schemeClr>
              </a:solidFill>
            </a:endParaRPr>
          </a:p>
        </p:txBody>
      </p:sp>
      <p:sp>
        <p:nvSpPr>
          <p:cNvPr id="3" name="Text Placeholder 2">
            <a:extLst>
              <a:ext uri="{FF2B5EF4-FFF2-40B4-BE49-F238E27FC236}">
                <a16:creationId xmlns:a16="http://schemas.microsoft.com/office/drawing/2014/main" id="{80ECA958-5FF7-46C8-B821-276375DC751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6341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6738BC-6FF1-4A3B-9F0F-FF5760A74043}"/>
              </a:ext>
            </a:extLst>
          </p:cNvPr>
          <p:cNvPicPr>
            <a:picLocks noChangeAspect="1"/>
          </p:cNvPicPr>
          <p:nvPr/>
        </p:nvPicPr>
        <p:blipFill rotWithShape="1">
          <a:blip r:embed="rId2">
            <a:extLst>
              <a:ext uri="{28A0092B-C50C-407E-A947-70E740481C1C}">
                <a14:useLocalDpi xmlns:a14="http://schemas.microsoft.com/office/drawing/2010/main" val="0"/>
              </a:ext>
            </a:extLst>
          </a:blip>
          <a:srcRect l="18913" t="10995" r="15543" b="5679"/>
          <a:stretch/>
        </p:blipFill>
        <p:spPr>
          <a:xfrm>
            <a:off x="437321" y="250258"/>
            <a:ext cx="8894576" cy="6357483"/>
          </a:xfrm>
          <a:prstGeom prst="rect">
            <a:avLst/>
          </a:prstGeom>
        </p:spPr>
      </p:pic>
    </p:spTree>
    <p:extLst>
      <p:ext uri="{BB962C8B-B14F-4D97-AF65-F5344CB8AC3E}">
        <p14:creationId xmlns:p14="http://schemas.microsoft.com/office/powerpoint/2010/main" val="165864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2962-FF1B-4AFB-8814-A00ED944421A}"/>
              </a:ext>
            </a:extLst>
          </p:cNvPr>
          <p:cNvSpPr>
            <a:spLocks noGrp="1"/>
          </p:cNvSpPr>
          <p:nvPr>
            <p:ph type="title"/>
          </p:nvPr>
        </p:nvSpPr>
        <p:spPr/>
        <p:txBody>
          <a:bodyPr>
            <a:normAutofit fontScale="90000"/>
          </a:bodyPr>
          <a:lstStyle/>
          <a:p>
            <a:r>
              <a:rPr lang="en-US" b="1" dirty="0">
                <a:solidFill>
                  <a:schemeClr val="accent2">
                    <a:lumMod val="50000"/>
                  </a:schemeClr>
                </a:solidFill>
              </a:rPr>
              <a:t>Is it possible the higher rate of crime in the downtown area is due to population density?</a:t>
            </a:r>
            <a:br>
              <a:rPr lang="en-US" b="1" dirty="0">
                <a:solidFill>
                  <a:schemeClr val="accent2">
                    <a:lumMod val="50000"/>
                  </a:schemeClr>
                </a:solidFill>
              </a:rPr>
            </a:br>
            <a:endParaRPr lang="en-IN" dirty="0">
              <a:solidFill>
                <a:schemeClr val="accent2">
                  <a:lumMod val="50000"/>
                </a:schemeClr>
              </a:solidFill>
            </a:endParaRPr>
          </a:p>
        </p:txBody>
      </p:sp>
      <p:sp>
        <p:nvSpPr>
          <p:cNvPr id="3" name="Text Placeholder 2">
            <a:extLst>
              <a:ext uri="{FF2B5EF4-FFF2-40B4-BE49-F238E27FC236}">
                <a16:creationId xmlns:a16="http://schemas.microsoft.com/office/drawing/2014/main" id="{4FCFDAC2-4288-41D5-9F7D-FECDF44B5C1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4905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368569-C158-4F5E-BF2F-F2129E573639}"/>
              </a:ext>
            </a:extLst>
          </p:cNvPr>
          <p:cNvPicPr>
            <a:picLocks noChangeAspect="1"/>
          </p:cNvPicPr>
          <p:nvPr/>
        </p:nvPicPr>
        <p:blipFill rotWithShape="1">
          <a:blip r:embed="rId2">
            <a:extLst>
              <a:ext uri="{28A0092B-C50C-407E-A947-70E740481C1C}">
                <a14:useLocalDpi xmlns:a14="http://schemas.microsoft.com/office/drawing/2010/main" val="0"/>
              </a:ext>
            </a:extLst>
          </a:blip>
          <a:srcRect l="18044" t="10995" r="15761" b="5679"/>
          <a:stretch/>
        </p:blipFill>
        <p:spPr>
          <a:xfrm>
            <a:off x="424069" y="324618"/>
            <a:ext cx="8772939" cy="6208763"/>
          </a:xfrm>
          <a:prstGeom prst="rect">
            <a:avLst/>
          </a:prstGeom>
        </p:spPr>
      </p:pic>
    </p:spTree>
    <p:extLst>
      <p:ext uri="{BB962C8B-B14F-4D97-AF65-F5344CB8AC3E}">
        <p14:creationId xmlns:p14="http://schemas.microsoft.com/office/powerpoint/2010/main" val="401325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DDDAF5-C886-4D39-A59A-A4001DFA6ACB}"/>
              </a:ext>
            </a:extLst>
          </p:cNvPr>
          <p:cNvPicPr>
            <a:picLocks noChangeAspect="1"/>
          </p:cNvPicPr>
          <p:nvPr/>
        </p:nvPicPr>
        <p:blipFill rotWithShape="1">
          <a:blip r:embed="rId2">
            <a:extLst>
              <a:ext uri="{28A0092B-C50C-407E-A947-70E740481C1C}">
                <a14:useLocalDpi xmlns:a14="http://schemas.microsoft.com/office/drawing/2010/main" val="0"/>
              </a:ext>
            </a:extLst>
          </a:blip>
          <a:srcRect l="13827" t="9278" r="14561" b="5292"/>
          <a:stretch/>
        </p:blipFill>
        <p:spPr>
          <a:xfrm>
            <a:off x="477078" y="500270"/>
            <a:ext cx="8733183" cy="5857460"/>
          </a:xfrm>
          <a:prstGeom prst="rect">
            <a:avLst/>
          </a:prstGeom>
        </p:spPr>
      </p:pic>
    </p:spTree>
    <p:extLst>
      <p:ext uri="{BB962C8B-B14F-4D97-AF65-F5344CB8AC3E}">
        <p14:creationId xmlns:p14="http://schemas.microsoft.com/office/powerpoint/2010/main" val="189950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D23B-252A-4E21-81C6-1B9C1AA8F648}"/>
              </a:ext>
            </a:extLst>
          </p:cNvPr>
          <p:cNvSpPr>
            <a:spLocks noGrp="1"/>
          </p:cNvSpPr>
          <p:nvPr>
            <p:ph type="title"/>
          </p:nvPr>
        </p:nvSpPr>
        <p:spPr>
          <a:xfrm>
            <a:off x="677334" y="609600"/>
            <a:ext cx="8596668" cy="728870"/>
          </a:xfrm>
        </p:spPr>
        <p:txBody>
          <a:bodyPr/>
          <a:lstStyle/>
          <a:p>
            <a:r>
              <a:rPr lang="en-IN" dirty="0">
                <a:solidFill>
                  <a:schemeClr val="accent2">
                    <a:lumMod val="50000"/>
                  </a:schemeClr>
                </a:solidFill>
              </a:rPr>
              <a:t>DATA</a:t>
            </a:r>
          </a:p>
        </p:txBody>
      </p:sp>
      <p:sp>
        <p:nvSpPr>
          <p:cNvPr id="3" name="Content Placeholder 2">
            <a:extLst>
              <a:ext uri="{FF2B5EF4-FFF2-40B4-BE49-F238E27FC236}">
                <a16:creationId xmlns:a16="http://schemas.microsoft.com/office/drawing/2014/main" id="{6C02BC90-4F94-4EC8-BACC-5335E0BDF02F}"/>
              </a:ext>
            </a:extLst>
          </p:cNvPr>
          <p:cNvSpPr>
            <a:spLocks noGrp="1"/>
          </p:cNvSpPr>
          <p:nvPr>
            <p:ph idx="1"/>
          </p:nvPr>
        </p:nvSpPr>
        <p:spPr>
          <a:xfrm>
            <a:off x="677334" y="1338471"/>
            <a:ext cx="8596668" cy="4702892"/>
          </a:xfrm>
        </p:spPr>
        <p:txBody>
          <a:bodyPr>
            <a:normAutofit lnSpcReduction="10000"/>
          </a:bodyPr>
          <a:lstStyle/>
          <a:p>
            <a:pPr marL="0" indent="0">
              <a:buNone/>
            </a:pPr>
            <a:r>
              <a:rPr lang="en-US" dirty="0"/>
              <a:t>To understand and explore we will need the following City of Fredericton Open Data:</a:t>
            </a:r>
          </a:p>
          <a:p>
            <a:pPr marL="0" indent="0">
              <a:buNone/>
            </a:pPr>
            <a:r>
              <a:rPr lang="en-US" dirty="0"/>
              <a:t>1. Open Data Site: http://data-fredericton.opendata.arcgis.com/</a:t>
            </a:r>
          </a:p>
          <a:p>
            <a:pPr marL="0" indent="0">
              <a:buNone/>
            </a:pPr>
            <a:r>
              <a:rPr lang="en-US" dirty="0"/>
              <a:t>2. Fredericton </a:t>
            </a:r>
            <a:r>
              <a:rPr lang="en-US" dirty="0" err="1"/>
              <a:t>Neighbourhoods</a:t>
            </a:r>
            <a:r>
              <a:rPr lang="en-US" dirty="0"/>
              <a:t>: </a:t>
            </a:r>
            <a:r>
              <a:rPr lang="en-US" dirty="0">
                <a:hlinkClick r:id="rId2"/>
              </a:rPr>
              <a:t>http://data-</a:t>
            </a:r>
            <a:r>
              <a:rPr lang="en-US" dirty="0"/>
              <a:t>    fredericton.opendata.arcgis.com/datasets/neighbourhoods--quartiers</a:t>
            </a:r>
          </a:p>
          <a:p>
            <a:pPr marL="0" indent="0">
              <a:buNone/>
            </a:pPr>
            <a:r>
              <a:rPr lang="en-US" dirty="0"/>
              <a:t>3. Fredericton Crime by </a:t>
            </a:r>
            <a:r>
              <a:rPr lang="en-US" dirty="0" err="1"/>
              <a:t>Neighbourhood</a:t>
            </a:r>
            <a:r>
              <a:rPr lang="en-US" dirty="0"/>
              <a:t>: http://data-fredericton.opendata.arcgis.com/datasets/crime-by-neighbourhood-2017--crime-par-quartier-2017</a:t>
            </a:r>
          </a:p>
          <a:p>
            <a:pPr marL="0" indent="0">
              <a:buNone/>
            </a:pPr>
            <a:r>
              <a:rPr lang="en-US" dirty="0"/>
              <a:t>4. Fredericton Census Tract Demographics: http://data-fredericton.opendata.arcgis.com/datasets/census-tract-demographics--donn%C3%A9es-d%C3%A9mographiques-du-secteur-de-recensement</a:t>
            </a:r>
          </a:p>
          <a:p>
            <a:pPr marL="0" indent="0">
              <a:buNone/>
            </a:pPr>
            <a:r>
              <a:rPr lang="en-US" dirty="0"/>
              <a:t>5. Fredericton locations of interest: https://github.com/JasonLUrquhart/Applied-Data-Science-Capstone/blob/master/Fredericton%20Locations.xlsx</a:t>
            </a:r>
          </a:p>
          <a:p>
            <a:pPr marL="0" indent="0">
              <a:buNone/>
            </a:pPr>
            <a:r>
              <a:rPr lang="en-US" dirty="0"/>
              <a:t>6. Foursquare Developers Access to venue data: https://foursquare.com/</a:t>
            </a:r>
            <a:endParaRPr lang="en-IN" dirty="0"/>
          </a:p>
        </p:txBody>
      </p:sp>
    </p:spTree>
    <p:extLst>
      <p:ext uri="{BB962C8B-B14F-4D97-AF65-F5344CB8AC3E}">
        <p14:creationId xmlns:p14="http://schemas.microsoft.com/office/powerpoint/2010/main" val="226128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D76B-BE1E-49E2-8C3C-3B8711F2A3C6}"/>
              </a:ext>
            </a:extLst>
          </p:cNvPr>
          <p:cNvSpPr>
            <a:spLocks noGrp="1"/>
          </p:cNvSpPr>
          <p:nvPr>
            <p:ph type="title"/>
          </p:nvPr>
        </p:nvSpPr>
        <p:spPr>
          <a:xfrm>
            <a:off x="677334" y="609600"/>
            <a:ext cx="8596668" cy="728870"/>
          </a:xfrm>
        </p:spPr>
        <p:txBody>
          <a:bodyPr>
            <a:normAutofit fontScale="90000"/>
          </a:bodyPr>
          <a:lstStyle/>
          <a:p>
            <a:r>
              <a:rPr lang="en-IN" b="1" dirty="0">
                <a:solidFill>
                  <a:schemeClr val="accent2">
                    <a:lumMod val="50000"/>
                  </a:schemeClr>
                </a:solidFill>
              </a:rPr>
              <a:t>Methodology</a:t>
            </a:r>
            <a:br>
              <a:rPr lang="en-IN" b="1" dirty="0"/>
            </a:br>
            <a:endParaRPr lang="en-IN" dirty="0"/>
          </a:p>
        </p:txBody>
      </p:sp>
      <p:sp>
        <p:nvSpPr>
          <p:cNvPr id="3" name="Content Placeholder 2">
            <a:extLst>
              <a:ext uri="{FF2B5EF4-FFF2-40B4-BE49-F238E27FC236}">
                <a16:creationId xmlns:a16="http://schemas.microsoft.com/office/drawing/2014/main" id="{EFB410C2-DD18-4F51-A59D-A64A54742B09}"/>
              </a:ext>
            </a:extLst>
          </p:cNvPr>
          <p:cNvSpPr>
            <a:spLocks noGrp="1"/>
          </p:cNvSpPr>
          <p:nvPr>
            <p:ph idx="1"/>
          </p:nvPr>
        </p:nvSpPr>
        <p:spPr>
          <a:xfrm>
            <a:off x="677334" y="1338471"/>
            <a:ext cx="8596668" cy="4702892"/>
          </a:xfrm>
        </p:spPr>
        <p:txBody>
          <a:bodyPr/>
          <a:lstStyle/>
          <a:p>
            <a:pPr marL="0" indent="0">
              <a:buNone/>
            </a:pPr>
            <a:r>
              <a:rPr lang="en-IN" dirty="0"/>
              <a:t>The methodology will include:</a:t>
            </a:r>
          </a:p>
          <a:p>
            <a:r>
              <a:rPr lang="en-US" dirty="0"/>
              <a:t>Loading each data set</a:t>
            </a:r>
          </a:p>
          <a:p>
            <a:r>
              <a:rPr lang="en-US" dirty="0"/>
              <a:t>Examine the crime frequency by </a:t>
            </a:r>
            <a:r>
              <a:rPr lang="en-US" dirty="0" err="1"/>
              <a:t>neighbourhood</a:t>
            </a:r>
            <a:endParaRPr lang="en-US" dirty="0"/>
          </a:p>
          <a:p>
            <a:r>
              <a:rPr lang="en-US" dirty="0"/>
              <a:t>Study the crime types and then pivot analysis of crime type frequency by </a:t>
            </a:r>
            <a:r>
              <a:rPr lang="en-US" dirty="0" err="1"/>
              <a:t>neighbourhood</a:t>
            </a:r>
            <a:endParaRPr lang="en-US" dirty="0"/>
          </a:p>
          <a:p>
            <a:r>
              <a:rPr lang="en-US" dirty="0"/>
              <a:t>Understand correlation between crimes and population density</a:t>
            </a:r>
          </a:p>
          <a:p>
            <a:r>
              <a:rPr lang="en-US" dirty="0"/>
              <a:t>Perform k-means </a:t>
            </a:r>
            <a:r>
              <a:rPr lang="en-US" dirty="0" err="1"/>
              <a:t>statisical</a:t>
            </a:r>
            <a:r>
              <a:rPr lang="en-US" dirty="0"/>
              <a:t> analysis on venues by locations of interest based on findings from crimes and </a:t>
            </a:r>
            <a:r>
              <a:rPr lang="en-US" dirty="0" err="1"/>
              <a:t>neighbourhood</a:t>
            </a:r>
            <a:endParaRPr lang="en-US" dirty="0"/>
          </a:p>
          <a:p>
            <a:r>
              <a:rPr lang="en-US" dirty="0"/>
              <a:t>Determine which venues are most common statistically in the region of greatest crime count then in all other locations of interest.</a:t>
            </a:r>
          </a:p>
          <a:p>
            <a:r>
              <a:rPr lang="en-US" dirty="0"/>
              <a:t>Determine if an area, such as the Knowledge Park needs a coffee shop.</a:t>
            </a:r>
            <a:endParaRPr lang="en-IN" dirty="0"/>
          </a:p>
        </p:txBody>
      </p:sp>
    </p:spTree>
    <p:extLst>
      <p:ext uri="{BB962C8B-B14F-4D97-AF65-F5344CB8AC3E}">
        <p14:creationId xmlns:p14="http://schemas.microsoft.com/office/powerpoint/2010/main" val="50056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1274-982A-4838-B94B-A4EDCC4B61A8}"/>
              </a:ext>
            </a:extLst>
          </p:cNvPr>
          <p:cNvSpPr>
            <a:spLocks noGrp="1"/>
          </p:cNvSpPr>
          <p:nvPr>
            <p:ph type="title"/>
          </p:nvPr>
        </p:nvSpPr>
        <p:spPr>
          <a:xfrm>
            <a:off x="677334" y="609600"/>
            <a:ext cx="8596668" cy="596348"/>
          </a:xfrm>
        </p:spPr>
        <p:txBody>
          <a:bodyPr>
            <a:normAutofit fontScale="90000"/>
          </a:bodyPr>
          <a:lstStyle/>
          <a:p>
            <a:r>
              <a:rPr lang="en-IN" b="1" dirty="0">
                <a:solidFill>
                  <a:schemeClr val="accent2">
                    <a:lumMod val="50000"/>
                  </a:schemeClr>
                </a:solidFill>
              </a:rPr>
              <a:t>Results</a:t>
            </a:r>
            <a:br>
              <a:rPr lang="en-IN" b="1" dirty="0"/>
            </a:br>
            <a:endParaRPr lang="en-IN" dirty="0"/>
          </a:p>
        </p:txBody>
      </p:sp>
      <p:sp>
        <p:nvSpPr>
          <p:cNvPr id="3" name="Content Placeholder 2">
            <a:extLst>
              <a:ext uri="{FF2B5EF4-FFF2-40B4-BE49-F238E27FC236}">
                <a16:creationId xmlns:a16="http://schemas.microsoft.com/office/drawing/2014/main" id="{B0BC8D30-BA94-482D-B55D-D84B7FB247D6}"/>
              </a:ext>
            </a:extLst>
          </p:cNvPr>
          <p:cNvSpPr>
            <a:spLocks noGrp="1"/>
          </p:cNvSpPr>
          <p:nvPr>
            <p:ph idx="1"/>
          </p:nvPr>
        </p:nvSpPr>
        <p:spPr>
          <a:xfrm>
            <a:off x="677334" y="1404731"/>
            <a:ext cx="8596668" cy="4636632"/>
          </a:xfrm>
        </p:spPr>
        <p:txBody>
          <a:bodyPr>
            <a:normAutofit/>
          </a:bodyPr>
          <a:lstStyle/>
          <a:p>
            <a:pPr marL="0" indent="0" fontAlgn="base">
              <a:buNone/>
            </a:pPr>
            <a:r>
              <a:rPr lang="en-US" dirty="0"/>
              <a:t>The analysis enabled us to discover and describe visually and quantitatively:</a:t>
            </a:r>
          </a:p>
          <a:p>
            <a:r>
              <a:rPr lang="en-US" dirty="0" err="1"/>
              <a:t>Neighbourhoods</a:t>
            </a:r>
            <a:r>
              <a:rPr lang="en-US" dirty="0"/>
              <a:t> in Fredericton</a:t>
            </a:r>
          </a:p>
          <a:p>
            <a:r>
              <a:rPr lang="en-US" dirty="0"/>
              <a:t>Crime </a:t>
            </a:r>
            <a:r>
              <a:rPr lang="en-US" dirty="0" err="1"/>
              <a:t>freqency</a:t>
            </a:r>
            <a:r>
              <a:rPr lang="en-US" dirty="0"/>
              <a:t> by </a:t>
            </a:r>
            <a:r>
              <a:rPr lang="en-US" dirty="0" err="1"/>
              <a:t>neighbourhood</a:t>
            </a:r>
            <a:endParaRPr lang="en-US" dirty="0"/>
          </a:p>
          <a:p>
            <a:r>
              <a:rPr lang="en-US" dirty="0"/>
              <a:t>Crime type frequency and statistics. The mean crime count in the City of Fredericton is 22.</a:t>
            </a:r>
          </a:p>
          <a:p>
            <a:r>
              <a:rPr lang="en-US" dirty="0"/>
              <a:t>Crime type count by </a:t>
            </a:r>
            <a:r>
              <a:rPr lang="en-US" dirty="0" err="1"/>
              <a:t>neighbourhood</a:t>
            </a:r>
            <a:r>
              <a:rPr lang="en-US" dirty="0"/>
              <a:t>.</a:t>
            </a:r>
          </a:p>
          <a:p>
            <a:r>
              <a:rPr lang="en-US" dirty="0"/>
              <a:t>Theft from motor vehicles is most prevalent in the same area as the most frequent crimes. It's interesting to note this area is mostly residential and most do not have garages. It would be interesting to further examine if surveillance is a </a:t>
            </a:r>
            <a:r>
              <a:rPr lang="en-US" dirty="0" err="1"/>
              <a:t>deterant</a:t>
            </a:r>
            <a:r>
              <a:rPr lang="en-US" dirty="0"/>
              <a:t> for motor vehicle crimes in the downtown core compared to low surveillance in the Platt </a:t>
            </a:r>
            <a:r>
              <a:rPr lang="en-US" dirty="0" err="1"/>
              <a:t>neighbourhood</a:t>
            </a:r>
            <a:r>
              <a:rPr lang="en-US" dirty="0"/>
              <a:t>.</a:t>
            </a:r>
            <a:endParaRPr lang="en-IN" dirty="0"/>
          </a:p>
        </p:txBody>
      </p:sp>
    </p:spTree>
    <p:extLst>
      <p:ext uri="{BB962C8B-B14F-4D97-AF65-F5344CB8AC3E}">
        <p14:creationId xmlns:p14="http://schemas.microsoft.com/office/powerpoint/2010/main" val="427968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12CB-25A2-4C35-8DBC-C249B8BAEA20}"/>
              </a:ext>
            </a:extLst>
          </p:cNvPr>
          <p:cNvSpPr>
            <a:spLocks noGrp="1"/>
          </p:cNvSpPr>
          <p:nvPr>
            <p:ph type="title"/>
          </p:nvPr>
        </p:nvSpPr>
        <p:spPr>
          <a:xfrm>
            <a:off x="677334" y="609600"/>
            <a:ext cx="8596668" cy="728870"/>
          </a:xfrm>
        </p:spPr>
        <p:txBody>
          <a:bodyPr/>
          <a:lstStyle/>
          <a:p>
            <a:r>
              <a:rPr lang="en-IN" b="1" dirty="0">
                <a:solidFill>
                  <a:schemeClr val="accent2">
                    <a:lumMod val="50000"/>
                  </a:schemeClr>
                </a:solidFill>
              </a:rPr>
              <a:t>Discussion and Recommendations</a:t>
            </a:r>
            <a:endParaRPr lang="en-IN" dirty="0">
              <a:solidFill>
                <a:schemeClr val="accent2">
                  <a:lumMod val="50000"/>
                </a:schemeClr>
              </a:solidFill>
            </a:endParaRPr>
          </a:p>
        </p:txBody>
      </p:sp>
      <p:sp>
        <p:nvSpPr>
          <p:cNvPr id="3" name="Content Placeholder 2">
            <a:extLst>
              <a:ext uri="{FF2B5EF4-FFF2-40B4-BE49-F238E27FC236}">
                <a16:creationId xmlns:a16="http://schemas.microsoft.com/office/drawing/2014/main" id="{8F537197-FB37-43CC-961F-6FD01AFE1B49}"/>
              </a:ext>
            </a:extLst>
          </p:cNvPr>
          <p:cNvSpPr>
            <a:spLocks noGrp="1"/>
          </p:cNvSpPr>
          <p:nvPr>
            <p:ph idx="1"/>
          </p:nvPr>
        </p:nvSpPr>
        <p:spPr>
          <a:xfrm>
            <a:off x="677334" y="1656521"/>
            <a:ext cx="8890736" cy="4384841"/>
          </a:xfrm>
        </p:spPr>
        <p:txBody>
          <a:bodyPr>
            <a:normAutofit fontScale="85000" lnSpcReduction="10000"/>
          </a:bodyPr>
          <a:lstStyle/>
          <a:p>
            <a:pPr marL="0" indent="0" algn="just">
              <a:buNone/>
            </a:pPr>
            <a:r>
              <a:rPr lang="en-US" b="1" dirty="0"/>
              <a:t>The City of Fredericton Open Data enables us to gain an understanding of the crime volume by type by area but not specific enough to understand the distribution properties. Valuable questions such as, "are these crimes </a:t>
            </a:r>
            <a:r>
              <a:rPr lang="en-US" b="1" dirty="0" err="1"/>
              <a:t>occuring</a:t>
            </a:r>
            <a:r>
              <a:rPr lang="en-US" b="1" dirty="0"/>
              <a:t> more often in a specific area and at a certain time by a specific demographic of people?" cannot be answered nor explored due to what is reasonably assumed to be personal and private information with associated legal risks.</a:t>
            </a:r>
          </a:p>
          <a:p>
            <a:pPr marL="0" indent="0">
              <a:buNone/>
            </a:pPr>
            <a:endParaRPr lang="en-US" b="1" dirty="0"/>
          </a:p>
          <a:p>
            <a:pPr marL="0" indent="0" algn="just">
              <a:buNone/>
            </a:pPr>
            <a:r>
              <a:rPr lang="en-US" b="1" dirty="0"/>
              <a:t>There is value to the city to explore the detailed crime data using data science to predict frequency, location, timing and conditions to best allocated resources for the benefit of its citizens and it's police force. However, human </a:t>
            </a:r>
            <a:r>
              <a:rPr lang="en-US" b="1" dirty="0" err="1"/>
              <a:t>behaviour</a:t>
            </a:r>
            <a:r>
              <a:rPr lang="en-US" b="1" dirty="0"/>
              <a:t> is complex requiring thick profile data by individual and the conditions surrounding the event(s). To be sufficient for reliable future prediction it would need to demonstrate validity, currency, reliability and sufficiency.</a:t>
            </a:r>
          </a:p>
          <a:p>
            <a:pPr marL="0" indent="0">
              <a:buNone/>
            </a:pPr>
            <a:endParaRPr lang="en-US" b="1" dirty="0"/>
          </a:p>
          <a:p>
            <a:pPr marL="0" indent="0" algn="just">
              <a:buNone/>
            </a:pPr>
            <a:r>
              <a:rPr lang="en-US" b="1" dirty="0"/>
              <a:t>A note of caution is the possibility </a:t>
            </a:r>
            <a:r>
              <a:rPr lang="en-US" b="1" dirty="0" err="1"/>
              <a:t>neighbourhoods</a:t>
            </a:r>
            <a:r>
              <a:rPr lang="en-US" b="1" dirty="0"/>
              <a:t> names could change. The crime dataset did not mention which specific </a:t>
            </a:r>
            <a:r>
              <a:rPr lang="en-US" b="1" dirty="0" err="1"/>
              <a:t>neighbourhood</a:t>
            </a:r>
            <a:r>
              <a:rPr lang="en-US" b="1" dirty="0"/>
              <a:t> naming dataset it was using but we assumed the </a:t>
            </a:r>
            <a:r>
              <a:rPr lang="en-US" b="1" dirty="0" err="1"/>
              <a:t>neighbourhood</a:t>
            </a:r>
            <a:r>
              <a:rPr lang="en-US" b="1" dirty="0"/>
              <a:t> data provided aligned with the </a:t>
            </a:r>
            <a:r>
              <a:rPr lang="en-US" b="1" dirty="0" err="1"/>
              <a:t>neighbourhoods</a:t>
            </a:r>
            <a:r>
              <a:rPr lang="en-US" b="1" dirty="0"/>
              <a:t> used in the crime data. It may be beneficial for the City to note and timestamp </a:t>
            </a:r>
            <a:r>
              <a:rPr lang="en-US" b="1" dirty="0" err="1"/>
              <a:t>neighbourhood</a:t>
            </a:r>
            <a:r>
              <a:rPr lang="en-US" b="1" dirty="0"/>
              <a:t> naming in the future or simply reference with </a:t>
            </a:r>
            <a:r>
              <a:rPr lang="en-US" b="1" dirty="0" err="1"/>
              <a:t>neighbourhood</a:t>
            </a:r>
            <a:r>
              <a:rPr lang="en-US" b="1" dirty="0"/>
              <a:t> naming file it used for the crime dataset</a:t>
            </a:r>
            <a:r>
              <a:rPr lang="en-US" dirty="0"/>
              <a:t>.</a:t>
            </a:r>
            <a:endParaRPr lang="en-IN" dirty="0"/>
          </a:p>
        </p:txBody>
      </p:sp>
    </p:spTree>
    <p:extLst>
      <p:ext uri="{BB962C8B-B14F-4D97-AF65-F5344CB8AC3E}">
        <p14:creationId xmlns:p14="http://schemas.microsoft.com/office/powerpoint/2010/main" val="24849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146E-BF4C-4208-985F-6E2BA7512647}"/>
              </a:ext>
            </a:extLst>
          </p:cNvPr>
          <p:cNvSpPr>
            <a:spLocks noGrp="1"/>
          </p:cNvSpPr>
          <p:nvPr>
            <p:ph type="title"/>
          </p:nvPr>
        </p:nvSpPr>
        <p:spPr>
          <a:xfrm>
            <a:off x="677334" y="609600"/>
            <a:ext cx="8596668" cy="755374"/>
          </a:xfrm>
        </p:spPr>
        <p:txBody>
          <a:bodyPr>
            <a:normAutofit fontScale="90000"/>
          </a:bodyPr>
          <a:lstStyle/>
          <a:p>
            <a:r>
              <a:rPr lang="en-IN" b="1" dirty="0">
                <a:solidFill>
                  <a:schemeClr val="accent2">
                    <a:lumMod val="50000"/>
                  </a:schemeClr>
                </a:solidFill>
              </a:rPr>
              <a:t>Conclusion</a:t>
            </a:r>
            <a:br>
              <a:rPr lang="en-IN" b="1" dirty="0"/>
            </a:br>
            <a:endParaRPr lang="en-IN" dirty="0"/>
          </a:p>
        </p:txBody>
      </p:sp>
      <p:sp>
        <p:nvSpPr>
          <p:cNvPr id="3" name="Content Placeholder 2">
            <a:extLst>
              <a:ext uri="{FF2B5EF4-FFF2-40B4-BE49-F238E27FC236}">
                <a16:creationId xmlns:a16="http://schemas.microsoft.com/office/drawing/2014/main" id="{2E775959-6255-47A4-BD3B-FFB639C00041}"/>
              </a:ext>
            </a:extLst>
          </p:cNvPr>
          <p:cNvSpPr>
            <a:spLocks noGrp="1"/>
          </p:cNvSpPr>
          <p:nvPr>
            <p:ph idx="1"/>
          </p:nvPr>
        </p:nvSpPr>
        <p:spPr>
          <a:xfrm>
            <a:off x="677334" y="1709531"/>
            <a:ext cx="8596668" cy="4331832"/>
          </a:xfrm>
        </p:spPr>
        <p:txBody>
          <a:bodyPr/>
          <a:lstStyle/>
          <a:p>
            <a:pPr fontAlgn="base"/>
            <a:r>
              <a:rPr lang="en-US" dirty="0"/>
              <a:t>Using a combination of datasets from the City of Fredericton Open Data project and Foursquare venue data we were able to </a:t>
            </a:r>
            <a:r>
              <a:rPr lang="en-US" dirty="0" err="1"/>
              <a:t>analyse</a:t>
            </a:r>
            <a:r>
              <a:rPr lang="en-US" dirty="0"/>
              <a:t>, discover and describe </a:t>
            </a:r>
            <a:r>
              <a:rPr lang="en-US" dirty="0" err="1"/>
              <a:t>neighbhourhoods</a:t>
            </a:r>
            <a:r>
              <a:rPr lang="en-US" dirty="0"/>
              <a:t>, crime, population density and statistically describe quantitatively venues by locations of interest.</a:t>
            </a:r>
          </a:p>
          <a:p>
            <a:pPr fontAlgn="base"/>
            <a:r>
              <a:rPr lang="en-US" dirty="0"/>
              <a:t>While overall, the City of Fredericton Open Data is interesting, it misses the details required for true valued </a:t>
            </a:r>
            <a:r>
              <a:rPr lang="en-US" dirty="0" err="1"/>
              <a:t>quantitiatve</a:t>
            </a:r>
            <a:r>
              <a:rPr lang="en-US" dirty="0"/>
              <a:t> analysis and predictive analytics which would be most valued by investors and developers to make appropriate investments and to minimize risk.</a:t>
            </a:r>
          </a:p>
          <a:p>
            <a:pPr fontAlgn="base"/>
            <a:r>
              <a:rPr lang="en-US" dirty="0"/>
              <a:t>The Open Data project is a great start and empowers the need for a "Citizens Like Me" model to be developed where citizens of digital Fredericton are able to share their data as they wish for detailed analysis that enables the creation of valued services.</a:t>
            </a:r>
          </a:p>
          <a:p>
            <a:pPr marL="0" indent="0">
              <a:buNone/>
            </a:pPr>
            <a:endParaRPr lang="en-IN" dirty="0"/>
          </a:p>
        </p:txBody>
      </p:sp>
    </p:spTree>
    <p:extLst>
      <p:ext uri="{BB962C8B-B14F-4D97-AF65-F5344CB8AC3E}">
        <p14:creationId xmlns:p14="http://schemas.microsoft.com/office/powerpoint/2010/main" val="170766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7958-F1A2-41A3-9A78-ED5898113920}"/>
              </a:ext>
            </a:extLst>
          </p:cNvPr>
          <p:cNvSpPr>
            <a:spLocks noGrp="1"/>
          </p:cNvSpPr>
          <p:nvPr>
            <p:ph type="ctrTitle"/>
          </p:nvPr>
        </p:nvSpPr>
        <p:spPr>
          <a:xfrm>
            <a:off x="1507067" y="2605849"/>
            <a:ext cx="7766936" cy="1646302"/>
          </a:xfrm>
        </p:spPr>
        <p:txBody>
          <a:bodyPr/>
          <a:lstStyle/>
          <a:p>
            <a:pPr algn="ctr"/>
            <a:r>
              <a:rPr lang="en-IN" sz="6000" b="1" dirty="0">
                <a:solidFill>
                  <a:schemeClr val="accent2">
                    <a:lumMod val="50000"/>
                  </a:schemeClr>
                </a:solidFill>
              </a:rPr>
              <a:t>APPENDIX: Analysis</a:t>
            </a:r>
            <a:br>
              <a:rPr lang="en-IN" b="1" dirty="0"/>
            </a:br>
            <a:endParaRPr lang="en-IN" dirty="0"/>
          </a:p>
        </p:txBody>
      </p:sp>
      <p:sp>
        <p:nvSpPr>
          <p:cNvPr id="3" name="Subtitle 2">
            <a:extLst>
              <a:ext uri="{FF2B5EF4-FFF2-40B4-BE49-F238E27FC236}">
                <a16:creationId xmlns:a16="http://schemas.microsoft.com/office/drawing/2014/main" id="{AEE8F81C-85F4-49AF-B5E0-546DE7AAD3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68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3269-FEC0-43A6-8321-40CEA00511CB}"/>
              </a:ext>
            </a:extLst>
          </p:cNvPr>
          <p:cNvSpPr>
            <a:spLocks noGrp="1"/>
          </p:cNvSpPr>
          <p:nvPr>
            <p:ph type="title"/>
          </p:nvPr>
        </p:nvSpPr>
        <p:spPr>
          <a:xfrm>
            <a:off x="677334" y="609600"/>
            <a:ext cx="8596668" cy="728870"/>
          </a:xfrm>
        </p:spPr>
        <p:txBody>
          <a:bodyPr>
            <a:normAutofit fontScale="90000"/>
          </a:bodyPr>
          <a:lstStyle/>
          <a:p>
            <a:r>
              <a:rPr lang="en-US" b="1" dirty="0">
                <a:solidFill>
                  <a:schemeClr val="accent2">
                    <a:lumMod val="50000"/>
                  </a:schemeClr>
                </a:solidFill>
              </a:rPr>
              <a:t>What is the crime count by </a:t>
            </a:r>
            <a:r>
              <a:rPr lang="en-US" b="1" dirty="0" err="1">
                <a:solidFill>
                  <a:schemeClr val="accent2">
                    <a:lumMod val="50000"/>
                  </a:schemeClr>
                </a:solidFill>
              </a:rPr>
              <a:t>neighbourhood</a:t>
            </a:r>
            <a:r>
              <a:rPr lang="en-US" b="1" dirty="0">
                <a:solidFill>
                  <a:schemeClr val="accent2">
                    <a:lumMod val="50000"/>
                  </a:schemeClr>
                </a:solidFill>
              </a:rPr>
              <a:t>?</a:t>
            </a:r>
            <a:br>
              <a:rPr lang="en-US" b="1" dirty="0">
                <a:solidFill>
                  <a:schemeClr val="accent2">
                    <a:lumMod val="50000"/>
                  </a:schemeClr>
                </a:solidFill>
              </a:rPr>
            </a:br>
            <a:endParaRPr lang="en-IN" dirty="0">
              <a:solidFill>
                <a:schemeClr val="accent2">
                  <a:lumMod val="50000"/>
                </a:schemeClr>
              </a:solidFill>
            </a:endParaRPr>
          </a:p>
        </p:txBody>
      </p:sp>
      <p:pic>
        <p:nvPicPr>
          <p:cNvPr id="4" name="Picture 3">
            <a:extLst>
              <a:ext uri="{FF2B5EF4-FFF2-40B4-BE49-F238E27FC236}">
                <a16:creationId xmlns:a16="http://schemas.microsoft.com/office/drawing/2014/main" id="{B46D5B0E-55C8-4B79-87C6-EE3A3EC6A639}"/>
              </a:ext>
            </a:extLst>
          </p:cNvPr>
          <p:cNvPicPr>
            <a:picLocks noChangeAspect="1"/>
          </p:cNvPicPr>
          <p:nvPr/>
        </p:nvPicPr>
        <p:blipFill rotWithShape="1">
          <a:blip r:embed="rId2">
            <a:extLst>
              <a:ext uri="{28A0092B-C50C-407E-A947-70E740481C1C}">
                <a14:useLocalDpi xmlns:a14="http://schemas.microsoft.com/office/drawing/2010/main" val="0"/>
              </a:ext>
            </a:extLst>
          </a:blip>
          <a:srcRect l="17718" t="22982" r="15978" b="5292"/>
          <a:stretch/>
        </p:blipFill>
        <p:spPr>
          <a:xfrm>
            <a:off x="933755" y="1431236"/>
            <a:ext cx="8083826" cy="4916556"/>
          </a:xfrm>
          <a:prstGeom prst="rect">
            <a:avLst/>
          </a:prstGeom>
        </p:spPr>
      </p:pic>
    </p:spTree>
    <p:extLst>
      <p:ext uri="{BB962C8B-B14F-4D97-AF65-F5344CB8AC3E}">
        <p14:creationId xmlns:p14="http://schemas.microsoft.com/office/powerpoint/2010/main" val="6079280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TotalTime>
  <Words>776</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Segmenting and Clustering Neighborhoods in Fredericton, NB </vt:lpstr>
      <vt:lpstr>PowerPoint Presentation</vt:lpstr>
      <vt:lpstr>DATA</vt:lpstr>
      <vt:lpstr>Methodology </vt:lpstr>
      <vt:lpstr>Results </vt:lpstr>
      <vt:lpstr>Discussion and Recommendations</vt:lpstr>
      <vt:lpstr>Conclusion </vt:lpstr>
      <vt:lpstr>APPENDIX: Analysis </vt:lpstr>
      <vt:lpstr>What is the crime count by neighbourhood? </vt:lpstr>
      <vt:lpstr>PowerPoint Presentation</vt:lpstr>
      <vt:lpstr>PowerPoint Presentation</vt:lpstr>
      <vt:lpstr>Examine Crime Types </vt:lpstr>
      <vt:lpstr>Let's examine theft from vehicles </vt:lpstr>
      <vt:lpstr>PowerPoint Presentation</vt:lpstr>
      <vt:lpstr>Is it possible the higher rate of crime in the downtown area is due to population density?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Segmenting and Clustering Neighborhoods in Fredericton, NB </dc:title>
  <dc:creator>shrishti agarwal</dc:creator>
  <cp:lastModifiedBy>shrishti agarwal</cp:lastModifiedBy>
  <cp:revision>6</cp:revision>
  <dcterms:created xsi:type="dcterms:W3CDTF">2020-06-06T03:05:14Z</dcterms:created>
  <dcterms:modified xsi:type="dcterms:W3CDTF">2020-06-06T04:01:52Z</dcterms:modified>
</cp:coreProperties>
</file>