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9" r:id="rId8"/>
    <p:sldId id="270" r:id="rId9"/>
    <p:sldId id="272" r:id="rId10"/>
    <p:sldId id="265" r:id="rId11"/>
    <p:sldId id="267" r:id="rId12"/>
    <p:sldId id="273" r:id="rId13"/>
    <p:sldId id="275" r:id="rId14"/>
    <p:sldId id="277" r:id="rId15"/>
    <p:sldId id="279" r:id="rId16"/>
    <p:sldId id="283" r:id="rId17"/>
    <p:sldId id="286" r:id="rId18"/>
    <p:sldId id="289" r:id="rId19"/>
    <p:sldId id="28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16F6-95E2-C93F-4D19-059276EDC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C3C7D7-2ED3-232A-480B-B721B20E5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53BB9C-4F3D-C765-42DA-9ED688799A29}"/>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5" name="Footer Placeholder 4">
            <a:extLst>
              <a:ext uri="{FF2B5EF4-FFF2-40B4-BE49-F238E27FC236}">
                <a16:creationId xmlns:a16="http://schemas.microsoft.com/office/drawing/2014/main" id="{5C6FFBCB-7178-D2AD-C9A0-8592CD966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D35C3-F893-CD39-D2BC-C92888586DB0}"/>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73207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212AB-B751-5497-CD83-AAF804E0A1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50C3F3-D543-2B5F-CC1A-C4168F076B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35B5D-09C3-5A7C-927E-56526F9E326B}"/>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5" name="Footer Placeholder 4">
            <a:extLst>
              <a:ext uri="{FF2B5EF4-FFF2-40B4-BE49-F238E27FC236}">
                <a16:creationId xmlns:a16="http://schemas.microsoft.com/office/drawing/2014/main" id="{6784474B-9D34-32AF-6C15-228DCBF34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5D13A-D27D-C5BD-4F87-20F1118D17CA}"/>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19720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C0B59-8C11-CF77-1D69-6F7747C9CF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C5F581-1C39-C121-8C61-EA0B113824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06949A-237A-8929-47CC-C1635CBEC01D}"/>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5" name="Footer Placeholder 4">
            <a:extLst>
              <a:ext uri="{FF2B5EF4-FFF2-40B4-BE49-F238E27FC236}">
                <a16:creationId xmlns:a16="http://schemas.microsoft.com/office/drawing/2014/main" id="{4B65E758-9857-63C9-2288-E54D01A39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6FC9AF-024C-FE23-8D56-37526471072B}"/>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244484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09B8-E0F3-9481-9E02-F3BCDEE57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1B2DC4-6A32-7517-5B46-F72A88D79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1C40D-9C0D-069E-FF45-B2F8C3861B09}"/>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5" name="Footer Placeholder 4">
            <a:extLst>
              <a:ext uri="{FF2B5EF4-FFF2-40B4-BE49-F238E27FC236}">
                <a16:creationId xmlns:a16="http://schemas.microsoft.com/office/drawing/2014/main" id="{DC7A5BF3-0E35-86DD-5182-3553D47EE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5E268-3DB8-A38F-0101-F270A537CB22}"/>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18229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30E1-BDE2-6B61-C239-B39493DBDA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357845-2C8B-A86B-B763-2E26ECBDB1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E932D-7CD7-86E9-020C-60E3E870C22A}"/>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5" name="Footer Placeholder 4">
            <a:extLst>
              <a:ext uri="{FF2B5EF4-FFF2-40B4-BE49-F238E27FC236}">
                <a16:creationId xmlns:a16="http://schemas.microsoft.com/office/drawing/2014/main" id="{8E264AEA-ABD0-C5B2-BC40-5B4609390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652B9-6828-2CB4-2AD3-F0F89CC89B56}"/>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257976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9B01-5C7D-A62D-16F7-D485E78087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A98A2-E3AE-3884-EE1C-51A2E3CD8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04996-AC9E-9546-EFFD-92E7E1FDD4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633152-19EE-D817-D6E1-0A01FEA37676}"/>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6" name="Footer Placeholder 5">
            <a:extLst>
              <a:ext uri="{FF2B5EF4-FFF2-40B4-BE49-F238E27FC236}">
                <a16:creationId xmlns:a16="http://schemas.microsoft.com/office/drawing/2014/main" id="{84350518-9D07-AD66-CA9F-E43335F48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A2316-B41D-9009-2FAD-9011FA016B9C}"/>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182724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C8E9-FC8D-7D9D-260F-22A2678FD3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E2CDB-815D-EEB4-489A-0BAB0431B0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6E1D8-62F5-791C-B7D6-839FF3402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97AE41-791A-F8DF-D853-D095B6A41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51F991-5CCB-4981-F837-5BB0CC7686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3551B-E101-BAC3-4505-44DB4FBB11A4}"/>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8" name="Footer Placeholder 7">
            <a:extLst>
              <a:ext uri="{FF2B5EF4-FFF2-40B4-BE49-F238E27FC236}">
                <a16:creationId xmlns:a16="http://schemas.microsoft.com/office/drawing/2014/main" id="{3E78CB9C-1F1F-07E6-F10C-BEEA7EFA78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A2A81D-55D9-EA80-9924-86F370FD8EC4}"/>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294627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6C1C-ACF7-163F-CE5F-8EF3CF133F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E924D-465C-ABD2-0437-2AF6C9868BFD}"/>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4" name="Footer Placeholder 3">
            <a:extLst>
              <a:ext uri="{FF2B5EF4-FFF2-40B4-BE49-F238E27FC236}">
                <a16:creationId xmlns:a16="http://schemas.microsoft.com/office/drawing/2014/main" id="{18DC3886-2711-1E73-C3DF-0F240E74E1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E2C790-B836-6481-643C-5E4CF96708E9}"/>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232037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7C795-FD2A-BCB9-84B3-10876A0241AC}"/>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3" name="Footer Placeholder 2">
            <a:extLst>
              <a:ext uri="{FF2B5EF4-FFF2-40B4-BE49-F238E27FC236}">
                <a16:creationId xmlns:a16="http://schemas.microsoft.com/office/drawing/2014/main" id="{BC12429D-2F7E-0270-9B1F-E7FCE2408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2B62C-6BCB-AEE7-A460-BD3534E06203}"/>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116507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1736-4F27-ECFE-BDE8-7FA1BA532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539544-826F-ED00-37D7-AFF9E90A5E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BDE6D-023C-D474-FF62-673100BEA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D0D31A-AEE6-71D8-777A-0B3A643E2145}"/>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6" name="Footer Placeholder 5">
            <a:extLst>
              <a:ext uri="{FF2B5EF4-FFF2-40B4-BE49-F238E27FC236}">
                <a16:creationId xmlns:a16="http://schemas.microsoft.com/office/drawing/2014/main" id="{76CD8DA5-8ADF-9918-B509-2E9D7F498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B76494-2B1B-56F3-0757-8F79E3B8ADE3}"/>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3610372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45CC-8028-7ECB-AA54-CD356F0CF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BA3AA1-7E84-042D-4CE6-C847FAFE0B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FCF581-C943-F750-E110-FF803D171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EDA38-CAD9-63DD-07CA-263F26D77137}"/>
              </a:ext>
            </a:extLst>
          </p:cNvPr>
          <p:cNvSpPr>
            <a:spLocks noGrp="1"/>
          </p:cNvSpPr>
          <p:nvPr>
            <p:ph type="dt" sz="half" idx="10"/>
          </p:nvPr>
        </p:nvSpPr>
        <p:spPr/>
        <p:txBody>
          <a:bodyPr/>
          <a:lstStyle/>
          <a:p>
            <a:fld id="{F4FFAC89-8C3C-4DB5-B9D1-7262FF00B9F2}" type="datetimeFigureOut">
              <a:rPr lang="en-US" smtClean="0"/>
              <a:t>5/2/2025</a:t>
            </a:fld>
            <a:endParaRPr lang="en-US"/>
          </a:p>
        </p:txBody>
      </p:sp>
      <p:sp>
        <p:nvSpPr>
          <p:cNvPr id="6" name="Footer Placeholder 5">
            <a:extLst>
              <a:ext uri="{FF2B5EF4-FFF2-40B4-BE49-F238E27FC236}">
                <a16:creationId xmlns:a16="http://schemas.microsoft.com/office/drawing/2014/main" id="{E2108CA6-D53F-3020-1366-F3C2144E5E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CEA2C-A00D-F76D-1338-8977FA14C663}"/>
              </a:ext>
            </a:extLst>
          </p:cNvPr>
          <p:cNvSpPr>
            <a:spLocks noGrp="1"/>
          </p:cNvSpPr>
          <p:nvPr>
            <p:ph type="sldNum" sz="quarter" idx="12"/>
          </p:nvPr>
        </p:nvSpPr>
        <p:spPr/>
        <p:txBody>
          <a:bodyPr/>
          <a:lstStyle/>
          <a:p>
            <a:fld id="{EEC37A11-1A19-4724-A10B-AD7516A6ACF4}" type="slidenum">
              <a:rPr lang="en-US" smtClean="0"/>
              <a:t>‹#›</a:t>
            </a:fld>
            <a:endParaRPr lang="en-US"/>
          </a:p>
        </p:txBody>
      </p:sp>
    </p:spTree>
    <p:extLst>
      <p:ext uri="{BB962C8B-B14F-4D97-AF65-F5344CB8AC3E}">
        <p14:creationId xmlns:p14="http://schemas.microsoft.com/office/powerpoint/2010/main" val="391999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32892-E832-0291-EC53-0696D7CBA0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82765-FC4D-3D3F-6EAD-6B01EE6E8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1BC94-D2FC-1CA8-AA04-F1F3E8D27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FFAC89-8C3C-4DB5-B9D1-7262FF00B9F2}" type="datetimeFigureOut">
              <a:rPr lang="en-US" smtClean="0"/>
              <a:t>5/2/2025</a:t>
            </a:fld>
            <a:endParaRPr lang="en-US"/>
          </a:p>
        </p:txBody>
      </p:sp>
      <p:sp>
        <p:nvSpPr>
          <p:cNvPr id="5" name="Footer Placeholder 4">
            <a:extLst>
              <a:ext uri="{FF2B5EF4-FFF2-40B4-BE49-F238E27FC236}">
                <a16:creationId xmlns:a16="http://schemas.microsoft.com/office/drawing/2014/main" id="{C2A47CEC-2D22-1A3F-3348-6E7205D325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9060E4-D342-8B16-412F-0602803AA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C37A11-1A19-4724-A10B-AD7516A6ACF4}" type="slidenum">
              <a:rPr lang="en-US" smtClean="0"/>
              <a:t>‹#›</a:t>
            </a:fld>
            <a:endParaRPr lang="en-US"/>
          </a:p>
        </p:txBody>
      </p:sp>
    </p:spTree>
    <p:extLst>
      <p:ext uri="{BB962C8B-B14F-4D97-AF65-F5344CB8AC3E}">
        <p14:creationId xmlns:p14="http://schemas.microsoft.com/office/powerpoint/2010/main" val="2348264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uple of people standing next to a computer&#10;&#10;AI-generated content may be incorrect.">
            <a:extLst>
              <a:ext uri="{FF2B5EF4-FFF2-40B4-BE49-F238E27FC236}">
                <a16:creationId xmlns:a16="http://schemas.microsoft.com/office/drawing/2014/main" id="{4D1D9159-3D35-D503-E873-1E6DE76FD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051" y="1848636"/>
            <a:ext cx="7329949" cy="36207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EC66C5D-E0FE-5BC3-C544-56D6F13506DB}"/>
              </a:ext>
            </a:extLst>
          </p:cNvPr>
          <p:cNvSpPr txBox="1"/>
          <p:nvPr/>
        </p:nvSpPr>
        <p:spPr>
          <a:xfrm>
            <a:off x="471947" y="1017639"/>
            <a:ext cx="7580671" cy="830997"/>
          </a:xfrm>
          <a:prstGeom prst="rect">
            <a:avLst/>
          </a:prstGeom>
          <a:noFill/>
        </p:spPr>
        <p:txBody>
          <a:bodyPr wrap="square" rtlCol="0">
            <a:spAutoFit/>
          </a:bodyPr>
          <a:lstStyle/>
          <a:p>
            <a:pPr algn="ctr"/>
            <a:r>
              <a:rPr lang="en-US" sz="4800" b="1" u="sng" dirty="0">
                <a:latin typeface="Algerian" panose="04020705040A02060702" pitchFamily="82" charset="0"/>
              </a:rPr>
              <a:t>AMAZON E-COMMERCE</a:t>
            </a:r>
          </a:p>
        </p:txBody>
      </p:sp>
      <p:sp>
        <p:nvSpPr>
          <p:cNvPr id="7" name="TextBox 6">
            <a:extLst>
              <a:ext uri="{FF2B5EF4-FFF2-40B4-BE49-F238E27FC236}">
                <a16:creationId xmlns:a16="http://schemas.microsoft.com/office/drawing/2014/main" id="{918C8323-8AB6-3767-9E58-393CDB8F1579}"/>
              </a:ext>
            </a:extLst>
          </p:cNvPr>
          <p:cNvSpPr txBox="1"/>
          <p:nvPr/>
        </p:nvSpPr>
        <p:spPr>
          <a:xfrm>
            <a:off x="693174" y="2689505"/>
            <a:ext cx="6371304" cy="1938992"/>
          </a:xfrm>
          <a:prstGeom prst="rect">
            <a:avLst/>
          </a:prstGeom>
          <a:noFill/>
        </p:spPr>
        <p:txBody>
          <a:bodyPr wrap="square" rtlCol="0">
            <a:spAutoFit/>
          </a:bodyPr>
          <a:lstStyle/>
          <a:p>
            <a:pPr algn="ctr"/>
            <a:r>
              <a:rPr lang="en-US" sz="4000" b="1" dirty="0">
                <a:latin typeface="Castellar" panose="020A0402060406010301" pitchFamily="18" charset="0"/>
              </a:rPr>
              <a:t>FIRDOS BANU S</a:t>
            </a:r>
          </a:p>
          <a:p>
            <a:pPr algn="ctr"/>
            <a:endParaRPr lang="en-US" sz="4000" b="1" dirty="0">
              <a:latin typeface="Castellar" panose="020A0402060406010301" pitchFamily="18" charset="0"/>
            </a:endParaRPr>
          </a:p>
          <a:p>
            <a:pPr algn="ctr"/>
            <a:r>
              <a:rPr lang="en-US" sz="4000" b="1" dirty="0">
                <a:latin typeface="Castellar" panose="020A0402060406010301" pitchFamily="18" charset="0"/>
              </a:rPr>
              <a:t>09/04/2025</a:t>
            </a:r>
          </a:p>
        </p:txBody>
      </p:sp>
    </p:spTree>
    <p:extLst>
      <p:ext uri="{BB962C8B-B14F-4D97-AF65-F5344CB8AC3E}">
        <p14:creationId xmlns:p14="http://schemas.microsoft.com/office/powerpoint/2010/main" val="3171561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12C28-7C35-22CA-0CAC-7A7404FF93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5B801C-8A0A-3105-1591-A8C62DF0D5E6}"/>
              </a:ext>
            </a:extLst>
          </p:cNvPr>
          <p:cNvSpPr txBox="1"/>
          <p:nvPr/>
        </p:nvSpPr>
        <p:spPr>
          <a:xfrm>
            <a:off x="1288024" y="80323"/>
            <a:ext cx="9615949" cy="461665"/>
          </a:xfrm>
          <a:prstGeom prst="rect">
            <a:avLst/>
          </a:prstGeom>
          <a:noFill/>
        </p:spPr>
        <p:txBody>
          <a:bodyPr wrap="square" rtlCol="0">
            <a:spAutoFit/>
          </a:bodyPr>
          <a:lstStyle/>
          <a:p>
            <a:pPr algn="ctr"/>
            <a:r>
              <a:rPr lang="en-US" sz="2400" b="1" dirty="0">
                <a:latin typeface="Castellar" panose="020A0402060406010301" pitchFamily="18" charset="0"/>
              </a:rPr>
              <a:t>TOTAL REVENUE BY LOCATION</a:t>
            </a:r>
          </a:p>
        </p:txBody>
      </p:sp>
      <p:pic>
        <p:nvPicPr>
          <p:cNvPr id="3" name="Picture 2">
            <a:extLst>
              <a:ext uri="{FF2B5EF4-FFF2-40B4-BE49-F238E27FC236}">
                <a16:creationId xmlns:a16="http://schemas.microsoft.com/office/drawing/2014/main" id="{6AE09990-8BB1-0689-D00B-F627826DE3EF}"/>
              </a:ext>
            </a:extLst>
          </p:cNvPr>
          <p:cNvPicPr>
            <a:picLocks noChangeAspect="1"/>
          </p:cNvPicPr>
          <p:nvPr/>
        </p:nvPicPr>
        <p:blipFill>
          <a:blip r:embed="rId2"/>
          <a:stretch>
            <a:fillRect/>
          </a:stretch>
        </p:blipFill>
        <p:spPr>
          <a:xfrm>
            <a:off x="3248544" y="840657"/>
            <a:ext cx="5694912" cy="3228457"/>
          </a:xfrm>
          <a:prstGeom prst="rect">
            <a:avLst/>
          </a:prstGeom>
        </p:spPr>
      </p:pic>
      <p:sp>
        <p:nvSpPr>
          <p:cNvPr id="4" name="TextBox 3">
            <a:extLst>
              <a:ext uri="{FF2B5EF4-FFF2-40B4-BE49-F238E27FC236}">
                <a16:creationId xmlns:a16="http://schemas.microsoft.com/office/drawing/2014/main" id="{A3C38FAD-F642-91D6-977D-96F149478D28}"/>
              </a:ext>
            </a:extLst>
          </p:cNvPr>
          <p:cNvSpPr txBox="1"/>
          <p:nvPr/>
        </p:nvSpPr>
        <p:spPr>
          <a:xfrm>
            <a:off x="496105" y="4173794"/>
            <a:ext cx="11194026" cy="2339102"/>
          </a:xfrm>
          <a:prstGeom prst="rect">
            <a:avLst/>
          </a:prstGeom>
          <a:noFill/>
        </p:spPr>
        <p:txBody>
          <a:bodyPr wrap="square" rtlCol="0">
            <a:spAutoFit/>
          </a:bodyPr>
          <a:lstStyle/>
          <a:p>
            <a:r>
              <a:rPr lang="en-US" sz="2000" b="1" u="sng" dirty="0">
                <a:solidFill>
                  <a:srgbClr val="FF0000"/>
                </a:solidFill>
              </a:rPr>
              <a:t>INSIGHTS:</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 </a:t>
            </a:r>
            <a:r>
              <a:rPr lang="en-US" sz="1800" b="1" dirty="0"/>
              <a:t>Greater Accra leads</a:t>
            </a:r>
            <a:r>
              <a:rPr lang="en-US" sz="1800" dirty="0"/>
              <a:t> with the highest revenue (₦27.1M), followed by Ashanti and Western regions.</a:t>
            </a:r>
          </a:p>
          <a:p>
            <a:endParaRPr lang="en-US" sz="1800" dirty="0"/>
          </a:p>
          <a:p>
            <a:pPr marL="285750" indent="-285750">
              <a:buFont typeface="Wingdings" panose="05000000000000000000" pitchFamily="2" charset="2"/>
              <a:buChar char="q"/>
            </a:pPr>
            <a:r>
              <a:rPr lang="en-US" sz="1800" dirty="0"/>
              <a:t>📉 </a:t>
            </a:r>
            <a:r>
              <a:rPr lang="en-US" sz="1800" b="1" dirty="0"/>
              <a:t>Locations like Bono East, </a:t>
            </a:r>
            <a:r>
              <a:rPr lang="en-US" sz="1800" b="1" dirty="0" err="1"/>
              <a:t>Dawhenya</a:t>
            </a:r>
            <a:r>
              <a:rPr lang="en-US" sz="1800" b="1" dirty="0"/>
              <a:t>, and Amasaman</a:t>
            </a:r>
            <a:r>
              <a:rPr lang="en-US" sz="1800" dirty="0"/>
              <a:t> generate very low revenue (under ₦0.2M)</a:t>
            </a:r>
          </a:p>
          <a:p>
            <a:endParaRPr lang="en-US" sz="1800" dirty="0"/>
          </a:p>
          <a:p>
            <a:pPr marL="285750" indent="-285750">
              <a:buFont typeface="Wingdings" panose="05000000000000000000" pitchFamily="2" charset="2"/>
              <a:buChar char="q"/>
            </a:pPr>
            <a:r>
              <a:rPr lang="en-US" sz="1800" dirty="0"/>
              <a:t>🧭 </a:t>
            </a:r>
            <a:r>
              <a:rPr lang="en-US" sz="1800" b="1" dirty="0"/>
              <a:t>Top 5 locations</a:t>
            </a:r>
            <a:r>
              <a:rPr lang="en-US" sz="1800" dirty="0"/>
              <a:t> alone contribute a </a:t>
            </a:r>
            <a:r>
              <a:rPr lang="en-US" sz="1800" b="1" dirty="0"/>
              <a:t>major portion of total revenue</a:t>
            </a:r>
            <a:r>
              <a:rPr lang="en-US" sz="1800" dirty="0"/>
              <a:t>, showing strong regional imbalance.</a:t>
            </a:r>
          </a:p>
          <a:p>
            <a:endParaRPr lang="en-US" dirty="0"/>
          </a:p>
        </p:txBody>
      </p:sp>
    </p:spTree>
    <p:extLst>
      <p:ext uri="{BB962C8B-B14F-4D97-AF65-F5344CB8AC3E}">
        <p14:creationId xmlns:p14="http://schemas.microsoft.com/office/powerpoint/2010/main" val="260765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DBD82-F59B-211F-EA37-C6C4AB78A1F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CD2ACC7-E23C-2B6B-9B45-62ACF2A8D5D2}"/>
              </a:ext>
            </a:extLst>
          </p:cNvPr>
          <p:cNvPicPr>
            <a:picLocks noChangeAspect="1"/>
          </p:cNvPicPr>
          <p:nvPr/>
        </p:nvPicPr>
        <p:blipFill>
          <a:blip r:embed="rId2"/>
          <a:stretch>
            <a:fillRect/>
          </a:stretch>
        </p:blipFill>
        <p:spPr>
          <a:xfrm>
            <a:off x="2874548" y="833285"/>
            <a:ext cx="6442904" cy="3163528"/>
          </a:xfrm>
          <a:prstGeom prst="rect">
            <a:avLst/>
          </a:prstGeom>
        </p:spPr>
      </p:pic>
      <p:sp>
        <p:nvSpPr>
          <p:cNvPr id="6" name="TextBox 5">
            <a:extLst>
              <a:ext uri="{FF2B5EF4-FFF2-40B4-BE49-F238E27FC236}">
                <a16:creationId xmlns:a16="http://schemas.microsoft.com/office/drawing/2014/main" id="{1DB22F0F-7339-CD39-42B1-3C4F1B54C8A3}"/>
              </a:ext>
            </a:extLst>
          </p:cNvPr>
          <p:cNvSpPr txBox="1"/>
          <p:nvPr/>
        </p:nvSpPr>
        <p:spPr>
          <a:xfrm>
            <a:off x="1236406" y="108381"/>
            <a:ext cx="9719187" cy="461665"/>
          </a:xfrm>
          <a:prstGeom prst="rect">
            <a:avLst/>
          </a:prstGeom>
          <a:noFill/>
        </p:spPr>
        <p:txBody>
          <a:bodyPr wrap="square" rtlCol="0">
            <a:spAutoFit/>
          </a:bodyPr>
          <a:lstStyle/>
          <a:p>
            <a:pPr algn="ctr"/>
            <a:r>
              <a:rPr lang="en-US" sz="2400" b="1" dirty="0">
                <a:latin typeface="Castellar" panose="020A0402060406010301" pitchFamily="18" charset="0"/>
              </a:rPr>
              <a:t>TOTAL REVENUE MONTH WISE</a:t>
            </a:r>
          </a:p>
        </p:txBody>
      </p:sp>
      <p:sp>
        <p:nvSpPr>
          <p:cNvPr id="2" name="TextBox 1">
            <a:extLst>
              <a:ext uri="{FF2B5EF4-FFF2-40B4-BE49-F238E27FC236}">
                <a16:creationId xmlns:a16="http://schemas.microsoft.com/office/drawing/2014/main" id="{0094B9D5-3678-5B75-27F4-92CB13DFC1F4}"/>
              </a:ext>
            </a:extLst>
          </p:cNvPr>
          <p:cNvSpPr txBox="1"/>
          <p:nvPr/>
        </p:nvSpPr>
        <p:spPr>
          <a:xfrm>
            <a:off x="825910" y="4260052"/>
            <a:ext cx="10540180" cy="2339102"/>
          </a:xfrm>
          <a:prstGeom prst="rect">
            <a:avLst/>
          </a:prstGeom>
          <a:noFill/>
        </p:spPr>
        <p:txBody>
          <a:bodyPr wrap="square" rtlCol="0">
            <a:spAutoFit/>
          </a:bodyPr>
          <a:lstStyle/>
          <a:p>
            <a:r>
              <a:rPr lang="en-US" sz="2000" b="1" u="sng" dirty="0">
                <a:solidFill>
                  <a:srgbClr val="FF0000"/>
                </a:solidFill>
              </a:rPr>
              <a:t>INSIGHTS:</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January (10.11M)</a:t>
            </a:r>
            <a:r>
              <a:rPr lang="en-US" sz="1800" dirty="0"/>
              <a:t> had the highest revenue, likely due to post-holiday shopping.</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September (8.05M)</a:t>
            </a:r>
            <a:r>
              <a:rPr lang="en-US" sz="1800" dirty="0"/>
              <a:t> saw the lowest revenue, indicating a potential seasonal dip.</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Revenue shows </a:t>
            </a:r>
            <a:r>
              <a:rPr lang="en-US" sz="1800" b="1" dirty="0"/>
              <a:t>fluctuations throughout the year</a:t>
            </a:r>
            <a:r>
              <a:rPr lang="en-US" sz="1800" dirty="0"/>
              <a:t>, without a consistent upward trend.</a:t>
            </a:r>
          </a:p>
          <a:p>
            <a:endParaRPr lang="en-US" dirty="0"/>
          </a:p>
        </p:txBody>
      </p:sp>
    </p:spTree>
    <p:extLst>
      <p:ext uri="{BB962C8B-B14F-4D97-AF65-F5344CB8AC3E}">
        <p14:creationId xmlns:p14="http://schemas.microsoft.com/office/powerpoint/2010/main" val="289371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835E42-3B5E-CBCD-48B0-18D59640EC8D}"/>
              </a:ext>
            </a:extLst>
          </p:cNvPr>
          <p:cNvPicPr>
            <a:picLocks noChangeAspect="1"/>
          </p:cNvPicPr>
          <p:nvPr/>
        </p:nvPicPr>
        <p:blipFill>
          <a:blip r:embed="rId2"/>
          <a:stretch>
            <a:fillRect/>
          </a:stretch>
        </p:blipFill>
        <p:spPr>
          <a:xfrm>
            <a:off x="2453926" y="886423"/>
            <a:ext cx="7284147" cy="2712182"/>
          </a:xfrm>
          <a:prstGeom prst="rect">
            <a:avLst/>
          </a:prstGeom>
        </p:spPr>
      </p:pic>
      <p:sp>
        <p:nvSpPr>
          <p:cNvPr id="3" name="TextBox 2">
            <a:extLst>
              <a:ext uri="{FF2B5EF4-FFF2-40B4-BE49-F238E27FC236}">
                <a16:creationId xmlns:a16="http://schemas.microsoft.com/office/drawing/2014/main" id="{5FC62253-F818-0723-1E8F-2426BF976F92}"/>
              </a:ext>
            </a:extLst>
          </p:cNvPr>
          <p:cNvSpPr txBox="1"/>
          <p:nvPr/>
        </p:nvSpPr>
        <p:spPr>
          <a:xfrm>
            <a:off x="528482" y="176981"/>
            <a:ext cx="11135032" cy="461665"/>
          </a:xfrm>
          <a:prstGeom prst="rect">
            <a:avLst/>
          </a:prstGeom>
          <a:noFill/>
        </p:spPr>
        <p:txBody>
          <a:bodyPr wrap="square" rtlCol="0">
            <a:spAutoFit/>
          </a:bodyPr>
          <a:lstStyle/>
          <a:p>
            <a:pPr algn="ctr"/>
            <a:r>
              <a:rPr lang="en-US" sz="2400" b="1" dirty="0">
                <a:latin typeface="Castellar" panose="020A0402060406010301" pitchFamily="18" charset="0"/>
              </a:rPr>
              <a:t>AVERAGE WAIT TIME BY PRODUCT CATEGORY</a:t>
            </a:r>
          </a:p>
        </p:txBody>
      </p:sp>
      <p:sp>
        <p:nvSpPr>
          <p:cNvPr id="4" name="TextBox 3">
            <a:extLst>
              <a:ext uri="{FF2B5EF4-FFF2-40B4-BE49-F238E27FC236}">
                <a16:creationId xmlns:a16="http://schemas.microsoft.com/office/drawing/2014/main" id="{E8AF5395-D765-5CA7-B17D-C989A6976F7E}"/>
              </a:ext>
            </a:extLst>
          </p:cNvPr>
          <p:cNvSpPr txBox="1"/>
          <p:nvPr/>
        </p:nvSpPr>
        <p:spPr>
          <a:xfrm>
            <a:off x="1111043" y="3846382"/>
            <a:ext cx="9969910" cy="2418736"/>
          </a:xfrm>
          <a:prstGeom prst="rect">
            <a:avLst/>
          </a:prstGeom>
          <a:noFill/>
        </p:spPr>
        <p:txBody>
          <a:bodyPr wrap="square" rtlCol="0">
            <a:spAutoFit/>
          </a:bodyPr>
          <a:lstStyle/>
          <a:p>
            <a:r>
              <a:rPr lang="en-US" sz="2000" b="1" u="sng" dirty="0">
                <a:solidFill>
                  <a:srgbClr val="FF0000"/>
                </a:solidFill>
              </a:rPr>
              <a:t>INSIGHTS:</a:t>
            </a:r>
          </a:p>
          <a:p>
            <a:endParaRPr lang="en-US" dirty="0"/>
          </a:p>
          <a:p>
            <a:pPr marL="342900" indent="-342900">
              <a:buFont typeface="Wingdings" panose="05000000000000000000" pitchFamily="2" charset="2"/>
              <a:buChar char="q"/>
            </a:pPr>
            <a:r>
              <a:rPr lang="en-US" sz="1800" dirty="0"/>
              <a:t>⌛ </a:t>
            </a:r>
            <a:r>
              <a:rPr lang="en-US" sz="1800" b="1" dirty="0"/>
              <a:t>Electronics</a:t>
            </a:r>
            <a:r>
              <a:rPr lang="en-US" sz="1800" dirty="0"/>
              <a:t> has the </a:t>
            </a:r>
            <a:r>
              <a:rPr lang="en-US" sz="1800" b="1" dirty="0"/>
              <a:t>highest average waiting time</a:t>
            </a:r>
            <a:r>
              <a:rPr lang="en-US" sz="1800" dirty="0"/>
              <a:t> (9.55 days).</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All categories have an average waiting time </a:t>
            </a:r>
            <a:r>
              <a:rPr lang="en-US" sz="1800" b="1" dirty="0"/>
              <a:t>close to 9.5 days</a:t>
            </a:r>
            <a:r>
              <a:rPr lang="en-US" sz="1800" dirty="0"/>
              <a:t>, showing minimal variation.</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Fashion</a:t>
            </a:r>
            <a:r>
              <a:rPr lang="en-US" sz="1800" dirty="0"/>
              <a:t> has the </a:t>
            </a:r>
            <a:r>
              <a:rPr lang="en-US" sz="1800" b="1" dirty="0"/>
              <a:t>lowest waiting time</a:t>
            </a:r>
            <a:r>
              <a:rPr lang="en-US" sz="1800" dirty="0"/>
              <a:t> (9.50 days), but only slightly better than others.</a:t>
            </a:r>
          </a:p>
          <a:p>
            <a:endParaRPr lang="en-US" dirty="0"/>
          </a:p>
        </p:txBody>
      </p:sp>
    </p:spTree>
    <p:extLst>
      <p:ext uri="{BB962C8B-B14F-4D97-AF65-F5344CB8AC3E}">
        <p14:creationId xmlns:p14="http://schemas.microsoft.com/office/powerpoint/2010/main" val="346391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87838-BD25-4549-7160-784D89A4D6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518A39C-CC9F-7B5A-57B4-D1449BE8FE7D}"/>
              </a:ext>
            </a:extLst>
          </p:cNvPr>
          <p:cNvSpPr txBox="1"/>
          <p:nvPr/>
        </p:nvSpPr>
        <p:spPr>
          <a:xfrm>
            <a:off x="1015181" y="324465"/>
            <a:ext cx="10161638" cy="461665"/>
          </a:xfrm>
          <a:prstGeom prst="rect">
            <a:avLst/>
          </a:prstGeom>
          <a:noFill/>
        </p:spPr>
        <p:txBody>
          <a:bodyPr wrap="square" rtlCol="0">
            <a:spAutoFit/>
          </a:bodyPr>
          <a:lstStyle/>
          <a:p>
            <a:pPr algn="ctr"/>
            <a:r>
              <a:rPr lang="en-US" sz="2400" b="1" dirty="0">
                <a:latin typeface="Castellar" panose="020A0402060406010301" pitchFamily="18" charset="0"/>
              </a:rPr>
              <a:t>AVERAGE WAITING TIME BY DELIVERY TYPE</a:t>
            </a:r>
          </a:p>
        </p:txBody>
      </p:sp>
      <p:pic>
        <p:nvPicPr>
          <p:cNvPr id="4" name="Picture 3">
            <a:extLst>
              <a:ext uri="{FF2B5EF4-FFF2-40B4-BE49-F238E27FC236}">
                <a16:creationId xmlns:a16="http://schemas.microsoft.com/office/drawing/2014/main" id="{3EC72BF4-F4A7-579C-0242-1C16BA604CEA}"/>
              </a:ext>
            </a:extLst>
          </p:cNvPr>
          <p:cNvPicPr>
            <a:picLocks noChangeAspect="1"/>
          </p:cNvPicPr>
          <p:nvPr/>
        </p:nvPicPr>
        <p:blipFill>
          <a:blip r:embed="rId2"/>
          <a:stretch>
            <a:fillRect/>
          </a:stretch>
        </p:blipFill>
        <p:spPr>
          <a:xfrm>
            <a:off x="3158613" y="1022154"/>
            <a:ext cx="5874774" cy="3210632"/>
          </a:xfrm>
          <a:prstGeom prst="rect">
            <a:avLst/>
          </a:prstGeom>
        </p:spPr>
      </p:pic>
      <p:sp>
        <p:nvSpPr>
          <p:cNvPr id="2" name="TextBox 1">
            <a:extLst>
              <a:ext uri="{FF2B5EF4-FFF2-40B4-BE49-F238E27FC236}">
                <a16:creationId xmlns:a16="http://schemas.microsoft.com/office/drawing/2014/main" id="{5C8ED0F1-3C80-9348-C85D-64AA8850CB9E}"/>
              </a:ext>
            </a:extLst>
          </p:cNvPr>
          <p:cNvSpPr txBox="1"/>
          <p:nvPr/>
        </p:nvSpPr>
        <p:spPr>
          <a:xfrm>
            <a:off x="839429" y="4232786"/>
            <a:ext cx="10513142" cy="2092881"/>
          </a:xfrm>
          <a:prstGeom prst="rect">
            <a:avLst/>
          </a:prstGeom>
          <a:noFill/>
        </p:spPr>
        <p:txBody>
          <a:bodyPr wrap="square" rtlCol="0">
            <a:spAutoFit/>
          </a:bodyPr>
          <a:lstStyle/>
          <a:p>
            <a:r>
              <a:rPr lang="en-US" sz="2000" b="1" u="sng" dirty="0">
                <a:solidFill>
                  <a:srgbClr val="FF0000"/>
                </a:solidFill>
              </a:rPr>
              <a:t>INSIGHTS:</a:t>
            </a:r>
          </a:p>
          <a:p>
            <a:endParaRPr lang="en-US" sz="2000" b="1" u="sng" dirty="0">
              <a:solidFill>
                <a:srgbClr val="FF0000"/>
              </a:solidFill>
            </a:endParaRPr>
          </a:p>
          <a:p>
            <a:pPr marL="342900" indent="-342900">
              <a:buFont typeface="Wingdings" panose="05000000000000000000" pitchFamily="2" charset="2"/>
              <a:buChar char="q"/>
            </a:pPr>
            <a:r>
              <a:rPr lang="en-US" sz="1800" dirty="0"/>
              <a:t>✈️ </a:t>
            </a:r>
            <a:r>
              <a:rPr lang="en-US" sz="1800" b="1" dirty="0"/>
              <a:t>Shipped from Abroad</a:t>
            </a:r>
            <a:r>
              <a:rPr lang="en-US" sz="1800" dirty="0"/>
              <a:t> has the </a:t>
            </a:r>
            <a:r>
              <a:rPr lang="en-US" sz="1800" b="1" dirty="0"/>
              <a:t>longest waiting time</a:t>
            </a:r>
            <a:r>
              <a:rPr lang="en-US" sz="1800" dirty="0"/>
              <a:t> at </a:t>
            </a:r>
            <a:r>
              <a:rPr lang="en-US" sz="1800" b="1" dirty="0"/>
              <a:t>15 days</a:t>
            </a:r>
            <a:r>
              <a:rPr lang="en-US" sz="1800" dirty="0"/>
              <a:t>.</a:t>
            </a:r>
            <a:endParaRPr lang="en-US" sz="1800" b="1" u="sng" dirty="0">
              <a:solidFill>
                <a:srgbClr val="FF0000"/>
              </a:solidFill>
            </a:endParaRPr>
          </a:p>
          <a:p>
            <a:pPr marL="342900" indent="-342900">
              <a:buFont typeface="Wingdings" panose="05000000000000000000" pitchFamily="2" charset="2"/>
              <a:buChar char="q"/>
            </a:pPr>
            <a:endParaRPr lang="en-US" sz="1800" b="1" u="sng" dirty="0">
              <a:solidFill>
                <a:srgbClr val="FF0000"/>
              </a:solidFill>
            </a:endParaRPr>
          </a:p>
          <a:p>
            <a:pPr marL="342900" indent="-342900">
              <a:buFont typeface="Wingdings" panose="05000000000000000000" pitchFamily="2" charset="2"/>
              <a:buChar char="q"/>
            </a:pPr>
            <a:r>
              <a:rPr lang="en-US" sz="1800" dirty="0"/>
              <a:t>📦 </a:t>
            </a:r>
            <a:r>
              <a:rPr lang="en-US" sz="1800" b="1" dirty="0"/>
              <a:t>Standard Delivery</a:t>
            </a:r>
            <a:r>
              <a:rPr lang="en-US" sz="1800" dirty="0"/>
              <a:t> takes </a:t>
            </a:r>
            <a:r>
              <a:rPr lang="en-US" sz="1800" b="1" dirty="0"/>
              <a:t>10 days</a:t>
            </a:r>
            <a:r>
              <a:rPr lang="en-US" sz="1800" dirty="0"/>
              <a:t>, which is moderate.</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Express Delivery </a:t>
            </a:r>
            <a:r>
              <a:rPr lang="en-US" sz="1800" dirty="0"/>
              <a:t>is the </a:t>
            </a:r>
            <a:r>
              <a:rPr lang="en-US" sz="1800" b="1" dirty="0"/>
              <a:t>fastest</a:t>
            </a:r>
            <a:r>
              <a:rPr lang="en-US" sz="1800" dirty="0"/>
              <a:t>, with an average of only </a:t>
            </a:r>
            <a:r>
              <a:rPr lang="en-US" sz="1800" b="1" dirty="0"/>
              <a:t>3 days</a:t>
            </a:r>
            <a:r>
              <a:rPr lang="en-US" sz="1800" dirty="0"/>
              <a:t>.</a:t>
            </a:r>
          </a:p>
        </p:txBody>
      </p:sp>
    </p:spTree>
    <p:extLst>
      <p:ext uri="{BB962C8B-B14F-4D97-AF65-F5344CB8AC3E}">
        <p14:creationId xmlns:p14="http://schemas.microsoft.com/office/powerpoint/2010/main" val="59621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25D22-FB83-89E8-3481-9ECCBE1F6C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0487DF-C4B0-AD24-1DA3-2CF20EB2D621}"/>
              </a:ext>
            </a:extLst>
          </p:cNvPr>
          <p:cNvSpPr txBox="1"/>
          <p:nvPr/>
        </p:nvSpPr>
        <p:spPr>
          <a:xfrm>
            <a:off x="103238" y="245086"/>
            <a:ext cx="11842955" cy="461665"/>
          </a:xfrm>
          <a:prstGeom prst="rect">
            <a:avLst/>
          </a:prstGeom>
          <a:noFill/>
        </p:spPr>
        <p:txBody>
          <a:bodyPr wrap="square" rtlCol="0">
            <a:spAutoFit/>
          </a:bodyPr>
          <a:lstStyle/>
          <a:p>
            <a:pPr algn="ctr"/>
            <a:r>
              <a:rPr lang="en-US" sz="2400" b="1" dirty="0">
                <a:latin typeface="Castellar" panose="020A0402060406010301" pitchFamily="18" charset="0"/>
              </a:rPr>
              <a:t>AVERAGE SHIPPING COST BY PRODUCT CATEGORY</a:t>
            </a:r>
          </a:p>
        </p:txBody>
      </p:sp>
      <p:pic>
        <p:nvPicPr>
          <p:cNvPr id="3" name="Picture 2">
            <a:extLst>
              <a:ext uri="{FF2B5EF4-FFF2-40B4-BE49-F238E27FC236}">
                <a16:creationId xmlns:a16="http://schemas.microsoft.com/office/drawing/2014/main" id="{3840A022-9719-CE15-72D8-927FF23AFF91}"/>
              </a:ext>
            </a:extLst>
          </p:cNvPr>
          <p:cNvPicPr>
            <a:picLocks noChangeAspect="1"/>
          </p:cNvPicPr>
          <p:nvPr/>
        </p:nvPicPr>
        <p:blipFill>
          <a:blip r:embed="rId2"/>
          <a:stretch>
            <a:fillRect/>
          </a:stretch>
        </p:blipFill>
        <p:spPr>
          <a:xfrm>
            <a:off x="3518907" y="1050290"/>
            <a:ext cx="5276047" cy="2946523"/>
          </a:xfrm>
          <a:prstGeom prst="rect">
            <a:avLst/>
          </a:prstGeom>
        </p:spPr>
      </p:pic>
      <p:sp>
        <p:nvSpPr>
          <p:cNvPr id="4" name="TextBox 3">
            <a:extLst>
              <a:ext uri="{FF2B5EF4-FFF2-40B4-BE49-F238E27FC236}">
                <a16:creationId xmlns:a16="http://schemas.microsoft.com/office/drawing/2014/main" id="{BB26BBB7-B9AB-887C-FD74-56F1FE70BCCD}"/>
              </a:ext>
            </a:extLst>
          </p:cNvPr>
          <p:cNvSpPr txBox="1"/>
          <p:nvPr/>
        </p:nvSpPr>
        <p:spPr>
          <a:xfrm>
            <a:off x="752168" y="3996813"/>
            <a:ext cx="10545096" cy="2616101"/>
          </a:xfrm>
          <a:prstGeom prst="rect">
            <a:avLst/>
          </a:prstGeom>
          <a:noFill/>
        </p:spPr>
        <p:txBody>
          <a:bodyPr wrap="square" rtlCol="0">
            <a:spAutoFit/>
          </a:bodyPr>
          <a:lstStyle/>
          <a:p>
            <a:r>
              <a:rPr lang="en-US" sz="2000" b="1" u="sng" dirty="0">
                <a:solidFill>
                  <a:srgbClr val="FF0000"/>
                </a:solidFill>
              </a:rPr>
              <a:t>INSIGHTS:</a:t>
            </a:r>
          </a:p>
          <a:p>
            <a:endParaRPr lang="en-US" dirty="0"/>
          </a:p>
          <a:p>
            <a:pPr marL="342900" indent="-342900">
              <a:buFont typeface="Wingdings" panose="05000000000000000000" pitchFamily="2" charset="2"/>
              <a:buChar char="q"/>
            </a:pPr>
            <a:r>
              <a:rPr lang="en-US" sz="1800" dirty="0"/>
              <a:t>💄 </a:t>
            </a:r>
            <a:r>
              <a:rPr lang="en-US" sz="1800" b="1" dirty="0"/>
              <a:t>Health and Beauty</a:t>
            </a:r>
            <a:r>
              <a:rPr lang="en-US" sz="1800" dirty="0"/>
              <a:t> products have the </a:t>
            </a:r>
            <a:r>
              <a:rPr lang="en-US" sz="1800" b="1" dirty="0"/>
              <a:t>highest average shipping fee</a:t>
            </a:r>
            <a:r>
              <a:rPr lang="en-US" sz="1800" dirty="0"/>
              <a:t> at </a:t>
            </a:r>
            <a:r>
              <a:rPr lang="en-US" sz="1800" b="1" dirty="0"/>
              <a:t>11.55</a:t>
            </a:r>
            <a:r>
              <a:rPr lang="en-US" sz="1800" dirty="0"/>
              <a:t>.</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Fashion</a:t>
            </a:r>
            <a:r>
              <a:rPr lang="en-US" sz="1800" dirty="0"/>
              <a:t> and 📱 </a:t>
            </a:r>
            <a:r>
              <a:rPr lang="en-US" sz="1800" b="1" dirty="0"/>
              <a:t>Phones and Tablet</a:t>
            </a:r>
            <a:r>
              <a:rPr lang="en-US" sz="1800" dirty="0"/>
              <a:t> follow closely with an average fee of </a:t>
            </a:r>
            <a:r>
              <a:rPr lang="en-US" sz="1800" b="1" dirty="0"/>
              <a:t>11.48</a:t>
            </a:r>
            <a:r>
              <a:rPr lang="en-US" sz="1800" dirty="0"/>
              <a:t>.</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Home and Office</a:t>
            </a:r>
            <a:r>
              <a:rPr lang="en-US" sz="1800" dirty="0"/>
              <a:t> and 💻 </a:t>
            </a:r>
            <a:r>
              <a:rPr lang="en-US" sz="1800" b="1" dirty="0"/>
              <a:t>Electronics</a:t>
            </a:r>
            <a:r>
              <a:rPr lang="en-US" sz="1800" dirty="0"/>
              <a:t> have the </a:t>
            </a:r>
            <a:r>
              <a:rPr lang="en-US" sz="1800" b="1" dirty="0"/>
              <a:t>lowest shipping fee</a:t>
            </a:r>
            <a:r>
              <a:rPr lang="en-US" sz="1800" dirty="0"/>
              <a:t> at </a:t>
            </a:r>
            <a:r>
              <a:rPr lang="en-US" sz="1800" b="1" dirty="0"/>
              <a:t>11.47</a:t>
            </a:r>
            <a:r>
              <a:rPr lang="en-US" sz="1800" dirty="0"/>
              <a:t>, though the difference is minimal.</a:t>
            </a:r>
          </a:p>
          <a:p>
            <a:endParaRPr lang="en-US" dirty="0"/>
          </a:p>
        </p:txBody>
      </p:sp>
    </p:spTree>
    <p:extLst>
      <p:ext uri="{BB962C8B-B14F-4D97-AF65-F5344CB8AC3E}">
        <p14:creationId xmlns:p14="http://schemas.microsoft.com/office/powerpoint/2010/main" val="2397634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8D0A39-D6FE-E02E-C13A-00AD4A60D132}"/>
              </a:ext>
            </a:extLst>
          </p:cNvPr>
          <p:cNvPicPr>
            <a:picLocks noChangeAspect="1"/>
          </p:cNvPicPr>
          <p:nvPr/>
        </p:nvPicPr>
        <p:blipFill>
          <a:blip r:embed="rId2"/>
          <a:stretch>
            <a:fillRect/>
          </a:stretch>
        </p:blipFill>
        <p:spPr>
          <a:xfrm>
            <a:off x="609600" y="940229"/>
            <a:ext cx="10972800" cy="3366300"/>
          </a:xfrm>
          <a:prstGeom prst="rect">
            <a:avLst/>
          </a:prstGeom>
        </p:spPr>
      </p:pic>
      <p:sp>
        <p:nvSpPr>
          <p:cNvPr id="4" name="TextBox 3">
            <a:extLst>
              <a:ext uri="{FF2B5EF4-FFF2-40B4-BE49-F238E27FC236}">
                <a16:creationId xmlns:a16="http://schemas.microsoft.com/office/drawing/2014/main" id="{23D2D283-EC5F-D347-21D8-B5AFC234099B}"/>
              </a:ext>
            </a:extLst>
          </p:cNvPr>
          <p:cNvSpPr txBox="1"/>
          <p:nvPr/>
        </p:nvSpPr>
        <p:spPr>
          <a:xfrm>
            <a:off x="181897" y="176981"/>
            <a:ext cx="11828206" cy="461665"/>
          </a:xfrm>
          <a:prstGeom prst="rect">
            <a:avLst/>
          </a:prstGeom>
          <a:noFill/>
        </p:spPr>
        <p:txBody>
          <a:bodyPr wrap="square" rtlCol="0">
            <a:spAutoFit/>
          </a:bodyPr>
          <a:lstStyle/>
          <a:p>
            <a:pPr algn="ctr"/>
            <a:r>
              <a:rPr lang="en-US" sz="2400" b="1" dirty="0">
                <a:latin typeface="Castellar" panose="020A0402060406010301" pitchFamily="18" charset="0"/>
              </a:rPr>
              <a:t>Product Performance : Revenue vs Customer Rating</a:t>
            </a:r>
          </a:p>
        </p:txBody>
      </p:sp>
      <p:sp>
        <p:nvSpPr>
          <p:cNvPr id="3" name="TextBox 2">
            <a:extLst>
              <a:ext uri="{FF2B5EF4-FFF2-40B4-BE49-F238E27FC236}">
                <a16:creationId xmlns:a16="http://schemas.microsoft.com/office/drawing/2014/main" id="{B5D456FC-F9CF-DA9B-3107-35756127D864}"/>
              </a:ext>
            </a:extLst>
          </p:cNvPr>
          <p:cNvSpPr txBox="1"/>
          <p:nvPr/>
        </p:nvSpPr>
        <p:spPr>
          <a:xfrm>
            <a:off x="774290" y="4601497"/>
            <a:ext cx="10643419" cy="2339102"/>
          </a:xfrm>
          <a:prstGeom prst="rect">
            <a:avLst/>
          </a:prstGeom>
          <a:noFill/>
        </p:spPr>
        <p:txBody>
          <a:bodyPr wrap="square" rtlCol="0">
            <a:spAutoFit/>
          </a:bodyPr>
          <a:lstStyle/>
          <a:p>
            <a:r>
              <a:rPr lang="en-US" sz="2000" b="1" u="sng" dirty="0">
                <a:solidFill>
                  <a:srgbClr val="FF0000"/>
                </a:solidFill>
              </a:rPr>
              <a:t>INSIGHTS:</a:t>
            </a:r>
          </a:p>
          <a:p>
            <a:endParaRPr lang="en-US" dirty="0"/>
          </a:p>
          <a:p>
            <a:pPr marL="342900" indent="-342900">
              <a:buFont typeface="Wingdings" panose="05000000000000000000" pitchFamily="2" charset="2"/>
              <a:buChar char="q"/>
            </a:pPr>
            <a:r>
              <a:rPr lang="en-US" sz="1800" dirty="0"/>
              <a:t>📉 Some </a:t>
            </a:r>
            <a:r>
              <a:rPr lang="en-US" sz="1800" b="1" dirty="0"/>
              <a:t>high-revenue products</a:t>
            </a:r>
            <a:r>
              <a:rPr lang="en-US" sz="1800" dirty="0"/>
              <a:t> (e.g., 12M–14M range) have </a:t>
            </a:r>
            <a:r>
              <a:rPr lang="en-US" sz="1800" b="1" dirty="0"/>
              <a:t>relatively low average ratings (~2.7)</a:t>
            </a:r>
            <a:r>
              <a:rPr lang="en-US" sz="1800" dirty="0"/>
              <a:t>.</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Most products cluster below </a:t>
            </a:r>
            <a:r>
              <a:rPr lang="en-US" sz="1800" b="1" dirty="0"/>
              <a:t>3.0 in ratings</a:t>
            </a:r>
            <a:r>
              <a:rPr lang="en-US" sz="1800" dirty="0"/>
              <a:t>, showing a </a:t>
            </a:r>
            <a:r>
              <a:rPr lang="en-US" sz="1800" b="1" dirty="0"/>
              <a:t>general satisfaction gap</a:t>
            </a:r>
            <a:r>
              <a:rPr lang="en-US" sz="1800" dirty="0"/>
              <a:t>.</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 few </a:t>
            </a:r>
            <a:r>
              <a:rPr lang="en-US" sz="1800" b="1" dirty="0"/>
              <a:t>moderate-revenue products</a:t>
            </a:r>
            <a:r>
              <a:rPr lang="en-US" sz="1800" dirty="0"/>
              <a:t> (~5M–6M) show </a:t>
            </a:r>
            <a:r>
              <a:rPr lang="en-US" sz="1800" b="1" dirty="0"/>
              <a:t>slightly better ratings (~2.8)</a:t>
            </a:r>
            <a:r>
              <a:rPr lang="en-US" sz="1800" dirty="0"/>
              <a:t>.</a:t>
            </a:r>
          </a:p>
          <a:p>
            <a:endParaRPr lang="en-US" dirty="0"/>
          </a:p>
        </p:txBody>
      </p:sp>
    </p:spTree>
    <p:extLst>
      <p:ext uri="{BB962C8B-B14F-4D97-AF65-F5344CB8AC3E}">
        <p14:creationId xmlns:p14="http://schemas.microsoft.com/office/powerpoint/2010/main" val="407022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5327F-7CB7-93D0-100D-441C9B653D4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C9016AA-B48F-AABD-CF14-A3C4EDD6D76D}"/>
              </a:ext>
            </a:extLst>
          </p:cNvPr>
          <p:cNvSpPr txBox="1"/>
          <p:nvPr/>
        </p:nvSpPr>
        <p:spPr>
          <a:xfrm>
            <a:off x="1177413" y="1228397"/>
            <a:ext cx="9837174" cy="4401205"/>
          </a:xfrm>
          <a:prstGeom prst="rect">
            <a:avLst/>
          </a:prstGeom>
          <a:noFill/>
        </p:spPr>
        <p:txBody>
          <a:bodyPr wrap="square" rtlCol="0">
            <a:spAutoFit/>
          </a:bodyPr>
          <a:lstStyle/>
          <a:p>
            <a:r>
              <a:rPr lang="en-US" sz="2400" b="1" u="sng" dirty="0">
                <a:solidFill>
                  <a:srgbClr val="FF0000"/>
                </a:solidFill>
              </a:rPr>
              <a:t>KEY FINDINGS:</a:t>
            </a:r>
          </a:p>
          <a:p>
            <a:endParaRPr lang="en-US" dirty="0"/>
          </a:p>
          <a:p>
            <a:pPr marL="342900" indent="-342900">
              <a:buFont typeface="Wingdings" panose="05000000000000000000" pitchFamily="2" charset="2"/>
              <a:buChar char="q"/>
            </a:pPr>
            <a:r>
              <a:rPr lang="en-US" sz="2000" dirty="0"/>
              <a:t>Sales peaked in 2020 – focus on what worked that year.</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Top products drive most revenue – invest more in them.</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Greater Accra and Ashanti lead in sales – target other regions more.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Sales dip in Sept – run offers and ads during low months.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Express delivery is fastest – promote it to boost satisfaction.</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Long wait times link to low ratings – improve delivery efficiency.</a:t>
            </a:r>
          </a:p>
          <a:p>
            <a:endParaRPr lang="en-US" dirty="0"/>
          </a:p>
        </p:txBody>
      </p:sp>
    </p:spTree>
    <p:extLst>
      <p:ext uri="{BB962C8B-B14F-4D97-AF65-F5344CB8AC3E}">
        <p14:creationId xmlns:p14="http://schemas.microsoft.com/office/powerpoint/2010/main" val="213189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B0673-6DD7-3F10-21ED-656FD11CF385}"/>
              </a:ext>
            </a:extLst>
          </p:cNvPr>
          <p:cNvSpPr txBox="1"/>
          <p:nvPr/>
        </p:nvSpPr>
        <p:spPr>
          <a:xfrm>
            <a:off x="1376516" y="1320730"/>
            <a:ext cx="9438968" cy="4216539"/>
          </a:xfrm>
          <a:prstGeom prst="rect">
            <a:avLst/>
          </a:prstGeom>
          <a:noFill/>
        </p:spPr>
        <p:txBody>
          <a:bodyPr wrap="square" rtlCol="0">
            <a:spAutoFit/>
          </a:bodyPr>
          <a:lstStyle/>
          <a:p>
            <a:r>
              <a:rPr lang="en-US" sz="2400" b="1" u="sng" dirty="0">
                <a:solidFill>
                  <a:srgbClr val="FF0000"/>
                </a:solidFill>
              </a:rPr>
              <a:t>RECOMMENDATIONS:</a:t>
            </a:r>
          </a:p>
          <a:p>
            <a:endParaRPr lang="en-US" sz="2400" b="1" u="sng" dirty="0">
              <a:solidFill>
                <a:srgbClr val="FF0000"/>
              </a:solidFill>
            </a:endParaRPr>
          </a:p>
          <a:p>
            <a:pPr marL="342900" indent="-342900">
              <a:buFont typeface="Wingdings" panose="05000000000000000000" pitchFamily="2" charset="2"/>
              <a:buChar char="q"/>
            </a:pPr>
            <a:r>
              <a:rPr lang="en-US" sz="2000" dirty="0"/>
              <a:t>Focus more on top-selling products like Canon cameras and Amazon tablets.</a:t>
            </a:r>
          </a:p>
          <a:p>
            <a:endParaRPr lang="en-US" sz="2000" dirty="0"/>
          </a:p>
          <a:p>
            <a:pPr marL="342900" indent="-342900">
              <a:buFont typeface="Wingdings" panose="05000000000000000000" pitchFamily="2" charset="2"/>
              <a:buChar char="q"/>
            </a:pPr>
            <a:r>
              <a:rPr lang="en-US" sz="2000" dirty="0"/>
              <a:t>Run offers in locations with low sales to boost orders.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Invest more in high-sales areas like Greater Accra and Ashanti.</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Give discounts during slow months like June to September.</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Bundle cheap fast-selling items with big products to increase sales.</a:t>
            </a:r>
          </a:p>
          <a:p>
            <a:endParaRPr lang="en-US" sz="2000" dirty="0"/>
          </a:p>
          <a:p>
            <a:pPr marL="342900" indent="-342900">
              <a:buFont typeface="Wingdings" panose="05000000000000000000" pitchFamily="2" charset="2"/>
              <a:buChar char="q"/>
            </a:pPr>
            <a:r>
              <a:rPr lang="en-US" sz="2000" dirty="0"/>
              <a:t>Give discounts to loyal customers to keep them coming back.</a:t>
            </a:r>
            <a:endParaRPr lang="en-US" sz="2400" dirty="0"/>
          </a:p>
        </p:txBody>
      </p:sp>
    </p:spTree>
    <p:extLst>
      <p:ext uri="{BB962C8B-B14F-4D97-AF65-F5344CB8AC3E}">
        <p14:creationId xmlns:p14="http://schemas.microsoft.com/office/powerpoint/2010/main" val="2830806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09EB5-F55E-197B-51CA-74056618D9D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A8A8CC0-D36F-E85A-AA5D-E5A89D9434F5}"/>
              </a:ext>
            </a:extLst>
          </p:cNvPr>
          <p:cNvPicPr>
            <a:picLocks noChangeAspect="1"/>
          </p:cNvPicPr>
          <p:nvPr/>
        </p:nvPicPr>
        <p:blipFill>
          <a:blip r:embed="rId2"/>
          <a:stretch>
            <a:fillRect/>
          </a:stretch>
        </p:blipFill>
        <p:spPr>
          <a:xfrm>
            <a:off x="373626" y="294968"/>
            <a:ext cx="11444747" cy="6268064"/>
          </a:xfrm>
          <a:prstGeom prst="rect">
            <a:avLst/>
          </a:prstGeom>
        </p:spPr>
      </p:pic>
    </p:spTree>
    <p:extLst>
      <p:ext uri="{BB962C8B-B14F-4D97-AF65-F5344CB8AC3E}">
        <p14:creationId xmlns:p14="http://schemas.microsoft.com/office/powerpoint/2010/main" val="231282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08714-25AB-E9A8-96C5-CB5139BF43B8}"/>
            </a:ext>
          </a:extLst>
        </p:cNvPr>
        <p:cNvGrpSpPr/>
        <p:nvPr/>
      </p:nvGrpSpPr>
      <p:grpSpPr>
        <a:xfrm>
          <a:off x="0" y="0"/>
          <a:ext cx="0" cy="0"/>
          <a:chOff x="0" y="0"/>
          <a:chExt cx="0" cy="0"/>
        </a:xfrm>
      </p:grpSpPr>
      <p:pic>
        <p:nvPicPr>
          <p:cNvPr id="3" name="Picture 2" descr="A thank you card with colorful balloons&#10;&#10;AI-generated content may be incorrect.">
            <a:extLst>
              <a:ext uri="{FF2B5EF4-FFF2-40B4-BE49-F238E27FC236}">
                <a16:creationId xmlns:a16="http://schemas.microsoft.com/office/drawing/2014/main" id="{F5774450-845D-5CF7-6B83-8B51034E0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929" y="458568"/>
            <a:ext cx="9370142" cy="594086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356056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FEE0-5893-9C76-BB39-B5AAD8B3D6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31A0F2-5012-9455-9159-4505980D8619}"/>
              </a:ext>
            </a:extLst>
          </p:cNvPr>
          <p:cNvSpPr txBox="1"/>
          <p:nvPr/>
        </p:nvSpPr>
        <p:spPr>
          <a:xfrm>
            <a:off x="4616245" y="2020912"/>
            <a:ext cx="8003458" cy="2462213"/>
          </a:xfrm>
          <a:prstGeom prst="rect">
            <a:avLst/>
          </a:prstGeom>
          <a:noFill/>
        </p:spPr>
        <p:txBody>
          <a:bodyPr wrap="square" rtlCol="0">
            <a:spAutoFit/>
          </a:bodyPr>
          <a:lstStyle/>
          <a:p>
            <a:pPr algn="ctr"/>
            <a:endParaRPr lang="en-US" sz="4000" b="1" dirty="0">
              <a:latin typeface="Castellar" panose="020A0402060406010301" pitchFamily="18" charset="0"/>
            </a:endParaRPr>
          </a:p>
          <a:p>
            <a:endParaRPr lang="en-US" dirty="0"/>
          </a:p>
          <a:p>
            <a:r>
              <a:rPr lang="en-US" sz="3200" b="1" dirty="0">
                <a:latin typeface="Bookman Old Style" panose="02050604050505020204" pitchFamily="18" charset="0"/>
              </a:rPr>
              <a:t>More than 60% of Amazon's sales come from third-party sellers, not Amazon itself.</a:t>
            </a:r>
            <a:endParaRPr lang="en-US" dirty="0"/>
          </a:p>
        </p:txBody>
      </p:sp>
      <p:sp>
        <p:nvSpPr>
          <p:cNvPr id="5" name="TextBox 4">
            <a:extLst>
              <a:ext uri="{FF2B5EF4-FFF2-40B4-BE49-F238E27FC236}">
                <a16:creationId xmlns:a16="http://schemas.microsoft.com/office/drawing/2014/main" id="{288944F5-F084-EF42-2CBD-3B8A2F92F40C}"/>
              </a:ext>
            </a:extLst>
          </p:cNvPr>
          <p:cNvSpPr txBox="1"/>
          <p:nvPr/>
        </p:nvSpPr>
        <p:spPr>
          <a:xfrm>
            <a:off x="1430594" y="619432"/>
            <a:ext cx="8701548" cy="830997"/>
          </a:xfrm>
          <a:prstGeom prst="rect">
            <a:avLst/>
          </a:prstGeom>
          <a:noFill/>
        </p:spPr>
        <p:txBody>
          <a:bodyPr wrap="square" rtlCol="0">
            <a:spAutoFit/>
          </a:bodyPr>
          <a:lstStyle/>
          <a:p>
            <a:pPr algn="ctr"/>
            <a:r>
              <a:rPr lang="en-US" sz="4800" b="1" dirty="0">
                <a:latin typeface="Castellar" panose="020A0402060406010301" pitchFamily="18" charset="0"/>
              </a:rPr>
              <a:t>DID YOU KNOW????</a:t>
            </a:r>
          </a:p>
        </p:txBody>
      </p:sp>
      <p:pic>
        <p:nvPicPr>
          <p:cNvPr id="7" name="Picture 6" descr="A computer with a shopping cart and icons&#10;&#10;AI-generated content may be incorrect.">
            <a:extLst>
              <a:ext uri="{FF2B5EF4-FFF2-40B4-BE49-F238E27FC236}">
                <a16:creationId xmlns:a16="http://schemas.microsoft.com/office/drawing/2014/main" id="{1AC5B6B5-A3E2-F7E7-FA68-D4E7664EC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256" y="2197893"/>
            <a:ext cx="3771286" cy="333275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449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2E91A-0B24-7A06-25D7-282F0B280CBC}"/>
            </a:ext>
          </a:extLst>
        </p:cNvPr>
        <p:cNvGrpSpPr/>
        <p:nvPr/>
      </p:nvGrpSpPr>
      <p:grpSpPr>
        <a:xfrm>
          <a:off x="0" y="0"/>
          <a:ext cx="0" cy="0"/>
          <a:chOff x="0" y="0"/>
          <a:chExt cx="0" cy="0"/>
        </a:xfrm>
      </p:grpSpPr>
      <p:pic>
        <p:nvPicPr>
          <p:cNvPr id="3" name="Picture 2" descr="A hand holding a tablet&#10;&#10;AI-generated content may be incorrect.">
            <a:extLst>
              <a:ext uri="{FF2B5EF4-FFF2-40B4-BE49-F238E27FC236}">
                <a16:creationId xmlns:a16="http://schemas.microsoft.com/office/drawing/2014/main" id="{BAA0CE99-FE33-99F5-2F10-AE43105E1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8943" y="3704517"/>
            <a:ext cx="4803058" cy="2991251"/>
          </a:xfrm>
          <a:prstGeom prst="rect">
            <a:avLst/>
          </a:prstGeom>
        </p:spPr>
      </p:pic>
      <p:sp>
        <p:nvSpPr>
          <p:cNvPr id="4" name="TextBox 3">
            <a:extLst>
              <a:ext uri="{FF2B5EF4-FFF2-40B4-BE49-F238E27FC236}">
                <a16:creationId xmlns:a16="http://schemas.microsoft.com/office/drawing/2014/main" id="{6C7B6A5E-88E7-1AFA-7FC0-A4F7C6DF3D02}"/>
              </a:ext>
            </a:extLst>
          </p:cNvPr>
          <p:cNvSpPr txBox="1"/>
          <p:nvPr/>
        </p:nvSpPr>
        <p:spPr>
          <a:xfrm>
            <a:off x="1951703" y="162232"/>
            <a:ext cx="8288593" cy="584775"/>
          </a:xfrm>
          <a:prstGeom prst="rect">
            <a:avLst/>
          </a:prstGeom>
          <a:noFill/>
        </p:spPr>
        <p:txBody>
          <a:bodyPr wrap="square" rtlCol="0">
            <a:spAutoFit/>
          </a:bodyPr>
          <a:lstStyle/>
          <a:p>
            <a:pPr algn="ctr"/>
            <a:r>
              <a:rPr lang="en-US" sz="3200" b="1" dirty="0">
                <a:latin typeface="Castellar" panose="020A0402060406010301" pitchFamily="18" charset="0"/>
              </a:rPr>
              <a:t>ABOUT AMAZON E-COMMERCE</a:t>
            </a:r>
          </a:p>
        </p:txBody>
      </p:sp>
      <p:sp>
        <p:nvSpPr>
          <p:cNvPr id="5" name="TextBox 4">
            <a:extLst>
              <a:ext uri="{FF2B5EF4-FFF2-40B4-BE49-F238E27FC236}">
                <a16:creationId xmlns:a16="http://schemas.microsoft.com/office/drawing/2014/main" id="{9ECA7E23-8555-B2D6-B44C-0774189D70B7}"/>
              </a:ext>
            </a:extLst>
          </p:cNvPr>
          <p:cNvSpPr txBox="1"/>
          <p:nvPr/>
        </p:nvSpPr>
        <p:spPr>
          <a:xfrm>
            <a:off x="616685" y="1720840"/>
            <a:ext cx="7209503" cy="341632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Amazon uses customer purchase data to decide where to open new warehouses.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Amazon’s recommendation engine influences over 35% of total sales.</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In India, Amazon promoted “Cash on Delivery” to match local shopping habits</a:t>
            </a:r>
          </a:p>
          <a:p>
            <a:endParaRPr lang="en-US" sz="2400" dirty="0"/>
          </a:p>
        </p:txBody>
      </p:sp>
      <p:pic>
        <p:nvPicPr>
          <p:cNvPr id="7" name="Picture 6" descr="A hand holding a bag and a computer&#10;&#10;AI-generated content may be incorrect.">
            <a:extLst>
              <a:ext uri="{FF2B5EF4-FFF2-40B4-BE49-F238E27FC236}">
                <a16:creationId xmlns:a16="http://schemas.microsoft.com/office/drawing/2014/main" id="{09E61617-888B-0FCD-67A9-F78696A18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564" y="845451"/>
            <a:ext cx="3705244" cy="2875937"/>
          </a:xfrm>
          <a:prstGeom prst="ellipse">
            <a:avLst/>
          </a:prstGeom>
          <a:ln>
            <a:noFill/>
          </a:ln>
          <a:effectLst>
            <a:softEdge rad="112500"/>
          </a:effectLst>
        </p:spPr>
      </p:pic>
    </p:spTree>
    <p:extLst>
      <p:ext uri="{BB962C8B-B14F-4D97-AF65-F5344CB8AC3E}">
        <p14:creationId xmlns:p14="http://schemas.microsoft.com/office/powerpoint/2010/main" val="27584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D4D5-9724-2E72-2101-A132AA3C80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85032F-EC37-D679-D170-CE18B0657104}"/>
              </a:ext>
            </a:extLst>
          </p:cNvPr>
          <p:cNvSpPr txBox="1"/>
          <p:nvPr/>
        </p:nvSpPr>
        <p:spPr>
          <a:xfrm>
            <a:off x="634181" y="294968"/>
            <a:ext cx="10795819" cy="2646878"/>
          </a:xfrm>
          <a:prstGeom prst="rect">
            <a:avLst/>
          </a:prstGeom>
          <a:noFill/>
        </p:spPr>
        <p:txBody>
          <a:bodyPr wrap="square" rtlCol="0">
            <a:spAutoFit/>
          </a:bodyPr>
          <a:lstStyle/>
          <a:p>
            <a:r>
              <a:rPr lang="en-US" sz="2400" b="1" dirty="0">
                <a:latin typeface="Castellar" panose="020A0402060406010301" pitchFamily="18" charset="0"/>
              </a:rPr>
              <a:t>Problem Statement:</a:t>
            </a:r>
          </a:p>
          <a:p>
            <a:endParaRPr lang="en-US" sz="2400" b="1" dirty="0">
              <a:latin typeface="Castellar" panose="020A0402060406010301" pitchFamily="18" charset="0"/>
            </a:endParaRPr>
          </a:p>
          <a:p>
            <a:r>
              <a:rPr lang="en-US" sz="2000" dirty="0"/>
              <a:t>You are working as a business analyst at Amazon, 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a:t>
            </a:r>
          </a:p>
          <a:p>
            <a:endParaRPr lang="en-US" dirty="0"/>
          </a:p>
        </p:txBody>
      </p:sp>
      <p:pic>
        <p:nvPicPr>
          <p:cNvPr id="4" name="Picture 3">
            <a:extLst>
              <a:ext uri="{FF2B5EF4-FFF2-40B4-BE49-F238E27FC236}">
                <a16:creationId xmlns:a16="http://schemas.microsoft.com/office/drawing/2014/main" id="{E665694A-39C8-85B2-A9EC-F2FA5F600A00}"/>
              </a:ext>
            </a:extLst>
          </p:cNvPr>
          <p:cNvPicPr>
            <a:picLocks noChangeAspect="1"/>
          </p:cNvPicPr>
          <p:nvPr/>
        </p:nvPicPr>
        <p:blipFill>
          <a:blip r:embed="rId2"/>
          <a:stretch>
            <a:fillRect/>
          </a:stretch>
        </p:blipFill>
        <p:spPr>
          <a:xfrm>
            <a:off x="152400" y="2802194"/>
            <a:ext cx="11887200" cy="4055806"/>
          </a:xfrm>
          <a:prstGeom prst="rect">
            <a:avLst/>
          </a:prstGeom>
        </p:spPr>
      </p:pic>
    </p:spTree>
    <p:extLst>
      <p:ext uri="{BB962C8B-B14F-4D97-AF65-F5344CB8AC3E}">
        <p14:creationId xmlns:p14="http://schemas.microsoft.com/office/powerpoint/2010/main" val="303076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8B124-0C3D-4082-5762-85B0F776A9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D4C7DF-A26B-A9E5-7BC2-BABAD22FDEBB}"/>
              </a:ext>
            </a:extLst>
          </p:cNvPr>
          <p:cNvSpPr txBox="1"/>
          <p:nvPr/>
        </p:nvSpPr>
        <p:spPr>
          <a:xfrm>
            <a:off x="786581" y="1413063"/>
            <a:ext cx="10618838" cy="4031873"/>
          </a:xfrm>
          <a:prstGeom prst="rect">
            <a:avLst/>
          </a:prstGeom>
          <a:noFill/>
        </p:spPr>
        <p:txBody>
          <a:bodyPr wrap="square" rtlCol="0">
            <a:spAutoFit/>
          </a:bodyPr>
          <a:lstStyle/>
          <a:p>
            <a:r>
              <a:rPr lang="en-US" sz="2000" dirty="0"/>
              <a:t>🛒 </a:t>
            </a:r>
            <a:r>
              <a:rPr lang="en-US" sz="2000" b="1" dirty="0"/>
              <a:t>Total Sales:</a:t>
            </a:r>
            <a:r>
              <a:rPr lang="en-US" sz="2000" dirty="0"/>
              <a:t> 603K units sold across various product categories.</a:t>
            </a:r>
          </a:p>
          <a:p>
            <a:endParaRPr lang="en-US" sz="2000" dirty="0"/>
          </a:p>
          <a:p>
            <a:r>
              <a:rPr lang="en-US" sz="2000" dirty="0"/>
              <a:t>💰 </a:t>
            </a:r>
            <a:r>
              <a:rPr lang="en-US" sz="2000" b="1" dirty="0"/>
              <a:t>Total Revenue:</a:t>
            </a:r>
            <a:r>
              <a:rPr lang="en-US" sz="2000" dirty="0"/>
              <a:t> ₹107.24M generated till date, showing strong market engagement.</a:t>
            </a:r>
          </a:p>
          <a:p>
            <a:endParaRPr lang="en-US" sz="2000" dirty="0"/>
          </a:p>
          <a:p>
            <a:r>
              <a:rPr lang="en-US" sz="2000" dirty="0"/>
              <a:t>⭐ </a:t>
            </a:r>
            <a:r>
              <a:rPr lang="en-US" sz="2000" b="1" dirty="0"/>
              <a:t>Average Customer Rating:</a:t>
            </a:r>
            <a:r>
              <a:rPr lang="en-US" sz="2000" dirty="0"/>
              <a:t> 2.73 – indicating a need for improved customer satisfaction.</a:t>
            </a:r>
          </a:p>
          <a:p>
            <a:endParaRPr lang="en-US" sz="2000" dirty="0"/>
          </a:p>
          <a:p>
            <a:r>
              <a:rPr lang="en-US" sz="2000" dirty="0"/>
              <a:t>🌍 </a:t>
            </a:r>
            <a:r>
              <a:rPr lang="en-US" sz="2000" b="1" dirty="0"/>
              <a:t>Geographical Spread:</a:t>
            </a:r>
            <a:r>
              <a:rPr lang="en-US" sz="2000" dirty="0"/>
              <a:t> Orders placed from diverse locations across India – major metros and tier-2 cities.</a:t>
            </a:r>
          </a:p>
          <a:p>
            <a:endParaRPr lang="en-US" sz="2000" dirty="0"/>
          </a:p>
          <a:p>
            <a:r>
              <a:rPr lang="en-US" sz="2000" dirty="0"/>
              <a:t>🚚 </a:t>
            </a:r>
            <a:r>
              <a:rPr lang="en-US" sz="2000" b="1" dirty="0"/>
              <a:t>Delivery Types:</a:t>
            </a:r>
            <a:r>
              <a:rPr lang="en-US" sz="2000" dirty="0"/>
              <a:t> Includes standard delivery and “Shipped from Abroad,” influencing wait times and satisfaction levels.</a:t>
            </a:r>
          </a:p>
          <a:p>
            <a:endParaRPr lang="en-US" dirty="0"/>
          </a:p>
          <a:p>
            <a:endParaRPr lang="en-US" dirty="0"/>
          </a:p>
        </p:txBody>
      </p:sp>
      <p:sp>
        <p:nvSpPr>
          <p:cNvPr id="3" name="TextBox 2">
            <a:extLst>
              <a:ext uri="{FF2B5EF4-FFF2-40B4-BE49-F238E27FC236}">
                <a16:creationId xmlns:a16="http://schemas.microsoft.com/office/drawing/2014/main" id="{CC048430-0BE9-3EBC-0BF6-0EB5C28D47AF}"/>
              </a:ext>
            </a:extLst>
          </p:cNvPr>
          <p:cNvSpPr txBox="1"/>
          <p:nvPr/>
        </p:nvSpPr>
        <p:spPr>
          <a:xfrm>
            <a:off x="1268361" y="235974"/>
            <a:ext cx="8996516" cy="584775"/>
          </a:xfrm>
          <a:prstGeom prst="rect">
            <a:avLst/>
          </a:prstGeom>
          <a:noFill/>
        </p:spPr>
        <p:txBody>
          <a:bodyPr wrap="square" rtlCol="0">
            <a:spAutoFit/>
          </a:bodyPr>
          <a:lstStyle/>
          <a:p>
            <a:pPr algn="ctr"/>
            <a:r>
              <a:rPr lang="en-US" sz="3200" b="1" dirty="0">
                <a:latin typeface="Castellar" panose="020A0402060406010301" pitchFamily="18" charset="0"/>
              </a:rPr>
              <a:t>OVERVIEW OF THE DATASET</a:t>
            </a:r>
          </a:p>
        </p:txBody>
      </p:sp>
    </p:spTree>
    <p:extLst>
      <p:ext uri="{BB962C8B-B14F-4D97-AF65-F5344CB8AC3E}">
        <p14:creationId xmlns:p14="http://schemas.microsoft.com/office/powerpoint/2010/main" val="1261558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DB4A-1B6C-5E96-6586-93DCFE3C9A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A765BB-2299-D9A0-018B-95703632DFC8}"/>
              </a:ext>
            </a:extLst>
          </p:cNvPr>
          <p:cNvSpPr txBox="1"/>
          <p:nvPr/>
        </p:nvSpPr>
        <p:spPr>
          <a:xfrm>
            <a:off x="766916" y="383458"/>
            <a:ext cx="9733936" cy="584775"/>
          </a:xfrm>
          <a:prstGeom prst="rect">
            <a:avLst/>
          </a:prstGeom>
          <a:noFill/>
        </p:spPr>
        <p:txBody>
          <a:bodyPr wrap="square" rtlCol="0">
            <a:spAutoFit/>
          </a:bodyPr>
          <a:lstStyle/>
          <a:p>
            <a:pPr algn="ctr"/>
            <a:r>
              <a:rPr lang="en-US" sz="3200" b="1" dirty="0">
                <a:latin typeface="Castellar" panose="020A0402060406010301" pitchFamily="18" charset="0"/>
              </a:rPr>
              <a:t>DATA CLEANING STEPS UNDERTAKEN:</a:t>
            </a:r>
          </a:p>
        </p:txBody>
      </p:sp>
      <p:sp>
        <p:nvSpPr>
          <p:cNvPr id="3" name="TextBox 2">
            <a:extLst>
              <a:ext uri="{FF2B5EF4-FFF2-40B4-BE49-F238E27FC236}">
                <a16:creationId xmlns:a16="http://schemas.microsoft.com/office/drawing/2014/main" id="{8DD8CE36-D7C1-3164-C494-D89A7C947590}"/>
              </a:ext>
            </a:extLst>
          </p:cNvPr>
          <p:cNvSpPr txBox="1"/>
          <p:nvPr/>
        </p:nvSpPr>
        <p:spPr>
          <a:xfrm>
            <a:off x="639096" y="1637070"/>
            <a:ext cx="10913807" cy="4401205"/>
          </a:xfrm>
          <a:prstGeom prst="rect">
            <a:avLst/>
          </a:prstGeom>
          <a:noFill/>
        </p:spPr>
        <p:txBody>
          <a:bodyPr wrap="square" rtlCol="0">
            <a:spAutoFit/>
          </a:bodyPr>
          <a:lstStyle/>
          <a:p>
            <a:pPr marL="342900" indent="-342900">
              <a:buFont typeface="Wingdings" panose="05000000000000000000" pitchFamily="2" charset="2"/>
              <a:buChar char="q"/>
            </a:pPr>
            <a:r>
              <a:rPr lang="en-US" sz="2000" dirty="0"/>
              <a:t>Removed Duplicate Records: Checked for and eliminated duplicate rows to avoid redundancy in analysis.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Handled Missing Values: Filled or removed rows with missing entries in key fields like </a:t>
            </a:r>
            <a:r>
              <a:rPr lang="en-US" sz="2000" i="1" dirty="0"/>
              <a:t>Ratings</a:t>
            </a:r>
            <a:r>
              <a:rPr lang="en-US" sz="2000" dirty="0"/>
              <a:t>, </a:t>
            </a:r>
            <a:r>
              <a:rPr lang="en-US" sz="2000" i="1" dirty="0"/>
              <a:t>Revenue</a:t>
            </a:r>
            <a:r>
              <a:rPr lang="en-US" sz="2000" dirty="0"/>
              <a:t>, and </a:t>
            </a:r>
            <a:r>
              <a:rPr lang="en-US" sz="2000" i="1" dirty="0"/>
              <a:t>Delivery Type</a:t>
            </a:r>
            <a:r>
              <a:rPr lang="en-US" sz="2000" dirty="0"/>
              <a:t>.</a:t>
            </a:r>
          </a:p>
          <a:p>
            <a:endParaRPr lang="en-US" sz="2000" dirty="0"/>
          </a:p>
          <a:p>
            <a:pPr marL="342900" indent="-342900">
              <a:buFont typeface="Wingdings" panose="05000000000000000000" pitchFamily="2" charset="2"/>
              <a:buChar char="q"/>
            </a:pPr>
            <a:r>
              <a:rPr lang="en-US" sz="2000" dirty="0"/>
              <a:t>Created Calendar Table: Added a separate calendar table for proper date-based analysis and time intelligence.</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Calculated New Columns: Created new columns like </a:t>
            </a:r>
            <a:r>
              <a:rPr lang="en-US" sz="2000" i="1" dirty="0"/>
              <a:t>Total Revenue</a:t>
            </a:r>
            <a:r>
              <a:rPr lang="en-US" sz="2000" dirty="0"/>
              <a:t>, </a:t>
            </a:r>
            <a:r>
              <a:rPr lang="en-US" sz="2000" i="1" dirty="0"/>
              <a:t>Waiting Time</a:t>
            </a:r>
            <a:r>
              <a:rPr lang="en-US" sz="2000" dirty="0"/>
              <a:t>, and </a:t>
            </a:r>
            <a:r>
              <a:rPr lang="en-US" sz="2000" i="1" dirty="0"/>
              <a:t>Sales Category</a:t>
            </a:r>
            <a:r>
              <a:rPr lang="en-US" sz="2000" dirty="0"/>
              <a:t> for advanced insights.</a:t>
            </a:r>
          </a:p>
          <a:p>
            <a:pPr marL="342900" indent="-342900">
              <a:buFont typeface="Wingdings" panose="05000000000000000000" pitchFamily="2" charset="2"/>
              <a:buChar char="q"/>
            </a:pPr>
            <a:endParaRPr lang="en-US" sz="2000" dirty="0"/>
          </a:p>
          <a:p>
            <a:pPr marL="342900" indent="-342900">
              <a:buFont typeface="Wingdings" panose="05000000000000000000" pitchFamily="2" charset="2"/>
              <a:buChar char="q"/>
            </a:pPr>
            <a:r>
              <a:rPr lang="en-US" sz="2000" dirty="0"/>
              <a:t>Established Relationships: Linked tables like </a:t>
            </a:r>
            <a:r>
              <a:rPr lang="en-US" sz="2000" i="1" dirty="0"/>
              <a:t>Orders</a:t>
            </a:r>
            <a:r>
              <a:rPr lang="en-US" sz="2000" dirty="0"/>
              <a:t>, </a:t>
            </a:r>
            <a:r>
              <a:rPr lang="en-US" sz="2000" i="1" dirty="0"/>
              <a:t>Customers</a:t>
            </a:r>
            <a:r>
              <a:rPr lang="en-US" sz="2000" dirty="0"/>
              <a:t>, and </a:t>
            </a:r>
            <a:r>
              <a:rPr lang="en-US" sz="2000" i="1" dirty="0"/>
              <a:t>Calendar</a:t>
            </a:r>
            <a:r>
              <a:rPr lang="en-US" sz="2000" dirty="0"/>
              <a:t> using keys to ensure relational modeling in Power BI.</a:t>
            </a:r>
          </a:p>
        </p:txBody>
      </p:sp>
    </p:spTree>
    <p:extLst>
      <p:ext uri="{BB962C8B-B14F-4D97-AF65-F5344CB8AC3E}">
        <p14:creationId xmlns:p14="http://schemas.microsoft.com/office/powerpoint/2010/main" val="1581031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647AE-58A9-C389-F422-D361AE1B30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6364F6-CD99-B8E1-E257-A66BB5C63395}"/>
              </a:ext>
            </a:extLst>
          </p:cNvPr>
          <p:cNvSpPr txBox="1"/>
          <p:nvPr/>
        </p:nvSpPr>
        <p:spPr>
          <a:xfrm>
            <a:off x="368711" y="1785597"/>
            <a:ext cx="7728154" cy="3785652"/>
          </a:xfrm>
          <a:prstGeom prst="rect">
            <a:avLst/>
          </a:prstGeom>
          <a:noFill/>
        </p:spPr>
        <p:txBody>
          <a:bodyPr wrap="square" rtlCol="0">
            <a:spAutoFit/>
          </a:bodyPr>
          <a:lstStyle/>
          <a:p>
            <a:r>
              <a:rPr lang="en-US" sz="2000" dirty="0"/>
              <a:t>📊 </a:t>
            </a:r>
            <a:r>
              <a:rPr lang="en-US" sz="2000" b="1" dirty="0"/>
              <a:t>Tracks Overall Performance:</a:t>
            </a:r>
            <a:r>
              <a:rPr lang="en-US" sz="2000" dirty="0"/>
              <a:t> Helps measure total sales, revenue, and customer satisfaction across product categories.</a:t>
            </a:r>
          </a:p>
          <a:p>
            <a:endParaRPr lang="en-US" sz="2000" dirty="0"/>
          </a:p>
          <a:p>
            <a:r>
              <a:rPr lang="en-US" sz="2000" dirty="0"/>
              <a:t>👥 </a:t>
            </a:r>
            <a:r>
              <a:rPr lang="en-US" sz="2000" b="1" dirty="0"/>
              <a:t>Customer Insights:</a:t>
            </a:r>
            <a:r>
              <a:rPr lang="en-US" sz="2000" dirty="0"/>
              <a:t> Reveals buying patterns, preferences, and behaviors across different genders, age groups, and locations.</a:t>
            </a:r>
          </a:p>
          <a:p>
            <a:endParaRPr lang="en-US" sz="2000" dirty="0"/>
          </a:p>
          <a:p>
            <a:r>
              <a:rPr lang="en-US" sz="2000" dirty="0"/>
              <a:t>📦 </a:t>
            </a:r>
            <a:r>
              <a:rPr lang="en-US" sz="2000" b="1" dirty="0"/>
              <a:t>Product Evaluation:</a:t>
            </a:r>
            <a:r>
              <a:rPr lang="en-US" sz="2000" dirty="0"/>
              <a:t> Identifies high-performing and underperforming products to guide inventory and marketing decisions.</a:t>
            </a:r>
          </a:p>
          <a:p>
            <a:endParaRPr lang="en-US" sz="2000" dirty="0"/>
          </a:p>
          <a:p>
            <a:r>
              <a:rPr lang="en-US" sz="2000" dirty="0"/>
              <a:t>🚚 </a:t>
            </a:r>
            <a:r>
              <a:rPr lang="en-US" sz="2000" b="1" dirty="0"/>
              <a:t>Delivery &amp; Experience:</a:t>
            </a:r>
            <a:r>
              <a:rPr lang="en-US" sz="2000" dirty="0"/>
              <a:t> Allows analysis of delivery types and waiting times to improve logistics and customer service.</a:t>
            </a:r>
          </a:p>
        </p:txBody>
      </p:sp>
      <p:sp>
        <p:nvSpPr>
          <p:cNvPr id="3" name="TextBox 2">
            <a:extLst>
              <a:ext uri="{FF2B5EF4-FFF2-40B4-BE49-F238E27FC236}">
                <a16:creationId xmlns:a16="http://schemas.microsoft.com/office/drawing/2014/main" id="{DED8D249-B18A-B687-919D-7248950F19B9}"/>
              </a:ext>
            </a:extLst>
          </p:cNvPr>
          <p:cNvSpPr txBox="1"/>
          <p:nvPr/>
        </p:nvSpPr>
        <p:spPr>
          <a:xfrm>
            <a:off x="1125794" y="551289"/>
            <a:ext cx="10594258" cy="584775"/>
          </a:xfrm>
          <a:prstGeom prst="rect">
            <a:avLst/>
          </a:prstGeom>
          <a:noFill/>
        </p:spPr>
        <p:txBody>
          <a:bodyPr wrap="square" rtlCol="0">
            <a:spAutoFit/>
          </a:bodyPr>
          <a:lstStyle/>
          <a:p>
            <a:pPr algn="ctr"/>
            <a:r>
              <a:rPr lang="en-US" sz="3200" b="1" dirty="0">
                <a:latin typeface="Castellar" panose="020A0402060406010301" pitchFamily="18" charset="0"/>
              </a:rPr>
              <a:t>WHY THIS DATA IS CRUCIAL FOR ANALYSIS ???</a:t>
            </a:r>
          </a:p>
        </p:txBody>
      </p:sp>
      <p:pic>
        <p:nvPicPr>
          <p:cNvPr id="5" name="Picture 4" descr="A person typing on a computer&#10;&#10;AI-generated content may be incorrect.">
            <a:extLst>
              <a:ext uri="{FF2B5EF4-FFF2-40B4-BE49-F238E27FC236}">
                <a16:creationId xmlns:a16="http://schemas.microsoft.com/office/drawing/2014/main" id="{932A295E-4F8D-143E-4738-4FE7BC5B3A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865" y="2121114"/>
            <a:ext cx="3973655" cy="31146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116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D3C98-51BB-CAFE-F4F3-F97E0D3A7E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7C8697-B0C3-AC6C-01FA-62D3CD652B95}"/>
              </a:ext>
            </a:extLst>
          </p:cNvPr>
          <p:cNvSpPr txBox="1"/>
          <p:nvPr/>
        </p:nvSpPr>
        <p:spPr>
          <a:xfrm>
            <a:off x="366251" y="117987"/>
            <a:ext cx="11459496" cy="461665"/>
          </a:xfrm>
          <a:prstGeom prst="rect">
            <a:avLst/>
          </a:prstGeom>
          <a:noFill/>
        </p:spPr>
        <p:txBody>
          <a:bodyPr wrap="square" rtlCol="0">
            <a:spAutoFit/>
          </a:bodyPr>
          <a:lstStyle/>
          <a:p>
            <a:pPr algn="ctr"/>
            <a:r>
              <a:rPr lang="en-US" sz="2400" b="1" dirty="0">
                <a:latin typeface="Castellar" panose="020A0402060406010301" pitchFamily="18" charset="0"/>
              </a:rPr>
              <a:t>YEAR WISE CUSTOMER COUNT</a:t>
            </a:r>
          </a:p>
        </p:txBody>
      </p:sp>
      <p:pic>
        <p:nvPicPr>
          <p:cNvPr id="5" name="Picture 4">
            <a:extLst>
              <a:ext uri="{FF2B5EF4-FFF2-40B4-BE49-F238E27FC236}">
                <a16:creationId xmlns:a16="http://schemas.microsoft.com/office/drawing/2014/main" id="{9CC51953-2F58-4E97-760D-5B8CE91A0872}"/>
              </a:ext>
            </a:extLst>
          </p:cNvPr>
          <p:cNvPicPr>
            <a:picLocks noChangeAspect="1"/>
          </p:cNvPicPr>
          <p:nvPr/>
        </p:nvPicPr>
        <p:blipFill>
          <a:blip r:embed="rId2"/>
          <a:stretch>
            <a:fillRect/>
          </a:stretch>
        </p:blipFill>
        <p:spPr>
          <a:xfrm>
            <a:off x="2477729" y="776522"/>
            <a:ext cx="7236540" cy="3097481"/>
          </a:xfrm>
          <a:prstGeom prst="rect">
            <a:avLst/>
          </a:prstGeom>
        </p:spPr>
      </p:pic>
      <p:sp>
        <p:nvSpPr>
          <p:cNvPr id="6" name="TextBox 5">
            <a:extLst>
              <a:ext uri="{FF2B5EF4-FFF2-40B4-BE49-F238E27FC236}">
                <a16:creationId xmlns:a16="http://schemas.microsoft.com/office/drawing/2014/main" id="{3FF8A667-A7A4-36F1-C397-710DD0451FA2}"/>
              </a:ext>
            </a:extLst>
          </p:cNvPr>
          <p:cNvSpPr txBox="1"/>
          <p:nvPr/>
        </p:nvSpPr>
        <p:spPr>
          <a:xfrm>
            <a:off x="1032437" y="4232787"/>
            <a:ext cx="10127125" cy="369332"/>
          </a:xfrm>
          <a:prstGeom prst="rect">
            <a:avLst/>
          </a:prstGeom>
          <a:noFill/>
        </p:spPr>
        <p:txBody>
          <a:bodyPr wrap="square" rtlCol="0">
            <a:spAutoFit/>
          </a:bodyPr>
          <a:lstStyle/>
          <a:p>
            <a:r>
              <a:rPr lang="en-US" dirty="0"/>
              <a:t>.</a:t>
            </a:r>
          </a:p>
        </p:txBody>
      </p:sp>
      <p:sp>
        <p:nvSpPr>
          <p:cNvPr id="3" name="TextBox 2">
            <a:extLst>
              <a:ext uri="{FF2B5EF4-FFF2-40B4-BE49-F238E27FC236}">
                <a16:creationId xmlns:a16="http://schemas.microsoft.com/office/drawing/2014/main" id="{6A643151-27E1-2E58-D982-BA38F6A989EA}"/>
              </a:ext>
            </a:extLst>
          </p:cNvPr>
          <p:cNvSpPr txBox="1"/>
          <p:nvPr/>
        </p:nvSpPr>
        <p:spPr>
          <a:xfrm>
            <a:off x="1209392" y="4070873"/>
            <a:ext cx="9773214" cy="2339102"/>
          </a:xfrm>
          <a:prstGeom prst="rect">
            <a:avLst/>
          </a:prstGeom>
          <a:noFill/>
        </p:spPr>
        <p:txBody>
          <a:bodyPr wrap="square" rtlCol="0">
            <a:spAutoFit/>
          </a:bodyPr>
          <a:lstStyle/>
          <a:p>
            <a:r>
              <a:rPr lang="en-US" sz="2000" b="1" u="sng" dirty="0">
                <a:solidFill>
                  <a:srgbClr val="FF0000"/>
                </a:solidFill>
              </a:rPr>
              <a:t>INSIGHTS:</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Customer count remained stable around </a:t>
            </a:r>
            <a:r>
              <a:rPr lang="en-US" sz="1800" b="1" dirty="0"/>
              <a:t>17K–18K </a:t>
            </a:r>
            <a:r>
              <a:rPr lang="en-US" sz="1800" dirty="0"/>
              <a:t>from 2015 to 2019.</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 slight dip in </a:t>
            </a:r>
            <a:r>
              <a:rPr lang="en-US" sz="1800" b="1" dirty="0"/>
              <a:t>2018 (17K)</a:t>
            </a:r>
            <a:r>
              <a:rPr lang="en-US" sz="1800" dirty="0"/>
              <a:t>, possibly due to service or product-related issues.</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Significant growth in </a:t>
            </a:r>
            <a:r>
              <a:rPr lang="en-US" sz="1800" b="1" dirty="0"/>
              <a:t>2020 (25K), </a:t>
            </a:r>
            <a:r>
              <a:rPr lang="en-US" sz="1800" dirty="0"/>
              <a:t>indicating a successful strategy or higher demand</a:t>
            </a:r>
          </a:p>
          <a:p>
            <a:endParaRPr lang="en-US" dirty="0"/>
          </a:p>
        </p:txBody>
      </p:sp>
    </p:spTree>
    <p:extLst>
      <p:ext uri="{BB962C8B-B14F-4D97-AF65-F5344CB8AC3E}">
        <p14:creationId xmlns:p14="http://schemas.microsoft.com/office/powerpoint/2010/main" val="270708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CBE78-EE6F-8F94-CB4A-F3FA6DDAEB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7EE37B-9A8E-0B7B-0AA4-8F81BB9AD256}"/>
              </a:ext>
            </a:extLst>
          </p:cNvPr>
          <p:cNvSpPr txBox="1"/>
          <p:nvPr/>
        </p:nvSpPr>
        <p:spPr>
          <a:xfrm>
            <a:off x="147484" y="221226"/>
            <a:ext cx="12044516" cy="461665"/>
          </a:xfrm>
          <a:prstGeom prst="rect">
            <a:avLst/>
          </a:prstGeom>
          <a:noFill/>
        </p:spPr>
        <p:txBody>
          <a:bodyPr wrap="square" rtlCol="0">
            <a:spAutoFit/>
          </a:bodyPr>
          <a:lstStyle/>
          <a:p>
            <a:pPr algn="ctr"/>
            <a:r>
              <a:rPr lang="en-US" sz="2400" b="1" dirty="0">
                <a:latin typeface="Castellar" panose="020A0402060406010301" pitchFamily="18" charset="0"/>
              </a:rPr>
              <a:t>REVENUE BREAKDOWN BY YEAR AND BY PRODUCT</a:t>
            </a:r>
          </a:p>
        </p:txBody>
      </p:sp>
      <p:pic>
        <p:nvPicPr>
          <p:cNvPr id="3" name="Picture 2">
            <a:extLst>
              <a:ext uri="{FF2B5EF4-FFF2-40B4-BE49-F238E27FC236}">
                <a16:creationId xmlns:a16="http://schemas.microsoft.com/office/drawing/2014/main" id="{1DC9EF9E-947C-1F88-3205-66DF7D1904EE}"/>
              </a:ext>
            </a:extLst>
          </p:cNvPr>
          <p:cNvPicPr>
            <a:picLocks noChangeAspect="1"/>
          </p:cNvPicPr>
          <p:nvPr/>
        </p:nvPicPr>
        <p:blipFill>
          <a:blip r:embed="rId2"/>
          <a:stretch>
            <a:fillRect/>
          </a:stretch>
        </p:blipFill>
        <p:spPr>
          <a:xfrm>
            <a:off x="3008671" y="879770"/>
            <a:ext cx="6427531" cy="3136923"/>
          </a:xfrm>
          <a:prstGeom prst="rect">
            <a:avLst/>
          </a:prstGeom>
        </p:spPr>
      </p:pic>
      <p:sp>
        <p:nvSpPr>
          <p:cNvPr id="5" name="TextBox 4">
            <a:extLst>
              <a:ext uri="{FF2B5EF4-FFF2-40B4-BE49-F238E27FC236}">
                <a16:creationId xmlns:a16="http://schemas.microsoft.com/office/drawing/2014/main" id="{DB4572C2-85B5-BE4D-E3A0-98795BE4517E}"/>
              </a:ext>
            </a:extLst>
          </p:cNvPr>
          <p:cNvSpPr txBox="1"/>
          <p:nvPr/>
        </p:nvSpPr>
        <p:spPr>
          <a:xfrm>
            <a:off x="639096" y="4213572"/>
            <a:ext cx="10913807" cy="2369880"/>
          </a:xfrm>
          <a:prstGeom prst="rect">
            <a:avLst/>
          </a:prstGeom>
          <a:noFill/>
        </p:spPr>
        <p:txBody>
          <a:bodyPr wrap="square" rtlCol="0">
            <a:spAutoFit/>
          </a:bodyPr>
          <a:lstStyle/>
          <a:p>
            <a:r>
              <a:rPr lang="en-US" sz="2000" b="1" u="sng" dirty="0">
                <a:solidFill>
                  <a:srgbClr val="FF0000"/>
                </a:solidFill>
              </a:rPr>
              <a:t>INSIGHTS:</a:t>
            </a:r>
          </a:p>
          <a:p>
            <a:endParaRPr lang="en-US" sz="2000" dirty="0"/>
          </a:p>
          <a:p>
            <a:pPr marL="342900" indent="-342900">
              <a:buFont typeface="Wingdings" panose="05000000000000000000" pitchFamily="2" charset="2"/>
              <a:buChar char="q"/>
            </a:pPr>
            <a:r>
              <a:rPr lang="en-US" sz="1800" dirty="0"/>
              <a:t>📊 </a:t>
            </a:r>
            <a:r>
              <a:rPr lang="en-US" sz="1800" b="1" dirty="0"/>
              <a:t>2020 had the highest total sales</a:t>
            </a:r>
            <a:r>
              <a:rPr lang="en-US" sz="1800" dirty="0"/>
              <a:t> (₦23.97M), indicating strong growth and market expansion.</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r>
              <a:rPr lang="en-US" sz="1800" dirty="0"/>
              <a:t>🛍️ </a:t>
            </a:r>
            <a:r>
              <a:rPr lang="en-US" sz="1800" b="1" dirty="0"/>
              <a:t>Consistent top sellers</a:t>
            </a:r>
            <a:r>
              <a:rPr lang="en-US" sz="1800" dirty="0"/>
              <a:t> include products like </a:t>
            </a:r>
            <a:r>
              <a:rPr lang="en-US" sz="1800" i="1" dirty="0"/>
              <a:t>Amazon Fire HD 8</a:t>
            </a:r>
            <a:r>
              <a:rPr lang="en-US" sz="1800" dirty="0"/>
              <a:t> and </a:t>
            </a:r>
            <a:r>
              <a:rPr lang="en-US" sz="1800" i="1" dirty="0"/>
              <a:t>Canon EOS Cameras</a:t>
            </a:r>
            <a:r>
              <a:rPr lang="en-US" sz="1800" dirty="0"/>
              <a:t>.</a:t>
            </a:r>
          </a:p>
          <a:p>
            <a:endParaRPr lang="en-US" sz="1800" dirty="0"/>
          </a:p>
          <a:p>
            <a:pPr marL="342900" indent="-342900">
              <a:buFont typeface="Wingdings" panose="05000000000000000000" pitchFamily="2" charset="2"/>
              <a:buChar char="q"/>
            </a:pPr>
            <a:r>
              <a:rPr lang="en-US" sz="1800" dirty="0"/>
              <a:t>📉 Several products showed </a:t>
            </a:r>
            <a:r>
              <a:rPr lang="en-US" sz="1800" b="1" dirty="0"/>
              <a:t>declining or flat sales trends</a:t>
            </a:r>
            <a:r>
              <a:rPr lang="en-US" sz="1800" dirty="0"/>
              <a:t> over the years, especially post-2017.</a:t>
            </a:r>
          </a:p>
          <a:p>
            <a:endParaRPr lang="en-US" dirty="0"/>
          </a:p>
        </p:txBody>
      </p:sp>
    </p:spTree>
    <p:extLst>
      <p:ext uri="{BB962C8B-B14F-4D97-AF65-F5344CB8AC3E}">
        <p14:creationId xmlns:p14="http://schemas.microsoft.com/office/powerpoint/2010/main" val="1887935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2098</TotalTime>
  <Words>1016</Words>
  <Application>Microsoft Office PowerPoint</Application>
  <PresentationFormat>Widescreen</PresentationFormat>
  <Paragraphs>136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Aptos</vt:lpstr>
      <vt:lpstr>Aptos Display</vt:lpstr>
      <vt:lpstr>Arial</vt:lpstr>
      <vt:lpstr>Bookman Old Style</vt:lpstr>
      <vt:lpstr>Castellar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FIDU</dc:creator>
  <cp:lastModifiedBy>FIDU</cp:lastModifiedBy>
  <cp:revision>13</cp:revision>
  <dcterms:created xsi:type="dcterms:W3CDTF">2025-04-04T10:46:05Z</dcterms:created>
  <dcterms:modified xsi:type="dcterms:W3CDTF">2025-05-02T17:46:40Z</dcterms:modified>
</cp:coreProperties>
</file>