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7" r:id="rId4"/>
    <p:sldId id="278" r:id="rId5"/>
    <p:sldId id="280" r:id="rId6"/>
    <p:sldId id="281" r:id="rId7"/>
    <p:sldId id="282" r:id="rId8"/>
    <p:sldId id="283" r:id="rId9"/>
    <p:sldId id="284" r:id="rId10"/>
    <p:sldId id="285" r:id="rId11"/>
    <p:sldId id="286" r:id="rId12"/>
    <p:sldId id="288" r:id="rId13"/>
    <p:sldId id="287" r:id="rId14"/>
    <p:sldId id="290" r:id="rId15"/>
    <p:sldId id="292" r:id="rId16"/>
    <p:sldId id="291" r:id="rId17"/>
    <p:sldId id="293" r:id="rId18"/>
    <p:sldId id="294" r:id="rId19"/>
  </p:sldIdLst>
  <p:sldSz cx="18288000" cy="10287000"/>
  <p:notesSz cx="6858000" cy="9144000"/>
  <p:embeddedFontLst>
    <p:embeddedFont>
      <p:font typeface="Montserrat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61" autoAdjust="0"/>
    <p:restoredTop sz="94622" autoAdjust="0"/>
  </p:normalViewPr>
  <p:slideViewPr>
    <p:cSldViewPr>
      <p:cViewPr varScale="1">
        <p:scale>
          <a:sx n="42" d="100"/>
          <a:sy n="42" d="100"/>
        </p:scale>
        <p:origin x="16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s://www.peoplematters.in/news/life-at-work/zomato-hires-delivery-coach-20619"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D3B23"/>
        </a:solidFill>
        <a:effectLst/>
      </p:bgPr>
    </p:bg>
    <p:spTree>
      <p:nvGrpSpPr>
        <p:cNvPr id="1" name=""/>
        <p:cNvGrpSpPr/>
        <p:nvPr/>
      </p:nvGrpSpPr>
      <p:grpSpPr>
        <a:xfrm>
          <a:off x="0" y="0"/>
          <a:ext cx="0" cy="0"/>
          <a:chOff x="0" y="0"/>
          <a:chExt cx="0" cy="0"/>
        </a:xfrm>
      </p:grpSpPr>
      <p:sp>
        <p:nvSpPr>
          <p:cNvPr id="2" name="Freeform 2"/>
          <p:cNvSpPr/>
          <p:nvPr/>
        </p:nvSpPr>
        <p:spPr>
          <a:xfrm>
            <a:off x="0" y="-4237366"/>
            <a:ext cx="18288000" cy="14272141"/>
          </a:xfrm>
          <a:custGeom>
            <a:avLst/>
            <a:gdLst/>
            <a:ahLst/>
            <a:cxnLst/>
            <a:rect l="l" t="t" r="r" b="b"/>
            <a:pathLst>
              <a:path w="18288000" h="14272141">
                <a:moveTo>
                  <a:pt x="0" y="0"/>
                </a:moveTo>
                <a:lnTo>
                  <a:pt x="18288000" y="0"/>
                </a:lnTo>
                <a:lnTo>
                  <a:pt x="18288000" y="14272141"/>
                </a:lnTo>
                <a:lnTo>
                  <a:pt x="0" y="14272141"/>
                </a:lnTo>
                <a:lnTo>
                  <a:pt x="0" y="0"/>
                </a:lnTo>
                <a:close/>
              </a:path>
            </a:pathLst>
          </a:custGeom>
          <a:blipFill>
            <a:blip r:embed="rId2">
              <a:alphaModFix amt="84000"/>
            </a:blip>
            <a:stretch>
              <a:fillRect l="-24502" r="-24502"/>
            </a:stretch>
          </a:blipFill>
        </p:spPr>
      </p:sp>
      <p:sp>
        <p:nvSpPr>
          <p:cNvPr id="3" name="TextBox 3"/>
          <p:cNvSpPr txBox="1"/>
          <p:nvPr/>
        </p:nvSpPr>
        <p:spPr>
          <a:xfrm>
            <a:off x="1028700" y="4732250"/>
            <a:ext cx="11566500" cy="1241234"/>
          </a:xfrm>
          <a:prstGeom prst="rect">
            <a:avLst/>
          </a:prstGeom>
        </p:spPr>
        <p:txBody>
          <a:bodyPr lIns="0" tIns="0" rIns="0" bIns="0" rtlCol="0" anchor="t">
            <a:spAutoFit/>
          </a:bodyPr>
          <a:lstStyle/>
          <a:p>
            <a:pPr algn="l">
              <a:lnSpc>
                <a:spcPts val="5085"/>
              </a:lnSpc>
            </a:pPr>
            <a:r>
              <a:rPr lang="en-US" sz="3632" b="1" dirty="0">
                <a:solidFill>
                  <a:srgbClr val="FFFFFF"/>
                </a:solidFill>
                <a:latin typeface="Montserrat Bold"/>
                <a:ea typeface="Montserrat Bold"/>
                <a:cs typeface="Montserrat Bold"/>
                <a:sym typeface="Montserrat Bold"/>
              </a:rPr>
              <a:t>SHRISHTI SHRIVASTAVA</a:t>
            </a:r>
          </a:p>
          <a:p>
            <a:pPr algn="l">
              <a:lnSpc>
                <a:spcPts val="5085"/>
              </a:lnSpc>
            </a:pPr>
            <a:r>
              <a:rPr lang="en-US" sz="3632" b="1" dirty="0">
                <a:solidFill>
                  <a:srgbClr val="FFFFFF"/>
                </a:solidFill>
                <a:latin typeface="Montserrat Bold"/>
                <a:ea typeface="Montserrat Bold"/>
                <a:cs typeface="Montserrat Bold"/>
                <a:sym typeface="Montserrat Bold"/>
              </a:rPr>
              <a:t>20/04/2025</a:t>
            </a:r>
          </a:p>
        </p:txBody>
      </p:sp>
      <p:sp>
        <p:nvSpPr>
          <p:cNvPr id="4" name="Freeform 4"/>
          <p:cNvSpPr/>
          <p:nvPr/>
        </p:nvSpPr>
        <p:spPr>
          <a:xfrm>
            <a:off x="12406508" y="4019218"/>
            <a:ext cx="5252775" cy="5860094"/>
          </a:xfrm>
          <a:custGeom>
            <a:avLst/>
            <a:gdLst/>
            <a:ahLst/>
            <a:cxnLst/>
            <a:rect l="l" t="t" r="r" b="b"/>
            <a:pathLst>
              <a:path w="5252775" h="5860094">
                <a:moveTo>
                  <a:pt x="0" y="0"/>
                </a:moveTo>
                <a:lnTo>
                  <a:pt x="5252775" y="0"/>
                </a:lnTo>
                <a:lnTo>
                  <a:pt x="5252775" y="5860094"/>
                </a:lnTo>
                <a:lnTo>
                  <a:pt x="0" y="58600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622784" y="6443438"/>
            <a:ext cx="7315200" cy="2034956"/>
          </a:xfrm>
          <a:custGeom>
            <a:avLst/>
            <a:gdLst/>
            <a:ahLst/>
            <a:cxnLst/>
            <a:rect l="l" t="t" r="r" b="b"/>
            <a:pathLst>
              <a:path w="7315200" h="2034956">
                <a:moveTo>
                  <a:pt x="0" y="0"/>
                </a:moveTo>
                <a:lnTo>
                  <a:pt x="7315200" y="0"/>
                </a:lnTo>
                <a:lnTo>
                  <a:pt x="7315200" y="2034955"/>
                </a:lnTo>
                <a:lnTo>
                  <a:pt x="0" y="203495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0631999">
            <a:off x="-4878897" y="5543118"/>
            <a:ext cx="20916125" cy="6883306"/>
          </a:xfrm>
          <a:custGeom>
            <a:avLst/>
            <a:gdLst/>
            <a:ahLst/>
            <a:cxnLst/>
            <a:rect l="l" t="t" r="r" b="b"/>
            <a:pathLst>
              <a:path w="20916125" h="6883306">
                <a:moveTo>
                  <a:pt x="0" y="0"/>
                </a:moveTo>
                <a:lnTo>
                  <a:pt x="20916125" y="0"/>
                </a:lnTo>
                <a:lnTo>
                  <a:pt x="20916125" y="6883306"/>
                </a:lnTo>
                <a:lnTo>
                  <a:pt x="0" y="6883306"/>
                </a:lnTo>
                <a:lnTo>
                  <a:pt x="0" y="0"/>
                </a:lnTo>
                <a:close/>
              </a:path>
            </a:pathLst>
          </a:custGeom>
          <a:blipFill>
            <a:blip r:embed="rId7">
              <a:alphaModFix amt="6640"/>
              <a:extLst>
                <a:ext uri="{96DAC541-7B7A-43D3-8B79-37D633B846F1}">
                  <asvg:svgBlip xmlns:asvg="http://schemas.microsoft.com/office/drawing/2016/SVG/main" r:embed="rId8"/>
                </a:ext>
              </a:extLst>
            </a:blip>
            <a:stretch>
              <a:fillRect/>
            </a:stretch>
          </a:blipFill>
          <a:ln cap="sq">
            <a:noFill/>
            <a:prstDash val="solid"/>
            <a:miter/>
          </a:ln>
        </p:spPr>
      </p:sp>
      <p:sp>
        <p:nvSpPr>
          <p:cNvPr id="7" name="TextBox 7"/>
          <p:cNvSpPr txBox="1"/>
          <p:nvPr/>
        </p:nvSpPr>
        <p:spPr>
          <a:xfrm>
            <a:off x="2446957" y="1138165"/>
            <a:ext cx="12746522" cy="2068584"/>
          </a:xfrm>
          <a:prstGeom prst="rect">
            <a:avLst/>
          </a:prstGeom>
        </p:spPr>
        <p:txBody>
          <a:bodyPr lIns="0" tIns="0" rIns="0" bIns="0" rtlCol="0" anchor="t">
            <a:spAutoFit/>
          </a:bodyPr>
          <a:lstStyle/>
          <a:p>
            <a:pPr algn="ctr">
              <a:lnSpc>
                <a:spcPts val="8308"/>
              </a:lnSpc>
            </a:pPr>
            <a:r>
              <a:rPr lang="en-US" sz="5934" b="1" dirty="0">
                <a:solidFill>
                  <a:srgbClr val="FFFFFF"/>
                </a:solidFill>
                <a:latin typeface="Montserrat Bold"/>
                <a:ea typeface="Montserrat Bold"/>
                <a:cs typeface="Montserrat Bold"/>
                <a:sym typeface="Montserrat Bold"/>
              </a:rPr>
              <a:t>ZOMATO RESTAURANT ANALYSIS</a:t>
            </a:r>
          </a:p>
        </p:txBody>
      </p:sp>
      <p:sp>
        <p:nvSpPr>
          <p:cNvPr id="8" name="Freeform 8"/>
          <p:cNvSpPr/>
          <p:nvPr/>
        </p:nvSpPr>
        <p:spPr>
          <a:xfrm rot="386327">
            <a:off x="2886154" y="-567611"/>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7">
              <a:alphaModFix amt="6640"/>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FEFAD7C3-1DA7-4F6D-E850-7AE8D808598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36E2F2E-693C-E387-B968-FA423CDD21E6}"/>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ECAB89C4-F12B-CE64-4ABF-562DC5F2EAD3}"/>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17E1E7EC-6DD0-15DA-AE89-C497DD12C2C3}"/>
              </a:ext>
            </a:extLst>
          </p:cNvPr>
          <p:cNvSpPr txBox="1"/>
          <p:nvPr/>
        </p:nvSpPr>
        <p:spPr>
          <a:xfrm>
            <a:off x="0" y="188708"/>
            <a:ext cx="18288000" cy="861774"/>
          </a:xfrm>
          <a:prstGeom prst="rect">
            <a:avLst/>
          </a:prstGeom>
          <a:noFill/>
        </p:spPr>
        <p:txBody>
          <a:bodyPr wrap="square" rtlCol="0">
            <a:spAutoFit/>
          </a:bodyPr>
          <a:lstStyle/>
          <a:p>
            <a:pPr algn="ctr"/>
            <a:r>
              <a:rPr lang="en-IN" sz="5000" b="1" dirty="0">
                <a:latin typeface="+mj-lt"/>
              </a:rPr>
              <a:t>Understanding Market Spending Behaviour</a:t>
            </a:r>
          </a:p>
        </p:txBody>
      </p:sp>
      <p:sp>
        <p:nvSpPr>
          <p:cNvPr id="5" name="TextBox 4">
            <a:extLst>
              <a:ext uri="{FF2B5EF4-FFF2-40B4-BE49-F238E27FC236}">
                <a16:creationId xmlns:a16="http://schemas.microsoft.com/office/drawing/2014/main" id="{082EB456-DC3F-EBF2-E49D-0F4D3190C573}"/>
              </a:ext>
            </a:extLst>
          </p:cNvPr>
          <p:cNvSpPr txBox="1"/>
          <p:nvPr/>
        </p:nvSpPr>
        <p:spPr>
          <a:xfrm>
            <a:off x="1219199" y="7389970"/>
            <a:ext cx="15468600" cy="3416320"/>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Montserrat Bold" panose="020B0604020202020204" charset="0"/>
              </a:rPr>
              <a:t>Different countries have different number of restaurants within the different price range. Whereas India have the maximum number of the of the restaurants among all price ranges.  States such as the United States, United Kingdom, and South Africa have a more balanced distribution across the different price ranges but with significantly lower totals compared to India. Countries like Indonesia, Sri Lanka, and Qatar, have minimum number of restaurants.</a:t>
            </a:r>
          </a:p>
          <a:p>
            <a:pPr marL="342900" indent="-342900">
              <a:buFont typeface="Arial" panose="020B0604020202020204" pitchFamily="34" charset="0"/>
              <a:buChar char="•"/>
            </a:pPr>
            <a:r>
              <a:rPr lang="en-US" sz="2400" b="1" dirty="0">
                <a:latin typeface="Montserrat Bold" panose="020B0604020202020204" charset="0"/>
              </a:rPr>
              <a:t>From the line chart we can notice as the price range increases the count od restaurant decreases.</a:t>
            </a:r>
          </a:p>
          <a:p>
            <a:pPr marL="342900" indent="-342900">
              <a:buFont typeface="Arial" panose="020B0604020202020204" pitchFamily="34" charset="0"/>
              <a:buChar char="•"/>
            </a:pPr>
            <a:endParaRPr lang="en-US" sz="2400" b="1" dirty="0">
              <a:latin typeface="Montserrat Bold" panose="020B0604020202020204" charset="0"/>
            </a:endParaRPr>
          </a:p>
          <a:p>
            <a:pPr marL="342900" indent="-342900">
              <a:buFont typeface="Arial" panose="020B0604020202020204" pitchFamily="34" charset="0"/>
              <a:buChar char="•"/>
            </a:pPr>
            <a:endParaRPr lang="en-US" sz="2400" b="1" dirty="0">
              <a:latin typeface="Montserrat Bold" panose="020B0604020202020204" charset="0"/>
            </a:endParaRPr>
          </a:p>
        </p:txBody>
      </p:sp>
      <p:pic>
        <p:nvPicPr>
          <p:cNvPr id="6" name="Picture 5">
            <a:extLst>
              <a:ext uri="{FF2B5EF4-FFF2-40B4-BE49-F238E27FC236}">
                <a16:creationId xmlns:a16="http://schemas.microsoft.com/office/drawing/2014/main" id="{DA208973-6274-E1DB-30EF-C86D515F0887}"/>
              </a:ext>
            </a:extLst>
          </p:cNvPr>
          <p:cNvPicPr>
            <a:picLocks noChangeAspect="1"/>
          </p:cNvPicPr>
          <p:nvPr/>
        </p:nvPicPr>
        <p:blipFill>
          <a:blip r:embed="rId4"/>
          <a:stretch>
            <a:fillRect/>
          </a:stretch>
        </p:blipFill>
        <p:spPr>
          <a:xfrm>
            <a:off x="762000" y="1196294"/>
            <a:ext cx="8382000" cy="5776005"/>
          </a:xfrm>
          <a:prstGeom prst="rect">
            <a:avLst/>
          </a:prstGeom>
        </p:spPr>
      </p:pic>
      <p:pic>
        <p:nvPicPr>
          <p:cNvPr id="7" name="Picture 6">
            <a:extLst>
              <a:ext uri="{FF2B5EF4-FFF2-40B4-BE49-F238E27FC236}">
                <a16:creationId xmlns:a16="http://schemas.microsoft.com/office/drawing/2014/main" id="{C531FCF7-B951-09BA-30F2-3607968600D1}"/>
              </a:ext>
            </a:extLst>
          </p:cNvPr>
          <p:cNvPicPr>
            <a:picLocks noChangeAspect="1"/>
          </p:cNvPicPr>
          <p:nvPr/>
        </p:nvPicPr>
        <p:blipFill>
          <a:blip r:embed="rId5"/>
          <a:stretch>
            <a:fillRect/>
          </a:stretch>
        </p:blipFill>
        <p:spPr>
          <a:xfrm>
            <a:off x="10668000" y="1719502"/>
            <a:ext cx="6644640" cy="4099441"/>
          </a:xfrm>
          <a:prstGeom prst="rect">
            <a:avLst/>
          </a:prstGeom>
        </p:spPr>
      </p:pic>
    </p:spTree>
    <p:extLst>
      <p:ext uri="{BB962C8B-B14F-4D97-AF65-F5344CB8AC3E}">
        <p14:creationId xmlns:p14="http://schemas.microsoft.com/office/powerpoint/2010/main" val="2392114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FAC5852F-29CC-AD49-FFD3-5E1FE10F435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FEDE463-FB9E-DBF4-C5A5-111C1B57A928}"/>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18551B9A-5152-38E1-3C6D-6F9F858DF2CD}"/>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3F7F0BBD-E38D-FACA-8B2A-0873C9373022}"/>
              </a:ext>
            </a:extLst>
          </p:cNvPr>
          <p:cNvSpPr txBox="1"/>
          <p:nvPr/>
        </p:nvSpPr>
        <p:spPr>
          <a:xfrm>
            <a:off x="0" y="188708"/>
            <a:ext cx="18288000" cy="861774"/>
          </a:xfrm>
          <a:prstGeom prst="rect">
            <a:avLst/>
          </a:prstGeom>
          <a:noFill/>
        </p:spPr>
        <p:txBody>
          <a:bodyPr wrap="square" rtlCol="0">
            <a:spAutoFit/>
          </a:bodyPr>
          <a:lstStyle/>
          <a:p>
            <a:pPr algn="ctr"/>
            <a:r>
              <a:rPr lang="en-US" sz="5000" b="1" dirty="0">
                <a:latin typeface="+mj-lt"/>
              </a:rPr>
              <a:t>Table Booking and Online Delivery Details</a:t>
            </a:r>
            <a:endParaRPr lang="en-IN" sz="5000" b="1" dirty="0">
              <a:latin typeface="+mj-lt"/>
            </a:endParaRPr>
          </a:p>
        </p:txBody>
      </p:sp>
      <p:pic>
        <p:nvPicPr>
          <p:cNvPr id="3" name="Picture 2">
            <a:extLst>
              <a:ext uri="{FF2B5EF4-FFF2-40B4-BE49-F238E27FC236}">
                <a16:creationId xmlns:a16="http://schemas.microsoft.com/office/drawing/2014/main" id="{D5D93322-14BC-0523-BAB7-DFF1CA93A1AD}"/>
              </a:ext>
            </a:extLst>
          </p:cNvPr>
          <p:cNvPicPr>
            <a:picLocks noChangeAspect="1"/>
          </p:cNvPicPr>
          <p:nvPr/>
        </p:nvPicPr>
        <p:blipFill>
          <a:blip r:embed="rId4"/>
          <a:stretch>
            <a:fillRect/>
          </a:stretch>
        </p:blipFill>
        <p:spPr>
          <a:xfrm>
            <a:off x="1203959" y="1526428"/>
            <a:ext cx="6449428" cy="5141071"/>
          </a:xfrm>
          <a:prstGeom prst="rect">
            <a:avLst/>
          </a:prstGeom>
        </p:spPr>
      </p:pic>
      <p:pic>
        <p:nvPicPr>
          <p:cNvPr id="8" name="Picture 7">
            <a:extLst>
              <a:ext uri="{FF2B5EF4-FFF2-40B4-BE49-F238E27FC236}">
                <a16:creationId xmlns:a16="http://schemas.microsoft.com/office/drawing/2014/main" id="{90C09BCE-47A0-96F0-BA14-AAD14E976270}"/>
              </a:ext>
            </a:extLst>
          </p:cNvPr>
          <p:cNvPicPr>
            <a:picLocks noChangeAspect="1"/>
          </p:cNvPicPr>
          <p:nvPr/>
        </p:nvPicPr>
        <p:blipFill>
          <a:blip r:embed="rId5"/>
          <a:stretch>
            <a:fillRect/>
          </a:stretch>
        </p:blipFill>
        <p:spPr>
          <a:xfrm>
            <a:off x="10251363" y="1526428"/>
            <a:ext cx="7005967" cy="5141071"/>
          </a:xfrm>
          <a:prstGeom prst="rect">
            <a:avLst/>
          </a:prstGeom>
        </p:spPr>
      </p:pic>
      <p:sp>
        <p:nvSpPr>
          <p:cNvPr id="10" name="TextBox 9">
            <a:extLst>
              <a:ext uri="{FF2B5EF4-FFF2-40B4-BE49-F238E27FC236}">
                <a16:creationId xmlns:a16="http://schemas.microsoft.com/office/drawing/2014/main" id="{F0BF0915-BF27-A402-BCE2-A579B6813F28}"/>
              </a:ext>
            </a:extLst>
          </p:cNvPr>
          <p:cNvSpPr txBox="1"/>
          <p:nvPr/>
        </p:nvSpPr>
        <p:spPr>
          <a:xfrm>
            <a:off x="1173480" y="7200900"/>
            <a:ext cx="6479908"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latin typeface="Montserrat Bold" panose="020B0604020202020204" charset="0"/>
              </a:rPr>
              <a:t>88% Restaurants do not have table booking</a:t>
            </a:r>
          </a:p>
          <a:p>
            <a:pPr marL="285750" indent="-285750">
              <a:buFont typeface="Wingdings" panose="05000000000000000000" pitchFamily="2" charset="2"/>
              <a:buChar char="§"/>
            </a:pPr>
            <a:r>
              <a:rPr lang="en-US" sz="2400" b="1" dirty="0">
                <a:latin typeface="Montserrat Bold" panose="020B0604020202020204" charset="0"/>
              </a:rPr>
              <a:t>Only 12% Restaurants have table booking.</a:t>
            </a:r>
            <a:endParaRPr lang="en-IN" sz="2400" b="1" dirty="0">
              <a:latin typeface="Montserrat Bold" panose="020B0604020202020204" charset="0"/>
            </a:endParaRPr>
          </a:p>
        </p:txBody>
      </p:sp>
      <p:sp>
        <p:nvSpPr>
          <p:cNvPr id="11" name="TextBox 10">
            <a:extLst>
              <a:ext uri="{FF2B5EF4-FFF2-40B4-BE49-F238E27FC236}">
                <a16:creationId xmlns:a16="http://schemas.microsoft.com/office/drawing/2014/main" id="{F6EDE0BE-87C3-31C8-3B30-04A02D02FA70}"/>
              </a:ext>
            </a:extLst>
          </p:cNvPr>
          <p:cNvSpPr txBox="1"/>
          <p:nvPr/>
        </p:nvSpPr>
        <p:spPr>
          <a:xfrm>
            <a:off x="10251363" y="6896100"/>
            <a:ext cx="7005967"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latin typeface="Montserrat Bold" panose="020B0604020202020204" charset="0"/>
              </a:rPr>
              <a:t>74% Restaurants do not have online delivery.</a:t>
            </a:r>
          </a:p>
          <a:p>
            <a:pPr marL="285750" indent="-285750">
              <a:buFont typeface="Wingdings" panose="05000000000000000000" pitchFamily="2" charset="2"/>
              <a:buChar char="§"/>
            </a:pPr>
            <a:r>
              <a:rPr lang="en-US" sz="2400" b="1" dirty="0">
                <a:latin typeface="Montserrat Bold" panose="020B0604020202020204" charset="0"/>
              </a:rPr>
              <a:t>Only 26% Restaurants have Online Delivery </a:t>
            </a:r>
            <a:endParaRPr lang="en-IN" sz="2400" b="1" dirty="0">
              <a:latin typeface="Montserrat Bold" panose="020B0604020202020204" charset="0"/>
            </a:endParaRPr>
          </a:p>
        </p:txBody>
      </p:sp>
    </p:spTree>
    <p:extLst>
      <p:ext uri="{BB962C8B-B14F-4D97-AF65-F5344CB8AC3E}">
        <p14:creationId xmlns:p14="http://schemas.microsoft.com/office/powerpoint/2010/main" val="211155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19DC984F-2955-071F-8962-0FC8D3CE7F6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0BACB65-3203-2D68-DBA7-A892E1F91B79}"/>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1A9465FC-6BFE-6819-9920-E3C2487FD658}"/>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607A4D38-21CA-54DA-AF5A-DE58EDB26B61}"/>
              </a:ext>
            </a:extLst>
          </p:cNvPr>
          <p:cNvSpPr txBox="1"/>
          <p:nvPr/>
        </p:nvSpPr>
        <p:spPr>
          <a:xfrm>
            <a:off x="0" y="188708"/>
            <a:ext cx="18288000" cy="861774"/>
          </a:xfrm>
          <a:prstGeom prst="rect">
            <a:avLst/>
          </a:prstGeom>
          <a:noFill/>
        </p:spPr>
        <p:txBody>
          <a:bodyPr wrap="square" rtlCol="0">
            <a:spAutoFit/>
          </a:bodyPr>
          <a:lstStyle/>
          <a:p>
            <a:pPr algn="ctr"/>
            <a:r>
              <a:rPr lang="en-IN" sz="5000" b="1" dirty="0">
                <a:latin typeface="+mj-lt"/>
              </a:rPr>
              <a:t>Understanding Customer Preferences</a:t>
            </a:r>
          </a:p>
        </p:txBody>
      </p:sp>
      <p:pic>
        <p:nvPicPr>
          <p:cNvPr id="5" name="Picture 4">
            <a:extLst>
              <a:ext uri="{FF2B5EF4-FFF2-40B4-BE49-F238E27FC236}">
                <a16:creationId xmlns:a16="http://schemas.microsoft.com/office/drawing/2014/main" id="{4555B41D-41F9-9E70-AD5F-04E4D872FD6B}"/>
              </a:ext>
            </a:extLst>
          </p:cNvPr>
          <p:cNvPicPr>
            <a:picLocks noChangeAspect="1"/>
          </p:cNvPicPr>
          <p:nvPr/>
        </p:nvPicPr>
        <p:blipFill>
          <a:blip r:embed="rId4"/>
          <a:stretch>
            <a:fillRect/>
          </a:stretch>
        </p:blipFill>
        <p:spPr>
          <a:xfrm>
            <a:off x="2985228" y="1117135"/>
            <a:ext cx="11201400" cy="7296912"/>
          </a:xfrm>
          <a:prstGeom prst="rect">
            <a:avLst/>
          </a:prstGeom>
        </p:spPr>
      </p:pic>
      <p:sp>
        <p:nvSpPr>
          <p:cNvPr id="6" name="TextBox 5">
            <a:extLst>
              <a:ext uri="{FF2B5EF4-FFF2-40B4-BE49-F238E27FC236}">
                <a16:creationId xmlns:a16="http://schemas.microsoft.com/office/drawing/2014/main" id="{1F21058B-07B6-3B6A-70AC-B9F811E39AB4}"/>
              </a:ext>
            </a:extLst>
          </p:cNvPr>
          <p:cNvSpPr txBox="1"/>
          <p:nvPr/>
        </p:nvSpPr>
        <p:spPr>
          <a:xfrm>
            <a:off x="1676400" y="9029700"/>
            <a:ext cx="14782800" cy="830997"/>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latin typeface="Montserrat Bold" panose="020B0604020202020204" charset="0"/>
              </a:rPr>
              <a:t>North Indian cuisines are on top of the table on the basis of average cost of two in Indian rupees. </a:t>
            </a:r>
            <a:endParaRPr lang="en-IN" sz="2400" b="1" dirty="0">
              <a:latin typeface="Montserrat Bold" panose="020B0604020202020204" charset="0"/>
            </a:endParaRPr>
          </a:p>
        </p:txBody>
      </p:sp>
    </p:spTree>
    <p:extLst>
      <p:ext uri="{BB962C8B-B14F-4D97-AF65-F5344CB8AC3E}">
        <p14:creationId xmlns:p14="http://schemas.microsoft.com/office/powerpoint/2010/main" val="327033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B0FB7EDA-8493-C764-2354-7FCD88B1470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82D6DEA-1DB1-8226-374E-F57570786960}"/>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9552615D-B84A-7BF7-C24C-ADDBAF7EA696}"/>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3279BFE1-19CF-D49C-56DE-2E26EA849948}"/>
              </a:ext>
            </a:extLst>
          </p:cNvPr>
          <p:cNvSpPr txBox="1"/>
          <p:nvPr/>
        </p:nvSpPr>
        <p:spPr>
          <a:xfrm>
            <a:off x="0" y="188708"/>
            <a:ext cx="18288000" cy="861774"/>
          </a:xfrm>
          <a:prstGeom prst="rect">
            <a:avLst/>
          </a:prstGeom>
          <a:noFill/>
        </p:spPr>
        <p:txBody>
          <a:bodyPr wrap="square" rtlCol="0">
            <a:spAutoFit/>
          </a:bodyPr>
          <a:lstStyle/>
          <a:p>
            <a:pPr algn="ctr"/>
            <a:r>
              <a:rPr lang="en-US" sz="5000" b="1" dirty="0">
                <a:latin typeface="+mj-lt"/>
              </a:rPr>
              <a:t>Average Votes per Country</a:t>
            </a:r>
            <a:endParaRPr lang="en-IN" sz="5000" b="1" dirty="0">
              <a:latin typeface="+mj-lt"/>
            </a:endParaRPr>
          </a:p>
        </p:txBody>
      </p:sp>
      <p:pic>
        <p:nvPicPr>
          <p:cNvPr id="5" name="Picture 4">
            <a:extLst>
              <a:ext uri="{FF2B5EF4-FFF2-40B4-BE49-F238E27FC236}">
                <a16:creationId xmlns:a16="http://schemas.microsoft.com/office/drawing/2014/main" id="{6C79D4E4-F32D-9F09-B7A3-5C3EDB9FCFD2}"/>
              </a:ext>
            </a:extLst>
          </p:cNvPr>
          <p:cNvPicPr>
            <a:picLocks noChangeAspect="1"/>
          </p:cNvPicPr>
          <p:nvPr/>
        </p:nvPicPr>
        <p:blipFill>
          <a:blip r:embed="rId4"/>
          <a:stretch>
            <a:fillRect/>
          </a:stretch>
        </p:blipFill>
        <p:spPr>
          <a:xfrm>
            <a:off x="3520881" y="1801812"/>
            <a:ext cx="12350444" cy="5627688"/>
          </a:xfrm>
          <a:prstGeom prst="rect">
            <a:avLst/>
          </a:prstGeom>
        </p:spPr>
      </p:pic>
      <p:sp>
        <p:nvSpPr>
          <p:cNvPr id="7" name="TextBox 6">
            <a:extLst>
              <a:ext uri="{FF2B5EF4-FFF2-40B4-BE49-F238E27FC236}">
                <a16:creationId xmlns:a16="http://schemas.microsoft.com/office/drawing/2014/main" id="{F8D15C39-1AB9-F427-ED27-195BAB6F64E3}"/>
              </a:ext>
            </a:extLst>
          </p:cNvPr>
          <p:cNvSpPr txBox="1"/>
          <p:nvPr/>
        </p:nvSpPr>
        <p:spPr>
          <a:xfrm>
            <a:off x="1828800" y="8033757"/>
            <a:ext cx="14630400" cy="1200329"/>
          </a:xfrm>
          <a:prstGeom prst="rect">
            <a:avLst/>
          </a:prstGeom>
          <a:noFill/>
        </p:spPr>
        <p:txBody>
          <a:bodyPr wrap="square" rtlCol="0">
            <a:spAutoFit/>
          </a:bodyPr>
          <a:lstStyle/>
          <a:p>
            <a:r>
              <a:rPr lang="en-IN" sz="2400" b="1" dirty="0">
                <a:latin typeface="Montserrat Bold" panose="020B0604020202020204" charset="0"/>
                <a:cs typeface="Times New Roman" panose="02020603050405020304" pitchFamily="18" charset="0"/>
              </a:rPr>
              <a:t>Indonesia is the only country which crosses the average line of 500 votes and got highest number of average votes defeating all the countries worldwide.</a:t>
            </a:r>
          </a:p>
          <a:p>
            <a:endParaRPr lang="en-IN" sz="2400" b="1" dirty="0">
              <a:latin typeface="Montserrat Bold" panose="020B0604020202020204" charset="0"/>
            </a:endParaRPr>
          </a:p>
        </p:txBody>
      </p:sp>
    </p:spTree>
    <p:extLst>
      <p:ext uri="{BB962C8B-B14F-4D97-AF65-F5344CB8AC3E}">
        <p14:creationId xmlns:p14="http://schemas.microsoft.com/office/powerpoint/2010/main" val="92719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7C6F8818-22F6-E8DE-26FB-5E8AE22F7E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1E82EE9-103C-9205-4BD6-F15DEA11EB28}"/>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8A6C6AB9-89D2-AAA3-6B74-F62109B9A4BE}"/>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6F7581F8-8418-52E0-C34C-064CEB66D2CF}"/>
              </a:ext>
            </a:extLst>
          </p:cNvPr>
          <p:cNvSpPr txBox="1"/>
          <p:nvPr/>
        </p:nvSpPr>
        <p:spPr>
          <a:xfrm>
            <a:off x="0" y="188708"/>
            <a:ext cx="18288000" cy="861774"/>
          </a:xfrm>
          <a:prstGeom prst="rect">
            <a:avLst/>
          </a:prstGeom>
          <a:noFill/>
        </p:spPr>
        <p:txBody>
          <a:bodyPr wrap="square" rtlCol="0">
            <a:spAutoFit/>
          </a:bodyPr>
          <a:lstStyle/>
          <a:p>
            <a:pPr algn="ctr"/>
            <a:r>
              <a:rPr lang="en-US" sz="5000" b="1" dirty="0">
                <a:latin typeface="+mj-lt"/>
              </a:rPr>
              <a:t>COUNTRY Selection For Opening New Restaurant</a:t>
            </a:r>
            <a:endParaRPr lang="en-IN" sz="5000" b="1" dirty="0">
              <a:latin typeface="+mj-lt"/>
            </a:endParaRPr>
          </a:p>
        </p:txBody>
      </p:sp>
      <p:sp>
        <p:nvSpPr>
          <p:cNvPr id="6" name="TextBox 5">
            <a:extLst>
              <a:ext uri="{FF2B5EF4-FFF2-40B4-BE49-F238E27FC236}">
                <a16:creationId xmlns:a16="http://schemas.microsoft.com/office/drawing/2014/main" id="{C1096EF7-A541-FF32-C932-AD2E32A81ED7}"/>
              </a:ext>
            </a:extLst>
          </p:cNvPr>
          <p:cNvSpPr txBox="1"/>
          <p:nvPr/>
        </p:nvSpPr>
        <p:spPr>
          <a:xfrm>
            <a:off x="990600" y="1790700"/>
            <a:ext cx="16306800" cy="8402300"/>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latin typeface="Montserrat Bold" panose="020B0604020202020204" charset="0"/>
              </a:rPr>
              <a:t>CANADA : The restaurant count was least i.e only 4 restaurants which were in different cities as well as average rating was 3.575</a:t>
            </a:r>
            <a:r>
              <a:rPr lang="en-IN" sz="3000" b="1" dirty="0">
                <a:latin typeface="Montserrat Bold" panose="020B0604020202020204" charset="0"/>
              </a:rPr>
              <a:t>. (Consort)</a:t>
            </a:r>
          </a:p>
          <a:p>
            <a:pPr marL="457200" indent="-457200">
              <a:buFont typeface="Wingdings" panose="05000000000000000000" pitchFamily="2" charset="2"/>
              <a:buChar char="Ø"/>
            </a:pPr>
            <a:endParaRPr lang="en-IN" sz="3000" b="1" dirty="0">
              <a:latin typeface="Montserrat Bold" panose="020B0604020202020204" charset="0"/>
            </a:endParaRPr>
          </a:p>
          <a:p>
            <a:pPr marL="457200" indent="-457200">
              <a:buFont typeface="Wingdings" panose="05000000000000000000" pitchFamily="2" charset="2"/>
              <a:buChar char="Ø"/>
            </a:pPr>
            <a:r>
              <a:rPr lang="en-IN" sz="3000" b="1" dirty="0">
                <a:latin typeface="Montserrat Bold" panose="020B0604020202020204" charset="0"/>
              </a:rPr>
              <a:t>SINGAPORE : There were only 20 restaurants and the average rating was 3.575.</a:t>
            </a:r>
          </a:p>
          <a:p>
            <a:pPr marL="457200" indent="-457200">
              <a:buFont typeface="Wingdings" panose="05000000000000000000" pitchFamily="2" charset="2"/>
              <a:buChar char="Ø"/>
            </a:pPr>
            <a:endParaRPr lang="en-IN" sz="3000" b="1" dirty="0">
              <a:latin typeface="Montserrat Bold" panose="020B0604020202020204" charset="0"/>
            </a:endParaRPr>
          </a:p>
          <a:p>
            <a:pPr marL="457200" indent="-457200">
              <a:buFont typeface="Wingdings" panose="05000000000000000000" pitchFamily="2" charset="2"/>
              <a:buChar char="Ø"/>
            </a:pPr>
            <a:r>
              <a:rPr lang="en-IN" sz="3000" b="1" dirty="0">
                <a:latin typeface="Montserrat Bold" panose="020B0604020202020204" charset="0"/>
              </a:rPr>
              <a:t>AUSTRALIA : The restaurant count was 24 with average rating of 3.65833.</a:t>
            </a:r>
          </a:p>
          <a:p>
            <a:r>
              <a:rPr lang="en-IN" sz="3000" b="1" dirty="0">
                <a:latin typeface="Montserrat Bold" panose="020B0604020202020204" charset="0"/>
              </a:rPr>
              <a:t>       (</a:t>
            </a:r>
            <a:r>
              <a:rPr lang="en-US" sz="3000" b="1" dirty="0">
                <a:latin typeface="Montserrat Bold" panose="020B0604020202020204" charset="0"/>
              </a:rPr>
              <a:t>Montville ,Mayfield ,Balingup )</a:t>
            </a:r>
          </a:p>
          <a:p>
            <a:endParaRPr lang="en-IN" sz="3000" b="1" dirty="0">
              <a:latin typeface="Montserrat Bold" panose="020B0604020202020204" charset="0"/>
            </a:endParaRPr>
          </a:p>
          <a:p>
            <a:pPr marL="457200" indent="-457200">
              <a:buFont typeface="Wingdings" panose="05000000000000000000" pitchFamily="2" charset="2"/>
              <a:buChar char="Ø"/>
            </a:pPr>
            <a:endParaRPr lang="en-IN" sz="3000" b="1" dirty="0">
              <a:latin typeface="Montserrat Bold" panose="020B0604020202020204" charset="0"/>
            </a:endParaRPr>
          </a:p>
          <a:p>
            <a:pPr marL="457200" indent="-457200">
              <a:buFont typeface="Wingdings" panose="05000000000000000000" pitchFamily="2" charset="2"/>
              <a:buChar char="v"/>
            </a:pPr>
            <a:r>
              <a:rPr lang="en-IN" sz="3000" b="1" dirty="0">
                <a:latin typeface="Montserrat Bold" panose="020B0604020202020204" charset="0"/>
              </a:rPr>
              <a:t>I have chosen these countries based on the count of restaurant coz these countries will have less competition </a:t>
            </a:r>
          </a:p>
          <a:p>
            <a:pPr marL="457200" indent="-457200">
              <a:buFont typeface="Wingdings" panose="05000000000000000000" pitchFamily="2" charset="2"/>
              <a:buChar char="v"/>
            </a:pPr>
            <a:r>
              <a:rPr lang="en-IN" sz="3000" b="1" dirty="0">
                <a:latin typeface="Montserrat Bold" panose="020B0604020202020204" charset="0"/>
              </a:rPr>
              <a:t>And another factor was average rating, I have chosen those countries having less rating due to following reasons:  </a:t>
            </a:r>
          </a:p>
          <a:p>
            <a:r>
              <a:rPr lang="en-IN" sz="3000" b="1" dirty="0">
                <a:latin typeface="Montserrat Bold" panose="020B0604020202020204" charset="0"/>
              </a:rPr>
              <a:t>         -&gt; As we can easily stand out if we offer a quality product</a:t>
            </a:r>
          </a:p>
          <a:p>
            <a:r>
              <a:rPr lang="en-IN" sz="3000" b="1" dirty="0">
                <a:latin typeface="Montserrat Bold" panose="020B0604020202020204" charset="0"/>
              </a:rPr>
              <a:t>         -&gt; There might be possibility These countries have less competitive markets.</a:t>
            </a:r>
          </a:p>
          <a:p>
            <a:pPr marL="457200" indent="-457200">
              <a:buFont typeface="Wingdings" panose="05000000000000000000" pitchFamily="2" charset="2"/>
              <a:buChar char="§"/>
            </a:pPr>
            <a:endParaRPr lang="en-US" sz="3000" b="1" dirty="0">
              <a:latin typeface="Montserrat Bold" panose="020B0604020202020204" charset="0"/>
            </a:endParaRPr>
          </a:p>
        </p:txBody>
      </p:sp>
    </p:spTree>
    <p:extLst>
      <p:ext uri="{BB962C8B-B14F-4D97-AF65-F5344CB8AC3E}">
        <p14:creationId xmlns:p14="http://schemas.microsoft.com/office/powerpoint/2010/main" val="3778420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1303415A-4917-20A8-24DF-9D23EDC87FB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FCC454A-F4E9-1EDA-D6DC-D008508D7DFE}"/>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B79A6177-3D27-05CE-057E-C6B4B042AB28}"/>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9FDCE7F1-301C-BED3-4845-06533892C5E2}"/>
              </a:ext>
            </a:extLst>
          </p:cNvPr>
          <p:cNvSpPr txBox="1"/>
          <p:nvPr/>
        </p:nvSpPr>
        <p:spPr>
          <a:xfrm>
            <a:off x="0" y="188708"/>
            <a:ext cx="18288000" cy="861774"/>
          </a:xfrm>
          <a:prstGeom prst="rect">
            <a:avLst/>
          </a:prstGeom>
          <a:noFill/>
        </p:spPr>
        <p:txBody>
          <a:bodyPr wrap="square" rtlCol="0">
            <a:spAutoFit/>
          </a:bodyPr>
          <a:lstStyle/>
          <a:p>
            <a:pPr algn="ctr"/>
            <a:r>
              <a:rPr lang="en-US" sz="5000" b="1" dirty="0">
                <a:latin typeface="+mj-lt"/>
              </a:rPr>
              <a:t>DASHBOARD</a:t>
            </a:r>
            <a:endParaRPr lang="en-IN" sz="5000" b="1" dirty="0">
              <a:latin typeface="+mj-lt"/>
            </a:endParaRPr>
          </a:p>
        </p:txBody>
      </p:sp>
      <p:pic>
        <p:nvPicPr>
          <p:cNvPr id="10" name="Picture 9">
            <a:extLst>
              <a:ext uri="{FF2B5EF4-FFF2-40B4-BE49-F238E27FC236}">
                <a16:creationId xmlns:a16="http://schemas.microsoft.com/office/drawing/2014/main" id="{E3287D98-181F-F00B-5A55-206E261144F9}"/>
              </a:ext>
            </a:extLst>
          </p:cNvPr>
          <p:cNvPicPr>
            <a:picLocks noChangeAspect="1"/>
          </p:cNvPicPr>
          <p:nvPr/>
        </p:nvPicPr>
        <p:blipFill>
          <a:blip r:embed="rId4"/>
          <a:stretch>
            <a:fillRect/>
          </a:stretch>
        </p:blipFill>
        <p:spPr>
          <a:xfrm>
            <a:off x="1421735" y="1050482"/>
            <a:ext cx="15631826" cy="8979040"/>
          </a:xfrm>
          <a:prstGeom prst="rect">
            <a:avLst/>
          </a:prstGeom>
        </p:spPr>
      </p:pic>
    </p:spTree>
    <p:extLst>
      <p:ext uri="{BB962C8B-B14F-4D97-AF65-F5344CB8AC3E}">
        <p14:creationId xmlns:p14="http://schemas.microsoft.com/office/powerpoint/2010/main" val="271313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E2EBE16A-7C47-ACFE-F03F-2DD447CD0D6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9AD600A-7301-CFB2-4855-AFC2C7BA033A}"/>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ED6E8F3E-530F-5EAC-A5BE-F994169AB77C}"/>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DDFB45B6-F7FF-8EA7-47A6-E1CBCDFC03D5}"/>
              </a:ext>
            </a:extLst>
          </p:cNvPr>
          <p:cNvSpPr txBox="1"/>
          <p:nvPr/>
        </p:nvSpPr>
        <p:spPr>
          <a:xfrm>
            <a:off x="0" y="188708"/>
            <a:ext cx="18288000" cy="861774"/>
          </a:xfrm>
          <a:prstGeom prst="rect">
            <a:avLst/>
          </a:prstGeom>
          <a:noFill/>
        </p:spPr>
        <p:txBody>
          <a:bodyPr wrap="square" rtlCol="0">
            <a:spAutoFit/>
          </a:bodyPr>
          <a:lstStyle/>
          <a:p>
            <a:pPr algn="ctr"/>
            <a:r>
              <a:rPr lang="en-US" sz="5000" b="1" dirty="0">
                <a:latin typeface="+mj-lt"/>
              </a:rPr>
              <a:t>RECOMMENDATIONS</a:t>
            </a:r>
            <a:endParaRPr lang="en-IN" sz="5000" b="1" dirty="0">
              <a:latin typeface="+mj-lt"/>
            </a:endParaRPr>
          </a:p>
        </p:txBody>
      </p:sp>
      <p:sp>
        <p:nvSpPr>
          <p:cNvPr id="6" name="TextBox 5">
            <a:extLst>
              <a:ext uri="{FF2B5EF4-FFF2-40B4-BE49-F238E27FC236}">
                <a16:creationId xmlns:a16="http://schemas.microsoft.com/office/drawing/2014/main" id="{B3B53818-8659-AECE-2DB7-72787CAD09FC}"/>
              </a:ext>
            </a:extLst>
          </p:cNvPr>
          <p:cNvSpPr txBox="1"/>
          <p:nvPr/>
        </p:nvSpPr>
        <p:spPr>
          <a:xfrm>
            <a:off x="990600" y="1790700"/>
            <a:ext cx="16306800" cy="7017306"/>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latin typeface="Montserrat Bold" panose="020B0604020202020204" charset="0"/>
              </a:rPr>
              <a:t>Zomato should capitalize on its multi-cuisine approach to cater to diverse tastes, enhancing its appeal to a broader customer base. They can add regional food items to gain better customer feedback</a:t>
            </a:r>
          </a:p>
          <a:p>
            <a:pPr marL="457200" indent="-457200">
              <a:buFont typeface="Wingdings" panose="05000000000000000000" pitchFamily="2" charset="2"/>
              <a:buChar char="Ø"/>
            </a:pPr>
            <a:endParaRPr lang="en-US" sz="3000" b="1" dirty="0">
              <a:latin typeface="Montserrat Bold" panose="020B0604020202020204" charset="0"/>
            </a:endParaRPr>
          </a:p>
          <a:p>
            <a:pPr marL="457200" indent="-457200">
              <a:buFont typeface="Wingdings" panose="05000000000000000000" pitchFamily="2" charset="2"/>
              <a:buChar char="Ø"/>
            </a:pPr>
            <a:r>
              <a:rPr lang="en-US" sz="3000" b="1" dirty="0">
                <a:latin typeface="Montserrat Bold" panose="020B0604020202020204" charset="0"/>
              </a:rPr>
              <a:t>Canada, Singapore &amp; Australia  are some of the most unclustered markets for Zomato that may offer new opportunities for market penetration.</a:t>
            </a:r>
          </a:p>
          <a:p>
            <a:pPr marL="457200" indent="-457200">
              <a:buFont typeface="Wingdings" panose="05000000000000000000" pitchFamily="2" charset="2"/>
              <a:buChar char="Ø"/>
            </a:pPr>
            <a:endParaRPr lang="en-US" sz="3000" b="1" dirty="0">
              <a:latin typeface="Montserrat Bold" panose="020B0604020202020204" charset="0"/>
            </a:endParaRPr>
          </a:p>
          <a:p>
            <a:pPr marL="457200" indent="-457200">
              <a:buFont typeface="Wingdings" panose="05000000000000000000" pitchFamily="2" charset="2"/>
              <a:buChar char="Ø"/>
            </a:pPr>
            <a:r>
              <a:rPr lang="en-US" sz="3000" b="1" dirty="0">
                <a:latin typeface="Montserrat Bold" panose="020B0604020202020204" charset="0"/>
              </a:rPr>
              <a:t>Customers are also ready to spend more money according to there need.</a:t>
            </a:r>
          </a:p>
          <a:p>
            <a:pPr marL="457200" indent="-457200">
              <a:buFont typeface="Wingdings" panose="05000000000000000000" pitchFamily="2" charset="2"/>
              <a:buChar char="Ø"/>
            </a:pPr>
            <a:endParaRPr lang="en-US" sz="3000" b="1" dirty="0">
              <a:latin typeface="Montserrat Bold" panose="020B0604020202020204" charset="0"/>
            </a:endParaRPr>
          </a:p>
          <a:p>
            <a:pPr marL="457200" indent="-457200">
              <a:buFont typeface="Wingdings" panose="05000000000000000000" pitchFamily="2" charset="2"/>
              <a:buChar char="Ø"/>
            </a:pPr>
            <a:r>
              <a:rPr lang="en-US" sz="3000" b="1" dirty="0">
                <a:latin typeface="Montserrat Bold" panose="020B0604020202020204" charset="0"/>
              </a:rPr>
              <a:t>Online delivery and table booking generally exceed into a higher rating.</a:t>
            </a:r>
          </a:p>
          <a:p>
            <a:pPr marL="457200" indent="-457200">
              <a:buFont typeface="Wingdings" panose="05000000000000000000" pitchFamily="2" charset="2"/>
              <a:buChar char="Ø"/>
            </a:pPr>
            <a:endParaRPr lang="en-US" sz="3000" b="1" dirty="0">
              <a:latin typeface="Montserrat Bold" panose="020B0604020202020204" charset="0"/>
            </a:endParaRPr>
          </a:p>
          <a:p>
            <a:pPr marL="457200" indent="-457200">
              <a:buFont typeface="Wingdings" panose="05000000000000000000" pitchFamily="2" charset="2"/>
              <a:buChar char="Ø"/>
            </a:pPr>
            <a:r>
              <a:rPr lang="en-US" sz="3000" b="1" dirty="0">
                <a:latin typeface="Montserrat Bold" panose="020B0604020202020204" charset="0"/>
              </a:rPr>
              <a:t>This  approach to cuisine selection ensures that investments are tailored to the financial capacities and strategic goals of the stakeholders, maximizing the potential for success in the chosen markets.</a:t>
            </a:r>
          </a:p>
          <a:p>
            <a:pPr marL="457200" indent="-457200">
              <a:buFont typeface="Wingdings" panose="05000000000000000000" pitchFamily="2" charset="2"/>
              <a:buChar char="Ø"/>
            </a:pPr>
            <a:endParaRPr lang="en-US" sz="3000" b="1" dirty="0">
              <a:latin typeface="Montserrat Bold" panose="020B0604020202020204" charset="0"/>
            </a:endParaRPr>
          </a:p>
        </p:txBody>
      </p:sp>
    </p:spTree>
    <p:extLst>
      <p:ext uri="{BB962C8B-B14F-4D97-AF65-F5344CB8AC3E}">
        <p14:creationId xmlns:p14="http://schemas.microsoft.com/office/powerpoint/2010/main" val="4197172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B191E439-A070-2AB6-AE68-30C528911B9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7C84520-3CFB-FAE5-D5E4-D28C62A0D326}"/>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A4C151BF-F35D-71A4-456D-4D0514B701CD}"/>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36EB8554-860B-D9D6-780F-4AE55B1E6C0C}"/>
              </a:ext>
            </a:extLst>
          </p:cNvPr>
          <p:cNvSpPr txBox="1"/>
          <p:nvPr/>
        </p:nvSpPr>
        <p:spPr>
          <a:xfrm>
            <a:off x="0" y="681045"/>
            <a:ext cx="18288000" cy="861774"/>
          </a:xfrm>
          <a:prstGeom prst="rect">
            <a:avLst/>
          </a:prstGeom>
          <a:noFill/>
        </p:spPr>
        <p:txBody>
          <a:bodyPr wrap="square" rtlCol="0">
            <a:spAutoFit/>
          </a:bodyPr>
          <a:lstStyle/>
          <a:p>
            <a:pPr algn="ctr"/>
            <a:r>
              <a:rPr lang="en-US" sz="5000" b="1" dirty="0">
                <a:latin typeface="+mj-lt"/>
              </a:rPr>
              <a:t>CONCLUSION</a:t>
            </a:r>
            <a:endParaRPr lang="en-IN" sz="5000" b="1" dirty="0">
              <a:latin typeface="+mj-lt"/>
            </a:endParaRPr>
          </a:p>
        </p:txBody>
      </p:sp>
      <p:sp>
        <p:nvSpPr>
          <p:cNvPr id="6" name="TextBox 5">
            <a:extLst>
              <a:ext uri="{FF2B5EF4-FFF2-40B4-BE49-F238E27FC236}">
                <a16:creationId xmlns:a16="http://schemas.microsoft.com/office/drawing/2014/main" id="{51EE292F-2F65-7773-6A78-E0140BACEB43}"/>
              </a:ext>
            </a:extLst>
          </p:cNvPr>
          <p:cNvSpPr txBox="1"/>
          <p:nvPr/>
        </p:nvSpPr>
        <p:spPr>
          <a:xfrm>
            <a:off x="3341973" y="2341966"/>
            <a:ext cx="12877800" cy="4247317"/>
          </a:xfrm>
          <a:prstGeom prst="rect">
            <a:avLst/>
          </a:prstGeom>
          <a:noFill/>
        </p:spPr>
        <p:txBody>
          <a:bodyPr wrap="square" rtlCol="0">
            <a:spAutoFit/>
          </a:bodyPr>
          <a:lstStyle/>
          <a:p>
            <a:r>
              <a:rPr lang="en-US" sz="3000" b="1" dirty="0">
                <a:latin typeface="Montserrat Bold" panose="020B0604020202020204" charset="0"/>
              </a:rPr>
              <a:t>In conclusion, our analysis of Zomato restaurant data reveals promising opportunities for strategic expansion across the globe. By targeting regions with high demand, catering to specific demographic preferences, and capitalizing on competitive advantages, we can confidently recommend the opening of new restaurants. This initiative not only enhances market presence but also delivers exceptional dining experiences, driving sustainable growth for Zomato and enriching the global culinary landscape.</a:t>
            </a:r>
          </a:p>
        </p:txBody>
      </p:sp>
    </p:spTree>
    <p:extLst>
      <p:ext uri="{BB962C8B-B14F-4D97-AF65-F5344CB8AC3E}">
        <p14:creationId xmlns:p14="http://schemas.microsoft.com/office/powerpoint/2010/main" val="358757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9A6A4E4A-E12B-A41B-F649-0A3D0AD4687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13AF6B5-FC3D-153D-3DF6-BA56342FE9B2}"/>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DC95C083-4A97-DF3D-3BB8-EE5B3B4BE6C2}"/>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3" name="TextBox 2">
            <a:extLst>
              <a:ext uri="{FF2B5EF4-FFF2-40B4-BE49-F238E27FC236}">
                <a16:creationId xmlns:a16="http://schemas.microsoft.com/office/drawing/2014/main" id="{A3832C92-C1DD-1775-48E8-C95F60E9B4B3}"/>
              </a:ext>
            </a:extLst>
          </p:cNvPr>
          <p:cNvSpPr txBox="1"/>
          <p:nvPr/>
        </p:nvSpPr>
        <p:spPr>
          <a:xfrm>
            <a:off x="0" y="4681835"/>
            <a:ext cx="18288000" cy="923330"/>
          </a:xfrm>
          <a:prstGeom prst="rect">
            <a:avLst/>
          </a:prstGeom>
          <a:noFill/>
        </p:spPr>
        <p:txBody>
          <a:bodyPr wrap="square" rtlCol="0">
            <a:spAutoFit/>
          </a:bodyPr>
          <a:lstStyle/>
          <a:p>
            <a:pPr algn="ctr"/>
            <a:r>
              <a:rPr lang="en-US" sz="5400" b="1" dirty="0">
                <a:latin typeface="Montserrat Bold" panose="020B0604020202020204" charset="0"/>
              </a:rPr>
              <a:t>THANK YOU</a:t>
            </a:r>
            <a:endParaRPr lang="en-IN" sz="5400" dirty="0"/>
          </a:p>
        </p:txBody>
      </p:sp>
    </p:spTree>
    <p:extLst>
      <p:ext uri="{BB962C8B-B14F-4D97-AF65-F5344CB8AC3E}">
        <p14:creationId xmlns:p14="http://schemas.microsoft.com/office/powerpoint/2010/main" val="314566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p:cNvGrpSpPr/>
        <p:nvPr/>
      </p:nvGrpSpPr>
      <p:grpSpPr>
        <a:xfrm>
          <a:off x="0" y="0"/>
          <a:ext cx="0" cy="0"/>
          <a:chOff x="0" y="0"/>
          <a:chExt cx="0" cy="0"/>
        </a:xfrm>
      </p:grpSpPr>
      <p:sp>
        <p:nvSpPr>
          <p:cNvPr id="2" name="Freeform 2"/>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518160" y="1714500"/>
            <a:ext cx="17754600" cy="9122177"/>
          </a:xfrm>
          <a:prstGeom prst="rect">
            <a:avLst/>
          </a:prstGeom>
        </p:spPr>
        <p:txBody>
          <a:bodyPr wrap="square" lIns="0" tIns="0" rIns="0" bIns="0" rtlCol="0" anchor="t">
            <a:spAutoFit/>
          </a:bodyPr>
          <a:lstStyle/>
          <a:p>
            <a:pPr algn="l">
              <a:lnSpc>
                <a:spcPts val="4441"/>
              </a:lnSpc>
            </a:pPr>
            <a:r>
              <a:rPr lang="en-US" sz="3172" b="1" dirty="0">
                <a:solidFill>
                  <a:srgbClr val="000000"/>
                </a:solidFill>
                <a:latin typeface="Montserrat Bold" panose="020B0604020202020204" charset="0"/>
                <a:ea typeface="Montserrat Bold"/>
                <a:cs typeface="Times New Roman" panose="02020603050405020304" pitchFamily="18" charset="0"/>
                <a:sym typeface="Montserrat Bold"/>
              </a:rPr>
              <a:t>Did you know originally Zomato was called Foodiebay, founded in 2008 .Initially, it was not a delivery app — it was a restaurant discovery and review platform.</a:t>
            </a:r>
          </a:p>
          <a:p>
            <a:pPr algn="l">
              <a:lnSpc>
                <a:spcPts val="4441"/>
              </a:lnSpc>
            </a:pPr>
            <a:r>
              <a:rPr lang="en-US" sz="3172" b="1" dirty="0">
                <a:solidFill>
                  <a:srgbClr val="000000"/>
                </a:solidFill>
                <a:latin typeface="Montserrat Bold" panose="020B0604020202020204" charset="0"/>
                <a:ea typeface="Montserrat Bold"/>
                <a:cs typeface="Times New Roman" panose="02020603050405020304" pitchFamily="18" charset="0"/>
                <a:sym typeface="Montserrat Bold"/>
              </a:rPr>
              <a:t>But look at now it is one of the most successful delivery app in India.</a:t>
            </a:r>
          </a:p>
          <a:p>
            <a:pPr algn="l">
              <a:lnSpc>
                <a:spcPts val="4441"/>
              </a:lnSpc>
            </a:pPr>
            <a:r>
              <a:rPr lang="en-US" sz="3172" b="1" dirty="0">
                <a:solidFill>
                  <a:srgbClr val="000000"/>
                </a:solidFill>
                <a:latin typeface="Montserrat Bold" panose="020B0604020202020204" charset="0"/>
                <a:ea typeface="Montserrat Bold"/>
                <a:cs typeface="Times New Roman" panose="02020603050405020304" pitchFamily="18" charset="0"/>
                <a:sym typeface="Montserrat Bold"/>
              </a:rPr>
              <a:t>Despite being an Indian company it’s constantly trying to expand its business all over the world .</a:t>
            </a:r>
          </a:p>
          <a:p>
            <a:pPr algn="l">
              <a:lnSpc>
                <a:spcPts val="4441"/>
              </a:lnSpc>
            </a:pPr>
            <a:r>
              <a:rPr lang="en-US" sz="3172" b="1" dirty="0">
                <a:solidFill>
                  <a:srgbClr val="000000"/>
                </a:solidFill>
                <a:latin typeface="Montserrat Bold" panose="020B0604020202020204" charset="0"/>
                <a:ea typeface="Montserrat Bold"/>
                <a:cs typeface="Times New Roman" panose="02020603050405020304" pitchFamily="18" charset="0"/>
                <a:sym typeface="Montserrat Bold"/>
              </a:rPr>
              <a:t>Currently :</a:t>
            </a:r>
          </a:p>
          <a:p>
            <a:pPr marL="799634" lvl="1" indent="-457200" algn="l">
              <a:lnSpc>
                <a:spcPts val="4441"/>
              </a:lnSpc>
              <a:buFont typeface="Wingdings" panose="05000000000000000000" pitchFamily="2" charset="2"/>
              <a:buChar char="Ø"/>
            </a:pPr>
            <a:r>
              <a:rPr lang="en-US" sz="3172" b="1" dirty="0">
                <a:solidFill>
                  <a:srgbClr val="000000"/>
                </a:solidFill>
                <a:latin typeface="Montserrat Bold" panose="020B0604020202020204" charset="0"/>
                <a:ea typeface="Montserrat Bold"/>
                <a:cs typeface="Times New Roman" panose="02020603050405020304" pitchFamily="18" charset="0"/>
                <a:sym typeface="Montserrat Bold"/>
              </a:rPr>
              <a:t>Countries Operating In: 24 countries </a:t>
            </a:r>
          </a:p>
          <a:p>
            <a:pPr marL="799634" lvl="1" indent="-457200" algn="l">
              <a:lnSpc>
                <a:spcPts val="4441"/>
              </a:lnSpc>
              <a:buFont typeface="Wingdings" panose="05000000000000000000" pitchFamily="2" charset="2"/>
              <a:buChar char="Ø"/>
            </a:pPr>
            <a:r>
              <a:rPr lang="en-US" sz="3172" b="1" dirty="0">
                <a:solidFill>
                  <a:srgbClr val="000000"/>
                </a:solidFill>
                <a:latin typeface="Montserrat Bold" panose="020B0604020202020204" charset="0"/>
                <a:ea typeface="Montserrat Bold"/>
                <a:cs typeface="Times New Roman" panose="02020603050405020304" pitchFamily="18" charset="0"/>
                <a:sym typeface="Montserrat Bold"/>
              </a:rPr>
              <a:t>Registered Users: Over 70 million</a:t>
            </a:r>
          </a:p>
          <a:p>
            <a:pPr marL="799634" lvl="1" indent="-457200" algn="l">
              <a:lnSpc>
                <a:spcPts val="4441"/>
              </a:lnSpc>
              <a:buFont typeface="Wingdings" panose="05000000000000000000" pitchFamily="2" charset="2"/>
              <a:buChar char="Ø"/>
            </a:pPr>
            <a:r>
              <a:rPr lang="en-US" sz="3172" b="1" dirty="0">
                <a:solidFill>
                  <a:srgbClr val="000000"/>
                </a:solidFill>
                <a:latin typeface="Montserrat Bold" panose="020B0604020202020204" charset="0"/>
                <a:ea typeface="Montserrat Bold"/>
                <a:cs typeface="Times New Roman" panose="02020603050405020304" pitchFamily="18" charset="0"/>
                <a:sym typeface="Montserrat Bold"/>
              </a:rPr>
              <a:t>Languages Supported: 10 languages</a:t>
            </a:r>
          </a:p>
          <a:p>
            <a:pPr marL="799634" lvl="1" indent="-457200" algn="l">
              <a:lnSpc>
                <a:spcPts val="4441"/>
              </a:lnSpc>
              <a:buFont typeface="Wingdings" panose="05000000000000000000" pitchFamily="2" charset="2"/>
              <a:buChar char="Ø"/>
            </a:pPr>
            <a:r>
              <a:rPr lang="en-US" sz="3172" b="1" dirty="0">
                <a:solidFill>
                  <a:srgbClr val="000000"/>
                </a:solidFill>
                <a:latin typeface="Montserrat Bold" panose="020B0604020202020204" charset="0"/>
                <a:ea typeface="Montserrat Bold"/>
                <a:cs typeface="Times New Roman" panose="02020603050405020304" pitchFamily="18" charset="0"/>
                <a:sym typeface="Montserrat Bold"/>
              </a:rPr>
              <a:t>Number of Restaurant Listings: 1.5 million </a:t>
            </a:r>
          </a:p>
          <a:p>
            <a:pPr marL="799634" lvl="1" indent="-457200" algn="l">
              <a:lnSpc>
                <a:spcPts val="4441"/>
              </a:lnSpc>
              <a:buFont typeface="Wingdings" panose="05000000000000000000" pitchFamily="2" charset="2"/>
              <a:buChar char="Ø"/>
            </a:pPr>
            <a:r>
              <a:rPr lang="en-US" sz="3172" b="1" dirty="0">
                <a:solidFill>
                  <a:srgbClr val="000000"/>
                </a:solidFill>
                <a:latin typeface="Montserrat Bold" panose="020B0604020202020204" charset="0"/>
                <a:ea typeface="Montserrat Bold"/>
                <a:cs typeface="Times New Roman" panose="02020603050405020304" pitchFamily="18" charset="0"/>
                <a:sym typeface="Montserrat Bold"/>
              </a:rPr>
              <a:t>Around 90 million visits monthly.</a:t>
            </a:r>
          </a:p>
          <a:p>
            <a:pPr algn="l">
              <a:lnSpc>
                <a:spcPts val="4441"/>
              </a:lnSpc>
            </a:pPr>
            <a:r>
              <a:rPr lang="en-US" sz="3172" b="1" dirty="0">
                <a:solidFill>
                  <a:srgbClr val="000000"/>
                </a:solidFill>
                <a:latin typeface="Montserrat Bold" panose="020B0604020202020204" charset="0"/>
                <a:ea typeface="Montserrat Bold"/>
                <a:cs typeface="Times New Roman" panose="02020603050405020304" pitchFamily="18" charset="0"/>
                <a:sym typeface="Montserrat Bold"/>
              </a:rPr>
              <a:t>So, the main concern is expanding business in various countries by analyzing the given dataset . </a:t>
            </a:r>
          </a:p>
          <a:p>
            <a:pPr algn="l">
              <a:lnSpc>
                <a:spcPts val="4441"/>
              </a:lnSpc>
            </a:pPr>
            <a:r>
              <a:rPr lang="en-US" sz="3172" b="1" dirty="0">
                <a:solidFill>
                  <a:srgbClr val="000000"/>
                </a:solidFill>
                <a:latin typeface="Montserrat Bold" panose="020B0604020202020204" charset="0"/>
                <a:ea typeface="Montserrat Bold"/>
                <a:cs typeface="Times New Roman" panose="02020603050405020304" pitchFamily="18" charset="0"/>
                <a:sym typeface="Montserrat Bold"/>
              </a:rPr>
              <a:t>We should select that place which will provide maximum profit.</a:t>
            </a:r>
          </a:p>
          <a:p>
            <a:pPr algn="l">
              <a:lnSpc>
                <a:spcPts val="4441"/>
              </a:lnSpc>
            </a:pPr>
            <a:endParaRPr lang="en-US" sz="3172" b="1" dirty="0">
              <a:solidFill>
                <a:srgbClr val="000000"/>
              </a:solidFill>
              <a:latin typeface="Montserrat Bold" panose="020B0604020202020204" charset="0"/>
              <a:ea typeface="Montserrat Bold"/>
              <a:cs typeface="Times New Roman" panose="02020603050405020304" pitchFamily="18" charset="0"/>
              <a:sym typeface="Montserrat Bold"/>
            </a:endParaRPr>
          </a:p>
          <a:p>
            <a:pPr algn="l">
              <a:lnSpc>
                <a:spcPts val="5840"/>
              </a:lnSpc>
              <a:spcBef>
                <a:spcPct val="0"/>
              </a:spcBef>
            </a:pPr>
            <a:endParaRPr lang="en-US" sz="3172" b="1" dirty="0">
              <a:solidFill>
                <a:srgbClr val="000000"/>
              </a:solidFill>
              <a:latin typeface="Montserrat Bold" panose="020B0604020202020204" charset="0"/>
              <a:ea typeface="Montserrat Bold"/>
              <a:cs typeface="Times New Roman" panose="02020603050405020304" pitchFamily="18" charset="0"/>
              <a:sym typeface="Montserrat Bold"/>
            </a:endParaRPr>
          </a:p>
        </p:txBody>
      </p:sp>
      <p:sp>
        <p:nvSpPr>
          <p:cNvPr id="14" name="TextBox 13">
            <a:extLst>
              <a:ext uri="{FF2B5EF4-FFF2-40B4-BE49-F238E27FC236}">
                <a16:creationId xmlns:a16="http://schemas.microsoft.com/office/drawing/2014/main" id="{B7EE8C12-5A3D-D424-76B6-99D018022D6B}"/>
              </a:ext>
            </a:extLst>
          </p:cNvPr>
          <p:cNvSpPr txBox="1"/>
          <p:nvPr/>
        </p:nvSpPr>
        <p:spPr>
          <a:xfrm>
            <a:off x="0" y="188708"/>
            <a:ext cx="18288000" cy="861774"/>
          </a:xfrm>
          <a:prstGeom prst="rect">
            <a:avLst/>
          </a:prstGeom>
          <a:noFill/>
        </p:spPr>
        <p:txBody>
          <a:bodyPr wrap="square" rtlCol="0">
            <a:spAutoFit/>
          </a:bodyPr>
          <a:lstStyle/>
          <a:p>
            <a:pPr algn="ctr"/>
            <a:r>
              <a:rPr lang="en-US" sz="5000" b="1" dirty="0">
                <a:latin typeface="+mj-lt"/>
              </a:rPr>
              <a:t>INTRODUCTION</a:t>
            </a:r>
            <a:endParaRPr lang="en-IN" sz="5000" b="1"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EE7B2EFD-548A-30CC-4AF6-67360E4F62A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DB2A7C4-83DD-ED2E-CEEE-C62757518D3E}"/>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C53ACF84-D09F-9967-7342-33A03A5022EF}"/>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0" name="TextBox 10">
            <a:extLst>
              <a:ext uri="{FF2B5EF4-FFF2-40B4-BE49-F238E27FC236}">
                <a16:creationId xmlns:a16="http://schemas.microsoft.com/office/drawing/2014/main" id="{4F4F5C80-41DE-5065-83B2-B053BBD0B75E}"/>
              </a:ext>
            </a:extLst>
          </p:cNvPr>
          <p:cNvSpPr txBox="1"/>
          <p:nvPr/>
        </p:nvSpPr>
        <p:spPr>
          <a:xfrm>
            <a:off x="899161" y="3436822"/>
            <a:ext cx="7863840" cy="2462213"/>
          </a:xfrm>
          <a:prstGeom prst="rect">
            <a:avLst/>
          </a:prstGeom>
        </p:spPr>
        <p:txBody>
          <a:bodyPr wrap="square" lIns="0" tIns="0" rIns="0" bIns="0" rtlCol="0" anchor="t">
            <a:spAutoFit/>
          </a:bodyPr>
          <a:lstStyle/>
          <a:p>
            <a:pPr marL="0" indent="0" algn="just">
              <a:buNone/>
            </a:pPr>
            <a:r>
              <a:rPr lang="en-IN" sz="3200" b="1" cap="none" dirty="0">
                <a:latin typeface="Montserrat Bold" panose="020B0604020202020204" charset="0"/>
                <a:cs typeface="Times New Roman" panose="02020603050405020304" pitchFamily="18" charset="0"/>
              </a:rPr>
              <a:t>The objective of the project is to analyze</a:t>
            </a:r>
            <a:r>
              <a:rPr lang="en-IN" sz="3200" b="1" dirty="0">
                <a:latin typeface="Montserrat Bold" panose="020B0604020202020204" charset="0"/>
                <a:cs typeface="Times New Roman" panose="02020603050405020304" pitchFamily="18" charset="0"/>
              </a:rPr>
              <a:t> </a:t>
            </a:r>
            <a:r>
              <a:rPr lang="en-IN" sz="3200" b="1" cap="none" dirty="0">
                <a:latin typeface="Montserrat Bold" panose="020B0604020202020204" charset="0"/>
                <a:cs typeface="Times New Roman" panose="02020603050405020304" pitchFamily="18" charset="0"/>
              </a:rPr>
              <a:t>the data of Zomato restaurants across the country and retrieve some meaningful insights for the growth of the business</a:t>
            </a:r>
            <a:r>
              <a:rPr lang="en-IN" sz="3200" b="1" dirty="0">
                <a:latin typeface="Montserrat Bold" panose="020B0604020202020204" charset="0"/>
                <a:cs typeface="Times New Roman" panose="02020603050405020304" pitchFamily="18" charset="0"/>
              </a:rPr>
              <a:t>.</a:t>
            </a:r>
          </a:p>
        </p:txBody>
      </p:sp>
      <p:sp>
        <p:nvSpPr>
          <p:cNvPr id="14" name="TextBox 13">
            <a:extLst>
              <a:ext uri="{FF2B5EF4-FFF2-40B4-BE49-F238E27FC236}">
                <a16:creationId xmlns:a16="http://schemas.microsoft.com/office/drawing/2014/main" id="{B1704CEC-E56C-428A-928F-3A602A728824}"/>
              </a:ext>
            </a:extLst>
          </p:cNvPr>
          <p:cNvSpPr txBox="1"/>
          <p:nvPr/>
        </p:nvSpPr>
        <p:spPr>
          <a:xfrm>
            <a:off x="0" y="188708"/>
            <a:ext cx="18288000" cy="861774"/>
          </a:xfrm>
          <a:prstGeom prst="rect">
            <a:avLst/>
          </a:prstGeom>
          <a:noFill/>
        </p:spPr>
        <p:txBody>
          <a:bodyPr wrap="square" rtlCol="0">
            <a:spAutoFit/>
          </a:bodyPr>
          <a:lstStyle/>
          <a:p>
            <a:pPr algn="ctr"/>
            <a:r>
              <a:rPr lang="en-US" sz="5000" b="1" dirty="0">
                <a:latin typeface="+mj-lt"/>
              </a:rPr>
              <a:t>PROJECT AIM</a:t>
            </a:r>
            <a:endParaRPr lang="en-IN" sz="5000" b="1" dirty="0">
              <a:latin typeface="+mj-lt"/>
            </a:endParaRPr>
          </a:p>
        </p:txBody>
      </p:sp>
      <p:pic>
        <p:nvPicPr>
          <p:cNvPr id="3" name="Picture 2">
            <a:extLst>
              <a:ext uri="{FF2B5EF4-FFF2-40B4-BE49-F238E27FC236}">
                <a16:creationId xmlns:a16="http://schemas.microsoft.com/office/drawing/2014/main" id="{DA7CE502-8AB1-36D6-9015-0E989785692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372600" y="2195550"/>
            <a:ext cx="8477264" cy="4768461"/>
          </a:xfrm>
          <a:prstGeom prst="rect">
            <a:avLst/>
          </a:prstGeom>
        </p:spPr>
      </p:pic>
    </p:spTree>
    <p:extLst>
      <p:ext uri="{BB962C8B-B14F-4D97-AF65-F5344CB8AC3E}">
        <p14:creationId xmlns:p14="http://schemas.microsoft.com/office/powerpoint/2010/main" val="299860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4A40BE1B-9739-3D58-14AB-DACB48CB0E7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20E515A-B2E3-D150-507D-10D97A087233}"/>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67C20D3F-FA07-EB2A-8F6B-2870D3190056}"/>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6DC9E310-95ED-4E30-F394-DBA35061CFFF}"/>
              </a:ext>
            </a:extLst>
          </p:cNvPr>
          <p:cNvSpPr txBox="1"/>
          <p:nvPr/>
        </p:nvSpPr>
        <p:spPr>
          <a:xfrm>
            <a:off x="0" y="188708"/>
            <a:ext cx="18288000" cy="861774"/>
          </a:xfrm>
          <a:prstGeom prst="rect">
            <a:avLst/>
          </a:prstGeom>
          <a:noFill/>
        </p:spPr>
        <p:txBody>
          <a:bodyPr wrap="square" rtlCol="0">
            <a:spAutoFit/>
          </a:bodyPr>
          <a:lstStyle/>
          <a:p>
            <a:pPr algn="ctr"/>
            <a:r>
              <a:rPr lang="en-US" sz="5000" b="1" dirty="0">
                <a:latin typeface="+mj-lt"/>
              </a:rPr>
              <a:t>ZOMATO WORKFLOW</a:t>
            </a:r>
            <a:endParaRPr lang="en-IN" sz="5000" b="1" dirty="0">
              <a:latin typeface="+mj-lt"/>
            </a:endParaRPr>
          </a:p>
        </p:txBody>
      </p:sp>
      <p:pic>
        <p:nvPicPr>
          <p:cNvPr id="3" name="Picture 2">
            <a:extLst>
              <a:ext uri="{FF2B5EF4-FFF2-40B4-BE49-F238E27FC236}">
                <a16:creationId xmlns:a16="http://schemas.microsoft.com/office/drawing/2014/main" id="{13A1FAE2-13CB-6AC1-62BE-8CB65A51CC03}"/>
              </a:ext>
            </a:extLst>
          </p:cNvPr>
          <p:cNvPicPr>
            <a:picLocks noChangeAspect="1"/>
          </p:cNvPicPr>
          <p:nvPr/>
        </p:nvPicPr>
        <p:blipFill>
          <a:blip r:embed="rId4"/>
          <a:stretch>
            <a:fillRect/>
          </a:stretch>
        </p:blipFill>
        <p:spPr>
          <a:xfrm>
            <a:off x="1219199" y="1562100"/>
            <a:ext cx="8305800" cy="8128704"/>
          </a:xfrm>
          <a:prstGeom prst="rect">
            <a:avLst/>
          </a:prstGeom>
          <a:ln>
            <a:noFill/>
          </a:ln>
          <a:effectLst>
            <a:softEdge rad="112500"/>
          </a:effectLst>
        </p:spPr>
      </p:pic>
      <p:sp>
        <p:nvSpPr>
          <p:cNvPr id="5" name="TextBox 4">
            <a:extLst>
              <a:ext uri="{FF2B5EF4-FFF2-40B4-BE49-F238E27FC236}">
                <a16:creationId xmlns:a16="http://schemas.microsoft.com/office/drawing/2014/main" id="{751E233B-6807-250B-383F-24E8E0AC804C}"/>
              </a:ext>
            </a:extLst>
          </p:cNvPr>
          <p:cNvSpPr txBox="1"/>
          <p:nvPr/>
        </p:nvSpPr>
        <p:spPr>
          <a:xfrm>
            <a:off x="10439400" y="3128784"/>
            <a:ext cx="6172200" cy="4247317"/>
          </a:xfrm>
          <a:prstGeom prst="rect">
            <a:avLst/>
          </a:prstGeom>
          <a:noFill/>
        </p:spPr>
        <p:txBody>
          <a:bodyPr wrap="square" rtlCol="0">
            <a:spAutoFit/>
          </a:bodyPr>
          <a:lstStyle/>
          <a:p>
            <a:pPr marL="342900" indent="-342900">
              <a:buFont typeface="+mj-lt"/>
              <a:buAutoNum type="arabicPeriod"/>
            </a:pPr>
            <a:r>
              <a:rPr lang="en-US" sz="3000" b="1" dirty="0">
                <a:latin typeface="Montserrat Bold" panose="020B0604020202020204" charset="0"/>
                <a:cs typeface="Times New Roman" panose="02020603050405020304" pitchFamily="18" charset="0"/>
              </a:rPr>
              <a:t>Search for Restaurants</a:t>
            </a:r>
          </a:p>
          <a:p>
            <a:pPr marL="342900" indent="-342900">
              <a:buFont typeface="+mj-lt"/>
              <a:buAutoNum type="arabicPeriod"/>
            </a:pPr>
            <a:r>
              <a:rPr lang="en-US" sz="3000" b="1" dirty="0">
                <a:latin typeface="Montserrat Bold" panose="020B0604020202020204" charset="0"/>
                <a:cs typeface="Times New Roman" panose="02020603050405020304" pitchFamily="18" charset="0"/>
              </a:rPr>
              <a:t>View Restaurant Details</a:t>
            </a:r>
          </a:p>
          <a:p>
            <a:pPr marL="342900" indent="-342900">
              <a:buFont typeface="+mj-lt"/>
              <a:buAutoNum type="arabicPeriod"/>
            </a:pPr>
            <a:r>
              <a:rPr lang="en-US" sz="3000" b="1" dirty="0">
                <a:latin typeface="Montserrat Bold" panose="020B0604020202020204" charset="0"/>
                <a:cs typeface="Times New Roman" panose="02020603050405020304" pitchFamily="18" charset="0"/>
              </a:rPr>
              <a:t> Place an Order</a:t>
            </a:r>
          </a:p>
          <a:p>
            <a:pPr marL="342900" indent="-342900">
              <a:buFont typeface="+mj-lt"/>
              <a:buAutoNum type="arabicPeriod"/>
            </a:pPr>
            <a:r>
              <a:rPr lang="en-US" sz="3000" b="1" dirty="0">
                <a:latin typeface="Montserrat Bold" panose="020B0604020202020204" charset="0"/>
                <a:cs typeface="Times New Roman" panose="02020603050405020304" pitchFamily="18" charset="0"/>
              </a:rPr>
              <a:t>Acceptance &amp; preparation of order</a:t>
            </a:r>
          </a:p>
          <a:p>
            <a:pPr marL="342900" indent="-342900">
              <a:buFont typeface="+mj-lt"/>
              <a:buAutoNum type="arabicPeriod"/>
            </a:pPr>
            <a:r>
              <a:rPr lang="en-US" sz="3000" b="1" dirty="0">
                <a:latin typeface="Montserrat Bold" panose="020B0604020202020204" charset="0"/>
                <a:cs typeface="Times New Roman" panose="02020603050405020304" pitchFamily="18" charset="0"/>
              </a:rPr>
              <a:t>Payment</a:t>
            </a:r>
          </a:p>
          <a:p>
            <a:pPr marL="342900" indent="-342900">
              <a:buFont typeface="+mj-lt"/>
              <a:buAutoNum type="arabicPeriod"/>
            </a:pPr>
            <a:r>
              <a:rPr lang="en-US" sz="3000" b="1" dirty="0">
                <a:latin typeface="Montserrat Bold" panose="020B0604020202020204" charset="0"/>
                <a:cs typeface="Times New Roman" panose="02020603050405020304" pitchFamily="18" charset="0"/>
              </a:rPr>
              <a:t>Delivery </a:t>
            </a:r>
          </a:p>
          <a:p>
            <a:pPr marL="342900" indent="-342900">
              <a:buFont typeface="+mj-lt"/>
              <a:buAutoNum type="arabicPeriod"/>
            </a:pPr>
            <a:r>
              <a:rPr lang="en-US" sz="3000" b="1" dirty="0">
                <a:latin typeface="Montserrat Bold" panose="020B0604020202020204" charset="0"/>
                <a:cs typeface="Times New Roman" panose="02020603050405020304" pitchFamily="18" charset="0"/>
              </a:rPr>
              <a:t>Review </a:t>
            </a:r>
          </a:p>
          <a:p>
            <a:pPr marL="342900" indent="-342900">
              <a:buFont typeface="+mj-lt"/>
              <a:buAutoNum type="arabicPeriod"/>
            </a:pPr>
            <a:endParaRPr lang="en-IN" sz="3000" b="1" dirty="0">
              <a:latin typeface="Montserrat Bold" panose="020B0604020202020204" charset="0"/>
              <a:cs typeface="Times New Roman" panose="02020603050405020304" pitchFamily="18" charset="0"/>
            </a:endParaRPr>
          </a:p>
        </p:txBody>
      </p:sp>
    </p:spTree>
    <p:extLst>
      <p:ext uri="{BB962C8B-B14F-4D97-AF65-F5344CB8AC3E}">
        <p14:creationId xmlns:p14="http://schemas.microsoft.com/office/powerpoint/2010/main" val="218534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CE845F2C-E509-637F-4EB7-9F20EE8524E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ACA1CF0-C797-739B-F00E-0BB7CC56D9C7}"/>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D17DCF4F-A827-AC7B-CC8C-ADDA06ADB6FA}"/>
              </a:ext>
            </a:extLst>
          </p:cNvPr>
          <p:cNvSpPr/>
          <p:nvPr/>
        </p:nvSpPr>
        <p:spPr>
          <a:xfrm rot="-10631999">
            <a:off x="-6321361" y="4806591"/>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0" name="TextBox 10">
            <a:extLst>
              <a:ext uri="{FF2B5EF4-FFF2-40B4-BE49-F238E27FC236}">
                <a16:creationId xmlns:a16="http://schemas.microsoft.com/office/drawing/2014/main" id="{403B615B-31E0-C3B6-44D7-2061DB110F5B}"/>
              </a:ext>
            </a:extLst>
          </p:cNvPr>
          <p:cNvSpPr txBox="1"/>
          <p:nvPr/>
        </p:nvSpPr>
        <p:spPr>
          <a:xfrm>
            <a:off x="518160" y="1714500"/>
            <a:ext cx="17754600" cy="2585323"/>
          </a:xfrm>
          <a:prstGeom prst="rect">
            <a:avLst/>
          </a:prstGeom>
        </p:spPr>
        <p:txBody>
          <a:bodyPr wrap="square" lIns="0" tIns="0" rIns="0" bIns="0" rtlCol="0" anchor="t">
            <a:spAutoFit/>
          </a:bodyPr>
          <a:lstStyle/>
          <a:p>
            <a:pPr marL="457200" indent="-457200">
              <a:buFont typeface="Wingdings" panose="05000000000000000000" pitchFamily="2" charset="2"/>
              <a:buChar char="Ø"/>
            </a:pPr>
            <a:r>
              <a:rPr lang="en-US" sz="2400" b="1" dirty="0">
                <a:solidFill>
                  <a:srgbClr val="000000"/>
                </a:solidFill>
                <a:latin typeface="Montserrat Bold"/>
                <a:ea typeface="Montserrat Bold"/>
                <a:cs typeface="Montserrat Bold"/>
                <a:sym typeface="Montserrat Bold"/>
              </a:rPr>
              <a:t>The dataset provided contains 9551 restaurants covering 15 countries and 141 cities. Zomato has major market in India with 8562 restaurants.</a:t>
            </a:r>
          </a:p>
          <a:p>
            <a:pPr marL="457200" indent="-457200">
              <a:buFont typeface="Wingdings" panose="05000000000000000000" pitchFamily="2" charset="2"/>
              <a:buChar char="Ø"/>
            </a:pPr>
            <a:r>
              <a:rPr lang="en-US" sz="2400" b="1" dirty="0">
                <a:solidFill>
                  <a:srgbClr val="000000"/>
                </a:solidFill>
                <a:latin typeface="Montserrat Bold"/>
                <a:ea typeface="Montserrat Bold"/>
                <a:cs typeface="Montserrat Bold"/>
                <a:sym typeface="Montserrat Bold"/>
              </a:rPr>
              <a:t>Most number of the restaurants were opened in year 2018.</a:t>
            </a:r>
          </a:p>
          <a:p>
            <a:pPr marL="457200" indent="-457200">
              <a:buFont typeface="Wingdings" panose="05000000000000000000" pitchFamily="2" charset="2"/>
              <a:buChar char="Ø"/>
            </a:pPr>
            <a:r>
              <a:rPr lang="en-US" sz="2400" b="1" dirty="0">
                <a:solidFill>
                  <a:srgbClr val="000000"/>
                </a:solidFill>
                <a:latin typeface="Montserrat Bold"/>
                <a:ea typeface="Montserrat Bold"/>
                <a:cs typeface="Montserrat Bold"/>
                <a:sym typeface="Montserrat Bold"/>
              </a:rPr>
              <a:t>Restaurants have price range between 1- 4.</a:t>
            </a:r>
          </a:p>
          <a:p>
            <a:pPr marL="457200" indent="-457200">
              <a:buFont typeface="Wingdings" panose="05000000000000000000" pitchFamily="2" charset="2"/>
              <a:buChar char="Ø"/>
            </a:pPr>
            <a:r>
              <a:rPr lang="en-US" sz="2400" b="1" dirty="0">
                <a:solidFill>
                  <a:srgbClr val="000000"/>
                </a:solidFill>
                <a:latin typeface="Montserrat Bold"/>
                <a:ea typeface="Montserrat Bold"/>
                <a:cs typeface="Montserrat Bold"/>
                <a:sym typeface="Montserrat Bold"/>
              </a:rPr>
              <a:t>Different restaurants have different ratings based on their cities cuisines and price range.</a:t>
            </a:r>
          </a:p>
          <a:p>
            <a:pPr algn="l"/>
            <a:endParaRPr lang="en-US" sz="2400" b="1" dirty="0">
              <a:solidFill>
                <a:srgbClr val="000000"/>
              </a:solidFill>
              <a:latin typeface="Times New Roman" panose="02020603050405020304" pitchFamily="18" charset="0"/>
              <a:ea typeface="Montserrat Bold"/>
              <a:cs typeface="Times New Roman" panose="02020603050405020304" pitchFamily="18" charset="0"/>
              <a:sym typeface="Montserrat Bold"/>
            </a:endParaRPr>
          </a:p>
          <a:p>
            <a:pPr algn="l">
              <a:spcBef>
                <a:spcPct val="0"/>
              </a:spcBef>
            </a:pPr>
            <a:endParaRPr lang="en-US" sz="2400" b="1" dirty="0">
              <a:solidFill>
                <a:srgbClr val="000000"/>
              </a:solidFill>
              <a:latin typeface="Times New Roman" panose="02020603050405020304" pitchFamily="18" charset="0"/>
              <a:ea typeface="Montserrat Bold"/>
              <a:cs typeface="Times New Roman" panose="02020603050405020304" pitchFamily="18" charset="0"/>
              <a:sym typeface="Montserrat Bold"/>
            </a:endParaRPr>
          </a:p>
        </p:txBody>
      </p:sp>
      <p:sp>
        <p:nvSpPr>
          <p:cNvPr id="14" name="TextBox 13">
            <a:extLst>
              <a:ext uri="{FF2B5EF4-FFF2-40B4-BE49-F238E27FC236}">
                <a16:creationId xmlns:a16="http://schemas.microsoft.com/office/drawing/2014/main" id="{37DD7732-2F9C-55AD-AB1F-0A4983779ED2}"/>
              </a:ext>
            </a:extLst>
          </p:cNvPr>
          <p:cNvSpPr txBox="1"/>
          <p:nvPr/>
        </p:nvSpPr>
        <p:spPr>
          <a:xfrm>
            <a:off x="0" y="188708"/>
            <a:ext cx="18288000" cy="861774"/>
          </a:xfrm>
          <a:prstGeom prst="rect">
            <a:avLst/>
          </a:prstGeom>
          <a:noFill/>
        </p:spPr>
        <p:txBody>
          <a:bodyPr wrap="square" rtlCol="0">
            <a:spAutoFit/>
          </a:bodyPr>
          <a:lstStyle/>
          <a:p>
            <a:pPr algn="ctr"/>
            <a:r>
              <a:rPr lang="en-US" sz="5000" b="1" dirty="0">
                <a:latin typeface="+mj-lt"/>
              </a:rPr>
              <a:t>Data Overview</a:t>
            </a:r>
            <a:endParaRPr lang="en-IN" sz="5000" b="1" dirty="0">
              <a:latin typeface="+mj-lt"/>
            </a:endParaRPr>
          </a:p>
        </p:txBody>
      </p:sp>
      <p:sp>
        <p:nvSpPr>
          <p:cNvPr id="3" name="TextBox 2">
            <a:extLst>
              <a:ext uri="{FF2B5EF4-FFF2-40B4-BE49-F238E27FC236}">
                <a16:creationId xmlns:a16="http://schemas.microsoft.com/office/drawing/2014/main" id="{2F5D5348-513F-1357-137D-F1719F0943BF}"/>
              </a:ext>
            </a:extLst>
          </p:cNvPr>
          <p:cNvSpPr txBox="1"/>
          <p:nvPr/>
        </p:nvSpPr>
        <p:spPr>
          <a:xfrm>
            <a:off x="22860" y="4082304"/>
            <a:ext cx="18288000" cy="861774"/>
          </a:xfrm>
          <a:prstGeom prst="rect">
            <a:avLst/>
          </a:prstGeom>
          <a:noFill/>
        </p:spPr>
        <p:txBody>
          <a:bodyPr wrap="square" rtlCol="0">
            <a:spAutoFit/>
          </a:bodyPr>
          <a:lstStyle/>
          <a:p>
            <a:pPr algn="ctr"/>
            <a:r>
              <a:rPr lang="en-US" sz="5000" b="1" dirty="0">
                <a:latin typeface="+mj-lt"/>
              </a:rPr>
              <a:t>Data Cleaning</a:t>
            </a:r>
            <a:endParaRPr lang="en-IN" sz="5000" b="1" dirty="0">
              <a:latin typeface="+mj-lt"/>
            </a:endParaRPr>
          </a:p>
        </p:txBody>
      </p:sp>
      <p:sp>
        <p:nvSpPr>
          <p:cNvPr id="7" name="TextBox 6">
            <a:extLst>
              <a:ext uri="{FF2B5EF4-FFF2-40B4-BE49-F238E27FC236}">
                <a16:creationId xmlns:a16="http://schemas.microsoft.com/office/drawing/2014/main" id="{EAD375D9-2E6F-8136-AC74-162F0993E4E9}"/>
              </a:ext>
            </a:extLst>
          </p:cNvPr>
          <p:cNvSpPr txBox="1"/>
          <p:nvPr/>
        </p:nvSpPr>
        <p:spPr>
          <a:xfrm>
            <a:off x="480060" y="5282632"/>
            <a:ext cx="17373600" cy="3416320"/>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rgbClr val="000000"/>
                </a:solidFill>
                <a:latin typeface="Montserrat Bold" panose="020B0604020202020204" charset="0"/>
                <a:ea typeface="Montserrat Bold"/>
                <a:cs typeface="Montserrat Bold"/>
                <a:sym typeface="Montserrat Bold"/>
              </a:rPr>
              <a:t>Utilized functions like TRIM,UPPER(proper capitalization) for proper formatting.</a:t>
            </a:r>
          </a:p>
          <a:p>
            <a:pPr marL="342900" indent="-342900">
              <a:buFont typeface="Wingdings" panose="05000000000000000000" pitchFamily="2" charset="2"/>
              <a:buChar char="q"/>
            </a:pPr>
            <a:r>
              <a:rPr lang="en-US" sz="2400" b="1" dirty="0">
                <a:solidFill>
                  <a:srgbClr val="000000"/>
                </a:solidFill>
                <a:latin typeface="Montserrat Bold" panose="020B0604020202020204" charset="0"/>
                <a:ea typeface="Montserrat Bold"/>
                <a:cs typeface="Montserrat Bold"/>
                <a:sym typeface="Montserrat Bold"/>
              </a:rPr>
              <a:t>There are null values present in columns Longitude, Latitude and which are replaced by their average values.</a:t>
            </a:r>
          </a:p>
          <a:p>
            <a:pPr marL="342900" indent="-342900">
              <a:buFont typeface="Wingdings" panose="05000000000000000000" pitchFamily="2" charset="2"/>
              <a:buChar char="q"/>
            </a:pPr>
            <a:r>
              <a:rPr lang="en-US" sz="2400" b="1" dirty="0">
                <a:solidFill>
                  <a:srgbClr val="000000"/>
                </a:solidFill>
                <a:latin typeface="Montserrat Bold" panose="020B0604020202020204" charset="0"/>
                <a:ea typeface="Montserrat Bold"/>
                <a:cs typeface="Montserrat Bold"/>
                <a:sym typeface="Montserrat Bold"/>
              </a:rPr>
              <a:t>There are 9 blank cells found in the column cuisines that are replaced by cuisines based on their country codes.</a:t>
            </a:r>
          </a:p>
          <a:p>
            <a:pPr marL="342900" indent="-342900">
              <a:buFont typeface="Wingdings" panose="05000000000000000000" pitchFamily="2" charset="2"/>
              <a:buChar char="q"/>
            </a:pPr>
            <a:r>
              <a:rPr lang="en-US" sz="2400" b="1" dirty="0">
                <a:solidFill>
                  <a:srgbClr val="000000"/>
                </a:solidFill>
                <a:latin typeface="Montserrat Bold" panose="020B0604020202020204" charset="0"/>
                <a:ea typeface="Montserrat Bold"/>
                <a:cs typeface="Montserrat Bold"/>
                <a:sym typeface="Montserrat Bold"/>
              </a:rPr>
              <a:t>All currencies are updated in the Indian Rupees in the new column created named as Average_cost (INR).</a:t>
            </a:r>
          </a:p>
          <a:p>
            <a:pPr marL="342900" indent="-342900">
              <a:buFont typeface="Wingdings" panose="05000000000000000000" pitchFamily="2" charset="2"/>
              <a:buChar char="q"/>
            </a:pPr>
            <a:r>
              <a:rPr lang="en-US" sz="2400" b="1" dirty="0">
                <a:solidFill>
                  <a:srgbClr val="000000"/>
                </a:solidFill>
                <a:latin typeface="Montserrat Bold" panose="020B0604020202020204" charset="0"/>
                <a:ea typeface="Montserrat Bold"/>
                <a:cs typeface="Montserrat Bold"/>
                <a:sym typeface="Montserrat Bold"/>
              </a:rPr>
              <a:t>Year is extract from the column Datekey_Opening.</a:t>
            </a:r>
          </a:p>
          <a:p>
            <a:pPr marL="342900" indent="-342900">
              <a:buFont typeface="Wingdings" panose="05000000000000000000" pitchFamily="2" charset="2"/>
              <a:buChar char="q"/>
            </a:pPr>
            <a:r>
              <a:rPr lang="en-US" sz="2400" b="1" dirty="0">
                <a:solidFill>
                  <a:srgbClr val="000000"/>
                </a:solidFill>
                <a:latin typeface="Montserrat Bold" panose="020B0604020202020204" charset="0"/>
                <a:ea typeface="Montserrat Bold"/>
                <a:cs typeface="Montserrat Bold"/>
                <a:sym typeface="Montserrat Bold"/>
              </a:rPr>
              <a:t>Data is well maintained with help of wrap text, borders and Bold functions.</a:t>
            </a:r>
          </a:p>
          <a:p>
            <a:pPr marL="342900" indent="-342900">
              <a:buFont typeface="Wingdings" panose="05000000000000000000" pitchFamily="2" charset="2"/>
              <a:buChar char="q"/>
            </a:pPr>
            <a:r>
              <a:rPr lang="en-US" sz="2400" b="1" dirty="0">
                <a:solidFill>
                  <a:srgbClr val="000000"/>
                </a:solidFill>
                <a:latin typeface="Montserrat Bold" panose="020B0604020202020204" charset="0"/>
                <a:ea typeface="Montserrat Bold"/>
                <a:cs typeface="Montserrat Bold"/>
                <a:sym typeface="Montserrat Bold"/>
              </a:rPr>
              <a:t>Replaced ÛÁstanbul (doesn’t exist) to Istanbul .</a:t>
            </a:r>
            <a:endParaRPr lang="en-IN" sz="2400" dirty="0">
              <a:latin typeface="Montserrat Bold" panose="020B0604020202020204" charset="0"/>
            </a:endParaRPr>
          </a:p>
        </p:txBody>
      </p:sp>
    </p:spTree>
    <p:extLst>
      <p:ext uri="{BB962C8B-B14F-4D97-AF65-F5344CB8AC3E}">
        <p14:creationId xmlns:p14="http://schemas.microsoft.com/office/powerpoint/2010/main" val="13013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A03D894D-92A2-51EA-E7D9-D5251EF2AB1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323BAF3-E943-DE94-6762-B8F3B6ED2881}"/>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F0244034-0BF6-6AF3-AD61-E8D290933976}"/>
              </a:ext>
            </a:extLst>
          </p:cNvPr>
          <p:cNvSpPr/>
          <p:nvPr/>
        </p:nvSpPr>
        <p:spPr>
          <a:xfrm rot="-10631999">
            <a:off x="-6321361" y="4806591"/>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0" name="TextBox 10">
            <a:extLst>
              <a:ext uri="{FF2B5EF4-FFF2-40B4-BE49-F238E27FC236}">
                <a16:creationId xmlns:a16="http://schemas.microsoft.com/office/drawing/2014/main" id="{B8C6B607-8EB7-F278-73D7-B83DAACF088D}"/>
              </a:ext>
            </a:extLst>
          </p:cNvPr>
          <p:cNvSpPr txBox="1"/>
          <p:nvPr/>
        </p:nvSpPr>
        <p:spPr>
          <a:xfrm>
            <a:off x="518160" y="1714500"/>
            <a:ext cx="17754600" cy="3693319"/>
          </a:xfrm>
          <a:prstGeom prst="rect">
            <a:avLst/>
          </a:prstGeom>
        </p:spPr>
        <p:txBody>
          <a:bodyPr wrap="square" lIns="0" tIns="0" rIns="0" bIns="0" rtlCol="0" anchor="t">
            <a:spAutoFit/>
          </a:bodyPr>
          <a:lstStyle/>
          <a:p>
            <a:pPr marL="457200" indent="-457200">
              <a:buFont typeface="Wingdings" panose="05000000000000000000" pitchFamily="2" charset="2"/>
              <a:buChar char="Ø"/>
            </a:pPr>
            <a:r>
              <a:rPr lang="en-US" sz="2400" b="1" dirty="0">
                <a:solidFill>
                  <a:srgbClr val="000000"/>
                </a:solidFill>
                <a:latin typeface="Montserrat Bold"/>
                <a:ea typeface="Montserrat Bold"/>
                <a:cs typeface="Montserrat Bold"/>
                <a:sym typeface="Montserrat Bold"/>
              </a:rPr>
              <a:t>Handling missing values – Using average function missing values are handled.</a:t>
            </a:r>
          </a:p>
          <a:p>
            <a:pPr marL="457200" indent="-457200">
              <a:buFont typeface="Wingdings" panose="05000000000000000000" pitchFamily="2" charset="2"/>
              <a:buChar char="Ø"/>
            </a:pPr>
            <a:r>
              <a:rPr lang="en-US" sz="2400" b="1" dirty="0">
                <a:solidFill>
                  <a:srgbClr val="000000"/>
                </a:solidFill>
                <a:latin typeface="Montserrat Bold"/>
                <a:ea typeface="Montserrat Bold"/>
                <a:cs typeface="Montserrat Bold"/>
                <a:sym typeface="Montserrat Bold"/>
              </a:rPr>
              <a:t>Data Enrichment –  Mapped Country Codes to country names using VLOOKUP. Applied conditional  formatting on Rating and price range. Enhance the data with help of left functions.</a:t>
            </a:r>
          </a:p>
          <a:p>
            <a:pPr marL="457200" indent="-457200">
              <a:buFont typeface="Wingdings" panose="05000000000000000000" pitchFamily="2" charset="2"/>
              <a:buChar char="Ø"/>
            </a:pPr>
            <a:r>
              <a:rPr lang="en-US" sz="2400" b="1" dirty="0">
                <a:solidFill>
                  <a:srgbClr val="000000"/>
                </a:solidFill>
                <a:latin typeface="Montserrat Bold"/>
                <a:ea typeface="Montserrat Bold"/>
                <a:cs typeface="Montserrat Bold"/>
                <a:sym typeface="Montserrat Bold"/>
              </a:rPr>
              <a:t>Pictorial Visualization – Using of Pivot Tables, Different charts helps to overcome the data very easily and handy.</a:t>
            </a:r>
          </a:p>
          <a:p>
            <a:pPr marL="457200" indent="-457200">
              <a:buFont typeface="Wingdings" panose="05000000000000000000" pitchFamily="2" charset="2"/>
              <a:buChar char="Ø"/>
            </a:pPr>
            <a:r>
              <a:rPr lang="en-US" sz="2400" b="1" dirty="0">
                <a:solidFill>
                  <a:srgbClr val="000000"/>
                </a:solidFill>
                <a:latin typeface="Montserrat Bold"/>
                <a:ea typeface="Montserrat Bold"/>
                <a:cs typeface="Montserrat Bold"/>
                <a:sym typeface="Montserrat Bold"/>
              </a:rPr>
              <a:t>Segregation of Data – Data is separated by using filters, slicers year wise &amp; country wise.</a:t>
            </a:r>
          </a:p>
          <a:p>
            <a:pPr marL="457200" indent="-457200">
              <a:buFont typeface="Wingdings" panose="05000000000000000000" pitchFamily="2" charset="2"/>
              <a:buChar char="Ø"/>
            </a:pPr>
            <a:r>
              <a:rPr lang="en-US" sz="2400" b="1" dirty="0">
                <a:solidFill>
                  <a:srgbClr val="000000"/>
                </a:solidFill>
                <a:latin typeface="Montserrat Bold"/>
                <a:ea typeface="Montserrat Bold"/>
                <a:cs typeface="Montserrat Bold"/>
                <a:sym typeface="Montserrat Bold"/>
              </a:rPr>
              <a:t>Data Visualization – Created interactive dashboard of the whole data, so that we can check most of thing on single click.</a:t>
            </a:r>
          </a:p>
          <a:p>
            <a:pPr algn="l"/>
            <a:endParaRPr lang="en-US" sz="2400" b="1" dirty="0">
              <a:solidFill>
                <a:srgbClr val="000000"/>
              </a:solidFill>
              <a:latin typeface="Times New Roman" panose="02020603050405020304" pitchFamily="18" charset="0"/>
              <a:ea typeface="Montserrat Bold"/>
              <a:cs typeface="Times New Roman" panose="02020603050405020304" pitchFamily="18" charset="0"/>
              <a:sym typeface="Montserrat Bold"/>
            </a:endParaRPr>
          </a:p>
          <a:p>
            <a:pPr algn="l">
              <a:spcBef>
                <a:spcPct val="0"/>
              </a:spcBef>
            </a:pPr>
            <a:endParaRPr lang="en-US" sz="2400" b="1" dirty="0">
              <a:solidFill>
                <a:srgbClr val="000000"/>
              </a:solidFill>
              <a:latin typeface="Times New Roman" panose="02020603050405020304" pitchFamily="18" charset="0"/>
              <a:ea typeface="Montserrat Bold"/>
              <a:cs typeface="Times New Roman" panose="02020603050405020304" pitchFamily="18" charset="0"/>
              <a:sym typeface="Montserrat Bold"/>
            </a:endParaRPr>
          </a:p>
        </p:txBody>
      </p:sp>
      <p:sp>
        <p:nvSpPr>
          <p:cNvPr id="14" name="TextBox 13">
            <a:extLst>
              <a:ext uri="{FF2B5EF4-FFF2-40B4-BE49-F238E27FC236}">
                <a16:creationId xmlns:a16="http://schemas.microsoft.com/office/drawing/2014/main" id="{C157A6C4-AB85-4552-2B08-C79084B857D6}"/>
              </a:ext>
            </a:extLst>
          </p:cNvPr>
          <p:cNvSpPr txBox="1"/>
          <p:nvPr/>
        </p:nvSpPr>
        <p:spPr>
          <a:xfrm>
            <a:off x="0" y="188708"/>
            <a:ext cx="18288000" cy="861774"/>
          </a:xfrm>
          <a:prstGeom prst="rect">
            <a:avLst/>
          </a:prstGeom>
          <a:noFill/>
        </p:spPr>
        <p:txBody>
          <a:bodyPr wrap="square" rtlCol="0">
            <a:spAutoFit/>
          </a:bodyPr>
          <a:lstStyle/>
          <a:p>
            <a:pPr algn="ctr"/>
            <a:r>
              <a:rPr lang="en-US" sz="5000" b="1" dirty="0">
                <a:latin typeface="+mj-lt"/>
              </a:rPr>
              <a:t>METHODOLOGY</a:t>
            </a:r>
            <a:endParaRPr lang="en-IN" sz="5000" b="1" dirty="0">
              <a:latin typeface="+mj-lt"/>
            </a:endParaRPr>
          </a:p>
        </p:txBody>
      </p:sp>
      <p:pic>
        <p:nvPicPr>
          <p:cNvPr id="5" name="Picture 4">
            <a:extLst>
              <a:ext uri="{FF2B5EF4-FFF2-40B4-BE49-F238E27FC236}">
                <a16:creationId xmlns:a16="http://schemas.microsoft.com/office/drawing/2014/main" id="{7E84ECAC-DC44-76C9-BE0F-5B90FBCC4CCD}"/>
              </a:ext>
            </a:extLst>
          </p:cNvPr>
          <p:cNvPicPr>
            <a:picLocks noChangeAspect="1"/>
          </p:cNvPicPr>
          <p:nvPr/>
        </p:nvPicPr>
        <p:blipFill>
          <a:blip r:embed="rId4"/>
          <a:stretch>
            <a:fillRect/>
          </a:stretch>
        </p:blipFill>
        <p:spPr>
          <a:xfrm>
            <a:off x="7054602" y="4744465"/>
            <a:ext cx="9705018" cy="5323347"/>
          </a:xfrm>
          <a:prstGeom prst="rect">
            <a:avLst/>
          </a:prstGeom>
        </p:spPr>
      </p:pic>
    </p:spTree>
    <p:extLst>
      <p:ext uri="{BB962C8B-B14F-4D97-AF65-F5344CB8AC3E}">
        <p14:creationId xmlns:p14="http://schemas.microsoft.com/office/powerpoint/2010/main" val="415312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464B64F7-6947-6DFB-5F08-8FEAE1C7A5C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409B4CB-A124-DD72-07FC-EAA2E4043716}"/>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DDFA69C3-644A-3300-F50A-B4372F3CA314}"/>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D9BDDF8D-3A72-16A7-7250-A3E481A882A7}"/>
              </a:ext>
            </a:extLst>
          </p:cNvPr>
          <p:cNvSpPr txBox="1"/>
          <p:nvPr/>
        </p:nvSpPr>
        <p:spPr>
          <a:xfrm>
            <a:off x="0" y="188708"/>
            <a:ext cx="18288000" cy="861774"/>
          </a:xfrm>
          <a:prstGeom prst="rect">
            <a:avLst/>
          </a:prstGeom>
          <a:noFill/>
        </p:spPr>
        <p:txBody>
          <a:bodyPr wrap="square" rtlCol="0">
            <a:spAutoFit/>
          </a:bodyPr>
          <a:lstStyle/>
          <a:p>
            <a:pPr algn="ctr"/>
            <a:r>
              <a:rPr lang="en-IN" sz="5000" b="1" dirty="0">
                <a:latin typeface="+mj-lt"/>
              </a:rPr>
              <a:t>Country-Wise Restaurant Distribution &amp; Ratings</a:t>
            </a:r>
          </a:p>
        </p:txBody>
      </p:sp>
      <p:pic>
        <p:nvPicPr>
          <p:cNvPr id="6" name="Picture 5">
            <a:extLst>
              <a:ext uri="{FF2B5EF4-FFF2-40B4-BE49-F238E27FC236}">
                <a16:creationId xmlns:a16="http://schemas.microsoft.com/office/drawing/2014/main" id="{DE8E03E5-7098-A2A0-9585-F7FCBCC142DC}"/>
              </a:ext>
            </a:extLst>
          </p:cNvPr>
          <p:cNvPicPr>
            <a:picLocks noChangeAspect="1"/>
          </p:cNvPicPr>
          <p:nvPr/>
        </p:nvPicPr>
        <p:blipFill>
          <a:blip r:embed="rId4"/>
          <a:stretch>
            <a:fillRect/>
          </a:stretch>
        </p:blipFill>
        <p:spPr>
          <a:xfrm>
            <a:off x="304800" y="1257300"/>
            <a:ext cx="7707385" cy="5390498"/>
          </a:xfrm>
          <a:prstGeom prst="rect">
            <a:avLst/>
          </a:prstGeom>
        </p:spPr>
      </p:pic>
      <p:sp>
        <p:nvSpPr>
          <p:cNvPr id="7" name="TextBox 6">
            <a:extLst>
              <a:ext uri="{FF2B5EF4-FFF2-40B4-BE49-F238E27FC236}">
                <a16:creationId xmlns:a16="http://schemas.microsoft.com/office/drawing/2014/main" id="{7900A217-5DB7-55FA-D922-FC6F377BB743}"/>
              </a:ext>
            </a:extLst>
          </p:cNvPr>
          <p:cNvSpPr txBox="1"/>
          <p:nvPr/>
        </p:nvSpPr>
        <p:spPr>
          <a:xfrm>
            <a:off x="312420" y="7290212"/>
            <a:ext cx="7707385" cy="1938992"/>
          </a:xfrm>
          <a:prstGeom prst="rect">
            <a:avLst/>
          </a:prstGeom>
          <a:noFill/>
        </p:spPr>
        <p:txBody>
          <a:bodyPr wrap="square" rtlCol="0">
            <a:spAutoFit/>
          </a:bodyPr>
          <a:lstStyle/>
          <a:p>
            <a:r>
              <a:rPr lang="en-US" sz="2400" b="1" dirty="0">
                <a:solidFill>
                  <a:srgbClr val="000000"/>
                </a:solidFill>
                <a:latin typeface="Montserrat Bold"/>
                <a:ea typeface="Montserrat Bold"/>
                <a:cs typeface="Montserrat Bold"/>
                <a:sym typeface="Montserrat Bold"/>
              </a:rPr>
              <a:t>From the bar chart we can see,</a:t>
            </a:r>
          </a:p>
          <a:p>
            <a:pPr marL="342900" indent="-342900">
              <a:buFont typeface="Arial" panose="020B0604020202020204" pitchFamily="34" charset="0"/>
              <a:buChar char="•"/>
            </a:pPr>
            <a:r>
              <a:rPr lang="en-US" sz="2400" b="1" dirty="0">
                <a:solidFill>
                  <a:srgbClr val="000000"/>
                </a:solidFill>
                <a:latin typeface="Montserrat Bold"/>
                <a:ea typeface="Montserrat Bold"/>
                <a:cs typeface="Montserrat Bold"/>
                <a:sym typeface="Montserrat Bold"/>
              </a:rPr>
              <a:t>India has 8562 restaurants accounting 90.59% .</a:t>
            </a:r>
          </a:p>
          <a:p>
            <a:pPr marL="342900" indent="-342900">
              <a:buFont typeface="Arial" panose="020B0604020202020204" pitchFamily="34" charset="0"/>
              <a:buChar char="•"/>
            </a:pPr>
            <a:r>
              <a:rPr lang="en-US" sz="2400" b="1" dirty="0">
                <a:solidFill>
                  <a:srgbClr val="000000"/>
                </a:solidFill>
                <a:latin typeface="Montserrat Bold"/>
                <a:ea typeface="Montserrat Bold"/>
                <a:cs typeface="Montserrat Bold"/>
                <a:sym typeface="Montserrat Bold"/>
              </a:rPr>
              <a:t>Whereas, Canada have only 4 restaurants comprising 0.04%.</a:t>
            </a:r>
            <a:endParaRPr lang="en-IN" sz="2400" dirty="0"/>
          </a:p>
        </p:txBody>
      </p:sp>
      <p:pic>
        <p:nvPicPr>
          <p:cNvPr id="8" name="Picture 7">
            <a:extLst>
              <a:ext uri="{FF2B5EF4-FFF2-40B4-BE49-F238E27FC236}">
                <a16:creationId xmlns:a16="http://schemas.microsoft.com/office/drawing/2014/main" id="{E784338A-FB12-D976-F3A7-25E32ACB8C5D}"/>
              </a:ext>
            </a:extLst>
          </p:cNvPr>
          <p:cNvPicPr>
            <a:picLocks noChangeAspect="1"/>
          </p:cNvPicPr>
          <p:nvPr/>
        </p:nvPicPr>
        <p:blipFill>
          <a:blip r:embed="rId5"/>
          <a:stretch>
            <a:fillRect/>
          </a:stretch>
        </p:blipFill>
        <p:spPr>
          <a:xfrm>
            <a:off x="8918964" y="1257299"/>
            <a:ext cx="8607036" cy="5562601"/>
          </a:xfrm>
          <a:prstGeom prst="rect">
            <a:avLst/>
          </a:prstGeom>
        </p:spPr>
      </p:pic>
      <p:sp>
        <p:nvSpPr>
          <p:cNvPr id="9" name="TextBox 8">
            <a:extLst>
              <a:ext uri="{FF2B5EF4-FFF2-40B4-BE49-F238E27FC236}">
                <a16:creationId xmlns:a16="http://schemas.microsoft.com/office/drawing/2014/main" id="{1A971F91-B274-9084-30F4-B8FF276D5FCE}"/>
              </a:ext>
            </a:extLst>
          </p:cNvPr>
          <p:cNvSpPr txBox="1"/>
          <p:nvPr/>
        </p:nvSpPr>
        <p:spPr>
          <a:xfrm>
            <a:off x="8918964" y="7124700"/>
            <a:ext cx="8607036"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Montserrat Bold" panose="020B0604020202020204" charset="0"/>
              </a:rPr>
              <a:t>Philippines defeating all countries in terms of ratings.</a:t>
            </a:r>
          </a:p>
          <a:p>
            <a:pPr marL="342900" indent="-342900">
              <a:buFont typeface="Arial" panose="020B0604020202020204" pitchFamily="34" charset="0"/>
              <a:buChar char="•"/>
            </a:pPr>
            <a:r>
              <a:rPr lang="en-US" sz="2400" b="1" dirty="0">
                <a:latin typeface="Montserrat Bold" panose="020B0604020202020204" charset="0"/>
              </a:rPr>
              <a:t>Whereas India is at the bottom of the list on scale of average ratings.</a:t>
            </a:r>
          </a:p>
        </p:txBody>
      </p:sp>
    </p:spTree>
    <p:extLst>
      <p:ext uri="{BB962C8B-B14F-4D97-AF65-F5344CB8AC3E}">
        <p14:creationId xmlns:p14="http://schemas.microsoft.com/office/powerpoint/2010/main" val="374737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2BEE9E82-5106-6308-731C-5BDD8FF094F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334F577-9EEB-FCF5-A90A-DCA6F49126A7}"/>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0E195124-6F99-0B09-FDA2-F3A4FCBC7842}"/>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42701FFD-EE66-7055-D33C-F1BADDD39260}"/>
              </a:ext>
            </a:extLst>
          </p:cNvPr>
          <p:cNvSpPr txBox="1"/>
          <p:nvPr/>
        </p:nvSpPr>
        <p:spPr>
          <a:xfrm>
            <a:off x="0" y="188708"/>
            <a:ext cx="18288000" cy="861774"/>
          </a:xfrm>
          <a:prstGeom prst="rect">
            <a:avLst/>
          </a:prstGeom>
          <a:noFill/>
        </p:spPr>
        <p:txBody>
          <a:bodyPr wrap="square" rtlCol="0">
            <a:spAutoFit/>
          </a:bodyPr>
          <a:lstStyle/>
          <a:p>
            <a:pPr algn="ctr"/>
            <a:r>
              <a:rPr lang="en-IN" sz="5000" b="1" dirty="0">
                <a:latin typeface="+mj-lt"/>
              </a:rPr>
              <a:t>Identifying Growth Trends</a:t>
            </a:r>
          </a:p>
        </p:txBody>
      </p:sp>
      <p:pic>
        <p:nvPicPr>
          <p:cNvPr id="3" name="Picture 2">
            <a:extLst>
              <a:ext uri="{FF2B5EF4-FFF2-40B4-BE49-F238E27FC236}">
                <a16:creationId xmlns:a16="http://schemas.microsoft.com/office/drawing/2014/main" id="{D330E2D6-D710-1C7B-4D1A-DE38205DC363}"/>
              </a:ext>
            </a:extLst>
          </p:cNvPr>
          <p:cNvPicPr>
            <a:picLocks noChangeAspect="1"/>
          </p:cNvPicPr>
          <p:nvPr/>
        </p:nvPicPr>
        <p:blipFill>
          <a:blip r:embed="rId4"/>
          <a:stretch>
            <a:fillRect/>
          </a:stretch>
        </p:blipFill>
        <p:spPr>
          <a:xfrm>
            <a:off x="4676957" y="2079828"/>
            <a:ext cx="8934086" cy="5362825"/>
          </a:xfrm>
          <a:prstGeom prst="rect">
            <a:avLst/>
          </a:prstGeom>
        </p:spPr>
      </p:pic>
      <p:sp>
        <p:nvSpPr>
          <p:cNvPr id="5" name="TextBox 4">
            <a:extLst>
              <a:ext uri="{FF2B5EF4-FFF2-40B4-BE49-F238E27FC236}">
                <a16:creationId xmlns:a16="http://schemas.microsoft.com/office/drawing/2014/main" id="{CBB616FF-6DA0-A279-0DCF-924EB7284FDD}"/>
              </a:ext>
            </a:extLst>
          </p:cNvPr>
          <p:cNvSpPr txBox="1"/>
          <p:nvPr/>
        </p:nvSpPr>
        <p:spPr>
          <a:xfrm>
            <a:off x="1181099" y="7890376"/>
            <a:ext cx="15468600"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Montserrat Bold" panose="020B0604020202020204" charset="0"/>
              </a:rPr>
              <a:t>We can see around 1000 restaurants are opened each year.</a:t>
            </a:r>
          </a:p>
          <a:p>
            <a:pPr marL="342900" indent="-342900">
              <a:buFont typeface="Arial" panose="020B0604020202020204" pitchFamily="34" charset="0"/>
              <a:buChar char="•"/>
            </a:pPr>
            <a:r>
              <a:rPr lang="en-US" sz="2400" b="1" dirty="0">
                <a:latin typeface="Montserrat Bold" panose="020B0604020202020204" charset="0"/>
              </a:rPr>
              <a:t>2018 is leading the chart with 1102 restaurants.</a:t>
            </a:r>
          </a:p>
          <a:p>
            <a:pPr marL="342900" indent="-342900">
              <a:buFont typeface="Arial" panose="020B0604020202020204" pitchFamily="34" charset="0"/>
              <a:buChar char="•"/>
            </a:pPr>
            <a:r>
              <a:rPr lang="en-US" sz="2400" b="1" dirty="0">
                <a:latin typeface="Montserrat Bold" panose="020B0604020202020204" charset="0"/>
              </a:rPr>
              <a:t>In 2012 only 1022 restaurants were opened attaining the least spot in the chart.</a:t>
            </a:r>
            <a:endParaRPr lang="en-IN" sz="2400" b="1" dirty="0">
              <a:latin typeface="Montserrat Bold" panose="020B0604020202020204" charset="0"/>
            </a:endParaRPr>
          </a:p>
        </p:txBody>
      </p:sp>
    </p:spTree>
    <p:extLst>
      <p:ext uri="{BB962C8B-B14F-4D97-AF65-F5344CB8AC3E}">
        <p14:creationId xmlns:p14="http://schemas.microsoft.com/office/powerpoint/2010/main" val="43087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B810"/>
        </a:solidFill>
        <a:effectLst/>
      </p:bgPr>
    </p:bg>
    <p:spTree>
      <p:nvGrpSpPr>
        <p:cNvPr id="1" name="">
          <a:extLst>
            <a:ext uri="{FF2B5EF4-FFF2-40B4-BE49-F238E27FC236}">
              <a16:creationId xmlns:a16="http://schemas.microsoft.com/office/drawing/2014/main" id="{68D09B19-1116-1D93-5A07-2469B564359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5298340-5672-CE5A-9036-A3AF05F4651A}"/>
              </a:ext>
            </a:extLst>
          </p:cNvPr>
          <p:cNvSpPr/>
          <p:nvPr/>
        </p:nvSpPr>
        <p:spPr>
          <a:xfrm rot="386327">
            <a:off x="1479712" y="-722152"/>
            <a:ext cx="17028611" cy="5603961"/>
          </a:xfrm>
          <a:custGeom>
            <a:avLst/>
            <a:gdLst/>
            <a:ahLst/>
            <a:cxnLst/>
            <a:rect l="l" t="t" r="r" b="b"/>
            <a:pathLst>
              <a:path w="17028611" h="5603961">
                <a:moveTo>
                  <a:pt x="0" y="0"/>
                </a:moveTo>
                <a:lnTo>
                  <a:pt x="17028611" y="0"/>
                </a:lnTo>
                <a:lnTo>
                  <a:pt x="17028611" y="5603961"/>
                </a:lnTo>
                <a:lnTo>
                  <a:pt x="0" y="5603961"/>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C0739A3C-F93A-7525-489E-901512EA4902}"/>
              </a:ext>
            </a:extLst>
          </p:cNvPr>
          <p:cNvSpPr/>
          <p:nvPr/>
        </p:nvSpPr>
        <p:spPr>
          <a:xfrm rot="-10631999">
            <a:off x="-6125738" y="4972394"/>
            <a:ext cx="20916125" cy="6883306"/>
          </a:xfrm>
          <a:custGeom>
            <a:avLst/>
            <a:gdLst/>
            <a:ahLst/>
            <a:cxnLst/>
            <a:rect l="l" t="t" r="r" b="b"/>
            <a:pathLst>
              <a:path w="20916125" h="6883306">
                <a:moveTo>
                  <a:pt x="0" y="0"/>
                </a:moveTo>
                <a:lnTo>
                  <a:pt x="20916125" y="0"/>
                </a:lnTo>
                <a:lnTo>
                  <a:pt x="20916125" y="6883307"/>
                </a:lnTo>
                <a:lnTo>
                  <a:pt x="0" y="6883307"/>
                </a:lnTo>
                <a:lnTo>
                  <a:pt x="0" y="0"/>
                </a:lnTo>
                <a:close/>
              </a:path>
            </a:pathLst>
          </a:custGeom>
          <a:blipFill>
            <a:blip r:embed="rId2">
              <a:alphaModFix amt="19089"/>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2B80675F-A01E-85C7-3E72-C6419983FC33}"/>
              </a:ext>
            </a:extLst>
          </p:cNvPr>
          <p:cNvSpPr txBox="1"/>
          <p:nvPr/>
        </p:nvSpPr>
        <p:spPr>
          <a:xfrm>
            <a:off x="0" y="188708"/>
            <a:ext cx="18288000" cy="861774"/>
          </a:xfrm>
          <a:prstGeom prst="rect">
            <a:avLst/>
          </a:prstGeom>
          <a:noFill/>
        </p:spPr>
        <p:txBody>
          <a:bodyPr wrap="square" rtlCol="0">
            <a:spAutoFit/>
          </a:bodyPr>
          <a:lstStyle/>
          <a:p>
            <a:pPr algn="ctr"/>
            <a:r>
              <a:rPr lang="en-IN" sz="5000" b="1" dirty="0">
                <a:latin typeface="+mj-lt"/>
              </a:rPr>
              <a:t>Understanding Market Affordability</a:t>
            </a:r>
          </a:p>
        </p:txBody>
      </p:sp>
      <p:sp>
        <p:nvSpPr>
          <p:cNvPr id="5" name="TextBox 4">
            <a:extLst>
              <a:ext uri="{FF2B5EF4-FFF2-40B4-BE49-F238E27FC236}">
                <a16:creationId xmlns:a16="http://schemas.microsoft.com/office/drawing/2014/main" id="{490A8CFA-E5AE-0F7A-DF0B-1DE9CA8E727F}"/>
              </a:ext>
            </a:extLst>
          </p:cNvPr>
          <p:cNvSpPr txBox="1"/>
          <p:nvPr/>
        </p:nvSpPr>
        <p:spPr>
          <a:xfrm>
            <a:off x="1181099" y="7890376"/>
            <a:ext cx="15468600" cy="1569660"/>
          </a:xfrm>
          <a:prstGeom prst="rect">
            <a:avLst/>
          </a:prstGeom>
          <a:noFill/>
        </p:spPr>
        <p:txBody>
          <a:bodyPr wrap="square" rtlCol="0">
            <a:spAutoFit/>
          </a:bodyPr>
          <a:lstStyle/>
          <a:p>
            <a:pPr marL="342900" indent="-342900">
              <a:buFont typeface="Arial" panose="020B0604020202020204" pitchFamily="34" charset="0"/>
              <a:buChar char="•"/>
            </a:pPr>
            <a:r>
              <a:rPr lang="en-IN" sz="2400" b="1" cap="none" dirty="0">
                <a:latin typeface="Montserrat Bold" panose="020B0604020202020204" charset="0"/>
                <a:cs typeface="Times New Roman" panose="02020603050405020304" pitchFamily="18" charset="0"/>
              </a:rPr>
              <a:t>Here we can say countries like India, Indonesia and Turkey are having lowest expenditure cost</a:t>
            </a:r>
            <a:r>
              <a:rPr lang="en-IN" sz="2400" cap="none"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400" b="1" cap="none" dirty="0">
                <a:latin typeface="Montserrat Bold" panose="020B0604020202020204" charset="0"/>
                <a:cs typeface="Times New Roman" panose="02020603050405020304" pitchFamily="18" charset="0"/>
              </a:rPr>
              <a:t>Singapore has highest expenditure among all the countries listed.</a:t>
            </a:r>
          </a:p>
          <a:p>
            <a:pPr marL="342900" indent="-342900">
              <a:buFont typeface="Arial" panose="020B0604020202020204" pitchFamily="34" charset="0"/>
              <a:buChar char="•"/>
            </a:pPr>
            <a:endParaRPr lang="en-US" sz="2400" b="1" dirty="0">
              <a:latin typeface="Montserrat Bold" panose="020B0604020202020204" charset="0"/>
            </a:endParaRPr>
          </a:p>
        </p:txBody>
      </p:sp>
      <p:pic>
        <p:nvPicPr>
          <p:cNvPr id="6" name="Picture 5">
            <a:extLst>
              <a:ext uri="{FF2B5EF4-FFF2-40B4-BE49-F238E27FC236}">
                <a16:creationId xmlns:a16="http://schemas.microsoft.com/office/drawing/2014/main" id="{CF49C18A-7140-A21D-0333-E47B0D517B98}"/>
              </a:ext>
            </a:extLst>
          </p:cNvPr>
          <p:cNvPicPr>
            <a:picLocks noChangeAspect="1"/>
          </p:cNvPicPr>
          <p:nvPr/>
        </p:nvPicPr>
        <p:blipFill>
          <a:blip r:embed="rId4"/>
          <a:stretch>
            <a:fillRect/>
          </a:stretch>
        </p:blipFill>
        <p:spPr>
          <a:xfrm>
            <a:off x="3810000" y="1506646"/>
            <a:ext cx="9524999" cy="5917958"/>
          </a:xfrm>
          <a:prstGeom prst="rect">
            <a:avLst/>
          </a:prstGeom>
        </p:spPr>
      </p:pic>
    </p:spTree>
    <p:extLst>
      <p:ext uri="{BB962C8B-B14F-4D97-AF65-F5344CB8AC3E}">
        <p14:creationId xmlns:p14="http://schemas.microsoft.com/office/powerpoint/2010/main" val="4145155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1094</Words>
  <Application>Microsoft Office PowerPoint</Application>
  <PresentationFormat>Custom</PresentationFormat>
  <Paragraphs>96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Montserrat Bold</vt:lpstr>
      <vt:lpstr>Wingdings</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dc:title>
  <cp:lastModifiedBy>shrishti shrivastava</cp:lastModifiedBy>
  <cp:revision>2</cp:revision>
  <dcterms:created xsi:type="dcterms:W3CDTF">2006-08-16T00:00:00Z</dcterms:created>
  <dcterms:modified xsi:type="dcterms:W3CDTF">2025-05-22T21:32:11Z</dcterms:modified>
  <dc:identifier>DAGk_6gaMkk</dc:identifier>
</cp:coreProperties>
</file>