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fXgiP5aFgYRcxgXfKZNb0L16X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4470279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734470279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4470279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734470279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5850" y="2430774"/>
            <a:ext cx="46452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2100"/>
              <a:t>INFO 6210</a:t>
            </a:r>
            <a:br>
              <a:rPr lang="en-US" sz="2100"/>
            </a:br>
            <a:r>
              <a:rPr lang="en-US" sz="2100"/>
              <a:t>Data Management and Database Design</a:t>
            </a:r>
            <a:endParaRPr sz="41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5853" y="1282968"/>
            <a:ext cx="46452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7"/>
              <a:buNone/>
            </a:pPr>
            <a:r>
              <a:t/>
            </a:r>
            <a:endParaRPr sz="175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en-US" sz="3359">
                <a:latin typeface="Calibri"/>
                <a:ea typeface="Calibri"/>
                <a:cs typeface="Calibri"/>
                <a:sym typeface="Calibri"/>
              </a:rPr>
              <a:t>Grocery Store Inventory Management </a:t>
            </a:r>
            <a:endParaRPr sz="2800"/>
          </a:p>
        </p:txBody>
      </p:sp>
      <p:sp>
        <p:nvSpPr>
          <p:cNvPr id="108" name="Google Shape;108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lock  Description automatically generated" id="109" name="Google Shape;109;p1"/>
          <p:cNvPicPr preferRelativeResize="0"/>
          <p:nvPr/>
        </p:nvPicPr>
        <p:blipFill rotWithShape="1">
          <a:blip r:embed="rId3">
            <a:alphaModFix/>
          </a:blip>
          <a:srcRect b="12058" l="0" r="2" t="0"/>
          <a:stretch/>
        </p:blipFill>
        <p:spPr>
          <a:xfrm>
            <a:off x="0" y="-323840"/>
            <a:ext cx="6024134" cy="685799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686738" y="4519517"/>
            <a:ext cx="4805691" cy="177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6855850" y="4166133"/>
            <a:ext cx="46452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 Srilakshmi Kanumuri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Shrishti Khanna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Tyler McCarthy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 Reynolds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6206482" y="2728357"/>
            <a:ext cx="4806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5200">
                <a:solidFill>
                  <a:srgbClr val="000000"/>
                </a:solidFill>
              </a:rPr>
              <a:t>Any Questions ?</a:t>
            </a:r>
            <a:endParaRPr sz="5200"/>
          </a:p>
        </p:txBody>
      </p:sp>
      <p:sp>
        <p:nvSpPr>
          <p:cNvPr id="219" name="Google Shape;219;p10"/>
          <p:cNvSpPr txBox="1"/>
          <p:nvPr>
            <p:ph idx="11" type="ftr"/>
          </p:nvPr>
        </p:nvSpPr>
        <p:spPr>
          <a:xfrm>
            <a:off x="5046689" y="6223702"/>
            <a:ext cx="5615514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INFO 6210 - Data Management and Database Design</a:t>
            </a:r>
            <a:endParaRPr/>
          </a:p>
        </p:txBody>
      </p:sp>
      <p:sp>
        <p:nvSpPr>
          <p:cNvPr id="220" name="Google Shape;220;p10"/>
          <p:cNvSpPr txBox="1"/>
          <p:nvPr>
            <p:ph idx="12" type="sldNum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-235675" y="1988595"/>
            <a:ext cx="5282400" cy="5168400"/>
          </a:xfrm>
          <a:prstGeom prst="ellipse">
            <a:avLst/>
          </a:prstGeom>
          <a:solidFill>
            <a:srgbClr val="888888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388" y="2776132"/>
            <a:ext cx="2216273" cy="335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809407" y="2728357"/>
            <a:ext cx="4806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5200">
                <a:solidFill>
                  <a:srgbClr val="000000"/>
                </a:solidFill>
              </a:rPr>
              <a:t>Thank you!</a:t>
            </a:r>
            <a:endParaRPr sz="5200"/>
          </a:p>
        </p:txBody>
      </p:sp>
      <p:sp>
        <p:nvSpPr>
          <p:cNvPr id="228" name="Google Shape;228;p11"/>
          <p:cNvSpPr txBox="1"/>
          <p:nvPr>
            <p:ph idx="11" type="ftr"/>
          </p:nvPr>
        </p:nvSpPr>
        <p:spPr>
          <a:xfrm>
            <a:off x="122614" y="6462352"/>
            <a:ext cx="5615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INFO 6210 - Data Management and Database Design</a:t>
            </a:r>
            <a:endParaRPr/>
          </a:p>
        </p:txBody>
      </p:sp>
      <p:sp>
        <p:nvSpPr>
          <p:cNvPr id="229" name="Google Shape;229;p11"/>
          <p:cNvSpPr txBox="1"/>
          <p:nvPr>
            <p:ph idx="12" type="sldNum"/>
          </p:nvPr>
        </p:nvSpPr>
        <p:spPr>
          <a:xfrm>
            <a:off x="10825930" y="6223702"/>
            <a:ext cx="570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7207200" y="2214995"/>
            <a:ext cx="5282400" cy="5168400"/>
          </a:xfrm>
          <a:prstGeom prst="ellipse">
            <a:avLst/>
          </a:prstGeom>
          <a:solidFill>
            <a:srgbClr val="888888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1476" y="3192276"/>
            <a:ext cx="3213851" cy="32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4538409" y="0"/>
            <a:ext cx="76536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161827" y="735305"/>
            <a:ext cx="42060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US" sz="3400"/>
              <a:t>Primary Business Problems</a:t>
            </a:r>
            <a:br>
              <a:rPr lang="en-US" sz="3400" u="sng"/>
            </a:br>
            <a:endParaRPr sz="3400"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680550" y="1524075"/>
            <a:ext cx="7082400" cy="35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20025" lIns="320025" spcFirstLastPara="1" rIns="320025" wrap="square" tIns="3200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US" sz="2200">
                <a:solidFill>
                  <a:srgbClr val="000000"/>
                </a:solidFill>
              </a:rPr>
              <a:t>Allow </a:t>
            </a:r>
            <a:r>
              <a:rPr lang="en-US" sz="2200" u="sng">
                <a:solidFill>
                  <a:srgbClr val="000000"/>
                </a:solidFill>
              </a:rPr>
              <a:t>Store</a:t>
            </a:r>
            <a:r>
              <a:rPr lang="en-US" sz="2200">
                <a:solidFill>
                  <a:srgbClr val="000000"/>
                </a:solidFill>
              </a:rPr>
              <a:t> managers to track </a:t>
            </a:r>
            <a:r>
              <a:rPr lang="en-US" sz="2200" u="sng">
                <a:solidFill>
                  <a:srgbClr val="000000"/>
                </a:solidFill>
              </a:rPr>
              <a:t>Employees</a:t>
            </a:r>
            <a:endParaRPr sz="22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US" sz="2200">
                <a:solidFill>
                  <a:srgbClr val="000000"/>
                </a:solidFill>
              </a:rPr>
              <a:t>Track the </a:t>
            </a:r>
            <a:r>
              <a:rPr lang="en-US" sz="2200" u="sng">
                <a:solidFill>
                  <a:srgbClr val="000000"/>
                </a:solidFill>
              </a:rPr>
              <a:t>Inventory</a:t>
            </a:r>
            <a:r>
              <a:rPr lang="en-US" sz="2200">
                <a:solidFill>
                  <a:srgbClr val="000000"/>
                </a:solidFill>
              </a:rPr>
              <a:t> of </a:t>
            </a:r>
            <a:r>
              <a:rPr lang="en-US" sz="2200" u="sng">
                <a:solidFill>
                  <a:srgbClr val="000000"/>
                </a:solidFill>
              </a:rPr>
              <a:t>Products</a:t>
            </a:r>
            <a:r>
              <a:rPr lang="en-US" sz="2200">
                <a:solidFill>
                  <a:srgbClr val="000000"/>
                </a:solidFill>
              </a:rPr>
              <a:t> available at each </a:t>
            </a:r>
            <a:r>
              <a:rPr lang="en-US" sz="2200" u="sng">
                <a:solidFill>
                  <a:srgbClr val="000000"/>
                </a:solidFill>
              </a:rPr>
              <a:t>Store</a:t>
            </a:r>
            <a:endParaRPr sz="22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US" sz="2200">
                <a:solidFill>
                  <a:srgbClr val="000000"/>
                </a:solidFill>
              </a:rPr>
              <a:t>Record all </a:t>
            </a:r>
            <a:r>
              <a:rPr lang="en-US" sz="2200" u="sng">
                <a:solidFill>
                  <a:srgbClr val="000000"/>
                </a:solidFill>
              </a:rPr>
              <a:t>Orders</a:t>
            </a:r>
            <a:r>
              <a:rPr lang="en-US" sz="2200">
                <a:solidFill>
                  <a:srgbClr val="000000"/>
                </a:solidFill>
              </a:rPr>
              <a:t> and </a:t>
            </a:r>
            <a:r>
              <a:rPr lang="en-US" sz="2200" u="sng">
                <a:solidFill>
                  <a:srgbClr val="000000"/>
                </a:solidFill>
              </a:rPr>
              <a:t>Shipments</a:t>
            </a:r>
            <a:r>
              <a:rPr lang="en-US" sz="2200">
                <a:solidFill>
                  <a:srgbClr val="000000"/>
                </a:solidFill>
              </a:rPr>
              <a:t> from </a:t>
            </a:r>
            <a:r>
              <a:rPr lang="en-US" sz="2200" u="sng">
                <a:solidFill>
                  <a:srgbClr val="000000"/>
                </a:solidFill>
              </a:rPr>
              <a:t>Suppliers</a:t>
            </a:r>
            <a:endParaRPr sz="22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US" sz="2200">
                <a:solidFill>
                  <a:srgbClr val="000000"/>
                </a:solidFill>
              </a:rPr>
              <a:t>Keep a record of all prior </a:t>
            </a:r>
            <a:r>
              <a:rPr lang="en-US" sz="2200" u="sng">
                <a:solidFill>
                  <a:srgbClr val="000000"/>
                </a:solidFill>
              </a:rPr>
              <a:t>Customers</a:t>
            </a:r>
            <a:endParaRPr sz="22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-US" sz="2200">
                <a:solidFill>
                  <a:srgbClr val="000000"/>
                </a:solidFill>
              </a:rPr>
              <a:t>Maintain </a:t>
            </a:r>
            <a:r>
              <a:rPr lang="en-US" sz="2200" u="sng">
                <a:solidFill>
                  <a:srgbClr val="000000"/>
                </a:solidFill>
              </a:rPr>
              <a:t>Sales</a:t>
            </a:r>
            <a:r>
              <a:rPr lang="en-US" sz="2200">
                <a:solidFill>
                  <a:srgbClr val="000000"/>
                </a:solidFill>
              </a:rPr>
              <a:t> records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804673" y="6355080"/>
            <a:ext cx="342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INFO 6210 - Data Management and Database Design</a:t>
            </a:r>
            <a:endParaRPr/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10572750" y="6471181"/>
            <a:ext cx="130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38" y="2613630"/>
            <a:ext cx="3162776" cy="31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0" y="0"/>
            <a:ext cx="2317200" cy="68580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>
            <p:ph idx="11" type="ftr"/>
          </p:nvPr>
        </p:nvSpPr>
        <p:spPr>
          <a:xfrm>
            <a:off x="4116613" y="6356350"/>
            <a:ext cx="703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INFO 6210 - Data Management and Database Design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‹#›</a:t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206225" y="2165900"/>
            <a:ext cx="2799600" cy="2526300"/>
          </a:xfrm>
          <a:prstGeom prst="ellipse">
            <a:avLst/>
          </a:prstGeom>
          <a:solidFill>
            <a:schemeClr val="lt2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414141"/>
                </a:solidFill>
                <a:latin typeface="Calibri"/>
                <a:ea typeface="Calibri"/>
                <a:cs typeface="Calibri"/>
                <a:sym typeface="Calibri"/>
              </a:rPr>
              <a:t>Entity Relationship Diagram</a:t>
            </a:r>
            <a:endParaRPr b="0" i="0" sz="14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000" y="96875"/>
            <a:ext cx="8539549" cy="6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44702793_0_8"/>
          <p:cNvSpPr txBox="1"/>
          <p:nvPr>
            <p:ph type="title"/>
          </p:nvPr>
        </p:nvSpPr>
        <p:spPr>
          <a:xfrm>
            <a:off x="285025" y="117725"/>
            <a:ext cx="5421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800"/>
              <a:t>   DDL (Excerpt) and Data Insertion</a:t>
            </a:r>
            <a:endParaRPr sz="2800"/>
          </a:p>
        </p:txBody>
      </p:sp>
      <p:sp>
        <p:nvSpPr>
          <p:cNvPr id="136" name="Google Shape;136;g7344702793_0_8"/>
          <p:cNvSpPr txBox="1"/>
          <p:nvPr>
            <p:ph idx="11" type="ftr"/>
          </p:nvPr>
        </p:nvSpPr>
        <p:spPr>
          <a:xfrm>
            <a:off x="836593" y="6355080"/>
            <a:ext cx="459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INFO 6210 - Data Management and Database Design</a:t>
            </a:r>
            <a:endParaRPr/>
          </a:p>
        </p:txBody>
      </p:sp>
      <p:sp>
        <p:nvSpPr>
          <p:cNvPr id="137" name="Google Shape;137;g7344702793_0_8"/>
          <p:cNvSpPr/>
          <p:nvPr/>
        </p:nvSpPr>
        <p:spPr>
          <a:xfrm>
            <a:off x="6091000" y="2713601"/>
            <a:ext cx="6100800" cy="414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7344702793_0_8"/>
          <p:cNvSpPr/>
          <p:nvPr/>
        </p:nvSpPr>
        <p:spPr>
          <a:xfrm>
            <a:off x="5999500" y="0"/>
            <a:ext cx="6192300" cy="6950700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7344702793_0_8"/>
          <p:cNvSpPr txBox="1"/>
          <p:nvPr>
            <p:ph idx="12" type="sldNum"/>
          </p:nvPr>
        </p:nvSpPr>
        <p:spPr>
          <a:xfrm>
            <a:off x="10572750" y="6355080"/>
            <a:ext cx="130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g7344702793_0_8"/>
          <p:cNvSpPr/>
          <p:nvPr/>
        </p:nvSpPr>
        <p:spPr>
          <a:xfrm>
            <a:off x="6096000" y="0"/>
            <a:ext cx="3002400" cy="26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tables were created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primary and foreign key relationships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ERD. Sample data has been inserted in all of them.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7344702793_0_8"/>
          <p:cNvSpPr/>
          <p:nvPr/>
        </p:nvSpPr>
        <p:spPr>
          <a:xfrm>
            <a:off x="9189625" y="0"/>
            <a:ext cx="3002400" cy="262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7344702793_0_8"/>
          <p:cNvSpPr txBox="1"/>
          <p:nvPr/>
        </p:nvSpPr>
        <p:spPr>
          <a:xfrm>
            <a:off x="838200" y="1729475"/>
            <a:ext cx="45951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734470279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35" y="778238"/>
            <a:ext cx="5376099" cy="554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7344702793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0700" y="208525"/>
            <a:ext cx="2120249" cy="212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7344702793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365" y="2801501"/>
            <a:ext cx="5877450" cy="38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44702793_0_26"/>
          <p:cNvSpPr txBox="1"/>
          <p:nvPr>
            <p:ph type="title"/>
          </p:nvPr>
        </p:nvSpPr>
        <p:spPr>
          <a:xfrm>
            <a:off x="838200" y="117726"/>
            <a:ext cx="4101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     Encryption</a:t>
            </a:r>
            <a:endParaRPr/>
          </a:p>
        </p:txBody>
      </p:sp>
      <p:sp>
        <p:nvSpPr>
          <p:cNvPr id="151" name="Google Shape;151;g7344702793_0_26"/>
          <p:cNvSpPr txBox="1"/>
          <p:nvPr>
            <p:ph idx="11" type="ftr"/>
          </p:nvPr>
        </p:nvSpPr>
        <p:spPr>
          <a:xfrm>
            <a:off x="836593" y="6355080"/>
            <a:ext cx="459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INFO 6210 - Data Management and Database Design</a:t>
            </a:r>
            <a:endParaRPr/>
          </a:p>
        </p:txBody>
      </p:sp>
      <p:sp>
        <p:nvSpPr>
          <p:cNvPr id="152" name="Google Shape;152;g7344702793_0_26"/>
          <p:cNvSpPr/>
          <p:nvPr/>
        </p:nvSpPr>
        <p:spPr>
          <a:xfrm>
            <a:off x="6090991" y="3474720"/>
            <a:ext cx="6100800" cy="33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7344702793_0_26"/>
          <p:cNvSpPr/>
          <p:nvPr/>
        </p:nvSpPr>
        <p:spPr>
          <a:xfrm>
            <a:off x="5999500" y="0"/>
            <a:ext cx="6192300" cy="6950700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7344702793_0_26"/>
          <p:cNvSpPr txBox="1"/>
          <p:nvPr>
            <p:ph idx="12" type="sldNum"/>
          </p:nvPr>
        </p:nvSpPr>
        <p:spPr>
          <a:xfrm>
            <a:off x="10572750" y="6355080"/>
            <a:ext cx="130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g7344702793_0_26"/>
          <p:cNvSpPr/>
          <p:nvPr/>
        </p:nvSpPr>
        <p:spPr>
          <a:xfrm>
            <a:off x="6095999" y="0"/>
            <a:ext cx="3002400" cy="33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encrypted SSN column to ensure that it cannot be accessed by everyone. Only authorized persons like 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tore managers/employees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access it with 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7344702793_0_26"/>
          <p:cNvSpPr/>
          <p:nvPr/>
        </p:nvSpPr>
        <p:spPr>
          <a:xfrm>
            <a:off x="9189624" y="0"/>
            <a:ext cx="3002400" cy="33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7344702793_0_26"/>
          <p:cNvSpPr txBox="1"/>
          <p:nvPr/>
        </p:nvSpPr>
        <p:spPr>
          <a:xfrm>
            <a:off x="838200" y="1729475"/>
            <a:ext cx="45951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7344702793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0549" y="590795"/>
            <a:ext cx="2780550" cy="220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344702793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1000" y="3488525"/>
            <a:ext cx="6100801" cy="33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344702793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00" y="866725"/>
            <a:ext cx="5844425" cy="55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38200" y="723576"/>
            <a:ext cx="45951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u="sng"/>
              <a:t>Views</a:t>
            </a:r>
            <a:endParaRPr u="sng"/>
          </a:p>
        </p:txBody>
      </p:sp>
      <p:sp>
        <p:nvSpPr>
          <p:cNvPr id="166" name="Google Shape;166;p6"/>
          <p:cNvSpPr txBox="1"/>
          <p:nvPr/>
        </p:nvSpPr>
        <p:spPr>
          <a:xfrm>
            <a:off x="838200" y="1729475"/>
            <a:ext cx="45951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CREATE VIEW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InventoryAmounts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s.StoreID, pe.LastName 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[Manager],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pr.ProductName, pr.Brand,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pc.ProductCategoryName, i.UnitPrice,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i.Quantity,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DATEDIFF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GETDATE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(), i.ExpirationDate) 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[DaysUntilExpiration], pr.Description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Inventory i JOIN Store 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i.StoreID = s.StoreID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Employee 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e.StoreID = s.StoreID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Person pe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pe.PersonID = e.PersonID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Product pr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pr.ProductID = i.ProductID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	JOIN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ProductCategory pc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pc.ProductCategoryID = pr.ProductCategoryID;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>
            <p:ph idx="11" type="ftr"/>
          </p:nvPr>
        </p:nvSpPr>
        <p:spPr>
          <a:xfrm>
            <a:off x="836593" y="6355080"/>
            <a:ext cx="45950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 6210 - Data Management and Database Design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6091000" y="2740225"/>
            <a:ext cx="6100800" cy="411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999509" y="0"/>
            <a:ext cx="6192300" cy="6858000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0572750" y="6355080"/>
            <a:ext cx="13061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6096000" y="0"/>
            <a:ext cx="3002400" cy="26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view was intended to show the inventory available in each store.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189625" y="0"/>
            <a:ext cx="3002400" cy="26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yes"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8663" y="118944"/>
            <a:ext cx="2364317" cy="236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4350" y="2849875"/>
            <a:ext cx="59340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38200" y="723576"/>
            <a:ext cx="45951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u="sng"/>
              <a:t>Constraints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838200" y="1729475"/>
            <a:ext cx="4595100" cy="4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CREATE FUNCTION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CheckStock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(@ProductID 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RETURNS INT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@Stock </a:t>
            </a: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0;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@Stock = </a:t>
            </a:r>
            <a:r>
              <a:rPr b="0" i="0" lang="en-US" sz="16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(ProductID)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Inventory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ProductID = @ProductID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Quantity = 0;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@Stock;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SaleLineItem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OutOfStock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(dbo.CheckStock(ProductID) = 0);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>
            <p:ph idx="11" type="ftr"/>
          </p:nvPr>
        </p:nvSpPr>
        <p:spPr>
          <a:xfrm>
            <a:off x="836593" y="6355080"/>
            <a:ext cx="45950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 6210 - Data Management and Database Design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6091000" y="2502000"/>
            <a:ext cx="6100800" cy="435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Inventory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Upon trying to purchase ProductID 3 from StoreID 1, we get the following error message: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Msg 547, Level 16, State 0, Line 98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INSERT statement conflicted with the CHECK constraint "OutOfStock". The conflict occurred in database "GROCERY_STORE_INVENTORY_MANAGEMENT", table "dbo.SaleLineItem", column 'ProductID'.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statement has been terminated.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5999509" y="0"/>
            <a:ext cx="6192300" cy="6858000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572750" y="6355080"/>
            <a:ext cx="13061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096000" y="0"/>
            <a:ext cx="3002400" cy="23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added this constraint to ensure that any item being added to a sale was in stock in the store’s inventory.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9189625" y="0"/>
            <a:ext cx="3002400" cy="236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45686" l="0" r="0" t="0"/>
          <a:stretch/>
        </p:blipFill>
        <p:spPr>
          <a:xfrm>
            <a:off x="6729238" y="2924852"/>
            <a:ext cx="4824325" cy="1284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light"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8663" y="-6"/>
            <a:ext cx="2364317" cy="236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0" y="0"/>
            <a:ext cx="12192000" cy="8130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159075" y="114900"/>
            <a:ext cx="449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Tableau Report Visualizations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4049625" y="1808375"/>
            <a:ext cx="1175400" cy="1051800"/>
          </a:xfrm>
          <a:prstGeom prst="wedgeRectCallout">
            <a:avLst>
              <a:gd fmla="val 130451" name="adj1"/>
              <a:gd fmla="val -4994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store locations at a glance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-1553" t="10354"/>
          <a:stretch/>
        </p:blipFill>
        <p:spPr>
          <a:xfrm>
            <a:off x="706375" y="1094200"/>
            <a:ext cx="10769400" cy="54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10181225" y="2951250"/>
            <a:ext cx="1679700" cy="955500"/>
          </a:xfrm>
          <a:prstGeom prst="wedgeRectCallout">
            <a:avLst>
              <a:gd fmla="val -222491" name="adj1"/>
              <a:gd fmla="val 40871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Identify your most experienced and loyal employees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71425" y="3822000"/>
            <a:ext cx="1309800" cy="955500"/>
          </a:xfrm>
          <a:prstGeom prst="wedgeRectCallout">
            <a:avLst>
              <a:gd fmla="val 50011" name="adj1"/>
              <a:gd fmla="val 98129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See which employees generate the most revenue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-153775" y="1968450"/>
            <a:ext cx="1309800" cy="698100"/>
          </a:xfrm>
          <a:prstGeom prst="wedgeRectCallout">
            <a:avLst>
              <a:gd fmla="val 55652" name="adj1"/>
              <a:gd fmla="val 96913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Identifying the sale by the employees in each year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0" y="0"/>
            <a:ext cx="12192000" cy="8130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159075" y="114900"/>
            <a:ext cx="449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Tableau Report Visualizations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950" y="1381500"/>
            <a:ext cx="9312979" cy="52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/>
          <p:nvPr/>
        </p:nvSpPr>
        <p:spPr>
          <a:xfrm>
            <a:off x="1369150" y="2943600"/>
            <a:ext cx="1175400" cy="970800"/>
          </a:xfrm>
          <a:prstGeom prst="wedgeRectCallout">
            <a:avLst>
              <a:gd fmla="val 106372" name="adj1"/>
              <a:gd fmla="val 17501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Identify the most profitable stores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10196625" y="1140425"/>
            <a:ext cx="1448700" cy="970800"/>
          </a:xfrm>
          <a:prstGeom prst="wedgeRectCallout">
            <a:avLst>
              <a:gd fmla="val -53191" name="adj1"/>
              <a:gd fmla="val 97636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Identify the most profitable 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6511625" y="1015425"/>
            <a:ext cx="1448700" cy="970800"/>
          </a:xfrm>
          <a:prstGeom prst="wedgeRectCallout">
            <a:avLst>
              <a:gd fmla="val -53191" name="adj1"/>
              <a:gd fmla="val 97636" name="adj2"/>
            </a:avLst>
          </a:prstGeom>
          <a:solidFill>
            <a:srgbClr val="414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Identify the most profitable department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4087650" y="6048550"/>
            <a:ext cx="942000" cy="571500"/>
          </a:xfrm>
          <a:prstGeom prst="wedgeRectCallout">
            <a:avLst>
              <a:gd fmla="val 23777" name="adj1"/>
              <a:gd fmla="val -173657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Identifying the most Loyal Customer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0063675" y="4415500"/>
            <a:ext cx="1096800" cy="698100"/>
          </a:xfrm>
          <a:prstGeom prst="wedgeRectCallout">
            <a:avLst>
              <a:gd fmla="val -104789" name="adj1"/>
              <a:gd fmla="val 47293" name="adj2"/>
            </a:avLst>
          </a:pr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Demonstrates the yearly Sales of Each Product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2020-04-08T20:36:23Z</dcterms:created>
  <dc:creator>shrishtikhanna1997@gmail.com</dc:creator>
</cp:coreProperties>
</file>