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430" r:id="rId4"/>
    <p:sldId id="258" r:id="rId5"/>
    <p:sldId id="480" r:id="rId6"/>
    <p:sldId id="481" r:id="rId7"/>
    <p:sldId id="483" r:id="rId8"/>
    <p:sldId id="482" r:id="rId9"/>
    <p:sldId id="484" r:id="rId10"/>
    <p:sldId id="490" r:id="rId11"/>
    <p:sldId id="493" r:id="rId12"/>
    <p:sldId id="491" r:id="rId13"/>
    <p:sldId id="492" r:id="rId14"/>
    <p:sldId id="486" r:id="rId15"/>
    <p:sldId id="487" r:id="rId16"/>
    <p:sldId id="488" r:id="rId17"/>
    <p:sldId id="4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1077"/>
    <a:srgbClr val="9C148D"/>
    <a:srgbClr val="DA1CC2"/>
    <a:srgbClr val="E533CA"/>
    <a:srgbClr val="FF1919"/>
    <a:srgbClr val="FF2F2F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IN" b="1">
                <a:solidFill>
                  <a:srgbClr val="002060"/>
                </a:solidFill>
              </a:rPr>
              <a:t>Maximum Subarray problem</a:t>
            </a:r>
            <a:endParaRPr lang="x-none" altLang="en-IN" b="1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070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Divide and Conquer Approach</a:t>
            </a:r>
            <a:endParaRPr lang="x-none" altLang="en-IN" b="1">
              <a:solidFill>
                <a:srgbClr val="C00000"/>
              </a:solidFill>
            </a:endParaRPr>
          </a:p>
        </p:txBody>
      </p:sp>
      <p:pic>
        <p:nvPicPr>
          <p:cNvPr id="4" name="Picture 3" descr="algo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0105" y="1106805"/>
            <a:ext cx="8473440" cy="5114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070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Divide and Conquer Approach</a:t>
            </a:r>
            <a:endParaRPr lang="x-none" altLang="en-IN" b="1">
              <a:solidFill>
                <a:srgbClr val="C00000"/>
              </a:solidFill>
            </a:endParaRPr>
          </a:p>
        </p:txBody>
      </p:sp>
      <p:pic>
        <p:nvPicPr>
          <p:cNvPr id="3" name="Picture 2" descr="algo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1310" y="1039495"/>
            <a:ext cx="6510655" cy="5152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8064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Divide and Conquer Approach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600710"/>
            <a:ext cx="11115040" cy="6111240"/>
          </a:xfrm>
        </p:spPr>
        <p:txBody>
          <a:bodyPr>
            <a:noAutofit/>
          </a:bodyPr>
          <a:p>
            <a:pPr marL="0" indent="0">
              <a:lnSpc>
                <a:spcPct val="130000"/>
              </a:lnSpc>
              <a:buNone/>
            </a:pPr>
            <a:r>
              <a:rPr lang="x-none" altLang="en-IN" sz="3200" b="1">
                <a:solidFill>
                  <a:schemeClr val="bg1">
                    <a:lumMod val="85000"/>
                  </a:schemeClr>
                </a:solidFill>
              </a:rPr>
              <a:t>Complexity - O(n log n)</a:t>
            </a:r>
            <a:endParaRPr lang="x-none" altLang="en-IN" sz="32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070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Linear Complexity Approach (Kanden's Algorithm)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939800"/>
            <a:ext cx="11115040" cy="5772785"/>
          </a:xfrm>
        </p:spPr>
        <p:txBody>
          <a:bodyPr>
            <a:noAutofit/>
          </a:bodyPr>
          <a:p>
            <a:pPr marL="457200" indent="-457200">
              <a:lnSpc>
                <a:spcPct val="130000"/>
              </a:lnSpc>
            </a:pPr>
            <a:r>
              <a:rPr lang="x-none" altLang="en-IN" sz="3600" b="1">
                <a:solidFill>
                  <a:srgbClr val="831077"/>
                </a:solidFill>
              </a:rPr>
              <a:t>Idea :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If array contains only postive numbers then maximum sub array is the array itself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Negative values inbits the total sum of array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Negative values can also be part of maximum subarray provided elements around it gives a postive weightage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070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Linear Complexity Approach (Kanden's Algorithm)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" y="807720"/>
            <a:ext cx="12103735" cy="5772785"/>
          </a:xfrm>
        </p:spPr>
        <p:txBody>
          <a:bodyPr>
            <a:noAutofit/>
          </a:bodyPr>
          <a:p>
            <a:pPr marL="0" indent="0">
              <a:lnSpc>
                <a:spcPct val="130000"/>
              </a:lnSpc>
              <a:buNone/>
            </a:pPr>
            <a:r>
              <a:rPr lang="x-none" altLang="en-IN" b="1">
                <a:solidFill>
                  <a:srgbClr val="831077"/>
                </a:solidFill>
              </a:rPr>
              <a:t>Step 1: </a:t>
            </a:r>
            <a:r>
              <a:rPr lang="x-none" altLang="en-IN" b="1">
                <a:solidFill>
                  <a:schemeClr val="bg1">
                    <a:lumMod val="85000"/>
                  </a:schemeClr>
                </a:solidFill>
              </a:rPr>
              <a:t>Read number of elements, n</a:t>
            </a:r>
            <a:endParaRPr lang="x-none" altLang="en-IN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x-none" altLang="en-IN" b="1">
                <a:solidFill>
                  <a:srgbClr val="831077"/>
                </a:solidFill>
              </a:rPr>
              <a:t>Step 2: </a:t>
            </a:r>
            <a:r>
              <a:rPr lang="x-none" altLang="en-IN" b="1">
                <a:solidFill>
                  <a:schemeClr val="bg1">
                    <a:lumMod val="85000"/>
                  </a:schemeClr>
                </a:solidFill>
              </a:rPr>
              <a:t>Read 'n' elements in the array</a:t>
            </a:r>
            <a:endParaRPr lang="x-none" altLang="en-IN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x-none" altLang="en-IN" b="1">
                <a:solidFill>
                  <a:srgbClr val="831077"/>
                </a:solidFill>
                <a:sym typeface="+mn-ea"/>
              </a:rPr>
              <a:t>Step 3: </a:t>
            </a:r>
            <a:r>
              <a:rPr lang="x-none" altLang="en-IN" b="1">
                <a:solidFill>
                  <a:schemeClr val="bg1">
                    <a:lumMod val="85000"/>
                  </a:schemeClr>
                </a:solidFill>
              </a:rPr>
              <a:t>Let global_max = first element of array, positive_sum_till_here = 0</a:t>
            </a:r>
            <a:endParaRPr lang="x-none" altLang="en-IN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x-none" altLang="en-IN" b="1">
                <a:solidFill>
                  <a:srgbClr val="831077"/>
                </a:solidFill>
              </a:rPr>
              <a:t>Step 4: </a:t>
            </a:r>
            <a:r>
              <a:rPr lang="x-none" altLang="en-IN" b="1">
                <a:solidFill>
                  <a:schemeClr val="bg1">
                    <a:lumMod val="85000"/>
                  </a:schemeClr>
                </a:solidFill>
              </a:rPr>
              <a:t>for i in range 1 to n repeat step 5 to 8</a:t>
            </a:r>
            <a:endParaRPr lang="x-none" altLang="en-IN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x-none" altLang="en-IN" b="1">
                <a:solidFill>
                  <a:srgbClr val="831077"/>
                </a:solidFill>
              </a:rPr>
              <a:t>Step 5:  </a:t>
            </a:r>
            <a:r>
              <a:rPr lang="x-none" altLang="en-IN" b="1">
                <a:solidFill>
                  <a:schemeClr val="bg1">
                    <a:lumMod val="85000"/>
                  </a:schemeClr>
                </a:solidFill>
                <a:sym typeface="+mn-ea"/>
              </a:rPr>
              <a:t>positive_sum_till_here += elements[i]</a:t>
            </a:r>
            <a:endParaRPr lang="x-none" altLang="en-IN" b="1">
              <a:solidFill>
                <a:srgbClr val="831077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x-none" altLang="en-IN" b="1">
                <a:solidFill>
                  <a:srgbClr val="831077"/>
                </a:solidFill>
                <a:sym typeface="+mn-ea"/>
              </a:rPr>
              <a:t>Step 6: </a:t>
            </a:r>
            <a:r>
              <a:rPr lang="x-none" altLang="en-IN" b="1">
                <a:solidFill>
                  <a:schemeClr val="bg1">
                    <a:lumMod val="85000"/>
                  </a:schemeClr>
                </a:solidFill>
                <a:sym typeface="+mn-ea"/>
              </a:rPr>
              <a:t>if </a:t>
            </a:r>
            <a:r>
              <a:rPr lang="x-none" altLang="en-IN" b="1">
                <a:solidFill>
                  <a:schemeClr val="bg1">
                    <a:lumMod val="85000"/>
                  </a:schemeClr>
                </a:solidFill>
                <a:sym typeface="+mn-ea"/>
              </a:rPr>
              <a:t>positive_sum_till_here &gt; global_max then global_max =</a:t>
            </a:r>
            <a:r>
              <a:rPr lang="x-none" altLang="en-IN" b="1">
                <a:solidFill>
                  <a:schemeClr val="bg1">
                    <a:lumMod val="85000"/>
                  </a:schemeClr>
                </a:solidFill>
                <a:sym typeface="+mn-ea"/>
              </a:rPr>
              <a:t> </a:t>
            </a:r>
            <a:r>
              <a:rPr lang="x-none" altLang="en-IN" b="1">
                <a:solidFill>
                  <a:schemeClr val="bg1">
                    <a:lumMod val="85000"/>
                  </a:schemeClr>
                </a:solidFill>
                <a:sym typeface="+mn-ea"/>
              </a:rPr>
              <a:t>positive_sum_till_here</a:t>
            </a:r>
            <a:endParaRPr lang="x-none" altLang="en-IN" b="1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x-none" altLang="en-IN" b="1">
                <a:solidFill>
                  <a:srgbClr val="831077"/>
                </a:solidFill>
              </a:rPr>
              <a:t>Step 7: </a:t>
            </a:r>
            <a:r>
              <a:rPr lang="x-none" altLang="en-IN" b="1">
                <a:solidFill>
                  <a:schemeClr val="bg1">
                    <a:lumMod val="85000"/>
                  </a:schemeClr>
                </a:solidFill>
                <a:sym typeface="+mn-ea"/>
              </a:rPr>
              <a:t>if </a:t>
            </a:r>
            <a:r>
              <a:rPr lang="x-none" altLang="en-IN" b="1">
                <a:solidFill>
                  <a:schemeClr val="bg1">
                    <a:lumMod val="85000"/>
                  </a:schemeClr>
                </a:solidFill>
                <a:sym typeface="+mn-ea"/>
              </a:rPr>
              <a:t>positive_sum_till_here&lt;0 then positive_sum_till_here = 0</a:t>
            </a:r>
            <a:endParaRPr lang="x-none" altLang="en-IN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x-none" altLang="en-IN" b="1">
                <a:solidFill>
                  <a:srgbClr val="831077"/>
                </a:solidFill>
              </a:rPr>
              <a:t>Step 8: </a:t>
            </a:r>
            <a:r>
              <a:rPr lang="x-none" altLang="en-IN" b="1">
                <a:solidFill>
                  <a:schemeClr val="bg1">
                    <a:lumMod val="85000"/>
                  </a:schemeClr>
                </a:solidFill>
              </a:rPr>
              <a:t>If subarray_sum &gt; max then make max as sum_of_sub_array</a:t>
            </a:r>
            <a:endParaRPr lang="x-none" altLang="en-IN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x-none" altLang="en-IN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8064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Linear Complexity Approach (Kanden's Algorithm)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777875"/>
            <a:ext cx="11115040" cy="5921375"/>
          </a:xfrm>
        </p:spPr>
        <p:txBody>
          <a:bodyPr>
            <a:noAutofit/>
          </a:bodyPr>
          <a:p>
            <a:pPr marL="0" indent="0">
              <a:lnSpc>
                <a:spcPct val="130000"/>
              </a:lnSpc>
              <a:buNone/>
            </a:pPr>
            <a:r>
              <a:rPr lang="x-none" altLang="en-IN" b="1">
                <a:solidFill>
                  <a:schemeClr val="bg1">
                    <a:lumMod val="85000"/>
                  </a:schemeClr>
                </a:solidFill>
              </a:rPr>
              <a:t>Complexity - O(n)</a:t>
            </a:r>
            <a:endParaRPr lang="x-none" altLang="en-IN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095" y="414655"/>
            <a:ext cx="9678670" cy="9321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335" y="1394460"/>
            <a:ext cx="2419350" cy="40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Naive Approach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874395"/>
            <a:ext cx="11115040" cy="5898515"/>
          </a:xfrm>
        </p:spPr>
        <p:txBody>
          <a:bodyPr>
            <a:noAutofit/>
          </a:bodyPr>
          <a:p>
            <a:pPr marL="0" indent="0">
              <a:lnSpc>
                <a:spcPct val="130000"/>
              </a:lnSpc>
              <a:buNone/>
            </a:pPr>
            <a:r>
              <a:rPr lang="x-none" altLang="en-IN" b="1">
                <a:solidFill>
                  <a:srgbClr val="831077"/>
                </a:solidFill>
              </a:rPr>
              <a:t>Step 1: </a:t>
            </a:r>
            <a:r>
              <a:rPr lang="x-none" altLang="en-IN" b="1">
                <a:solidFill>
                  <a:schemeClr val="bg1">
                    <a:lumMod val="85000"/>
                  </a:schemeClr>
                </a:solidFill>
              </a:rPr>
              <a:t>Read number of elements, n</a:t>
            </a:r>
            <a:endParaRPr lang="x-none" altLang="en-IN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x-none" altLang="en-IN" b="1">
                <a:solidFill>
                  <a:srgbClr val="831077"/>
                </a:solidFill>
              </a:rPr>
              <a:t>Step 2: </a:t>
            </a:r>
            <a:r>
              <a:rPr lang="x-none" altLang="en-IN" b="1">
                <a:solidFill>
                  <a:schemeClr val="bg1">
                    <a:lumMod val="85000"/>
                  </a:schemeClr>
                </a:solidFill>
              </a:rPr>
              <a:t>Read 'n' elements in the array</a:t>
            </a:r>
            <a:endParaRPr lang="x-none" altLang="en-IN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x-none" altLang="en-IN" b="1">
                <a:solidFill>
                  <a:srgbClr val="831077"/>
                </a:solidFill>
                <a:sym typeface="+mn-ea"/>
              </a:rPr>
              <a:t>Step 3: </a:t>
            </a:r>
            <a:r>
              <a:rPr lang="x-none" altLang="en-IN" b="1">
                <a:solidFill>
                  <a:schemeClr val="bg1">
                    <a:lumMod val="85000"/>
                  </a:schemeClr>
                </a:solidFill>
              </a:rPr>
              <a:t>Let max = minimum negative value</a:t>
            </a:r>
            <a:endParaRPr lang="x-none" altLang="en-IN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x-none" altLang="en-IN" b="1">
                <a:solidFill>
                  <a:srgbClr val="831077"/>
                </a:solidFill>
              </a:rPr>
              <a:t>Step 4: </a:t>
            </a:r>
            <a:r>
              <a:rPr lang="x-none" altLang="en-IN" b="1">
                <a:solidFill>
                  <a:schemeClr val="bg1">
                    <a:lumMod val="85000"/>
                  </a:schemeClr>
                </a:solidFill>
              </a:rPr>
              <a:t>for sub_array_size 1 to n repeat step 5 to 7</a:t>
            </a:r>
            <a:endParaRPr lang="x-none" altLang="en-IN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x-none" altLang="en-IN" b="1">
                <a:solidFill>
                  <a:srgbClr val="831077"/>
                </a:solidFill>
              </a:rPr>
              <a:t>Step 5: </a:t>
            </a:r>
            <a:r>
              <a:rPr lang="x-none" altLang="en-IN" b="1">
                <a:solidFill>
                  <a:schemeClr val="bg1">
                    <a:lumMod val="85000"/>
                  </a:schemeClr>
                </a:solidFill>
              </a:rPr>
              <a:t>Generate sub_array of size sub_array_size repeat step 6 and 7</a:t>
            </a:r>
            <a:endParaRPr lang="x-none" altLang="en-IN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x-none" altLang="en-IN" b="1">
                <a:solidFill>
                  <a:srgbClr val="831077"/>
                </a:solidFill>
              </a:rPr>
              <a:t>Step 6: </a:t>
            </a:r>
            <a:r>
              <a:rPr lang="x-none" altLang="en-IN" b="1">
                <a:solidFill>
                  <a:schemeClr val="bg1">
                    <a:lumMod val="85000"/>
                  </a:schemeClr>
                </a:solidFill>
              </a:rPr>
              <a:t>Compute sum_of_sub_array generated</a:t>
            </a:r>
            <a:endParaRPr lang="x-none" altLang="en-IN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x-none" altLang="en-IN" b="1">
                <a:solidFill>
                  <a:srgbClr val="831077"/>
                </a:solidFill>
              </a:rPr>
              <a:t>Step 7: </a:t>
            </a:r>
            <a:r>
              <a:rPr lang="x-none" altLang="en-IN" b="1">
                <a:solidFill>
                  <a:schemeClr val="bg1">
                    <a:lumMod val="85000"/>
                  </a:schemeClr>
                </a:solidFill>
              </a:rPr>
              <a:t>If sum_of_sub_array &gt; max then make max as sum_of_sub_array</a:t>
            </a:r>
            <a:endParaRPr lang="x-none" altLang="en-IN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x-none" altLang="en-IN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13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Naive Approach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965200"/>
            <a:ext cx="11115040" cy="5747385"/>
          </a:xfrm>
        </p:spPr>
        <p:txBody>
          <a:bodyPr>
            <a:noAutofit/>
          </a:bodyPr>
          <a:p>
            <a:pPr marL="0" indent="0">
              <a:lnSpc>
                <a:spcPct val="130000"/>
              </a:lnSpc>
              <a:buNone/>
            </a:pPr>
            <a:r>
              <a:rPr lang="x-none" altLang="en-IN" b="1">
                <a:solidFill>
                  <a:schemeClr val="bg1">
                    <a:lumMod val="85000"/>
                  </a:schemeClr>
                </a:solidFill>
              </a:rPr>
              <a:t>Complexity - O(n^3)</a:t>
            </a:r>
            <a:endParaRPr lang="x-none" altLang="en-IN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070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Fine Tuned Naive Approach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939800"/>
            <a:ext cx="11115040" cy="5772785"/>
          </a:xfrm>
        </p:spPr>
        <p:txBody>
          <a:bodyPr>
            <a:noAutofit/>
          </a:bodyPr>
          <a:p>
            <a:pPr marL="457200" indent="-457200">
              <a:lnSpc>
                <a:spcPct val="130000"/>
              </a:lnSpc>
            </a:pPr>
            <a:r>
              <a:rPr lang="x-none" altLang="en-IN" sz="3600" b="1">
                <a:solidFill>
                  <a:srgbClr val="831077"/>
                </a:solidFill>
              </a:rPr>
              <a:t>Idea :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We are not interested in the order of the elements but only sum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Traverse array once when you are in ith element find all possible sum of sub arrays that start at index 'i' and formed by including elements at index 'j' &gt;= 'i'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070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Fine Tuned Naive Approach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939800"/>
            <a:ext cx="11115040" cy="5772785"/>
          </a:xfrm>
        </p:spPr>
        <p:txBody>
          <a:bodyPr>
            <a:noAutofit/>
          </a:bodyPr>
          <a:p>
            <a:pPr marL="0" indent="0">
              <a:lnSpc>
                <a:spcPct val="130000"/>
              </a:lnSpc>
              <a:buNone/>
            </a:pPr>
            <a:r>
              <a:rPr lang="x-none" altLang="en-IN" b="1">
                <a:solidFill>
                  <a:srgbClr val="831077"/>
                </a:solidFill>
              </a:rPr>
              <a:t>Step 1: </a:t>
            </a:r>
            <a:r>
              <a:rPr lang="x-none" altLang="en-IN" b="1">
                <a:solidFill>
                  <a:schemeClr val="bg1">
                    <a:lumMod val="85000"/>
                  </a:schemeClr>
                </a:solidFill>
              </a:rPr>
              <a:t>Read number of elements, n</a:t>
            </a:r>
            <a:endParaRPr lang="x-none" altLang="en-IN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x-none" altLang="en-IN" b="1">
                <a:solidFill>
                  <a:srgbClr val="831077"/>
                </a:solidFill>
              </a:rPr>
              <a:t>Step 2: </a:t>
            </a:r>
            <a:r>
              <a:rPr lang="x-none" altLang="en-IN" b="1">
                <a:solidFill>
                  <a:schemeClr val="bg1">
                    <a:lumMod val="85000"/>
                  </a:schemeClr>
                </a:solidFill>
              </a:rPr>
              <a:t>Read 'n' elements in the array</a:t>
            </a:r>
            <a:endParaRPr lang="x-none" altLang="en-IN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x-none" altLang="en-IN" b="1">
                <a:solidFill>
                  <a:srgbClr val="831077"/>
                </a:solidFill>
                <a:sym typeface="+mn-ea"/>
              </a:rPr>
              <a:t>Step 3: </a:t>
            </a:r>
            <a:r>
              <a:rPr lang="x-none" altLang="en-IN" b="1">
                <a:solidFill>
                  <a:schemeClr val="bg1">
                    <a:lumMod val="85000"/>
                  </a:schemeClr>
                </a:solidFill>
              </a:rPr>
              <a:t>Let max = minimum negative value</a:t>
            </a:r>
            <a:endParaRPr lang="x-none" altLang="en-IN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x-none" altLang="en-IN" b="1">
                <a:solidFill>
                  <a:srgbClr val="831077"/>
                </a:solidFill>
              </a:rPr>
              <a:t>Step 4: </a:t>
            </a:r>
            <a:r>
              <a:rPr lang="x-none" altLang="en-IN" b="1">
                <a:solidFill>
                  <a:schemeClr val="bg1">
                    <a:lumMod val="85000"/>
                  </a:schemeClr>
                </a:solidFill>
              </a:rPr>
              <a:t>for i in range 1 to n repeat step 5 to 8</a:t>
            </a:r>
            <a:endParaRPr lang="x-none" altLang="en-IN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x-none" altLang="en-IN" b="1">
                <a:solidFill>
                  <a:srgbClr val="831077"/>
                </a:solidFill>
              </a:rPr>
              <a:t>Step 5: </a:t>
            </a:r>
            <a:r>
              <a:rPr lang="x-none" altLang="en-IN" b="1">
                <a:solidFill>
                  <a:schemeClr val="bg1">
                    <a:lumMod val="85000"/>
                  </a:schemeClr>
                </a:solidFill>
              </a:rPr>
              <a:t>Let </a:t>
            </a:r>
            <a:r>
              <a:rPr lang="x-none" altLang="en-IN" b="1">
                <a:solidFill>
                  <a:schemeClr val="bg1">
                    <a:lumMod val="85000"/>
                  </a:schemeClr>
                </a:solidFill>
                <a:sym typeface="+mn-ea"/>
              </a:rPr>
              <a:t>subarray_sum = 0 </a:t>
            </a:r>
            <a:endParaRPr lang="x-none" altLang="en-IN" b="1">
              <a:solidFill>
                <a:srgbClr val="831077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x-none" altLang="en-IN" b="1">
                <a:solidFill>
                  <a:srgbClr val="831077"/>
                </a:solidFill>
                <a:sym typeface="+mn-ea"/>
              </a:rPr>
              <a:t>Step 6: </a:t>
            </a:r>
            <a:r>
              <a:rPr lang="x-none" altLang="en-IN" b="1">
                <a:solidFill>
                  <a:schemeClr val="bg1">
                    <a:lumMod val="85000"/>
                  </a:schemeClr>
                </a:solidFill>
              </a:rPr>
              <a:t>for j in range i to n repeat step 7 and 8</a:t>
            </a:r>
            <a:endParaRPr lang="x-none" altLang="en-IN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x-none" altLang="en-IN" b="1">
                <a:solidFill>
                  <a:srgbClr val="831077"/>
                </a:solidFill>
              </a:rPr>
              <a:t>Step 7: </a:t>
            </a:r>
            <a:r>
              <a:rPr lang="x-none" altLang="en-IN" b="1">
                <a:solidFill>
                  <a:schemeClr val="bg1">
                    <a:lumMod val="85000"/>
                  </a:schemeClr>
                </a:solidFill>
              </a:rPr>
              <a:t>subarray_sum += element[j]</a:t>
            </a:r>
            <a:endParaRPr lang="x-none" altLang="en-IN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x-none" altLang="en-IN" b="1">
                <a:solidFill>
                  <a:srgbClr val="831077"/>
                </a:solidFill>
              </a:rPr>
              <a:t>Step 8: </a:t>
            </a:r>
            <a:r>
              <a:rPr lang="x-none" altLang="en-IN" b="1">
                <a:solidFill>
                  <a:schemeClr val="bg1">
                    <a:lumMod val="85000"/>
                  </a:schemeClr>
                </a:solidFill>
              </a:rPr>
              <a:t>If subarray_sum &gt; max then make max as sum_of_sub_array</a:t>
            </a:r>
            <a:endParaRPr lang="x-none" altLang="en-IN" b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x-none" altLang="en-IN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8064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Naive Approach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600710"/>
            <a:ext cx="11115040" cy="6111240"/>
          </a:xfrm>
        </p:spPr>
        <p:txBody>
          <a:bodyPr>
            <a:noAutofit/>
          </a:bodyPr>
          <a:p>
            <a:pPr marL="0" indent="0">
              <a:lnSpc>
                <a:spcPct val="130000"/>
              </a:lnSpc>
              <a:buNone/>
            </a:pPr>
            <a:r>
              <a:rPr lang="x-none" altLang="en-IN" b="1">
                <a:solidFill>
                  <a:schemeClr val="bg1">
                    <a:lumMod val="85000"/>
                  </a:schemeClr>
                </a:solidFill>
              </a:rPr>
              <a:t>Complexity - O(n^2)</a:t>
            </a:r>
            <a:endParaRPr lang="x-none" altLang="en-IN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070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Divide and Conquer Approach</a:t>
            </a:r>
            <a:endParaRPr lang="x-none" altLang="en-IN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939800"/>
            <a:ext cx="11115040" cy="5772785"/>
          </a:xfrm>
        </p:spPr>
        <p:txBody>
          <a:bodyPr>
            <a:noAutofit/>
          </a:bodyPr>
          <a:p>
            <a:pPr marL="457200" indent="-457200">
              <a:lnSpc>
                <a:spcPct val="130000"/>
              </a:lnSpc>
            </a:pPr>
            <a:r>
              <a:rPr lang="x-none" altLang="en-IN" sz="3600" b="1">
                <a:solidFill>
                  <a:srgbClr val="831077"/>
                </a:solidFill>
              </a:rPr>
              <a:t>Idea :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any contiguous subarray A[i .. j] of A[low..high] must lie in exactly one of the following places: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entirely in the subarray A[low..mid], so that low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≤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 i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latin typeface="Arial" charset="0"/>
                <a:sym typeface="+mn-ea"/>
              </a:rPr>
              <a:t>≤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 j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latin typeface="Arial" charset="0"/>
                <a:sym typeface="+mn-ea"/>
              </a:rPr>
              <a:t>≤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 mid,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entirely in the subarray A[mid + 1..high], so that mid &lt; i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≤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 j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latin typeface="Arial" charset="0"/>
                <a:sym typeface="+mn-ea"/>
              </a:rPr>
              <a:t>≤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 high, or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crossing the midpoint, so that low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latin typeface="Arial" charset="0"/>
                <a:sym typeface="+mn-ea"/>
              </a:rPr>
              <a:t>≤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 i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latin typeface="Arial" charset="0"/>
                <a:sym typeface="+mn-ea"/>
              </a:rPr>
              <a:t>≤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 mid &lt; j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latin typeface="Arial" charset="0"/>
                <a:sym typeface="+mn-ea"/>
              </a:rPr>
              <a:t>≤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 high.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070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Divide and Conquer Approach</a:t>
            </a:r>
            <a:endParaRPr lang="x-none" altLang="en-IN" b="1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085" y="1757680"/>
            <a:ext cx="9561830" cy="3342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2372</Words>
  <Application>Kingsoft Office WPP</Application>
  <PresentationFormat>Widescreen</PresentationFormat>
  <Paragraphs>78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Theme</vt:lpstr>
      <vt:lpstr>Merge Sort</vt:lpstr>
      <vt:lpstr>PowerPoint 演示文稿</vt:lpstr>
      <vt:lpstr>Algorithm</vt:lpstr>
      <vt:lpstr>Naive Approach</vt:lpstr>
      <vt:lpstr>Naive Approach</vt:lpstr>
      <vt:lpstr>Fine Tuned Naive Approach</vt:lpstr>
      <vt:lpstr>Naive Approach</vt:lpstr>
      <vt:lpstr>Fine Tuned Naive Approach</vt:lpstr>
      <vt:lpstr>Divide and Conquer Approach</vt:lpstr>
      <vt:lpstr>PowerPoint 演示文稿</vt:lpstr>
      <vt:lpstr>Divide and Conquer Approach</vt:lpstr>
      <vt:lpstr>Divide and Conquer Approach</vt:lpstr>
      <vt:lpstr>Naive Approach</vt:lpstr>
      <vt:lpstr>Divide and Conquer Approach</vt:lpstr>
      <vt:lpstr>Fine Tuned Naive Approach</vt:lpstr>
      <vt:lpstr>Naive Approach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janaki</dc:creator>
  <cp:lastModifiedBy>janaki</cp:lastModifiedBy>
  <cp:revision>672</cp:revision>
  <dcterms:created xsi:type="dcterms:W3CDTF">2022-01-31T12:15:47Z</dcterms:created>
  <dcterms:modified xsi:type="dcterms:W3CDTF">2022-01-31T12:15:47Z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16393͝-10.1.0.5707</vt:lpwstr>
  </property>
</Properties>
</file>