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0385"/>
            <a:ext cx="9144000" cy="1381125"/>
          </a:xfrm>
        </p:spPr>
        <p:txBody>
          <a:bodyPr/>
          <a:p>
            <a:r>
              <a:rPr lang="x-none" altLang="en-IN" b="1">
                <a:solidFill>
                  <a:srgbClr val="C00000"/>
                </a:solidFill>
              </a:rPr>
              <a:t>C++ and STL Introduction</a:t>
            </a:r>
            <a:endParaRPr lang="x-none" altLang="en-IN" b="1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77385"/>
            <a:ext cx="9144000" cy="781050"/>
          </a:xfrm>
        </p:spPr>
        <p:txBody>
          <a:bodyPr/>
          <a:p>
            <a:r>
              <a:rPr lang="x-none" altLang="en-IN" sz="2800" b="1">
                <a:solidFill>
                  <a:srgbClr val="002060"/>
                </a:solidFill>
              </a:rPr>
              <a:t>Dr M Janaki Meena</a:t>
            </a:r>
            <a:endParaRPr lang="x-none" altLang="en-IN" sz="2800" b="1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850"/>
            <a:ext cx="10515600" cy="846455"/>
          </a:xfrm>
        </p:spPr>
        <p:txBody>
          <a:bodyPr>
            <a:normAutofit/>
          </a:bodyPr>
          <a:p>
            <a:pPr algn="ctr"/>
            <a:r>
              <a:rPr lang="x-none" altLang="en-IN" b="1">
                <a:solidFill>
                  <a:srgbClr val="C00000"/>
                </a:solidFill>
              </a:rPr>
              <a:t>Unordered Associative Containers in STL</a:t>
            </a:r>
            <a:endParaRPr lang="x-none" altLang="en-IN" b="1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605" y="1040130"/>
            <a:ext cx="12183745" cy="5640070"/>
          </a:xfrm>
        </p:spPr>
        <p:txBody>
          <a:bodyPr>
            <a:noAutofit/>
          </a:bodyPr>
          <a:p>
            <a:pPr>
              <a:lnSpc>
                <a:spcPct val="140000"/>
              </a:lnSpc>
            </a:pPr>
            <a:r>
              <a:rPr lang="en-IN" altLang="en-US">
                <a:solidFill>
                  <a:srgbClr val="002060"/>
                </a:solidFill>
              </a:rPr>
              <a:t>containers implement unsorted (hashed) data structures that can be quickly searched (O(1) amortized, O(n) worst-case complexity)</a:t>
            </a:r>
            <a:endParaRPr lang="en-IN" altLang="en-US">
              <a:solidFill>
                <a:srgbClr val="002060"/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IN" altLang="en-US" b="1">
                <a:solidFill>
                  <a:srgbClr val="FF0000"/>
                </a:solidFill>
              </a:rPr>
              <a:t>Examples</a:t>
            </a:r>
            <a:endParaRPr lang="en-IN" altLang="en-US" b="1">
              <a:solidFill>
                <a:srgbClr val="FF0000"/>
              </a:solidFill>
            </a:endParaRPr>
          </a:p>
          <a:p>
            <a:pPr>
              <a:lnSpc>
                <a:spcPct val="140000"/>
              </a:lnSpc>
            </a:pPr>
            <a:r>
              <a:rPr lang="en-IN" altLang="en-US">
                <a:solidFill>
                  <a:srgbClr val="002060"/>
                </a:solidFill>
              </a:rPr>
              <a:t>unordered_set - Collection of unique keys, hashed by keys</a:t>
            </a:r>
            <a:endParaRPr lang="en-IN" altLang="en-US">
              <a:solidFill>
                <a:srgbClr val="002060"/>
              </a:solidFill>
            </a:endParaRPr>
          </a:p>
          <a:p>
            <a:pPr>
              <a:lnSpc>
                <a:spcPct val="140000"/>
              </a:lnSpc>
            </a:pPr>
            <a:r>
              <a:rPr lang="en-IN" altLang="en-US">
                <a:solidFill>
                  <a:srgbClr val="002060"/>
                </a:solidFill>
                <a:sym typeface="+mn-ea"/>
              </a:rPr>
              <a:t>unordered_</a:t>
            </a:r>
            <a:r>
              <a:rPr lang="en-IN" altLang="en-US">
                <a:solidFill>
                  <a:srgbClr val="002060"/>
                </a:solidFill>
              </a:rPr>
              <a:t>map - Collection of key-value pairs, </a:t>
            </a:r>
            <a:r>
              <a:rPr lang="en-IN" altLang="en-US">
                <a:solidFill>
                  <a:srgbClr val="002060"/>
                </a:solidFill>
                <a:sym typeface="+mn-ea"/>
              </a:rPr>
              <a:t>hashed </a:t>
            </a:r>
            <a:r>
              <a:rPr lang="en-IN" altLang="en-US">
                <a:solidFill>
                  <a:srgbClr val="002060"/>
                </a:solidFill>
              </a:rPr>
              <a:t>by keys, keys are unique</a:t>
            </a:r>
            <a:endParaRPr lang="en-IN" altLang="en-US">
              <a:solidFill>
                <a:srgbClr val="002060"/>
              </a:solidFill>
            </a:endParaRPr>
          </a:p>
          <a:p>
            <a:pPr>
              <a:lnSpc>
                <a:spcPct val="140000"/>
              </a:lnSpc>
            </a:pPr>
            <a:r>
              <a:rPr lang="en-IN" altLang="en-US">
                <a:solidFill>
                  <a:srgbClr val="002060"/>
                </a:solidFill>
                <a:sym typeface="+mn-ea"/>
              </a:rPr>
              <a:t>unordered_</a:t>
            </a:r>
            <a:r>
              <a:rPr lang="en-IN" altLang="en-US">
                <a:solidFill>
                  <a:srgbClr val="002060"/>
                </a:solidFill>
              </a:rPr>
              <a:t>multiset - Collection of keys, </a:t>
            </a:r>
            <a:r>
              <a:rPr lang="en-IN" altLang="en-US">
                <a:solidFill>
                  <a:srgbClr val="002060"/>
                </a:solidFill>
                <a:sym typeface="+mn-ea"/>
              </a:rPr>
              <a:t>hashed </a:t>
            </a:r>
            <a:r>
              <a:rPr lang="en-IN" altLang="en-US">
                <a:solidFill>
                  <a:srgbClr val="002060"/>
                </a:solidFill>
              </a:rPr>
              <a:t>by keys</a:t>
            </a:r>
            <a:endParaRPr lang="en-IN" altLang="en-US">
              <a:solidFill>
                <a:srgbClr val="002060"/>
              </a:solidFill>
            </a:endParaRPr>
          </a:p>
          <a:p>
            <a:pPr>
              <a:lnSpc>
                <a:spcPct val="140000"/>
              </a:lnSpc>
            </a:pPr>
            <a:r>
              <a:rPr lang="en-IN" altLang="en-US">
                <a:solidFill>
                  <a:srgbClr val="002060"/>
                </a:solidFill>
                <a:sym typeface="+mn-ea"/>
              </a:rPr>
              <a:t>unordered_</a:t>
            </a:r>
            <a:r>
              <a:rPr lang="en-IN" altLang="en-US">
                <a:solidFill>
                  <a:srgbClr val="002060"/>
                </a:solidFill>
              </a:rPr>
              <a:t>multimap - Collection of key-value pairs, </a:t>
            </a:r>
            <a:r>
              <a:rPr lang="en-IN" altLang="en-US">
                <a:solidFill>
                  <a:srgbClr val="002060"/>
                </a:solidFill>
                <a:sym typeface="+mn-ea"/>
              </a:rPr>
              <a:t>hashed </a:t>
            </a:r>
            <a:r>
              <a:rPr lang="en-IN" altLang="en-US">
                <a:solidFill>
                  <a:srgbClr val="002060"/>
                </a:solidFill>
              </a:rPr>
              <a:t>by keys </a:t>
            </a:r>
            <a:endParaRPr lang="en-IN" altLang="en-US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850"/>
            <a:ext cx="10515600" cy="846455"/>
          </a:xfrm>
        </p:spPr>
        <p:txBody>
          <a:bodyPr>
            <a:normAutofit/>
          </a:bodyPr>
          <a:p>
            <a:pPr algn="ctr"/>
            <a:r>
              <a:rPr lang="x-none" altLang="en-IN" b="1">
                <a:solidFill>
                  <a:srgbClr val="C00000"/>
                </a:solidFill>
              </a:rPr>
              <a:t>Container Adaptors in STL</a:t>
            </a:r>
            <a:endParaRPr lang="x-none" altLang="en-IN" b="1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605" y="1040130"/>
            <a:ext cx="12183745" cy="5640070"/>
          </a:xfrm>
        </p:spPr>
        <p:txBody>
          <a:bodyPr>
            <a:noAutofit/>
          </a:bodyPr>
          <a:p>
            <a:pPr>
              <a:lnSpc>
                <a:spcPct val="160000"/>
              </a:lnSpc>
            </a:pPr>
            <a:r>
              <a:rPr lang="en-IN" altLang="en-US">
                <a:solidFill>
                  <a:srgbClr val="002060"/>
                </a:solidFill>
              </a:rPr>
              <a:t>Provide a different interface for sequential containers</a:t>
            </a:r>
            <a:endParaRPr lang="en-IN" altLang="en-US">
              <a:solidFill>
                <a:srgbClr val="002060"/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IN" altLang="en-US">
                <a:solidFill>
                  <a:srgbClr val="002060"/>
                </a:solidFill>
              </a:rPr>
              <a:t>Examples</a:t>
            </a:r>
            <a:endParaRPr lang="en-IN" altLang="en-US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IN" altLang="en-US">
                <a:solidFill>
                  <a:srgbClr val="002060"/>
                </a:solidFill>
              </a:rPr>
              <a:t>stack - Adapts a container to provide stack (LIFO data structure)</a:t>
            </a:r>
            <a:endParaRPr lang="en-IN" altLang="en-US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IN" altLang="en-US">
                <a:solidFill>
                  <a:srgbClr val="002060"/>
                </a:solidFill>
                <a:sym typeface="+mn-ea"/>
              </a:rPr>
              <a:t>queue</a:t>
            </a:r>
            <a:r>
              <a:rPr lang="en-IN" altLang="en-US">
                <a:solidFill>
                  <a:srgbClr val="002060"/>
                </a:solidFill>
              </a:rPr>
              <a:t> - Adapts a container to provide queue (FIFO data structure)</a:t>
            </a:r>
            <a:endParaRPr lang="en-IN" altLang="en-US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IN" altLang="en-US">
                <a:solidFill>
                  <a:srgbClr val="002060"/>
                </a:solidFill>
                <a:sym typeface="+mn-ea"/>
              </a:rPr>
              <a:t>priority_</a:t>
            </a:r>
            <a:r>
              <a:rPr lang="en-IN" altLang="en-US">
                <a:solidFill>
                  <a:srgbClr val="002060"/>
                </a:solidFill>
                <a:sym typeface="+mn-ea"/>
              </a:rPr>
              <a:t>queue</a:t>
            </a:r>
            <a:r>
              <a:rPr lang="en-IN" altLang="en-US">
                <a:solidFill>
                  <a:srgbClr val="002060"/>
                </a:solidFill>
                <a:sym typeface="+mn-ea"/>
              </a:rPr>
              <a:t> </a:t>
            </a:r>
            <a:r>
              <a:rPr lang="en-IN" altLang="en-US">
                <a:solidFill>
                  <a:srgbClr val="002060"/>
                </a:solidFill>
              </a:rPr>
              <a:t>- Adapts a container to provide priority queue </a:t>
            </a:r>
            <a:endParaRPr lang="en-IN" altLang="en-US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850"/>
            <a:ext cx="10515600" cy="846455"/>
          </a:xfrm>
        </p:spPr>
        <p:txBody>
          <a:bodyPr>
            <a:normAutofit/>
          </a:bodyPr>
          <a:p>
            <a:pPr algn="ctr"/>
            <a:r>
              <a:rPr lang="x-none" altLang="en-IN" b="1">
                <a:solidFill>
                  <a:srgbClr val="C00000"/>
                </a:solidFill>
              </a:rPr>
              <a:t> Function Object in STL</a:t>
            </a:r>
            <a:endParaRPr lang="x-none" altLang="en-IN" b="1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605" y="1040130"/>
            <a:ext cx="12183745" cy="5640070"/>
          </a:xfrm>
        </p:spPr>
        <p:txBody>
          <a:bodyPr>
            <a:noAutofit/>
          </a:bodyPr>
          <a:p>
            <a:pPr>
              <a:lnSpc>
                <a:spcPct val="160000"/>
              </a:lnSpc>
            </a:pPr>
            <a:r>
              <a:rPr lang="en-IN" altLang="en-US">
                <a:solidFill>
                  <a:srgbClr val="002060"/>
                </a:solidFill>
              </a:rPr>
              <a:t>Construct allowing an object to be invoked or called as if it were an ordinary function, usually with the same syntax (a function parameter that can also be a function). </a:t>
            </a:r>
            <a:endParaRPr lang="en-IN" altLang="en-US">
              <a:solidFill>
                <a:srgbClr val="002060"/>
              </a:solidFill>
            </a:endParaRPr>
          </a:p>
          <a:p>
            <a:pPr>
              <a:lnSpc>
                <a:spcPct val="160000"/>
              </a:lnSpc>
            </a:pPr>
            <a:r>
              <a:rPr lang="en-IN" altLang="en-US">
                <a:solidFill>
                  <a:srgbClr val="002060"/>
                </a:solidFill>
              </a:rPr>
              <a:t>Function objects are often called functors. </a:t>
            </a:r>
            <a:endParaRPr lang="en-IN" altLang="en-US">
              <a:solidFill>
                <a:srgbClr val="002060"/>
              </a:solidFill>
            </a:endParaRPr>
          </a:p>
          <a:p>
            <a:pPr>
              <a:lnSpc>
                <a:spcPct val="160000"/>
              </a:lnSpc>
            </a:pPr>
            <a:r>
              <a:rPr lang="en-IN" altLang="en-US">
                <a:solidFill>
                  <a:srgbClr val="002060"/>
                </a:solidFill>
              </a:rPr>
              <a:t>In C++, a function object may be used instead of an ordinary function by defining a class that overloads the function call operator by defining an operator() member function.</a:t>
            </a:r>
            <a:endParaRPr lang="en-IN" altLang="en-US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850"/>
            <a:ext cx="10515600" cy="846455"/>
          </a:xfrm>
        </p:spPr>
        <p:txBody>
          <a:bodyPr>
            <a:normAutofit/>
          </a:bodyPr>
          <a:p>
            <a:pPr algn="ctr"/>
            <a:r>
              <a:rPr lang="x-none" altLang="en-IN" b="1">
                <a:solidFill>
                  <a:srgbClr val="C00000"/>
                </a:solidFill>
              </a:rPr>
              <a:t> Function Object in STL</a:t>
            </a:r>
            <a:endParaRPr lang="x-none" altLang="en-IN" b="1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730" y="972820"/>
            <a:ext cx="11125835" cy="56076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850"/>
            <a:ext cx="10515600" cy="846455"/>
          </a:xfrm>
        </p:spPr>
        <p:txBody>
          <a:bodyPr>
            <a:normAutofit/>
          </a:bodyPr>
          <a:p>
            <a:pPr algn="ctr"/>
            <a:r>
              <a:rPr lang="x-none" altLang="en-IN" b="1">
                <a:solidFill>
                  <a:srgbClr val="C00000"/>
                </a:solidFill>
              </a:rPr>
              <a:t> Function Object in STL</a:t>
            </a:r>
            <a:endParaRPr lang="x-none" altLang="en-IN" b="1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605" y="1040130"/>
            <a:ext cx="12183745" cy="5640070"/>
          </a:xfrm>
        </p:spPr>
        <p:txBody>
          <a:bodyPr>
            <a:noAutofit/>
          </a:bodyPr>
          <a:p>
            <a:pPr algn="l">
              <a:lnSpc>
                <a:spcPct val="160000"/>
              </a:lnSpc>
            </a:pPr>
            <a:r>
              <a:rPr lang="en-IN" altLang="en-US">
                <a:solidFill>
                  <a:srgbClr val="002060"/>
                </a:solidFill>
              </a:rPr>
              <a:t>syntax for providing the callback to the std::sort() function is identical, but an object is passed instead of a function pointer</a:t>
            </a:r>
            <a:endParaRPr lang="en-IN" altLang="en-US">
              <a:solidFill>
                <a:srgbClr val="002060"/>
              </a:solidFill>
            </a:endParaRPr>
          </a:p>
          <a:p>
            <a:pPr algn="l">
              <a:lnSpc>
                <a:spcPct val="160000"/>
              </a:lnSpc>
            </a:pPr>
            <a:r>
              <a:rPr lang="en-IN" altLang="en-US">
                <a:solidFill>
                  <a:srgbClr val="002060"/>
                </a:solidFill>
              </a:rPr>
              <a:t>When invoked, the callback function is executed just as any other member function, and therefore has full access to the other members (data or functions) of the object. </a:t>
            </a:r>
            <a:endParaRPr lang="x-non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850"/>
            <a:ext cx="10515600" cy="846455"/>
          </a:xfrm>
        </p:spPr>
        <p:txBody>
          <a:bodyPr>
            <a:normAutofit/>
          </a:bodyPr>
          <a:p>
            <a:pPr algn="ctr"/>
            <a:r>
              <a:rPr lang="x-none" altLang="en-IN" b="1">
                <a:solidFill>
                  <a:srgbClr val="C00000"/>
                </a:solidFill>
              </a:rPr>
              <a:t>Iterator in STL</a:t>
            </a:r>
            <a:endParaRPr lang="x-none" altLang="en-IN" b="1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605" y="1040130"/>
            <a:ext cx="12183745" cy="5640070"/>
          </a:xfrm>
        </p:spPr>
        <p:txBody>
          <a:bodyPr>
            <a:noAutofit/>
          </a:bodyPr>
          <a:p>
            <a:pPr algn="l">
              <a:lnSpc>
                <a:spcPct val="130000"/>
              </a:lnSpc>
            </a:pPr>
            <a:r>
              <a:rPr lang="en-IN" altLang="en-US">
                <a:solidFill>
                  <a:srgbClr val="002060"/>
                </a:solidFill>
              </a:rPr>
              <a:t>Enables a programmer to traverse a container</a:t>
            </a:r>
            <a:endParaRPr lang="en-IN" altLang="en-US">
              <a:solidFill>
                <a:srgbClr val="002060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IN" altLang="en-US">
                <a:solidFill>
                  <a:srgbClr val="002060"/>
                </a:solidFill>
              </a:rPr>
              <a:t>Iterators are also comparable</a:t>
            </a:r>
            <a:endParaRPr lang="en-IN" altLang="en-US">
              <a:solidFill>
                <a:srgbClr val="002060"/>
              </a:solidFill>
            </a:endParaRPr>
          </a:p>
          <a:p>
            <a:pPr algn="l">
              <a:lnSpc>
                <a:spcPct val="130000"/>
              </a:lnSpc>
              <a:buNone/>
            </a:pPr>
            <a:r>
              <a:rPr lang="en-IN" altLang="en-US">
                <a:solidFill>
                  <a:srgbClr val="002060"/>
                </a:solidFill>
              </a:rPr>
              <a:t>There are five types of iterators:</a:t>
            </a:r>
            <a:endParaRPr lang="en-IN" altLang="en-US">
              <a:solidFill>
                <a:srgbClr val="002060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IN" altLang="en-US">
                <a:solidFill>
                  <a:srgbClr val="002060"/>
                </a:solidFill>
              </a:rPr>
              <a:t>Input iterators</a:t>
            </a:r>
            <a:endParaRPr lang="en-IN" altLang="en-US">
              <a:solidFill>
                <a:srgbClr val="002060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IN" altLang="en-US">
                <a:solidFill>
                  <a:srgbClr val="002060"/>
                </a:solidFill>
              </a:rPr>
              <a:t>Output iterators</a:t>
            </a:r>
            <a:endParaRPr lang="en-IN" altLang="en-US">
              <a:solidFill>
                <a:srgbClr val="002060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IN" altLang="en-US">
                <a:solidFill>
                  <a:srgbClr val="002060"/>
                </a:solidFill>
              </a:rPr>
              <a:t>Forward iterators</a:t>
            </a:r>
            <a:endParaRPr lang="en-IN" altLang="en-US">
              <a:solidFill>
                <a:srgbClr val="002060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IN" altLang="en-US">
                <a:solidFill>
                  <a:srgbClr val="002060"/>
                </a:solidFill>
              </a:rPr>
              <a:t>Bidirectional iterators</a:t>
            </a:r>
            <a:endParaRPr lang="en-IN" altLang="en-US">
              <a:solidFill>
                <a:srgbClr val="002060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IN" altLang="en-US">
                <a:solidFill>
                  <a:srgbClr val="002060"/>
                </a:solidFill>
              </a:rPr>
              <a:t>Random access iterators</a:t>
            </a:r>
            <a:endParaRPr lang="en-IN" altLang="en-US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850"/>
            <a:ext cx="10515600" cy="846455"/>
          </a:xfrm>
        </p:spPr>
        <p:txBody>
          <a:bodyPr>
            <a:normAutofit/>
          </a:bodyPr>
          <a:p>
            <a:pPr algn="ctr"/>
            <a:r>
              <a:rPr lang="x-none" altLang="en-IN" b="1">
                <a:solidFill>
                  <a:srgbClr val="C00000"/>
                </a:solidFill>
              </a:rPr>
              <a:t>Input Iterator in STL</a:t>
            </a:r>
            <a:endParaRPr lang="x-none" altLang="en-IN" b="1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05" y="1040130"/>
            <a:ext cx="11995150" cy="5640070"/>
          </a:xfrm>
        </p:spPr>
        <p:txBody>
          <a:bodyPr>
            <a:noAutofit/>
          </a:bodyPr>
          <a:p>
            <a:pPr algn="l">
              <a:lnSpc>
                <a:spcPct val="160000"/>
              </a:lnSpc>
            </a:pPr>
            <a:r>
              <a:rPr lang="en-IN" altLang="en-US">
                <a:solidFill>
                  <a:srgbClr val="002060"/>
                </a:solidFill>
              </a:rPr>
              <a:t>Weakest as well as the simplest among all the iterators</a:t>
            </a:r>
            <a:endParaRPr lang="en-IN" altLang="en-US">
              <a:solidFill>
                <a:srgbClr val="002060"/>
              </a:solidFill>
            </a:endParaRPr>
          </a:p>
          <a:p>
            <a:pPr algn="l">
              <a:lnSpc>
                <a:spcPct val="160000"/>
              </a:lnSpc>
            </a:pPr>
            <a:r>
              <a:rPr lang="en-IN" altLang="en-US">
                <a:solidFill>
                  <a:srgbClr val="002060"/>
                </a:solidFill>
              </a:rPr>
              <a:t>Can be used in sequential input operations, where each value pointed by the iterator is read-only once and then the iterator is incremented</a:t>
            </a:r>
            <a:endParaRPr lang="en-IN" altLang="en-US">
              <a:solidFill>
                <a:srgbClr val="002060"/>
              </a:solidFill>
            </a:endParaRPr>
          </a:p>
          <a:p>
            <a:pPr algn="l">
              <a:lnSpc>
                <a:spcPct val="160000"/>
              </a:lnSpc>
            </a:pPr>
            <a:r>
              <a:rPr lang="en-IN" altLang="en-US">
                <a:solidFill>
                  <a:srgbClr val="002060"/>
                </a:solidFill>
              </a:rPr>
              <a:t>Can be used to modify data</a:t>
            </a:r>
            <a:endParaRPr lang="en-IN" altLang="en-US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850"/>
            <a:ext cx="10515600" cy="846455"/>
          </a:xfrm>
        </p:spPr>
        <p:txBody>
          <a:bodyPr>
            <a:normAutofit/>
          </a:bodyPr>
          <a:p>
            <a:pPr algn="ctr"/>
            <a:r>
              <a:rPr lang="x-none" altLang="en-IN" b="1">
                <a:solidFill>
                  <a:srgbClr val="C00000"/>
                </a:solidFill>
              </a:rPr>
              <a:t>Output Iterator in STL</a:t>
            </a:r>
            <a:endParaRPr lang="x-none" altLang="en-IN" b="1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05" y="1040130"/>
            <a:ext cx="11995150" cy="5640070"/>
          </a:xfrm>
        </p:spPr>
        <p:txBody>
          <a:bodyPr>
            <a:noAutofit/>
          </a:bodyPr>
          <a:p>
            <a:pPr algn="l">
              <a:lnSpc>
                <a:spcPct val="160000"/>
              </a:lnSpc>
            </a:pPr>
            <a:r>
              <a:rPr lang="en-IN" altLang="en-US">
                <a:solidFill>
                  <a:srgbClr val="002060"/>
                </a:solidFill>
              </a:rPr>
              <a:t>Can be assigned values in a sequence, but cannot be used to access values</a:t>
            </a:r>
            <a:endParaRPr lang="en-IN" altLang="en-US">
              <a:solidFill>
                <a:srgbClr val="002060"/>
              </a:solidFill>
            </a:endParaRPr>
          </a:p>
          <a:p>
            <a:pPr algn="l">
              <a:lnSpc>
                <a:spcPct val="160000"/>
              </a:lnSpc>
            </a:pPr>
            <a:r>
              <a:rPr lang="en-IN" altLang="en-US">
                <a:solidFill>
                  <a:srgbClr val="002060"/>
                </a:solidFill>
              </a:rPr>
              <a:t>So, we can say that input and output iterators are complementary to each other.</a:t>
            </a:r>
            <a:endParaRPr lang="en-IN" altLang="en-US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850"/>
            <a:ext cx="10515600" cy="846455"/>
          </a:xfrm>
        </p:spPr>
        <p:txBody>
          <a:bodyPr>
            <a:normAutofit/>
          </a:bodyPr>
          <a:p>
            <a:pPr algn="ctr"/>
            <a:r>
              <a:rPr lang="x-none" altLang="en-IN" b="1">
                <a:solidFill>
                  <a:srgbClr val="C00000"/>
                </a:solidFill>
              </a:rPr>
              <a:t>Forward Iterator in STL</a:t>
            </a:r>
            <a:endParaRPr lang="x-none" altLang="en-IN" b="1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05" y="1040130"/>
            <a:ext cx="11995150" cy="5640070"/>
          </a:xfrm>
        </p:spPr>
        <p:txBody>
          <a:bodyPr>
            <a:noAutofit/>
          </a:bodyPr>
          <a:p>
            <a:pPr algn="l">
              <a:lnSpc>
                <a:spcPct val="160000"/>
              </a:lnSpc>
            </a:pPr>
            <a:r>
              <a:rPr lang="en-IN" altLang="en-US">
                <a:solidFill>
                  <a:srgbClr val="002060"/>
                </a:solidFill>
              </a:rPr>
              <a:t>Combination of input as well as output iterators</a:t>
            </a:r>
            <a:endParaRPr lang="en-IN" altLang="en-US">
              <a:solidFill>
                <a:srgbClr val="002060"/>
              </a:solidFill>
            </a:endParaRPr>
          </a:p>
          <a:p>
            <a:pPr algn="l">
              <a:lnSpc>
                <a:spcPct val="160000"/>
              </a:lnSpc>
            </a:pPr>
            <a:r>
              <a:rPr lang="en-IN" altLang="en-US">
                <a:solidFill>
                  <a:srgbClr val="002060"/>
                </a:solidFill>
              </a:rPr>
              <a:t>Provides support to the functionality of both of them</a:t>
            </a:r>
            <a:endParaRPr lang="en-IN" altLang="en-US">
              <a:solidFill>
                <a:srgbClr val="002060"/>
              </a:solidFill>
            </a:endParaRPr>
          </a:p>
          <a:p>
            <a:pPr algn="l">
              <a:lnSpc>
                <a:spcPct val="160000"/>
              </a:lnSpc>
            </a:pPr>
            <a:r>
              <a:rPr lang="en-IN" altLang="en-US">
                <a:solidFill>
                  <a:srgbClr val="002060"/>
                </a:solidFill>
              </a:rPr>
              <a:t>Permits values to be both accessed and modified</a:t>
            </a:r>
            <a:endParaRPr lang="en-IN" altLang="en-US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850"/>
            <a:ext cx="10515600" cy="846455"/>
          </a:xfrm>
        </p:spPr>
        <p:txBody>
          <a:bodyPr>
            <a:normAutofit/>
          </a:bodyPr>
          <a:p>
            <a:pPr algn="ctr"/>
            <a:r>
              <a:rPr lang="x-none" altLang="en-IN" b="1">
                <a:solidFill>
                  <a:srgbClr val="C00000"/>
                </a:solidFill>
              </a:rPr>
              <a:t>Reverse Iterator in STL</a:t>
            </a:r>
            <a:endParaRPr lang="x-none" altLang="en-IN" b="1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05" y="1040130"/>
            <a:ext cx="11995150" cy="5640070"/>
          </a:xfrm>
        </p:spPr>
        <p:txBody>
          <a:bodyPr>
            <a:noAutofit/>
          </a:bodyPr>
          <a:p>
            <a:pPr algn="l">
              <a:lnSpc>
                <a:spcPct val="160000"/>
              </a:lnSpc>
            </a:pPr>
            <a:r>
              <a:rPr lang="x-none"/>
              <a:t> </a:t>
            </a:r>
            <a:r>
              <a:rPr lang="en-IN" altLang="en-US">
                <a:solidFill>
                  <a:srgbClr val="002060"/>
                </a:solidFill>
              </a:rPr>
              <a:t>to iterate backwards through a container</a:t>
            </a:r>
            <a:endParaRPr lang="en-IN" altLang="en-US">
              <a:solidFill>
                <a:srgbClr val="002060"/>
              </a:solidFill>
            </a:endParaRPr>
          </a:p>
          <a:p>
            <a:pPr algn="l">
              <a:lnSpc>
                <a:spcPct val="160000"/>
              </a:lnSpc>
            </a:pPr>
            <a:endParaRPr lang="en-IN" altLang="en-US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850"/>
            <a:ext cx="10515600" cy="846455"/>
          </a:xfrm>
        </p:spPr>
        <p:txBody>
          <a:bodyPr/>
          <a:p>
            <a:pPr algn="ctr"/>
            <a:r>
              <a:rPr lang="x-none" altLang="en-IN" b="1">
                <a:solidFill>
                  <a:srgbClr val="C00000"/>
                </a:solidFill>
              </a:rPr>
              <a:t>C++</a:t>
            </a:r>
            <a:endParaRPr lang="x-none" altLang="en-IN" b="1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" y="1040130"/>
            <a:ext cx="11425555" cy="5139055"/>
          </a:xfrm>
        </p:spPr>
        <p:txBody>
          <a:bodyPr/>
          <a:p>
            <a:pPr>
              <a:lnSpc>
                <a:spcPct val="190000"/>
              </a:lnSpc>
            </a:pPr>
            <a:r>
              <a:rPr lang="en-IN" altLang="en-US">
                <a:solidFill>
                  <a:srgbClr val="002060"/>
                </a:solidFill>
              </a:rPr>
              <a:t>Object-oriented programming and object-oriented design</a:t>
            </a:r>
            <a:endParaRPr lang="en-IN" altLang="en-US">
              <a:solidFill>
                <a:srgbClr val="002060"/>
              </a:solidFill>
            </a:endParaRPr>
          </a:p>
          <a:p>
            <a:pPr>
              <a:lnSpc>
                <a:spcPct val="190000"/>
              </a:lnSpc>
            </a:pPr>
            <a:r>
              <a:rPr lang="en-IN" altLang="en-US">
                <a:solidFill>
                  <a:srgbClr val="002060"/>
                </a:solidFill>
              </a:rPr>
              <a:t>Faster language and occupies lesser memory compared </a:t>
            </a:r>
            <a:endParaRPr lang="en-IN" altLang="en-US">
              <a:solidFill>
                <a:srgbClr val="002060"/>
              </a:solidFill>
            </a:endParaRPr>
          </a:p>
          <a:p>
            <a:pPr>
              <a:lnSpc>
                <a:spcPct val="190000"/>
              </a:lnSpc>
            </a:pPr>
            <a:r>
              <a:rPr lang="en-IN" altLang="en-US">
                <a:solidFill>
                  <a:srgbClr val="002060"/>
                </a:solidFill>
              </a:rPr>
              <a:t>Includes the first widely used modern implementation of a generic programming language</a:t>
            </a:r>
            <a:endParaRPr lang="en-IN" altLang="en-US">
              <a:solidFill>
                <a:srgbClr val="002060"/>
              </a:solidFill>
            </a:endParaRPr>
          </a:p>
          <a:p>
            <a:pPr>
              <a:lnSpc>
                <a:spcPct val="190000"/>
              </a:lnSpc>
            </a:pPr>
            <a:r>
              <a:rPr lang="en-IN" altLang="en-US">
                <a:solidFill>
                  <a:srgbClr val="002060"/>
                </a:solidFill>
              </a:rPr>
              <a:t>STL has implementation of most of the data structures</a:t>
            </a:r>
            <a:endParaRPr lang="en-IN" altLang="en-US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850"/>
            <a:ext cx="10515600" cy="846455"/>
          </a:xfrm>
        </p:spPr>
        <p:txBody>
          <a:bodyPr>
            <a:normAutofit/>
          </a:bodyPr>
          <a:p>
            <a:pPr algn="ctr"/>
            <a:r>
              <a:rPr lang="x-none" altLang="en-IN" b="1">
                <a:solidFill>
                  <a:srgbClr val="C00000"/>
                </a:solidFill>
              </a:rPr>
              <a:t>Bidirectional Iterator in STL</a:t>
            </a:r>
            <a:endParaRPr lang="x-none" altLang="en-IN" b="1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05" y="1040130"/>
            <a:ext cx="11995150" cy="5640070"/>
          </a:xfrm>
        </p:spPr>
        <p:txBody>
          <a:bodyPr>
            <a:noAutofit/>
          </a:bodyPr>
          <a:p>
            <a:pPr algn="l">
              <a:lnSpc>
                <a:spcPct val="160000"/>
              </a:lnSpc>
            </a:pPr>
            <a:r>
              <a:rPr lang="en-IN" altLang="en-US">
                <a:solidFill>
                  <a:srgbClr val="002060"/>
                </a:solidFill>
              </a:rPr>
              <a:t>can be used to access the sequence of elements in a range in both directions</a:t>
            </a:r>
            <a:endParaRPr lang="en-IN" altLang="en-US">
              <a:solidFill>
                <a:srgbClr val="002060"/>
              </a:solidFill>
            </a:endParaRPr>
          </a:p>
          <a:p>
            <a:pPr algn="l">
              <a:lnSpc>
                <a:spcPct val="160000"/>
              </a:lnSpc>
            </a:pPr>
            <a:r>
              <a:rPr lang="en-IN" altLang="en-US">
                <a:solidFill>
                  <a:srgbClr val="002060"/>
                </a:solidFill>
              </a:rPr>
              <a:t>It is to be noted that containers like list, map, multimap, set and multiset support bidirectional iterators</a:t>
            </a:r>
            <a:endParaRPr lang="en-IN" altLang="en-US">
              <a:solidFill>
                <a:srgbClr val="002060"/>
              </a:solidFill>
            </a:endParaRPr>
          </a:p>
          <a:p>
            <a:pPr algn="l">
              <a:lnSpc>
                <a:spcPct val="160000"/>
              </a:lnSpc>
            </a:pPr>
            <a:r>
              <a:rPr lang="en-IN" altLang="en-US">
                <a:solidFill>
                  <a:srgbClr val="002060"/>
                </a:solidFill>
              </a:rPr>
              <a:t>This means that if we declare normal iterators for them, and then those will be bidirectional iterators, just like in case of vectors and deque they are random-access iterators</a:t>
            </a:r>
            <a:endParaRPr lang="en-IN" altLang="en-US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850"/>
            <a:ext cx="10515600" cy="846455"/>
          </a:xfrm>
        </p:spPr>
        <p:txBody>
          <a:bodyPr>
            <a:normAutofit/>
          </a:bodyPr>
          <a:p>
            <a:pPr algn="ctr"/>
            <a:r>
              <a:rPr lang="x-none" altLang="en-IN" b="1">
                <a:solidFill>
                  <a:srgbClr val="C00000"/>
                </a:solidFill>
              </a:rPr>
              <a:t>Random-access Iterator in STL</a:t>
            </a:r>
            <a:endParaRPr lang="x-none" altLang="en-IN" b="1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05" y="1040130"/>
            <a:ext cx="11995150" cy="5640070"/>
          </a:xfrm>
        </p:spPr>
        <p:txBody>
          <a:bodyPr>
            <a:noAutofit/>
          </a:bodyPr>
          <a:p>
            <a:pPr algn="l">
              <a:lnSpc>
                <a:spcPct val="160000"/>
              </a:lnSpc>
            </a:pPr>
            <a:r>
              <a:rPr lang="x-none"/>
              <a:t> </a:t>
            </a:r>
            <a:r>
              <a:rPr lang="en-IN" altLang="en-US">
                <a:solidFill>
                  <a:srgbClr val="002060"/>
                </a:solidFill>
              </a:rPr>
              <a:t>used to access elements at an arbitrary offset position relative to the element they point to, offering the same functionality as pointers. </a:t>
            </a:r>
            <a:endParaRPr lang="en-IN" altLang="en-US">
              <a:solidFill>
                <a:srgbClr val="002060"/>
              </a:solidFill>
            </a:endParaRPr>
          </a:p>
          <a:p>
            <a:pPr algn="l">
              <a:lnSpc>
                <a:spcPct val="160000"/>
              </a:lnSpc>
            </a:pPr>
            <a:r>
              <a:rPr lang="en-IN" altLang="en-US">
                <a:solidFill>
                  <a:srgbClr val="002060"/>
                </a:solidFill>
              </a:rPr>
              <a:t>Random-access iterators are the most complete iterators in terms of functionality. </a:t>
            </a:r>
            <a:endParaRPr lang="en-IN" altLang="en-US">
              <a:solidFill>
                <a:srgbClr val="002060"/>
              </a:solidFill>
            </a:endParaRPr>
          </a:p>
          <a:p>
            <a:pPr algn="l">
              <a:lnSpc>
                <a:spcPct val="160000"/>
              </a:lnSpc>
            </a:pPr>
            <a:r>
              <a:rPr lang="en-IN" altLang="en-US">
                <a:solidFill>
                  <a:srgbClr val="002060"/>
                </a:solidFill>
              </a:rPr>
              <a:t>All pointer types are also valid random-access iterators.</a:t>
            </a:r>
            <a:endParaRPr lang="en-IN" altLang="en-US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850"/>
            <a:ext cx="10515600" cy="846455"/>
          </a:xfrm>
        </p:spPr>
        <p:txBody>
          <a:bodyPr>
            <a:normAutofit/>
          </a:bodyPr>
          <a:p>
            <a:pPr algn="ctr"/>
            <a:r>
              <a:rPr lang="x-none" altLang="en-IN" b="1">
                <a:solidFill>
                  <a:srgbClr val="C00000"/>
                </a:solidFill>
              </a:rPr>
              <a:t>Algorithms in STL</a:t>
            </a:r>
            <a:endParaRPr lang="x-none" altLang="en-IN" b="1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05" y="1040130"/>
            <a:ext cx="11995150" cy="5640070"/>
          </a:xfrm>
        </p:spPr>
        <p:txBody>
          <a:bodyPr>
            <a:noAutofit/>
          </a:bodyPr>
          <a:p>
            <a:pPr algn="l">
              <a:lnSpc>
                <a:spcPct val="160000"/>
              </a:lnSpc>
            </a:pPr>
            <a:r>
              <a:rPr lang="en-IN" altLang="en-US">
                <a:solidFill>
                  <a:srgbClr val="002060"/>
                </a:solidFill>
              </a:rPr>
              <a:t>Algorithms work into the process by providing a procedural means of manipulating data exclusively through the iterator interface.</a:t>
            </a:r>
            <a:endParaRPr lang="en-IN" altLang="en-US">
              <a:solidFill>
                <a:srgbClr val="002060"/>
              </a:solidFill>
            </a:endParaRPr>
          </a:p>
          <a:p>
            <a:pPr algn="l">
              <a:lnSpc>
                <a:spcPct val="160000"/>
              </a:lnSpc>
            </a:pPr>
            <a:r>
              <a:rPr lang="en-IN" altLang="en-US">
                <a:solidFill>
                  <a:srgbClr val="002060"/>
                </a:solidFill>
              </a:rPr>
              <a:t>STL contain an ocean of algorithms</a:t>
            </a:r>
            <a:endParaRPr lang="en-IN" altLang="en-US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850"/>
            <a:ext cx="10515600" cy="846455"/>
          </a:xfrm>
        </p:spPr>
        <p:txBody>
          <a:bodyPr>
            <a:normAutofit/>
          </a:bodyPr>
          <a:p>
            <a:pPr algn="ctr"/>
            <a:r>
              <a:rPr lang="x-none" altLang="en-IN" b="1">
                <a:solidFill>
                  <a:srgbClr val="C00000"/>
                </a:solidFill>
              </a:rPr>
              <a:t>Algorithms in STL</a:t>
            </a:r>
            <a:endParaRPr lang="x-none" altLang="en-IN" b="1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6100" y="1232535"/>
            <a:ext cx="9497060" cy="29908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480" y="2967355"/>
            <a:ext cx="10515600" cy="1325563"/>
          </a:xfrm>
        </p:spPr>
        <p:txBody>
          <a:bodyPr/>
          <a:p>
            <a:pPr algn="ctr"/>
            <a:r>
              <a:rPr lang="x-none" altLang="en-IN" sz="5400" b="1">
                <a:solidFill>
                  <a:srgbClr val="002060"/>
                </a:solidFill>
                <a:latin typeface="+mn-lt"/>
                <a:ea typeface="+mn-ea"/>
                <a:cs typeface="+mn-cs"/>
              </a:rPr>
              <a:t>Thank You</a:t>
            </a:r>
            <a:endParaRPr lang="x-none" altLang="en-IN" sz="5400" b="1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850"/>
            <a:ext cx="10515600" cy="846455"/>
          </a:xfrm>
        </p:spPr>
        <p:txBody>
          <a:bodyPr/>
          <a:p>
            <a:pPr algn="ctr"/>
            <a:r>
              <a:rPr lang="x-none" altLang="en-IN" b="1">
                <a:solidFill>
                  <a:srgbClr val="C00000"/>
                </a:solidFill>
              </a:rPr>
              <a:t>Benefits of STL</a:t>
            </a:r>
            <a:endParaRPr lang="x-none" altLang="en-IN" b="1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" y="1040130"/>
            <a:ext cx="11425555" cy="5139055"/>
          </a:xfrm>
        </p:spPr>
        <p:txBody>
          <a:bodyPr/>
          <a:p>
            <a:pPr>
              <a:lnSpc>
                <a:spcPct val="190000"/>
              </a:lnSpc>
            </a:pPr>
            <a:r>
              <a:rPr lang="en-IN" altLang="en-US">
                <a:solidFill>
                  <a:srgbClr val="002060"/>
                </a:solidFill>
              </a:rPr>
              <a:t>Data structures are fast</a:t>
            </a:r>
            <a:endParaRPr lang="en-IN" altLang="en-US">
              <a:solidFill>
                <a:srgbClr val="002060"/>
              </a:solidFill>
            </a:endParaRPr>
          </a:p>
          <a:p>
            <a:pPr>
              <a:lnSpc>
                <a:spcPct val="190000"/>
              </a:lnSpc>
            </a:pPr>
            <a:r>
              <a:rPr lang="en-IN" altLang="en-US">
                <a:solidFill>
                  <a:srgbClr val="002060"/>
                </a:solidFill>
              </a:rPr>
              <a:t>Saves us writing our own</a:t>
            </a:r>
            <a:endParaRPr lang="en-IN" altLang="en-US">
              <a:solidFill>
                <a:srgbClr val="002060"/>
              </a:solidFill>
            </a:endParaRPr>
          </a:p>
          <a:p>
            <a:pPr>
              <a:lnSpc>
                <a:spcPct val="190000"/>
              </a:lnSpc>
            </a:pPr>
            <a:r>
              <a:rPr lang="en-IN" altLang="en-US">
                <a:solidFill>
                  <a:srgbClr val="002060"/>
                </a:solidFill>
              </a:rPr>
              <a:t>The algorithms are probably efficient</a:t>
            </a:r>
            <a:endParaRPr lang="en-IN" altLang="en-US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850"/>
            <a:ext cx="10515600" cy="846455"/>
          </a:xfrm>
        </p:spPr>
        <p:txBody>
          <a:bodyPr/>
          <a:p>
            <a:pPr algn="ctr"/>
            <a:r>
              <a:rPr lang="x-none" altLang="en-IN" b="1">
                <a:solidFill>
                  <a:srgbClr val="C00000"/>
                </a:solidFill>
              </a:rPr>
              <a:t>History of STL</a:t>
            </a:r>
            <a:endParaRPr lang="x-none" altLang="en-IN" b="1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" y="1040130"/>
            <a:ext cx="11425555" cy="5139055"/>
          </a:xfrm>
        </p:spPr>
        <p:txBody>
          <a:bodyPr>
            <a:noAutofit/>
          </a:bodyPr>
          <a:p>
            <a:pPr algn="l">
              <a:lnSpc>
                <a:spcPct val="170000"/>
              </a:lnSpc>
            </a:pPr>
            <a:r>
              <a:t> </a:t>
            </a:r>
            <a:r>
              <a:rPr lang="en-IN" altLang="en-US">
                <a:solidFill>
                  <a:srgbClr val="002060"/>
                </a:solidFill>
              </a:rPr>
              <a:t>Software library originally designed by Alexander Stepanov for C++ in HP labs</a:t>
            </a:r>
            <a:endParaRPr lang="en-IN" altLang="en-US">
              <a:solidFill>
                <a:srgbClr val="002060"/>
              </a:solidFill>
            </a:endParaRPr>
          </a:p>
          <a:p>
            <a:pPr algn="l">
              <a:lnSpc>
                <a:spcPct val="170000"/>
              </a:lnSpc>
            </a:pPr>
            <a:r>
              <a:rPr lang="en-IN" altLang="en-US">
                <a:solidFill>
                  <a:srgbClr val="002060"/>
                </a:solidFill>
              </a:rPr>
              <a:t>He worked earlier for Bell Labs close to Andrew Koenig and tried to convince Bjarne Stroustrup to introduce something like Ada generics in C++ </a:t>
            </a:r>
            <a:endParaRPr lang="en-IN" altLang="en-US">
              <a:solidFill>
                <a:srgbClr val="002060"/>
              </a:solidFill>
            </a:endParaRPr>
          </a:p>
          <a:p>
            <a:pPr algn="l">
              <a:lnSpc>
                <a:spcPct val="170000"/>
              </a:lnSpc>
            </a:pPr>
            <a:r>
              <a:rPr lang="en-IN" altLang="en-US">
                <a:solidFill>
                  <a:srgbClr val="002060"/>
                </a:solidFill>
              </a:rPr>
              <a:t>Ada was the first language to introduce genercity but it was not accepted outside defense</a:t>
            </a:r>
            <a:endParaRPr lang="en-IN" altLang="en-US">
              <a:solidFill>
                <a:srgbClr val="002060"/>
              </a:solidFill>
            </a:endParaRPr>
          </a:p>
          <a:p>
            <a:pPr>
              <a:lnSpc>
                <a:spcPct val="170000"/>
              </a:lnSpc>
            </a:pPr>
            <a:endParaRPr lang="x-non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850"/>
            <a:ext cx="10515600" cy="846455"/>
          </a:xfrm>
        </p:spPr>
        <p:txBody>
          <a:bodyPr/>
          <a:p>
            <a:pPr algn="ctr"/>
            <a:r>
              <a:rPr lang="x-none" altLang="en-IN" b="1">
                <a:solidFill>
                  <a:srgbClr val="C00000"/>
                </a:solidFill>
              </a:rPr>
              <a:t>Components of STL</a:t>
            </a:r>
            <a:endParaRPr lang="x-none" altLang="en-IN" b="1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" y="1040130"/>
            <a:ext cx="11425555" cy="5139055"/>
          </a:xfrm>
        </p:spPr>
        <p:txBody>
          <a:bodyPr>
            <a:noAutofit/>
          </a:bodyPr>
          <a:p>
            <a:pPr algn="l">
              <a:lnSpc>
                <a:spcPct val="190000"/>
              </a:lnSpc>
            </a:pPr>
            <a:r>
              <a:rPr lang="en-IN" altLang="en-US">
                <a:solidFill>
                  <a:srgbClr val="002060"/>
                </a:solidFill>
              </a:rPr>
              <a:t>STL provides four components:</a:t>
            </a:r>
            <a:endParaRPr lang="en-IN" altLang="en-US">
              <a:solidFill>
                <a:srgbClr val="002060"/>
              </a:solidFill>
            </a:endParaRPr>
          </a:p>
          <a:p>
            <a:pPr marL="228600" lvl="1" algn="l">
              <a:lnSpc>
                <a:spcPct val="190000"/>
              </a:lnSpc>
              <a:spcBef>
                <a:spcPts val="1000"/>
              </a:spcBef>
            </a:pPr>
            <a:r>
              <a:rPr lang="en-IN" altLang="en-US" sz="2800">
                <a:solidFill>
                  <a:srgbClr val="002060"/>
                </a:solidFill>
              </a:rPr>
              <a:t>Containers</a:t>
            </a:r>
            <a:endParaRPr lang="en-IN" altLang="en-US" sz="2800">
              <a:solidFill>
                <a:srgbClr val="002060"/>
              </a:solidFill>
            </a:endParaRPr>
          </a:p>
          <a:p>
            <a:pPr marL="228600" lvl="1" algn="l">
              <a:lnSpc>
                <a:spcPct val="190000"/>
              </a:lnSpc>
              <a:spcBef>
                <a:spcPts val="1000"/>
              </a:spcBef>
            </a:pPr>
            <a:r>
              <a:rPr lang="en-IN" altLang="en-US" sz="2800">
                <a:solidFill>
                  <a:srgbClr val="002060"/>
                </a:solidFill>
              </a:rPr>
              <a:t>Functions</a:t>
            </a:r>
            <a:endParaRPr lang="en-IN" altLang="en-US" sz="2800">
              <a:solidFill>
                <a:srgbClr val="002060"/>
              </a:solidFill>
            </a:endParaRPr>
          </a:p>
          <a:p>
            <a:pPr marL="228600" lvl="1" algn="l">
              <a:lnSpc>
                <a:spcPct val="190000"/>
              </a:lnSpc>
              <a:spcBef>
                <a:spcPts val="1000"/>
              </a:spcBef>
            </a:pPr>
            <a:r>
              <a:rPr lang="en-IN" altLang="en-US" sz="2800">
                <a:solidFill>
                  <a:srgbClr val="002060"/>
                </a:solidFill>
              </a:rPr>
              <a:t>Iterators</a:t>
            </a:r>
            <a:endParaRPr lang="en-IN" altLang="en-US" sz="2800">
              <a:solidFill>
                <a:srgbClr val="002060"/>
              </a:solidFill>
            </a:endParaRPr>
          </a:p>
          <a:p>
            <a:pPr marL="228600" lvl="1" algn="l">
              <a:lnSpc>
                <a:spcPct val="190000"/>
              </a:lnSpc>
              <a:spcBef>
                <a:spcPts val="1000"/>
              </a:spcBef>
            </a:pPr>
            <a:r>
              <a:rPr lang="en-IN" altLang="en-US" sz="2800">
                <a:solidFill>
                  <a:srgbClr val="002060"/>
                </a:solidFill>
                <a:sym typeface="+mn-ea"/>
              </a:rPr>
              <a:t>Algorithms</a:t>
            </a:r>
            <a:endParaRPr lang="en-IN" altLang="en-US" sz="2800">
              <a:solidFill>
                <a:srgbClr val="002060"/>
              </a:solidFill>
            </a:endParaRPr>
          </a:p>
          <a:p>
            <a:pPr lvl="1">
              <a:lnSpc>
                <a:spcPct val="170000"/>
              </a:lnSpc>
            </a:pPr>
            <a:endParaRPr lang="x-non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850"/>
            <a:ext cx="10515600" cy="846455"/>
          </a:xfrm>
        </p:spPr>
        <p:txBody>
          <a:bodyPr/>
          <a:p>
            <a:pPr algn="ctr"/>
            <a:r>
              <a:rPr lang="x-none" altLang="en-IN" b="1">
                <a:solidFill>
                  <a:srgbClr val="C00000"/>
                </a:solidFill>
              </a:rPr>
              <a:t>Containers in STL</a:t>
            </a:r>
            <a:endParaRPr lang="x-none" altLang="en-IN" b="1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" y="1040130"/>
            <a:ext cx="11425555" cy="5139055"/>
          </a:xfrm>
        </p:spPr>
        <p:txBody>
          <a:bodyPr>
            <a:noAutofit/>
          </a:bodyPr>
          <a:p>
            <a:pPr>
              <a:lnSpc>
                <a:spcPct val="170000"/>
              </a:lnSpc>
            </a:pPr>
            <a:r>
              <a:rPr lang="en-IN" altLang="en-US">
                <a:solidFill>
                  <a:srgbClr val="002060"/>
                </a:solidFill>
              </a:rPr>
              <a:t>Holder object that stores a collection of other objects</a:t>
            </a:r>
            <a:endParaRPr lang="en-IN" altLang="en-US">
              <a:solidFill>
                <a:srgbClr val="002060"/>
              </a:solidFill>
            </a:endParaRPr>
          </a:p>
          <a:p>
            <a:pPr>
              <a:lnSpc>
                <a:spcPct val="170000"/>
              </a:lnSpc>
            </a:pPr>
            <a:r>
              <a:rPr lang="en-IN" altLang="en-US">
                <a:solidFill>
                  <a:srgbClr val="002060"/>
                </a:solidFill>
              </a:rPr>
              <a:t>Implemented as class templates, which allows great flexibility in the types supported as elements</a:t>
            </a:r>
            <a:endParaRPr lang="en-IN" altLang="en-US">
              <a:solidFill>
                <a:srgbClr val="002060"/>
              </a:solidFill>
            </a:endParaRPr>
          </a:p>
          <a:p>
            <a:pPr>
              <a:lnSpc>
                <a:spcPct val="170000"/>
              </a:lnSpc>
            </a:pPr>
            <a:r>
              <a:rPr lang="en-IN" altLang="en-US">
                <a:solidFill>
                  <a:srgbClr val="002060"/>
                </a:solidFill>
              </a:rPr>
              <a:t>manages the storage space for its elements and provides member functions to access them, either directly or through iterators </a:t>
            </a:r>
            <a:endParaRPr lang="en-IN" altLang="en-US">
              <a:solidFill>
                <a:srgbClr val="002060"/>
              </a:solidFill>
            </a:endParaRPr>
          </a:p>
          <a:p>
            <a:pPr>
              <a:lnSpc>
                <a:spcPct val="170000"/>
              </a:lnSpc>
            </a:pPr>
            <a:endParaRPr lang="x-non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850"/>
            <a:ext cx="10515600" cy="846455"/>
          </a:xfrm>
        </p:spPr>
        <p:txBody>
          <a:bodyPr/>
          <a:p>
            <a:pPr algn="ctr"/>
            <a:r>
              <a:rPr lang="x-none" altLang="en-IN" b="1">
                <a:solidFill>
                  <a:srgbClr val="C00000"/>
                </a:solidFill>
              </a:rPr>
              <a:t>Containers in STL</a:t>
            </a:r>
            <a:endParaRPr lang="x-none" altLang="en-IN" b="1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" y="1040130"/>
            <a:ext cx="11425555" cy="5139055"/>
          </a:xfrm>
        </p:spPr>
        <p:txBody>
          <a:bodyPr>
            <a:noAutofit/>
          </a:bodyPr>
          <a:p>
            <a:pPr algn="l">
              <a:lnSpc>
                <a:spcPct val="170000"/>
              </a:lnSpc>
            </a:pPr>
            <a:r>
              <a:rPr lang="en-IN" altLang="en-US">
                <a:solidFill>
                  <a:srgbClr val="002060"/>
                </a:solidFill>
                <a:sym typeface="+mn-ea"/>
              </a:rPr>
              <a:t>Data structures with memory-management capabilities</a:t>
            </a:r>
            <a:endParaRPr lang="en-IN" altLang="en-US">
              <a:solidFill>
                <a:srgbClr val="002060"/>
              </a:solidFill>
            </a:endParaRPr>
          </a:p>
          <a:p>
            <a:pPr algn="l">
              <a:lnSpc>
                <a:spcPct val="170000"/>
              </a:lnSpc>
            </a:pPr>
            <a:r>
              <a:rPr lang="en-IN" altLang="en-US">
                <a:solidFill>
                  <a:srgbClr val="002060"/>
                </a:solidFill>
                <a:sym typeface="+mn-ea"/>
              </a:rPr>
              <a:t>Two categories of containers:</a:t>
            </a:r>
            <a:endParaRPr lang="en-IN" altLang="en-US">
              <a:solidFill>
                <a:srgbClr val="002060"/>
              </a:solidFill>
            </a:endParaRPr>
          </a:p>
          <a:p>
            <a:pPr algn="l">
              <a:lnSpc>
                <a:spcPct val="170000"/>
              </a:lnSpc>
              <a:buNone/>
            </a:pPr>
            <a:r>
              <a:rPr lang="en-IN" altLang="en-US">
                <a:solidFill>
                  <a:srgbClr val="002060"/>
                </a:solidFill>
                <a:sym typeface="+mn-ea"/>
              </a:rPr>
              <a:t>(i) Sequential containers </a:t>
            </a:r>
            <a:endParaRPr lang="en-IN" altLang="en-US">
              <a:solidFill>
                <a:srgbClr val="002060"/>
              </a:solidFill>
            </a:endParaRPr>
          </a:p>
          <a:p>
            <a:pPr algn="l">
              <a:lnSpc>
                <a:spcPct val="170000"/>
              </a:lnSpc>
              <a:buNone/>
            </a:pPr>
            <a:r>
              <a:rPr lang="en-IN" altLang="en-US">
                <a:solidFill>
                  <a:srgbClr val="002060"/>
                </a:solidFill>
                <a:sym typeface="+mn-ea"/>
              </a:rPr>
              <a:t>(ii) Associative containers</a:t>
            </a:r>
            <a:endParaRPr lang="en-IN" altLang="en-US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850"/>
            <a:ext cx="10515600" cy="846455"/>
          </a:xfrm>
        </p:spPr>
        <p:txBody>
          <a:bodyPr/>
          <a:p>
            <a:pPr algn="ctr"/>
            <a:r>
              <a:rPr lang="x-none" altLang="en-IN" b="1">
                <a:solidFill>
                  <a:srgbClr val="C00000"/>
                </a:solidFill>
              </a:rPr>
              <a:t>Sequential Containers in STL</a:t>
            </a:r>
            <a:endParaRPr lang="x-none" altLang="en-IN" b="1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580" y="1040130"/>
            <a:ext cx="11425555" cy="5640070"/>
          </a:xfrm>
        </p:spPr>
        <p:txBody>
          <a:bodyPr>
            <a:noAutofit/>
          </a:bodyPr>
          <a:p>
            <a:pPr algn="l">
              <a:lnSpc>
                <a:spcPct val="160000"/>
              </a:lnSpc>
            </a:pPr>
            <a:r>
              <a:rPr lang="x-none"/>
              <a:t> </a:t>
            </a:r>
            <a:r>
              <a:rPr lang="en-IN" altLang="en-US">
                <a:solidFill>
                  <a:srgbClr val="002060"/>
                </a:solidFill>
              </a:rPr>
              <a:t>Elements are in a sequential order implemented as class template</a:t>
            </a:r>
            <a:endParaRPr lang="en-IN" altLang="en-US">
              <a:solidFill>
                <a:srgbClr val="002060"/>
              </a:solidFill>
            </a:endParaRPr>
          </a:p>
          <a:p>
            <a:pPr algn="l">
              <a:lnSpc>
                <a:spcPct val="160000"/>
              </a:lnSpc>
              <a:buNone/>
            </a:pPr>
            <a:r>
              <a:rPr lang="en-IN" altLang="en-US" b="1">
                <a:solidFill>
                  <a:srgbClr val="FF0000"/>
                </a:solidFill>
              </a:rPr>
              <a:t>Examples</a:t>
            </a:r>
            <a:endParaRPr lang="en-IN" altLang="en-US" b="1">
              <a:solidFill>
                <a:srgbClr val="FF0000"/>
              </a:solidFill>
            </a:endParaRPr>
          </a:p>
          <a:p>
            <a:pPr algn="l">
              <a:lnSpc>
                <a:spcPct val="160000"/>
              </a:lnSpc>
            </a:pPr>
            <a:r>
              <a:rPr lang="en-IN" altLang="en-US">
                <a:solidFill>
                  <a:srgbClr val="002060"/>
                </a:solidFill>
              </a:rPr>
              <a:t>array - Static contiguous array </a:t>
            </a:r>
            <a:endParaRPr lang="en-IN" altLang="en-US">
              <a:solidFill>
                <a:srgbClr val="002060"/>
              </a:solidFill>
            </a:endParaRPr>
          </a:p>
          <a:p>
            <a:pPr algn="l">
              <a:lnSpc>
                <a:spcPct val="160000"/>
              </a:lnSpc>
            </a:pPr>
            <a:r>
              <a:rPr lang="en-IN" altLang="en-US">
                <a:solidFill>
                  <a:srgbClr val="002060"/>
                </a:solidFill>
              </a:rPr>
              <a:t>vector - Dynamic contiguous array</a:t>
            </a:r>
            <a:endParaRPr lang="en-IN" altLang="en-US">
              <a:solidFill>
                <a:srgbClr val="002060"/>
              </a:solidFill>
            </a:endParaRPr>
          </a:p>
          <a:p>
            <a:pPr algn="l">
              <a:lnSpc>
                <a:spcPct val="160000"/>
              </a:lnSpc>
            </a:pPr>
            <a:r>
              <a:rPr lang="en-IN" altLang="en-US">
                <a:solidFill>
                  <a:srgbClr val="002060"/>
                </a:solidFill>
              </a:rPr>
              <a:t>deque - Double-ended queue </a:t>
            </a:r>
            <a:endParaRPr lang="en-IN" altLang="en-US">
              <a:solidFill>
                <a:srgbClr val="002060"/>
              </a:solidFill>
            </a:endParaRPr>
          </a:p>
          <a:p>
            <a:pPr algn="l">
              <a:lnSpc>
                <a:spcPct val="160000"/>
              </a:lnSpc>
            </a:pPr>
            <a:r>
              <a:rPr lang="en-IN" altLang="en-US">
                <a:solidFill>
                  <a:srgbClr val="002060"/>
                </a:solidFill>
              </a:rPr>
              <a:t>forward_list - Singly-linked list</a:t>
            </a:r>
            <a:endParaRPr lang="en-IN" altLang="en-US">
              <a:solidFill>
                <a:srgbClr val="002060"/>
              </a:solidFill>
            </a:endParaRPr>
          </a:p>
          <a:p>
            <a:pPr algn="l">
              <a:lnSpc>
                <a:spcPct val="160000"/>
              </a:lnSpc>
            </a:pPr>
            <a:r>
              <a:rPr lang="en-IN" altLang="en-US">
                <a:solidFill>
                  <a:srgbClr val="002060"/>
                </a:solidFill>
              </a:rPr>
              <a:t>list - Doubly-linked list</a:t>
            </a:r>
            <a:endParaRPr lang="en-IN" altLang="en-US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endParaRPr lang="x-none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850"/>
            <a:ext cx="10515600" cy="846455"/>
          </a:xfrm>
        </p:spPr>
        <p:txBody>
          <a:bodyPr/>
          <a:p>
            <a:pPr algn="ctr"/>
            <a:r>
              <a:rPr lang="x-none" altLang="en-IN" b="1">
                <a:solidFill>
                  <a:srgbClr val="C00000"/>
                </a:solidFill>
              </a:rPr>
              <a:t>Associative Containers in STL</a:t>
            </a:r>
            <a:endParaRPr lang="x-none" altLang="en-IN" b="1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605" y="1040130"/>
            <a:ext cx="12183745" cy="5640070"/>
          </a:xfrm>
        </p:spPr>
        <p:txBody>
          <a:bodyPr>
            <a:noAutofit/>
          </a:bodyPr>
          <a:p>
            <a:pPr>
              <a:lnSpc>
                <a:spcPct val="160000"/>
              </a:lnSpc>
            </a:pPr>
            <a:r>
              <a:rPr lang="x-none"/>
              <a:t> </a:t>
            </a:r>
            <a:r>
              <a:rPr lang="en-IN" altLang="en-US">
                <a:solidFill>
                  <a:srgbClr val="002060"/>
                </a:solidFill>
              </a:rPr>
              <a:t>Implement sorted data structures that can be quickly searched (O(log n) complexity)</a:t>
            </a:r>
            <a:endParaRPr lang="en-IN" altLang="en-US">
              <a:solidFill>
                <a:srgbClr val="002060"/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IN" altLang="en-US" b="1">
                <a:solidFill>
                  <a:srgbClr val="FF0000"/>
                </a:solidFill>
              </a:rPr>
              <a:t>Examples</a:t>
            </a:r>
            <a:endParaRPr lang="en-IN" altLang="en-US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IN" altLang="en-US">
                <a:solidFill>
                  <a:srgbClr val="002060"/>
                </a:solidFill>
              </a:rPr>
              <a:t>set - Collection of unique keys, sorted by keys </a:t>
            </a:r>
            <a:endParaRPr lang="en-IN" altLang="en-US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IN" altLang="en-US">
                <a:solidFill>
                  <a:srgbClr val="002060"/>
                </a:solidFill>
              </a:rPr>
              <a:t>map - Collection of key-value pairs, sorted by keys, keys are unique</a:t>
            </a:r>
            <a:endParaRPr lang="en-IN" altLang="en-US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IN" altLang="en-US">
                <a:solidFill>
                  <a:srgbClr val="002060"/>
                </a:solidFill>
              </a:rPr>
              <a:t>multiset - Collection of keys, sorted by keys</a:t>
            </a:r>
            <a:endParaRPr lang="en-IN" altLang="en-US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IN" altLang="en-US">
                <a:solidFill>
                  <a:srgbClr val="002060"/>
                </a:solidFill>
              </a:rPr>
              <a:t>multimap - Collection of key-value pairs, sorted by keys </a:t>
            </a:r>
            <a:endParaRPr lang="en-IN" altLang="en-US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5070</Words>
  <Application>Kingsoft Office WPP</Application>
  <PresentationFormat>Widescreen</PresentationFormat>
  <Paragraphs>151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Theme</vt:lpstr>
      <vt:lpstr>PowerPoint 演示文稿</vt:lpstr>
      <vt:lpstr>PowerPoint 演示文稿</vt:lpstr>
      <vt:lpstr>C++</vt:lpstr>
      <vt:lpstr>Benefits of STL</vt:lpstr>
      <vt:lpstr>History of STL</vt:lpstr>
      <vt:lpstr>Components of STL</vt:lpstr>
      <vt:lpstr>Containers in STL</vt:lpstr>
      <vt:lpstr>Containers in STL</vt:lpstr>
      <vt:lpstr>Sequential Containers in STL</vt:lpstr>
      <vt:lpstr>Associative Containers in STL</vt:lpstr>
      <vt:lpstr>Unordered Associative Containers in STL</vt:lpstr>
      <vt:lpstr>Container Adaptors in STL</vt:lpstr>
      <vt:lpstr> Function Object in STL</vt:lpstr>
      <vt:lpstr> Function Object in STL</vt:lpstr>
      <vt:lpstr> Function Object in STL</vt:lpstr>
      <vt:lpstr>Iterator in STL</vt:lpstr>
      <vt:lpstr>Input Iterator in STL</vt:lpstr>
      <vt:lpstr>Output Iterator in STL</vt:lpstr>
      <vt:lpstr>Forward Iterator in STL</vt:lpstr>
      <vt:lpstr>Reverse Iterator in STL</vt:lpstr>
      <vt:lpstr>Bidirectional Iterator in STL</vt:lpstr>
      <vt:lpstr>Random-access Iterator in STL</vt:lpstr>
      <vt:lpstr>Algorithms in STL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janaki</dc:creator>
  <cp:lastModifiedBy>janaki</cp:lastModifiedBy>
  <cp:revision>128</cp:revision>
  <dcterms:created xsi:type="dcterms:W3CDTF">2022-01-02T16:35:42Z</dcterms:created>
  <dcterms:modified xsi:type="dcterms:W3CDTF">2022-01-02T16:35:42Z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16393؝-10.1.0.5707</vt:lpwstr>
  </property>
</Properties>
</file>