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4" r:id="rId5"/>
    <p:sldId id="291" r:id="rId6"/>
    <p:sldId id="290" r:id="rId7"/>
    <p:sldId id="273" r:id="rId8"/>
    <p:sldId id="292" r:id="rId9"/>
    <p:sldId id="293" r:id="rId10"/>
    <p:sldId id="284" r:id="rId11"/>
    <p:sldId id="288" r:id="rId12"/>
    <p:sldId id="285" r:id="rId13"/>
    <p:sldId id="287" r:id="rId14"/>
    <p:sldId id="286" r:id="rId15"/>
    <p:sldId id="289" r:id="rId16"/>
    <p:sldId id="294" r:id="rId17"/>
    <p:sldId id="274" r:id="rId18"/>
    <p:sldId id="295" r:id="rId19"/>
    <p:sldId id="296" r:id="rId20"/>
    <p:sldId id="299" r:id="rId21"/>
    <p:sldId id="300" r:id="rId22"/>
    <p:sldId id="259" r:id="rId23"/>
    <p:sldId id="276" r:id="rId24"/>
    <p:sldId id="301" r:id="rId25"/>
    <p:sldId id="306" r:id="rId26"/>
    <p:sldId id="307" r:id="rId27"/>
    <p:sldId id="308" r:id="rId28"/>
    <p:sldId id="310" r:id="rId29"/>
    <p:sldId id="309" r:id="rId30"/>
    <p:sldId id="31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89A38EA-3435-4F87-A426-44A73F1AE257}" type="datetimeFigureOut">
              <a:rPr lang="en-US" smtClean="0"/>
              <a:pPr/>
              <a:t>8/13/2021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C97D0AB-1C8B-4D09-B412-4B5CC65AE22D}"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9A38EA-3435-4F87-A426-44A73F1AE257}"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7D0AB-1C8B-4D09-B412-4B5CC65AE2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C97D0AB-1C8B-4D09-B412-4B5CC65AE22D}"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9A38EA-3435-4F87-A426-44A73F1AE257}"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89A38EA-3435-4F87-A426-44A73F1AE257}"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C97D0AB-1C8B-4D09-B412-4B5CC65AE22D}"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89A38EA-3435-4F87-A426-44A73F1AE257}" type="datetimeFigureOut">
              <a:rPr lang="en-US" smtClean="0"/>
              <a:pPr/>
              <a:t>8/13/2021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C97D0AB-1C8B-4D09-B412-4B5CC65AE22D}"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89A38EA-3435-4F87-A426-44A73F1AE257}"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7D0AB-1C8B-4D09-B412-4B5CC65AE22D}"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89A38EA-3435-4F87-A426-44A73F1AE257}" type="datetimeFigureOut">
              <a:rPr lang="en-US" smtClean="0"/>
              <a:pPr/>
              <a:t>8/13/2021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C97D0AB-1C8B-4D09-B412-4B5CC65AE22D}"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89A38EA-3435-4F87-A426-44A73F1AE257}" type="datetimeFigureOut">
              <a:rPr lang="en-US" smtClean="0"/>
              <a:pPr/>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C97D0AB-1C8B-4D09-B412-4B5CC65AE2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89A38EA-3435-4F87-A426-44A73F1AE257}" type="datetimeFigureOut">
              <a:rPr lang="en-US" smtClean="0"/>
              <a:pPr/>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C97D0AB-1C8B-4D09-B412-4B5CC65AE2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C97D0AB-1C8B-4D09-B412-4B5CC65AE22D}"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89A38EA-3435-4F87-A426-44A73F1AE257}" type="datetimeFigureOut">
              <a:rPr lang="en-US" smtClean="0"/>
              <a:pPr/>
              <a:t>8/13/2021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C97D0AB-1C8B-4D09-B412-4B5CC65AE22D}"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89A38EA-3435-4F87-A426-44A73F1AE257}" type="datetimeFigureOut">
              <a:rPr lang="en-US" smtClean="0"/>
              <a:pPr/>
              <a:t>8/13/2021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89A38EA-3435-4F87-A426-44A73F1AE257}" type="datetimeFigureOut">
              <a:rPr lang="en-US" smtClean="0"/>
              <a:pPr/>
              <a:t>8/13/2021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C97D0AB-1C8B-4D09-B412-4B5CC65AE22D}"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572000"/>
            <a:ext cx="6400800" cy="1752600"/>
          </a:xfrm>
        </p:spPr>
        <p:txBody>
          <a:bodyPr/>
          <a:lstStyle/>
          <a:p>
            <a:r>
              <a:rPr lang="en-US" dirty="0"/>
              <a:t>Dr. Richa</a:t>
            </a:r>
          </a:p>
          <a:p>
            <a:r>
              <a:rPr lang="en-US" dirty="0"/>
              <a:t>Assistant Professor</a:t>
            </a:r>
          </a:p>
          <a:p>
            <a:r>
              <a:rPr lang="en-US" dirty="0"/>
              <a:t>SCOPE, VIT, Chennai</a:t>
            </a:r>
          </a:p>
        </p:txBody>
      </p:sp>
      <p:sp>
        <p:nvSpPr>
          <p:cNvPr id="2" name="Title 1"/>
          <p:cNvSpPr>
            <a:spLocks noGrp="1"/>
          </p:cNvSpPr>
          <p:nvPr>
            <p:ph type="ctrTitle"/>
          </p:nvPr>
        </p:nvSpPr>
        <p:spPr/>
        <p:txBody>
          <a:bodyPr/>
          <a:lstStyle/>
          <a:p>
            <a:r>
              <a:rPr lang="en-US" dirty="0"/>
              <a:t>Data Structure Lab - Array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in array</a:t>
            </a:r>
          </a:p>
        </p:txBody>
      </p:sp>
      <p:sp>
        <p:nvSpPr>
          <p:cNvPr id="3" name="Content Placeholder 2"/>
          <p:cNvSpPr>
            <a:spLocks noGrp="1"/>
          </p:cNvSpPr>
          <p:nvPr>
            <p:ph sz="quarter" idx="1"/>
          </p:nvPr>
        </p:nvSpPr>
        <p:spPr/>
        <p:txBody>
          <a:bodyPr/>
          <a:lstStyle/>
          <a:p>
            <a:r>
              <a:rPr lang="en-US" dirty="0"/>
              <a:t>Linear Search: This search procedure compares each element in the array with the element to search.</a:t>
            </a:r>
          </a:p>
          <a:p>
            <a:pPr>
              <a:buNone/>
            </a:pPr>
            <a:r>
              <a:rPr lang="en-US" dirty="0"/>
              <a:t>	e.g. search 6 in the list</a:t>
            </a:r>
          </a:p>
        </p:txBody>
      </p:sp>
      <p:graphicFrame>
        <p:nvGraphicFramePr>
          <p:cNvPr id="4" name="Table 3"/>
          <p:cNvGraphicFramePr>
            <a:graphicFrameLocks noGrp="1"/>
          </p:cNvGraphicFramePr>
          <p:nvPr/>
        </p:nvGraphicFramePr>
        <p:xfrm>
          <a:off x="990600" y="31496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5" name="Straight Arrow Connector 4"/>
          <p:cNvCxnSpPr/>
          <p:nvPr/>
        </p:nvCxnSpPr>
        <p:spPr>
          <a:xfrm rot="5400000" flipH="1" flipV="1">
            <a:off x="1219994" y="41140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990600" y="45974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rot="5400000" flipH="1" flipV="1">
            <a:off x="2437606" y="56380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nvGraphicFramePr>
        <p:xfrm>
          <a:off x="990600" y="18288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5" name="Straight Arrow Connector 4"/>
          <p:cNvCxnSpPr/>
          <p:nvPr/>
        </p:nvCxnSpPr>
        <p:spPr>
          <a:xfrm rot="5400000" flipH="1" flipV="1">
            <a:off x="3656805" y="28186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1066800" y="32258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rot="5400000" flipH="1" flipV="1">
            <a:off x="4953794" y="42664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the Array</a:t>
            </a:r>
          </a:p>
        </p:txBody>
      </p:sp>
      <p:sp>
        <p:nvSpPr>
          <p:cNvPr id="3" name="Content Placeholder 2"/>
          <p:cNvSpPr>
            <a:spLocks noGrp="1"/>
          </p:cNvSpPr>
          <p:nvPr>
            <p:ph sz="quarter" idx="1"/>
          </p:nvPr>
        </p:nvSpPr>
        <p:spPr/>
        <p:txBody>
          <a:bodyPr/>
          <a:lstStyle/>
          <a:p>
            <a:r>
              <a:rPr lang="en-US" dirty="0"/>
              <a:t>Traversing the array and then apply the modification in array elements.</a:t>
            </a:r>
          </a:p>
          <a:p>
            <a:pPr>
              <a:buNone/>
            </a:pPr>
            <a:r>
              <a:rPr lang="en-US" dirty="0"/>
              <a:t>	e.g. Add +1 in each element of the array</a:t>
            </a:r>
          </a:p>
          <a:p>
            <a:pPr>
              <a:buNone/>
            </a:pPr>
            <a:endParaRPr lang="en-US" dirty="0"/>
          </a:p>
        </p:txBody>
      </p:sp>
      <p:graphicFrame>
        <p:nvGraphicFramePr>
          <p:cNvPr id="4" name="Table 3"/>
          <p:cNvGraphicFramePr>
            <a:graphicFrameLocks noGrp="1"/>
          </p:cNvGraphicFramePr>
          <p:nvPr/>
        </p:nvGraphicFramePr>
        <p:xfrm>
          <a:off x="990600" y="31496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rot="5400000" flipH="1" flipV="1">
            <a:off x="1219994" y="51808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1066800" y="41402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3+1</a:t>
                      </a:r>
                    </a:p>
                  </a:txBody>
                  <a:tcPr/>
                </a:tc>
                <a:tc>
                  <a:txBody>
                    <a:bodyPr/>
                    <a:lstStyle/>
                    <a:p>
                      <a:r>
                        <a:rPr lang="en-US" dirty="0"/>
                        <a:t>5</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8" name="Straight Arrow Connector 7"/>
          <p:cNvCxnSpPr/>
          <p:nvPr/>
        </p:nvCxnSpPr>
        <p:spPr>
          <a:xfrm rot="5400000" flipH="1" flipV="1">
            <a:off x="2437606" y="64762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1143000" y="55118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4</a:t>
                      </a:r>
                    </a:p>
                  </a:txBody>
                  <a:tcPr/>
                </a:tc>
                <a:tc>
                  <a:txBody>
                    <a:bodyPr/>
                    <a:lstStyle/>
                    <a:p>
                      <a:r>
                        <a:rPr lang="en-US" dirty="0"/>
                        <a:t>5+1</a:t>
                      </a:r>
                    </a:p>
                  </a:txBody>
                  <a:tcPr/>
                </a:tc>
                <a:tc>
                  <a:txBody>
                    <a:bodyPr/>
                    <a:lstStyle/>
                    <a:p>
                      <a:r>
                        <a:rPr lang="en-US" dirty="0"/>
                        <a:t>4</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cxnSp>
        <p:nvCxnSpPr>
          <p:cNvPr id="4" name="Straight Arrow Connector 3"/>
          <p:cNvCxnSpPr/>
          <p:nvPr/>
        </p:nvCxnSpPr>
        <p:spPr>
          <a:xfrm rot="5400000" flipH="1" flipV="1">
            <a:off x="3734594" y="26662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nvGraphicFramePr>
        <p:xfrm>
          <a:off x="1143000" y="16764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4</a:t>
                      </a:r>
                    </a:p>
                  </a:txBody>
                  <a:tcPr/>
                </a:tc>
                <a:tc>
                  <a:txBody>
                    <a:bodyPr/>
                    <a:lstStyle/>
                    <a:p>
                      <a:r>
                        <a:rPr lang="en-US" dirty="0"/>
                        <a:t>6</a:t>
                      </a:r>
                    </a:p>
                  </a:txBody>
                  <a:tcPr/>
                </a:tc>
                <a:tc>
                  <a:txBody>
                    <a:bodyPr/>
                    <a:lstStyle/>
                    <a:p>
                      <a:r>
                        <a:rPr lang="en-US" dirty="0"/>
                        <a:t>4+1</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rot="5400000" flipH="1" flipV="1">
            <a:off x="5029994" y="40378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1143000" y="30480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4</a:t>
                      </a:r>
                    </a:p>
                  </a:txBody>
                  <a:tcPr/>
                </a:tc>
                <a:tc>
                  <a:txBody>
                    <a:bodyPr/>
                    <a:lstStyle/>
                    <a:p>
                      <a:r>
                        <a:rPr lang="en-US" dirty="0"/>
                        <a:t>6</a:t>
                      </a:r>
                    </a:p>
                  </a:txBody>
                  <a:tcPr/>
                </a:tc>
                <a:tc>
                  <a:txBody>
                    <a:bodyPr/>
                    <a:lstStyle/>
                    <a:p>
                      <a:r>
                        <a:rPr lang="en-US" dirty="0"/>
                        <a:t>5</a:t>
                      </a:r>
                    </a:p>
                  </a:txBody>
                  <a:tcPr/>
                </a:tc>
                <a:tc>
                  <a:txBody>
                    <a:bodyPr/>
                    <a:lstStyle/>
                    <a:p>
                      <a:r>
                        <a:rPr lang="en-US" dirty="0"/>
                        <a:t>6+1</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1143000" y="4495800"/>
          <a:ext cx="6096000" cy="736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4</a:t>
                      </a:r>
                    </a:p>
                  </a:txBody>
                  <a:tcPr/>
                </a:tc>
                <a:tc>
                  <a:txBody>
                    <a:bodyPr/>
                    <a:lstStyle/>
                    <a:p>
                      <a:r>
                        <a:rPr lang="en-US" dirty="0"/>
                        <a:t>6</a:t>
                      </a:r>
                    </a:p>
                  </a:txBody>
                  <a:tcPr/>
                </a:tc>
                <a:tc>
                  <a:txBody>
                    <a:bodyPr/>
                    <a:lstStyle/>
                    <a:p>
                      <a:r>
                        <a:rPr lang="en-US" dirty="0"/>
                        <a:t>5</a:t>
                      </a:r>
                    </a:p>
                  </a:txBody>
                  <a:tcPr/>
                </a:tc>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an Array into Another Array</a:t>
            </a:r>
          </a:p>
        </p:txBody>
      </p:sp>
      <p:sp>
        <p:nvSpPr>
          <p:cNvPr id="3" name="Content Placeholder 2"/>
          <p:cNvSpPr>
            <a:spLocks noGrp="1"/>
          </p:cNvSpPr>
          <p:nvPr>
            <p:ph sz="quarter" idx="1"/>
          </p:nvPr>
        </p:nvSpPr>
        <p:spPr/>
        <p:txBody>
          <a:bodyPr/>
          <a:lstStyle/>
          <a:p>
            <a:r>
              <a:rPr lang="en-US" dirty="0"/>
              <a:t>Initially take two arrays say LA1 and LA2</a:t>
            </a:r>
          </a:p>
          <a:p>
            <a:r>
              <a:rPr lang="en-US" dirty="0"/>
              <a:t>Store values in LA1</a:t>
            </a:r>
          </a:p>
          <a:p>
            <a:r>
              <a:rPr lang="en-US" dirty="0"/>
              <a:t>Use loop to iterate through LA1 and copy each index value at the same index location</a:t>
            </a:r>
          </a:p>
        </p:txBody>
      </p:sp>
      <p:graphicFrame>
        <p:nvGraphicFramePr>
          <p:cNvPr id="4" name="Table 3"/>
          <p:cNvGraphicFramePr>
            <a:graphicFrameLocks noGrp="1"/>
          </p:cNvGraphicFramePr>
          <p:nvPr/>
        </p:nvGraphicFramePr>
        <p:xfrm>
          <a:off x="304800" y="37592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800600" y="37592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724400" y="47498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04800" y="47498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rot="5400000" flipH="1" flipV="1">
            <a:off x="534194" y="57904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graphicFrame>
        <p:nvGraphicFramePr>
          <p:cNvPr id="5" name="Table 4"/>
          <p:cNvGraphicFramePr>
            <a:graphicFrameLocks noGrp="1"/>
          </p:cNvGraphicFramePr>
          <p:nvPr/>
        </p:nvGraphicFramePr>
        <p:xfrm>
          <a:off x="4724400" y="17526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304800" y="17526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rot="5400000" flipH="1" flipV="1">
            <a:off x="1294606" y="27932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nvGraphicFramePr>
        <p:xfrm>
          <a:off x="4724400" y="32004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304800" y="32004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10" name="Straight Arrow Connector 9"/>
          <p:cNvCxnSpPr/>
          <p:nvPr/>
        </p:nvCxnSpPr>
        <p:spPr>
          <a:xfrm rot="5400000" flipH="1" flipV="1">
            <a:off x="2058194" y="41902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4724400" y="47498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304800" y="4749800"/>
          <a:ext cx="4267200" cy="7366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noFill/>
                  </a:tcPr>
                </a:tc>
                <a:tc>
                  <a:txBody>
                    <a:bodyPr/>
                    <a:lstStyle/>
                    <a:p>
                      <a:r>
                        <a:rPr kumimoji="0" lang="en-US" b="1" kern="1200" dirty="0">
                          <a:solidFill>
                            <a:schemeClr val="tx1"/>
                          </a:solidFill>
                          <a:latin typeface="+mn-lt"/>
                          <a:ea typeface="+mn-ea"/>
                          <a:cs typeface="+mn-cs"/>
                        </a:rPr>
                        <a:t>1</a:t>
                      </a:r>
                    </a:p>
                  </a:txBody>
                  <a:tcPr>
                    <a:noFill/>
                  </a:tcPr>
                </a:tc>
                <a:tc>
                  <a:txBody>
                    <a:bodyPr/>
                    <a:lstStyle/>
                    <a:p>
                      <a:r>
                        <a:rPr kumimoji="0" lang="en-US" b="1" kern="1200" dirty="0">
                          <a:solidFill>
                            <a:schemeClr val="tx1"/>
                          </a:solidFill>
                          <a:latin typeface="+mn-lt"/>
                          <a:ea typeface="+mn-ea"/>
                          <a:cs typeface="+mn-cs"/>
                        </a:rPr>
                        <a:t>2</a:t>
                      </a:r>
                    </a:p>
                  </a:txBody>
                  <a:tcPr>
                    <a:noFill/>
                  </a:tcPr>
                </a:tc>
                <a:tc>
                  <a:txBody>
                    <a:bodyPr/>
                    <a:lstStyle/>
                    <a:p>
                      <a:r>
                        <a:rPr kumimoji="0" lang="en-US" b="1" kern="1200" dirty="0">
                          <a:solidFill>
                            <a:schemeClr val="tx1"/>
                          </a:solidFill>
                          <a:latin typeface="+mn-lt"/>
                          <a:ea typeface="+mn-ea"/>
                          <a:cs typeface="+mn-cs"/>
                        </a:rPr>
                        <a:t>3</a:t>
                      </a:r>
                    </a:p>
                  </a:txBody>
                  <a:tcPr>
                    <a:noFill/>
                  </a:tcPr>
                </a:tc>
                <a:tc>
                  <a:txBody>
                    <a:bodyPr/>
                    <a:lstStyle/>
                    <a:p>
                      <a:r>
                        <a:rPr kumimoji="0" lang="en-US" b="1" kern="1200" dirty="0">
                          <a:solidFill>
                            <a:schemeClr val="tx1"/>
                          </a:solidFill>
                          <a:latin typeface="+mn-lt"/>
                          <a:ea typeface="+mn-ea"/>
                          <a:cs typeface="+mn-cs"/>
                        </a:rPr>
                        <a:t>4</a:t>
                      </a:r>
                    </a:p>
                  </a:txBody>
                  <a:tcPr>
                    <a:noFill/>
                  </a:tcPr>
                </a:tc>
                <a:extLst>
                  <a:ext uri="{0D108BD9-81ED-4DB2-BD59-A6C34878D82A}">
                    <a16:rowId xmlns:a16="http://schemas.microsoft.com/office/drawing/2014/main" val="10000"/>
                  </a:ext>
                </a:extLst>
              </a:tr>
              <a:tr h="238760">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13" name="Straight Arrow Connector 12"/>
          <p:cNvCxnSpPr/>
          <p:nvPr/>
        </p:nvCxnSpPr>
        <p:spPr>
          <a:xfrm rot="5400000" flipH="1" flipV="1">
            <a:off x="2972594" y="5714206"/>
            <a:ext cx="45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Lab Question</a:t>
            </a:r>
          </a:p>
        </p:txBody>
      </p:sp>
      <p:sp>
        <p:nvSpPr>
          <p:cNvPr id="3" name="Content Placeholder 2"/>
          <p:cNvSpPr>
            <a:spLocks noGrp="1"/>
          </p:cNvSpPr>
          <p:nvPr>
            <p:ph sz="quarter" idx="1"/>
          </p:nvPr>
        </p:nvSpPr>
        <p:spPr/>
        <p:txBody>
          <a:bodyPr/>
          <a:lstStyle/>
          <a:p>
            <a:r>
              <a:rPr lang="en-US" dirty="0"/>
              <a:t>Consider the Graduation Problem we had earlier. So now authority have suggested to give students grace of 5 marks (but to only those who are below 70 marks). Improve the program with the given modification. Also try to search whether any student got the marks exactly 90. </a:t>
            </a:r>
          </a:p>
          <a:p>
            <a:r>
              <a:rPr lang="en-US" dirty="0"/>
              <a:t> Consider the hospital program given to you. Implement the copying operation on the array you have considered.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sz="quarter" idx="1"/>
          </p:nvPr>
        </p:nvSpPr>
        <p:spPr/>
        <p:txBody>
          <a:bodyPr/>
          <a:lstStyle/>
          <a:p>
            <a:pPr>
              <a:buNone/>
            </a:pPr>
            <a:r>
              <a:rPr lang="en-US" dirty="0"/>
              <a:t>Delete(LA,N, K, Element)</a:t>
            </a:r>
          </a:p>
          <a:p>
            <a:pPr>
              <a:buNone/>
            </a:pPr>
            <a:r>
              <a:rPr lang="en-US" dirty="0"/>
              <a:t>1- Set Item=LA[k]</a:t>
            </a:r>
          </a:p>
          <a:p>
            <a:pPr>
              <a:buNone/>
            </a:pPr>
            <a:r>
              <a:rPr lang="en-US" dirty="0"/>
              <a:t>2- Repeat for J=k to N-1</a:t>
            </a:r>
          </a:p>
          <a:p>
            <a:pPr>
              <a:buNone/>
            </a:pPr>
            <a:r>
              <a:rPr lang="en-US" dirty="0"/>
              <a:t>		[Move (J+1)</a:t>
            </a:r>
            <a:r>
              <a:rPr lang="en-US" dirty="0" err="1"/>
              <a:t>th</a:t>
            </a:r>
            <a:r>
              <a:rPr lang="en-US" dirty="0"/>
              <a:t> element upward] </a:t>
            </a:r>
          </a:p>
          <a:p>
            <a:pPr>
              <a:buNone/>
            </a:pPr>
            <a:r>
              <a:rPr lang="en-US" dirty="0"/>
              <a:t>		Set LA[J]=LA[J+1]</a:t>
            </a:r>
          </a:p>
          <a:p>
            <a:pPr>
              <a:buNone/>
            </a:pPr>
            <a:r>
              <a:rPr lang="en-US" dirty="0"/>
              <a:t>3- [Reset the Size of Array] Set N=N-1</a:t>
            </a:r>
          </a:p>
          <a:p>
            <a:pPr>
              <a:buNone/>
            </a:pPr>
            <a:r>
              <a:rPr lang="en-US" dirty="0"/>
              <a:t>4- Exit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6598-B008-4414-BA4B-5F50123D09D0}"/>
              </a:ext>
            </a:extLst>
          </p:cNvPr>
          <p:cNvSpPr>
            <a:spLocks noGrp="1"/>
          </p:cNvSpPr>
          <p:nvPr>
            <p:ph type="title"/>
          </p:nvPr>
        </p:nvSpPr>
        <p:spPr>
          <a:xfrm>
            <a:off x="301752" y="152400"/>
            <a:ext cx="8534400" cy="990600"/>
          </a:xfrm>
        </p:spPr>
        <p:txBody>
          <a:bodyPr>
            <a:normAutofit fontScale="90000"/>
          </a:bodyPr>
          <a:lstStyle/>
          <a:p>
            <a:r>
              <a:rPr lang="en-US" dirty="0"/>
              <a:t>Finding Max and Min Element in the Array</a:t>
            </a:r>
            <a:br>
              <a:rPr lang="en-US" dirty="0"/>
            </a:br>
            <a:r>
              <a:rPr lang="en-US" dirty="0"/>
              <a:t>Method 1: Brute Force Approach</a:t>
            </a:r>
            <a:endParaRPr lang="en-IN" dirty="0"/>
          </a:p>
        </p:txBody>
      </p:sp>
      <p:sp>
        <p:nvSpPr>
          <p:cNvPr id="3" name="Content Placeholder 2">
            <a:extLst>
              <a:ext uri="{FF2B5EF4-FFF2-40B4-BE49-F238E27FC236}">
                <a16:creationId xmlns:a16="http://schemas.microsoft.com/office/drawing/2014/main" id="{4FEEEE15-CECA-484B-96BC-6B7E28E957BE}"/>
              </a:ext>
            </a:extLst>
          </p:cNvPr>
          <p:cNvSpPr>
            <a:spLocks noGrp="1"/>
          </p:cNvSpPr>
          <p:nvPr>
            <p:ph sz="quarter" idx="1"/>
          </p:nvPr>
        </p:nvSpPr>
        <p:spPr/>
        <p:txBody>
          <a:bodyPr>
            <a:normAutofit lnSpcReduction="10000"/>
          </a:bodyPr>
          <a:lstStyle/>
          <a:p>
            <a:pPr marL="0" indent="0">
              <a:buNone/>
            </a:pPr>
            <a:r>
              <a:rPr lang="en-US" dirty="0" err="1"/>
              <a:t>AlgorithmMaxMin</a:t>
            </a:r>
            <a:r>
              <a:rPr lang="en-US" dirty="0"/>
              <a:t>(LA, </a:t>
            </a:r>
            <a:r>
              <a:rPr lang="en-US" dirty="0" err="1"/>
              <a:t>Max,Min,N</a:t>
            </a:r>
            <a:r>
              <a:rPr lang="en-US" dirty="0"/>
              <a:t>)</a:t>
            </a:r>
          </a:p>
          <a:p>
            <a:pPr marL="0" indent="0">
              <a:buNone/>
            </a:pPr>
            <a:r>
              <a:rPr lang="en-US" dirty="0"/>
              <a:t>1- Declare and initialize the variable max and min </a:t>
            </a:r>
          </a:p>
          <a:p>
            <a:pPr marL="0" indent="0">
              <a:buNone/>
            </a:pPr>
            <a:r>
              <a:rPr lang="en-US" dirty="0"/>
              <a:t>2- For </a:t>
            </a:r>
            <a:r>
              <a:rPr lang="en-US" dirty="0" err="1"/>
              <a:t>i</a:t>
            </a:r>
            <a:r>
              <a:rPr lang="en-US" dirty="0"/>
              <a:t>=0 to n-1</a:t>
            </a:r>
          </a:p>
          <a:p>
            <a:pPr marL="0" indent="0">
              <a:buNone/>
            </a:pPr>
            <a:r>
              <a:rPr lang="en-IN" dirty="0"/>
              <a:t>3- 	compare LA[</a:t>
            </a:r>
            <a:r>
              <a:rPr lang="en-IN" dirty="0" err="1"/>
              <a:t>i</a:t>
            </a:r>
            <a:r>
              <a:rPr lang="en-IN" dirty="0"/>
              <a:t>]&lt;min</a:t>
            </a:r>
          </a:p>
          <a:p>
            <a:pPr marL="0" indent="0">
              <a:buNone/>
            </a:pPr>
            <a:r>
              <a:rPr lang="en-IN" dirty="0"/>
              <a:t>4-	update min with LA[</a:t>
            </a:r>
            <a:r>
              <a:rPr lang="en-IN" dirty="0" err="1"/>
              <a:t>i</a:t>
            </a:r>
            <a:r>
              <a:rPr lang="en-IN" dirty="0"/>
              <a:t>]</a:t>
            </a:r>
          </a:p>
          <a:p>
            <a:pPr marL="0" indent="0">
              <a:buNone/>
            </a:pPr>
            <a:r>
              <a:rPr lang="en-IN" dirty="0"/>
              <a:t>5- 	compare LA[</a:t>
            </a:r>
            <a:r>
              <a:rPr lang="en-IN" dirty="0" err="1"/>
              <a:t>i</a:t>
            </a:r>
            <a:r>
              <a:rPr lang="en-IN" dirty="0"/>
              <a:t>]&gt;max</a:t>
            </a:r>
          </a:p>
          <a:p>
            <a:pPr marL="0" indent="0">
              <a:buNone/>
            </a:pPr>
            <a:r>
              <a:rPr lang="en-IN" dirty="0"/>
              <a:t>6- 	update max with LA[</a:t>
            </a:r>
            <a:r>
              <a:rPr lang="en-IN" dirty="0" err="1"/>
              <a:t>i</a:t>
            </a:r>
            <a:r>
              <a:rPr lang="en-IN" dirty="0"/>
              <a:t>]</a:t>
            </a:r>
          </a:p>
          <a:p>
            <a:pPr marL="0" indent="0">
              <a:buNone/>
            </a:pPr>
            <a:r>
              <a:rPr lang="en-IN" dirty="0"/>
              <a:t>7- end</a:t>
            </a:r>
          </a:p>
          <a:p>
            <a:pPr marL="0" indent="0">
              <a:buNone/>
            </a:pPr>
            <a:r>
              <a:rPr lang="en-IN" dirty="0"/>
              <a:t>8- print min and max updated value</a:t>
            </a:r>
          </a:p>
          <a:p>
            <a:pPr marL="0" indent="0">
              <a:buNone/>
            </a:pPr>
            <a:r>
              <a:rPr lang="en-IN" dirty="0"/>
              <a:t>9- exit</a:t>
            </a:r>
          </a:p>
        </p:txBody>
      </p:sp>
    </p:spTree>
    <p:extLst>
      <p:ext uri="{BB962C8B-B14F-4D97-AF65-F5344CB8AC3E}">
        <p14:creationId xmlns:p14="http://schemas.microsoft.com/office/powerpoint/2010/main" val="8809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6F8F-B494-47E3-A9C5-EF6B35B12A64}"/>
              </a:ext>
            </a:extLst>
          </p:cNvPr>
          <p:cNvSpPr>
            <a:spLocks noGrp="1"/>
          </p:cNvSpPr>
          <p:nvPr>
            <p:ph type="title"/>
          </p:nvPr>
        </p:nvSpPr>
        <p:spPr/>
        <p:txBody>
          <a:bodyPr/>
          <a:lstStyle/>
          <a:p>
            <a:r>
              <a:rPr lang="en-US" dirty="0"/>
              <a:t>Reverse the Array</a:t>
            </a:r>
            <a:endParaRPr lang="en-IN" dirty="0"/>
          </a:p>
        </p:txBody>
      </p:sp>
      <p:sp>
        <p:nvSpPr>
          <p:cNvPr id="3" name="Content Placeholder 2">
            <a:extLst>
              <a:ext uri="{FF2B5EF4-FFF2-40B4-BE49-F238E27FC236}">
                <a16:creationId xmlns:a16="http://schemas.microsoft.com/office/drawing/2014/main" id="{3C9CD9A4-95B7-482A-99C6-96EC74C290E8}"/>
              </a:ext>
            </a:extLst>
          </p:cNvPr>
          <p:cNvSpPr>
            <a:spLocks noGrp="1"/>
          </p:cNvSpPr>
          <p:nvPr>
            <p:ph sz="quarter" idx="1"/>
          </p:nvPr>
        </p:nvSpPr>
        <p:spPr>
          <a:xfrm>
            <a:off x="301752" y="1527048"/>
            <a:ext cx="8503920" cy="4873752"/>
          </a:xfrm>
        </p:spPr>
        <p:txBody>
          <a:bodyPr>
            <a:normAutofit fontScale="92500" lnSpcReduction="20000"/>
          </a:bodyPr>
          <a:lstStyle/>
          <a:p>
            <a:pPr marL="0" indent="0">
              <a:buNone/>
            </a:pPr>
            <a:r>
              <a:rPr lang="en-IN" dirty="0" err="1"/>
              <a:t>ReverseArray</a:t>
            </a:r>
            <a:r>
              <a:rPr lang="en-IN" dirty="0"/>
              <a:t>(</a:t>
            </a:r>
            <a:r>
              <a:rPr lang="en-IN" dirty="0" err="1"/>
              <a:t>Arr,start,end,N</a:t>
            </a:r>
            <a:r>
              <a:rPr lang="en-IN" dirty="0"/>
              <a:t>) </a:t>
            </a:r>
          </a:p>
          <a:p>
            <a:pPr marL="0" indent="0">
              <a:buNone/>
            </a:pPr>
            <a:r>
              <a:rPr lang="en-IN" dirty="0"/>
              <a:t>1-start = 0, </a:t>
            </a:r>
          </a:p>
          <a:p>
            <a:pPr marL="0" indent="0">
              <a:buNone/>
            </a:pPr>
            <a:r>
              <a:rPr lang="en-IN" dirty="0"/>
              <a:t>2-end = N- 1, </a:t>
            </a:r>
          </a:p>
          <a:p>
            <a:pPr marL="0" indent="0">
              <a:buNone/>
            </a:pPr>
            <a:r>
              <a:rPr lang="en-IN" dirty="0"/>
              <a:t>3-while (start &lt; end) </a:t>
            </a:r>
          </a:p>
          <a:p>
            <a:pPr marL="0" indent="0">
              <a:buNone/>
            </a:pPr>
            <a:r>
              <a:rPr lang="en-IN" dirty="0"/>
              <a:t>	 // swap </a:t>
            </a:r>
            <a:r>
              <a:rPr lang="en-IN" dirty="0" err="1"/>
              <a:t>arr</a:t>
            </a:r>
            <a:r>
              <a:rPr lang="en-IN" dirty="0"/>
              <a:t>[start] and </a:t>
            </a:r>
            <a:r>
              <a:rPr lang="en-IN" dirty="0" err="1"/>
              <a:t>arr</a:t>
            </a:r>
            <a:r>
              <a:rPr lang="en-IN" dirty="0"/>
              <a:t>[end] </a:t>
            </a:r>
          </a:p>
          <a:p>
            <a:pPr marL="0" indent="0">
              <a:buNone/>
            </a:pPr>
            <a:r>
              <a:rPr lang="en-IN" dirty="0"/>
              <a:t>4-	int temp = </a:t>
            </a:r>
            <a:r>
              <a:rPr lang="en-IN" dirty="0" err="1"/>
              <a:t>arr</a:t>
            </a:r>
            <a:r>
              <a:rPr lang="en-IN" dirty="0"/>
              <a:t>[start] </a:t>
            </a:r>
          </a:p>
          <a:p>
            <a:pPr marL="0" indent="0">
              <a:buNone/>
            </a:pPr>
            <a:r>
              <a:rPr lang="en-IN" dirty="0"/>
              <a:t>5-	</a:t>
            </a:r>
            <a:r>
              <a:rPr lang="en-IN" dirty="0" err="1"/>
              <a:t>arr</a:t>
            </a:r>
            <a:r>
              <a:rPr lang="en-IN" dirty="0"/>
              <a:t>[start] = </a:t>
            </a:r>
            <a:r>
              <a:rPr lang="en-IN" dirty="0" err="1"/>
              <a:t>arr</a:t>
            </a:r>
            <a:r>
              <a:rPr lang="en-IN" dirty="0"/>
              <a:t>[end] </a:t>
            </a:r>
          </a:p>
          <a:p>
            <a:pPr marL="0" indent="0">
              <a:buNone/>
            </a:pPr>
            <a:r>
              <a:rPr lang="en-IN" dirty="0"/>
              <a:t>6-	</a:t>
            </a:r>
            <a:r>
              <a:rPr lang="en-IN" dirty="0" err="1"/>
              <a:t>arr</a:t>
            </a:r>
            <a:r>
              <a:rPr lang="en-IN" dirty="0"/>
              <a:t>[end] = temp </a:t>
            </a:r>
          </a:p>
          <a:p>
            <a:pPr marL="0" indent="0">
              <a:buNone/>
            </a:pPr>
            <a:r>
              <a:rPr lang="en-IN" dirty="0"/>
              <a:t>7-	start = start + 1 </a:t>
            </a:r>
          </a:p>
          <a:p>
            <a:pPr marL="0" indent="0">
              <a:buNone/>
            </a:pPr>
            <a:r>
              <a:rPr lang="en-IN" dirty="0"/>
              <a:t>8-	end = end - 1 </a:t>
            </a:r>
          </a:p>
          <a:p>
            <a:pPr marL="0" indent="0">
              <a:buNone/>
            </a:pPr>
            <a:r>
              <a:rPr lang="en-IN" dirty="0"/>
              <a:t>9-end while</a:t>
            </a:r>
          </a:p>
          <a:p>
            <a:pPr marL="0" indent="0">
              <a:buNone/>
            </a:pPr>
            <a:r>
              <a:rPr lang="en-IN" dirty="0"/>
              <a:t>10-Exit</a:t>
            </a:r>
          </a:p>
        </p:txBody>
      </p:sp>
    </p:spTree>
    <p:extLst>
      <p:ext uri="{BB962C8B-B14F-4D97-AF65-F5344CB8AC3E}">
        <p14:creationId xmlns:p14="http://schemas.microsoft.com/office/powerpoint/2010/main" val="112624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
          </p:nvPr>
        </p:nvSpPr>
        <p:spPr/>
        <p:txBody>
          <a:bodyPr>
            <a:normAutofit/>
          </a:bodyPr>
          <a:lstStyle/>
          <a:p>
            <a:r>
              <a:rPr lang="en-US" dirty="0"/>
              <a:t>Introduction of Array</a:t>
            </a:r>
          </a:p>
          <a:p>
            <a:r>
              <a:rPr lang="en-US" dirty="0"/>
              <a:t>Syntax and initialization of Array</a:t>
            </a:r>
          </a:p>
          <a:p>
            <a:r>
              <a:rPr lang="en-US" dirty="0"/>
              <a:t>Operations on Array</a:t>
            </a:r>
          </a:p>
          <a:p>
            <a:r>
              <a:rPr lang="en-US" dirty="0"/>
              <a:t>Lab Assignments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1B35-1A96-4CDE-A07C-87412A9571C4}"/>
              </a:ext>
            </a:extLst>
          </p:cNvPr>
          <p:cNvSpPr>
            <a:spLocks noGrp="1"/>
          </p:cNvSpPr>
          <p:nvPr>
            <p:ph type="title"/>
          </p:nvPr>
        </p:nvSpPr>
        <p:spPr/>
        <p:txBody>
          <a:bodyPr/>
          <a:lstStyle/>
          <a:p>
            <a:r>
              <a:rPr lang="en-US" dirty="0"/>
              <a:t>To find missing number in array</a:t>
            </a:r>
            <a:endParaRPr lang="en-IN" dirty="0"/>
          </a:p>
        </p:txBody>
      </p:sp>
      <p:sp>
        <p:nvSpPr>
          <p:cNvPr id="3" name="Content Placeholder 2">
            <a:extLst>
              <a:ext uri="{FF2B5EF4-FFF2-40B4-BE49-F238E27FC236}">
                <a16:creationId xmlns:a16="http://schemas.microsoft.com/office/drawing/2014/main" id="{48A2837F-A4C1-441E-9559-ED411A347471}"/>
              </a:ext>
            </a:extLst>
          </p:cNvPr>
          <p:cNvSpPr>
            <a:spLocks noGrp="1"/>
          </p:cNvSpPr>
          <p:nvPr>
            <p:ph sz="quarter" idx="1"/>
          </p:nvPr>
        </p:nvSpPr>
        <p:spPr/>
        <p:txBody>
          <a:bodyPr/>
          <a:lstStyle/>
          <a:p>
            <a:pPr marL="0" indent="0" algn="l" fontAlgn="base">
              <a:buNone/>
            </a:pPr>
            <a:r>
              <a:rPr lang="en-US" dirty="0" err="1"/>
              <a:t>MissingNumber</a:t>
            </a:r>
            <a:r>
              <a:rPr lang="en-US" dirty="0"/>
              <a:t>(LA,N)</a:t>
            </a:r>
          </a:p>
          <a:p>
            <a:pPr marL="0" indent="0" algn="l" fontAlgn="base">
              <a:buNone/>
            </a:pPr>
            <a:r>
              <a:rPr lang="en-US" dirty="0"/>
              <a:t>1- Calculate the sum of first n natural numbers as </a:t>
            </a:r>
            <a:r>
              <a:rPr lang="en-US" dirty="0" err="1"/>
              <a:t>sumtotal</a:t>
            </a:r>
            <a:r>
              <a:rPr lang="en-US" dirty="0"/>
              <a:t>= n*(n+1)/2</a:t>
            </a:r>
          </a:p>
          <a:p>
            <a:pPr marL="0" indent="0" algn="l" fontAlgn="base">
              <a:buNone/>
            </a:pPr>
            <a:r>
              <a:rPr lang="en-US" dirty="0"/>
              <a:t>2- Create a variable sum to store the sum of array elements.</a:t>
            </a:r>
          </a:p>
          <a:p>
            <a:pPr marL="0" indent="0" algn="l" fontAlgn="base">
              <a:buNone/>
            </a:pPr>
            <a:r>
              <a:rPr lang="en-US" dirty="0"/>
              <a:t>3- Traverse the array from start to end.</a:t>
            </a:r>
          </a:p>
          <a:p>
            <a:pPr marL="0" indent="0" algn="l" fontAlgn="base">
              <a:buNone/>
            </a:pPr>
            <a:r>
              <a:rPr lang="en-US" dirty="0"/>
              <a:t>4- Update the value of sum as sum = sum + array[</a:t>
            </a:r>
            <a:r>
              <a:rPr lang="en-US" dirty="0" err="1"/>
              <a:t>i</a:t>
            </a:r>
            <a:r>
              <a:rPr lang="en-US" dirty="0"/>
              <a:t>]</a:t>
            </a:r>
          </a:p>
          <a:p>
            <a:pPr marL="0" indent="0" algn="l" fontAlgn="base">
              <a:buNone/>
            </a:pPr>
            <a:r>
              <a:rPr lang="en-US" dirty="0"/>
              <a:t>5- Print the missing number as </a:t>
            </a:r>
            <a:r>
              <a:rPr lang="en-US" dirty="0" err="1"/>
              <a:t>sumtotal</a:t>
            </a:r>
            <a:r>
              <a:rPr lang="en-US" dirty="0"/>
              <a:t> – sum</a:t>
            </a:r>
          </a:p>
          <a:p>
            <a:pPr marL="0" indent="0" algn="l" fontAlgn="base">
              <a:buNone/>
            </a:pPr>
            <a:r>
              <a:rPr lang="en-US" dirty="0"/>
              <a:t>6- Exit</a:t>
            </a:r>
          </a:p>
          <a:p>
            <a:pPr marL="0" indent="0">
              <a:buNone/>
            </a:pPr>
            <a:endParaRPr lang="en-IN" dirty="0"/>
          </a:p>
        </p:txBody>
      </p:sp>
    </p:spTree>
    <p:extLst>
      <p:ext uri="{BB962C8B-B14F-4D97-AF65-F5344CB8AC3E}">
        <p14:creationId xmlns:p14="http://schemas.microsoft.com/office/powerpoint/2010/main" val="73820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427B-E3A2-421B-A624-3A8D8FD91013}"/>
              </a:ext>
            </a:extLst>
          </p:cNvPr>
          <p:cNvSpPr>
            <a:spLocks noGrp="1"/>
          </p:cNvSpPr>
          <p:nvPr>
            <p:ph type="title"/>
          </p:nvPr>
        </p:nvSpPr>
        <p:spPr>
          <a:xfrm>
            <a:off x="301752" y="228600"/>
            <a:ext cx="8689848" cy="758952"/>
          </a:xfrm>
        </p:spPr>
        <p:txBody>
          <a:bodyPr>
            <a:normAutofit fontScale="90000"/>
          </a:bodyPr>
          <a:lstStyle/>
          <a:p>
            <a:r>
              <a:rPr lang="en-US" dirty="0"/>
              <a:t>Finding union and intersection of two sorted array</a:t>
            </a:r>
            <a:endParaRPr lang="en-IN" dirty="0"/>
          </a:p>
        </p:txBody>
      </p:sp>
      <p:sp>
        <p:nvSpPr>
          <p:cNvPr id="3" name="Content Placeholder 2">
            <a:extLst>
              <a:ext uri="{FF2B5EF4-FFF2-40B4-BE49-F238E27FC236}">
                <a16:creationId xmlns:a16="http://schemas.microsoft.com/office/drawing/2014/main" id="{45CA1BF5-73F9-4F93-9560-9DA396334992}"/>
              </a:ext>
            </a:extLst>
          </p:cNvPr>
          <p:cNvSpPr>
            <a:spLocks noGrp="1"/>
          </p:cNvSpPr>
          <p:nvPr>
            <p:ph sz="quarter" idx="1"/>
          </p:nvPr>
        </p:nvSpPr>
        <p:spPr/>
        <p:txBody>
          <a:bodyPr>
            <a:normAutofit/>
          </a:bodyPr>
          <a:lstStyle/>
          <a:p>
            <a:pPr marL="0" indent="0" fontAlgn="base">
              <a:buNone/>
            </a:pPr>
            <a:r>
              <a:rPr lang="en-US" sz="2400" dirty="0"/>
              <a:t>Union(arr1,arr2)</a:t>
            </a:r>
          </a:p>
          <a:p>
            <a:pPr marL="0" indent="0" fontAlgn="base">
              <a:buNone/>
            </a:pPr>
            <a:r>
              <a:rPr lang="en-US" sz="2400" dirty="0"/>
              <a:t>1) initial values </a:t>
            </a:r>
            <a:r>
              <a:rPr lang="en-US" sz="2400" dirty="0" err="1"/>
              <a:t>i</a:t>
            </a:r>
            <a:r>
              <a:rPr lang="en-US" sz="2400" dirty="0"/>
              <a:t> = 0, j = 0 </a:t>
            </a:r>
            <a:br>
              <a:rPr lang="en-US" sz="2400" dirty="0"/>
            </a:br>
            <a:r>
              <a:rPr lang="en-US" sz="2400" dirty="0"/>
              <a:t>2) If arr1[</a:t>
            </a:r>
            <a:r>
              <a:rPr lang="en-US" sz="2400" dirty="0" err="1"/>
              <a:t>i</a:t>
            </a:r>
            <a:r>
              <a:rPr lang="en-US" sz="2400" dirty="0"/>
              <a:t>] is smaller than arr2[j] then print arr1[</a:t>
            </a:r>
            <a:r>
              <a:rPr lang="en-US" sz="2400" dirty="0" err="1"/>
              <a:t>i</a:t>
            </a:r>
            <a:r>
              <a:rPr lang="en-US" sz="2400" dirty="0"/>
              <a:t>] and increment </a:t>
            </a:r>
            <a:r>
              <a:rPr lang="en-US" sz="2400" dirty="0" err="1"/>
              <a:t>i</a:t>
            </a:r>
            <a:r>
              <a:rPr lang="en-US" sz="2400" dirty="0"/>
              <a:t>. </a:t>
            </a:r>
            <a:br>
              <a:rPr lang="en-US" sz="2400" dirty="0"/>
            </a:br>
            <a:r>
              <a:rPr lang="en-US" sz="2400" dirty="0"/>
              <a:t>3) If arr1[</a:t>
            </a:r>
            <a:r>
              <a:rPr lang="en-US" sz="2400" dirty="0" err="1"/>
              <a:t>i</a:t>
            </a:r>
            <a:r>
              <a:rPr lang="en-US" sz="2400" dirty="0"/>
              <a:t>] is greater than arr2[j] then print arr2[j] and increment j. </a:t>
            </a:r>
            <a:br>
              <a:rPr lang="en-US" sz="2400" dirty="0"/>
            </a:br>
            <a:r>
              <a:rPr lang="en-US" sz="2400" dirty="0"/>
              <a:t>4) If both are same then print any of them and increment both </a:t>
            </a:r>
            <a:r>
              <a:rPr lang="en-US" sz="2400" dirty="0" err="1"/>
              <a:t>i</a:t>
            </a:r>
            <a:r>
              <a:rPr lang="en-US" sz="2400" dirty="0"/>
              <a:t> and j. </a:t>
            </a:r>
            <a:br>
              <a:rPr lang="en-US" sz="2400" dirty="0"/>
            </a:br>
            <a:r>
              <a:rPr lang="en-US" sz="2400" dirty="0"/>
              <a:t>5) Print remaining elements of the larger array.</a:t>
            </a:r>
            <a:endParaRPr lang="en-IN" sz="2400" dirty="0"/>
          </a:p>
        </p:txBody>
      </p:sp>
    </p:spTree>
    <p:extLst>
      <p:ext uri="{BB962C8B-B14F-4D97-AF65-F5344CB8AC3E}">
        <p14:creationId xmlns:p14="http://schemas.microsoft.com/office/powerpoint/2010/main" val="1888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2Dimensional Array</a:t>
            </a:r>
          </a:p>
        </p:txBody>
      </p:sp>
      <p:sp>
        <p:nvSpPr>
          <p:cNvPr id="3" name="Content Placeholder 2"/>
          <p:cNvSpPr>
            <a:spLocks noGrp="1"/>
          </p:cNvSpPr>
          <p:nvPr>
            <p:ph sz="quarter" idx="1"/>
          </p:nvPr>
        </p:nvSpPr>
        <p:spPr/>
        <p:txBody>
          <a:bodyPr/>
          <a:lstStyle/>
          <a:p>
            <a:r>
              <a:rPr lang="en-US" dirty="0"/>
              <a:t>An array of arrays</a:t>
            </a:r>
          </a:p>
          <a:p>
            <a:r>
              <a:rPr lang="en-US" dirty="0"/>
              <a:t>Organized as matrices which can be represented by the collection of rows and columns.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a:t>
            </a:r>
          </a:p>
        </p:txBody>
      </p:sp>
      <p:sp>
        <p:nvSpPr>
          <p:cNvPr id="3" name="Content Placeholder 2"/>
          <p:cNvSpPr>
            <a:spLocks noGrp="1"/>
          </p:cNvSpPr>
          <p:nvPr>
            <p:ph sz="quarter" idx="1"/>
          </p:nvPr>
        </p:nvSpPr>
        <p:spPr/>
        <p:txBody>
          <a:bodyPr/>
          <a:lstStyle/>
          <a:p>
            <a:r>
              <a:rPr lang="en-US" dirty="0"/>
              <a:t>Syntax: </a:t>
            </a:r>
            <a:r>
              <a:rPr lang="en-US" dirty="0" err="1"/>
              <a:t>data_type</a:t>
            </a:r>
            <a:r>
              <a:rPr lang="en-US" dirty="0"/>
              <a:t> </a:t>
            </a:r>
            <a:r>
              <a:rPr lang="en-US" dirty="0" err="1"/>
              <a:t>array_name</a:t>
            </a:r>
            <a:r>
              <a:rPr lang="en-US" dirty="0"/>
              <a:t>[rows][columns];</a:t>
            </a:r>
          </a:p>
          <a:p>
            <a:pPr>
              <a:buNone/>
            </a:pPr>
            <a:r>
              <a:rPr lang="en-US" dirty="0"/>
              <a:t>	e.g. int </a:t>
            </a:r>
            <a:r>
              <a:rPr lang="en-US" dirty="0" err="1"/>
              <a:t>TwoD</a:t>
            </a:r>
            <a:r>
              <a:rPr lang="en-US" dirty="0"/>
              <a:t>[3][4].</a:t>
            </a:r>
          </a:p>
          <a:p>
            <a:pPr>
              <a:buNone/>
            </a:pPr>
            <a:endParaRPr lang="en-US" dirty="0"/>
          </a:p>
        </p:txBody>
      </p:sp>
      <p:graphicFrame>
        <p:nvGraphicFramePr>
          <p:cNvPr id="4" name="Table 3"/>
          <p:cNvGraphicFramePr>
            <a:graphicFrameLocks noGrp="1"/>
          </p:cNvGraphicFramePr>
          <p:nvPr/>
        </p:nvGraphicFramePr>
        <p:xfrm>
          <a:off x="609600" y="2555240"/>
          <a:ext cx="7848600" cy="1483360"/>
        </p:xfrm>
        <a:graphic>
          <a:graphicData uri="http://schemas.openxmlformats.org/drawingml/2006/table">
            <a:tbl>
              <a:tblPr firstRow="1" bandRow="1">
                <a:tableStyleId>{C083E6E3-FA7D-4D7B-A595-EF9225AFEA82}</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0</a:t>
                      </a:r>
                      <a:r>
                        <a:rPr lang="en-US" b="0" baseline="30000" dirty="0"/>
                        <a:t>th</a:t>
                      </a:r>
                      <a:r>
                        <a:rPr lang="en-US" b="0" dirty="0"/>
                        <a:t> Column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1</a:t>
                      </a:r>
                      <a:r>
                        <a:rPr lang="en-US" b="0" baseline="30000" dirty="0"/>
                        <a:t>st</a:t>
                      </a:r>
                      <a:r>
                        <a:rPr lang="en-US" b="0" dirty="0"/>
                        <a:t> Column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2</a:t>
                      </a:r>
                      <a:r>
                        <a:rPr lang="en-US" b="0" baseline="30000" dirty="0"/>
                        <a:t>nd</a:t>
                      </a:r>
                      <a:r>
                        <a:rPr lang="en-US" b="0" dirty="0"/>
                        <a:t> Column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3</a:t>
                      </a:r>
                      <a:r>
                        <a:rPr lang="en-US" b="0" baseline="30000" dirty="0"/>
                        <a:t>rd</a:t>
                      </a:r>
                      <a:r>
                        <a:rPr lang="en-US" b="0" dirty="0"/>
                        <a:t> Column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0</a:t>
                      </a:r>
                      <a:r>
                        <a:rPr lang="en-US" baseline="30000" dirty="0"/>
                        <a:t>th</a:t>
                      </a:r>
                      <a:r>
                        <a:rPr lang="en-US" dirty="0"/>
                        <a:t> Row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1</a:t>
                      </a:r>
                      <a:r>
                        <a:rPr lang="en-US" baseline="30000" dirty="0"/>
                        <a:t>st</a:t>
                      </a:r>
                      <a:r>
                        <a:rPr lang="en-US" dirty="0"/>
                        <a:t> Row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2</a:t>
                      </a:r>
                      <a:r>
                        <a:rPr lang="en-US" baseline="30000" dirty="0"/>
                        <a:t>nd</a:t>
                      </a:r>
                      <a:r>
                        <a:rPr lang="en-US" dirty="0"/>
                        <a:t> Row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TwoD</a:t>
                      </a:r>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8241-7ECD-4DDD-981E-4B6756098D73}"/>
              </a:ext>
            </a:extLst>
          </p:cNvPr>
          <p:cNvSpPr>
            <a:spLocks noGrp="1"/>
          </p:cNvSpPr>
          <p:nvPr>
            <p:ph type="title"/>
          </p:nvPr>
        </p:nvSpPr>
        <p:spPr/>
        <p:txBody>
          <a:bodyPr/>
          <a:lstStyle/>
          <a:p>
            <a:r>
              <a:rPr lang="en-US" dirty="0"/>
              <a:t>Accessing</a:t>
            </a:r>
            <a:endParaRPr lang="en-IN" dirty="0"/>
          </a:p>
        </p:txBody>
      </p:sp>
      <p:sp>
        <p:nvSpPr>
          <p:cNvPr id="3" name="Content Placeholder 2">
            <a:extLst>
              <a:ext uri="{FF2B5EF4-FFF2-40B4-BE49-F238E27FC236}">
                <a16:creationId xmlns:a16="http://schemas.microsoft.com/office/drawing/2014/main" id="{08DDA9AF-797E-48FA-9E02-275D1EECAA06}"/>
              </a:ext>
            </a:extLst>
          </p:cNvPr>
          <p:cNvSpPr>
            <a:spLocks noGrp="1"/>
          </p:cNvSpPr>
          <p:nvPr>
            <p:ph sz="quarter" idx="1"/>
          </p:nvPr>
        </p:nvSpPr>
        <p:spPr/>
        <p:txBody>
          <a:bodyPr/>
          <a:lstStyle/>
          <a:p>
            <a:pPr>
              <a:buNone/>
            </a:pPr>
            <a:r>
              <a:rPr lang="en-US" dirty="0"/>
              <a:t>Access2DArray(</a:t>
            </a:r>
            <a:r>
              <a:rPr lang="en-US" dirty="0" err="1"/>
              <a:t>Arr,row,col</a:t>
            </a:r>
            <a:r>
              <a:rPr lang="en-US" dirty="0"/>
              <a:t>)</a:t>
            </a:r>
          </a:p>
          <a:p>
            <a:pPr>
              <a:buNone/>
            </a:pPr>
            <a:r>
              <a:rPr lang="en-US" dirty="0"/>
              <a:t>1-Repeat for </a:t>
            </a:r>
            <a:r>
              <a:rPr lang="en-US" dirty="0" err="1"/>
              <a:t>i</a:t>
            </a:r>
            <a:r>
              <a:rPr lang="en-US" dirty="0"/>
              <a:t>=0 to row</a:t>
            </a:r>
          </a:p>
          <a:p>
            <a:pPr>
              <a:buNone/>
            </a:pPr>
            <a:r>
              <a:rPr lang="en-US" dirty="0"/>
              <a:t>2- 	Repeat for j=0 to column</a:t>
            </a:r>
          </a:p>
          <a:p>
            <a:pPr>
              <a:buNone/>
            </a:pPr>
            <a:r>
              <a:rPr lang="en-US" dirty="0"/>
              <a:t>3- 		Apply the Process to </a:t>
            </a:r>
            <a:r>
              <a:rPr lang="en-US" dirty="0" err="1"/>
              <a:t>Arr</a:t>
            </a:r>
            <a:r>
              <a:rPr lang="en-US" dirty="0"/>
              <a:t>[</a:t>
            </a:r>
            <a:r>
              <a:rPr lang="en-US" dirty="0" err="1"/>
              <a:t>i</a:t>
            </a:r>
            <a:r>
              <a:rPr lang="en-US" dirty="0"/>
              <a:t>] </a:t>
            </a:r>
          </a:p>
          <a:p>
            <a:pPr>
              <a:buNone/>
            </a:pPr>
            <a:r>
              <a:rPr lang="en-US" dirty="0"/>
              <a:t>4- 	End inner loop</a:t>
            </a:r>
          </a:p>
          <a:p>
            <a:pPr>
              <a:buNone/>
            </a:pPr>
            <a:r>
              <a:rPr lang="en-US" dirty="0"/>
              <a:t>5- End outer loop</a:t>
            </a:r>
          </a:p>
          <a:p>
            <a:pPr>
              <a:buNone/>
            </a:pPr>
            <a:r>
              <a:rPr lang="en-US" dirty="0"/>
              <a:t>6- Exit</a:t>
            </a:r>
          </a:p>
          <a:p>
            <a:endParaRPr lang="en-IN" dirty="0"/>
          </a:p>
        </p:txBody>
      </p:sp>
    </p:spTree>
    <p:extLst>
      <p:ext uri="{BB962C8B-B14F-4D97-AF65-F5344CB8AC3E}">
        <p14:creationId xmlns:p14="http://schemas.microsoft.com/office/powerpoint/2010/main" val="132467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691A-F89F-449B-AF40-897125F34642}"/>
              </a:ext>
            </a:extLst>
          </p:cNvPr>
          <p:cNvSpPr>
            <a:spLocks noGrp="1"/>
          </p:cNvSpPr>
          <p:nvPr>
            <p:ph type="title"/>
          </p:nvPr>
        </p:nvSpPr>
        <p:spPr/>
        <p:txBody>
          <a:bodyPr/>
          <a:lstStyle/>
          <a:p>
            <a:r>
              <a:rPr lang="en-US" dirty="0"/>
              <a:t>Transpose of 2D Array</a:t>
            </a:r>
            <a:endParaRPr lang="en-IN" dirty="0"/>
          </a:p>
        </p:txBody>
      </p:sp>
      <p:sp>
        <p:nvSpPr>
          <p:cNvPr id="3" name="Content Placeholder 2">
            <a:extLst>
              <a:ext uri="{FF2B5EF4-FFF2-40B4-BE49-F238E27FC236}">
                <a16:creationId xmlns:a16="http://schemas.microsoft.com/office/drawing/2014/main" id="{33D48BD4-BDB4-4444-BD64-725ED2691A1D}"/>
              </a:ext>
            </a:extLst>
          </p:cNvPr>
          <p:cNvSpPr>
            <a:spLocks noGrp="1"/>
          </p:cNvSpPr>
          <p:nvPr>
            <p:ph sz="quarter" idx="1"/>
          </p:nvPr>
        </p:nvSpPr>
        <p:spPr/>
        <p:txBody>
          <a:bodyPr>
            <a:normAutofit/>
          </a:bodyPr>
          <a:lstStyle/>
          <a:p>
            <a:pPr marL="0" indent="0">
              <a:buNone/>
            </a:pPr>
            <a:r>
              <a:rPr lang="en-US" dirty="0"/>
              <a:t>Transpose(Arr1, row, column, Arr2)</a:t>
            </a:r>
          </a:p>
          <a:p>
            <a:pPr marL="0" indent="0">
              <a:buNone/>
            </a:pPr>
            <a:r>
              <a:rPr lang="en-US" dirty="0"/>
              <a:t>Step-1 Input Arr1 </a:t>
            </a:r>
          </a:p>
          <a:p>
            <a:pPr marL="0" indent="0">
              <a:buNone/>
            </a:pPr>
            <a:r>
              <a:rPr lang="en-US" dirty="0"/>
              <a:t>Step-2 for </a:t>
            </a:r>
            <a:r>
              <a:rPr lang="en-US" dirty="0" err="1"/>
              <a:t>i</a:t>
            </a:r>
            <a:r>
              <a:rPr lang="en-US" dirty="0"/>
              <a:t>=0 to row</a:t>
            </a:r>
          </a:p>
          <a:p>
            <a:pPr marL="0" indent="0">
              <a:buNone/>
            </a:pPr>
            <a:r>
              <a:rPr lang="en-US" dirty="0"/>
              <a:t>Step-3	for j=0 to column </a:t>
            </a:r>
          </a:p>
          <a:p>
            <a:pPr marL="0" indent="0">
              <a:buNone/>
            </a:pPr>
            <a:r>
              <a:rPr lang="en-US" dirty="0"/>
              <a:t>Step-4	         </a:t>
            </a:r>
            <a:r>
              <a:rPr lang="en-US" dirty="0" err="1"/>
              <a:t>Arr</a:t>
            </a:r>
            <a:r>
              <a:rPr lang="en-US" dirty="0"/>
              <a:t> 2[j][</a:t>
            </a:r>
            <a:r>
              <a:rPr lang="en-US" dirty="0" err="1"/>
              <a:t>i</a:t>
            </a:r>
            <a:r>
              <a:rPr lang="en-US" dirty="0"/>
              <a:t>]=</a:t>
            </a:r>
            <a:r>
              <a:rPr lang="en-US" dirty="0" err="1"/>
              <a:t>Arr</a:t>
            </a:r>
            <a:r>
              <a:rPr lang="en-US" dirty="0"/>
              <a:t> 1[i][j];</a:t>
            </a:r>
          </a:p>
          <a:p>
            <a:pPr marL="0" indent="0">
              <a:buNone/>
            </a:pPr>
            <a:r>
              <a:rPr lang="en-US" dirty="0"/>
              <a:t>Step-5	end inner for loop</a:t>
            </a:r>
          </a:p>
          <a:p>
            <a:pPr marL="0" indent="0">
              <a:buNone/>
            </a:pPr>
            <a:r>
              <a:rPr lang="en-US" dirty="0"/>
              <a:t>Step-6   End outer for loop</a:t>
            </a:r>
            <a:endParaRPr lang="en-IN" dirty="0"/>
          </a:p>
          <a:p>
            <a:pPr marL="0" indent="0" algn="just">
              <a:buNone/>
            </a:pPr>
            <a:r>
              <a:rPr lang="en-US" dirty="0"/>
              <a:t>Step-7 Exit</a:t>
            </a:r>
          </a:p>
          <a:p>
            <a:pPr marL="0" indent="0">
              <a:buNone/>
            </a:pPr>
            <a:endParaRPr lang="en-IN" dirty="0"/>
          </a:p>
        </p:txBody>
      </p:sp>
    </p:spTree>
    <p:extLst>
      <p:ext uri="{BB962C8B-B14F-4D97-AF65-F5344CB8AC3E}">
        <p14:creationId xmlns:p14="http://schemas.microsoft.com/office/powerpoint/2010/main" val="194770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B457-F1C0-4FAD-B916-15448674C947}"/>
              </a:ext>
            </a:extLst>
          </p:cNvPr>
          <p:cNvSpPr>
            <a:spLocks noGrp="1"/>
          </p:cNvSpPr>
          <p:nvPr>
            <p:ph type="title"/>
          </p:nvPr>
        </p:nvSpPr>
        <p:spPr/>
        <p:txBody>
          <a:bodyPr/>
          <a:lstStyle/>
          <a:p>
            <a:r>
              <a:rPr lang="en-US" dirty="0"/>
              <a:t>Addition of 2D Matrix</a:t>
            </a:r>
            <a:endParaRPr lang="en-IN" dirty="0"/>
          </a:p>
        </p:txBody>
      </p:sp>
      <p:sp>
        <p:nvSpPr>
          <p:cNvPr id="3" name="Content Placeholder 2">
            <a:extLst>
              <a:ext uri="{FF2B5EF4-FFF2-40B4-BE49-F238E27FC236}">
                <a16:creationId xmlns:a16="http://schemas.microsoft.com/office/drawing/2014/main" id="{BBF68C06-2D77-4790-BA15-CEA11DEF332A}"/>
              </a:ext>
            </a:extLst>
          </p:cNvPr>
          <p:cNvSpPr>
            <a:spLocks noGrp="1"/>
          </p:cNvSpPr>
          <p:nvPr>
            <p:ph sz="quarter" idx="1"/>
          </p:nvPr>
        </p:nvSpPr>
        <p:spPr/>
        <p:txBody>
          <a:bodyPr>
            <a:normAutofit fontScale="92500"/>
          </a:bodyPr>
          <a:lstStyle/>
          <a:p>
            <a:pPr marL="0" indent="0">
              <a:buNone/>
            </a:pPr>
            <a:r>
              <a:rPr lang="en-US" dirty="0"/>
              <a:t>Addition(Arr1, Arr2,Arr3,row1,col1, row2, col2)</a:t>
            </a:r>
          </a:p>
          <a:p>
            <a:pPr marL="0" indent="0">
              <a:buNone/>
            </a:pPr>
            <a:r>
              <a:rPr lang="en-US" dirty="0"/>
              <a:t>Step-1 Input Arr1 and Arr2</a:t>
            </a:r>
          </a:p>
          <a:p>
            <a:pPr marL="0" indent="0">
              <a:buNone/>
            </a:pPr>
            <a:r>
              <a:rPr lang="en-US" dirty="0"/>
              <a:t>Step-2 If the number of rows and columns of matrix 1 and 2 are equal then go to 3 else addition not possible</a:t>
            </a:r>
          </a:p>
          <a:p>
            <a:pPr marL="0" indent="0">
              <a:buNone/>
            </a:pPr>
            <a:r>
              <a:rPr lang="en-US" dirty="0"/>
              <a:t>Step-3 for </a:t>
            </a:r>
            <a:r>
              <a:rPr lang="en-US" dirty="0" err="1"/>
              <a:t>i</a:t>
            </a:r>
            <a:r>
              <a:rPr lang="en-US" dirty="0"/>
              <a:t>=0 to row </a:t>
            </a:r>
          </a:p>
          <a:p>
            <a:pPr marL="0" indent="0">
              <a:buNone/>
            </a:pPr>
            <a:r>
              <a:rPr lang="en-US" dirty="0"/>
              <a:t>Step-4	for j=0 to column </a:t>
            </a:r>
          </a:p>
          <a:p>
            <a:pPr marL="0" indent="0">
              <a:buNone/>
            </a:pPr>
            <a:r>
              <a:rPr lang="en-US" dirty="0"/>
              <a:t>Step-5	         		Arr3[</a:t>
            </a:r>
            <a:r>
              <a:rPr lang="en-US" dirty="0" err="1"/>
              <a:t>i</a:t>
            </a:r>
            <a:r>
              <a:rPr lang="en-US" dirty="0"/>
              <a:t>][j]=Arr1[</a:t>
            </a:r>
            <a:r>
              <a:rPr lang="en-US" dirty="0" err="1"/>
              <a:t>i</a:t>
            </a:r>
            <a:r>
              <a:rPr lang="en-US" dirty="0"/>
              <a:t>][j]+Arr2[</a:t>
            </a:r>
            <a:r>
              <a:rPr lang="en-US" dirty="0" err="1"/>
              <a:t>i</a:t>
            </a:r>
            <a:r>
              <a:rPr lang="en-US" dirty="0"/>
              <a:t>][j];</a:t>
            </a:r>
          </a:p>
          <a:p>
            <a:pPr marL="0" indent="0">
              <a:buNone/>
            </a:pPr>
            <a:r>
              <a:rPr lang="en-US" dirty="0"/>
              <a:t>Step-6	end inner for loop</a:t>
            </a:r>
          </a:p>
          <a:p>
            <a:pPr marL="0" indent="0">
              <a:buNone/>
            </a:pPr>
            <a:r>
              <a:rPr lang="en-US" dirty="0"/>
              <a:t>Step-7 End outer for loop</a:t>
            </a:r>
          </a:p>
          <a:p>
            <a:pPr marL="0" indent="0">
              <a:buNone/>
            </a:pPr>
            <a:r>
              <a:rPr lang="en-US" dirty="0"/>
              <a:t>Step-8 Exit</a:t>
            </a:r>
            <a:endParaRPr lang="en-IN" dirty="0"/>
          </a:p>
        </p:txBody>
      </p:sp>
    </p:spTree>
    <p:extLst>
      <p:ext uri="{BB962C8B-B14F-4D97-AF65-F5344CB8AC3E}">
        <p14:creationId xmlns:p14="http://schemas.microsoft.com/office/powerpoint/2010/main" val="20425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05AC-E772-4C3A-AC1C-0CA83ACBF15A}"/>
              </a:ext>
            </a:extLst>
          </p:cNvPr>
          <p:cNvSpPr>
            <a:spLocks noGrp="1"/>
          </p:cNvSpPr>
          <p:nvPr>
            <p:ph type="title"/>
          </p:nvPr>
        </p:nvSpPr>
        <p:spPr/>
        <p:txBody>
          <a:bodyPr/>
          <a:lstStyle/>
          <a:p>
            <a:r>
              <a:rPr lang="en-US" dirty="0"/>
              <a:t>Multiplication of 2D Matrix</a:t>
            </a:r>
            <a:endParaRPr lang="en-IN" dirty="0"/>
          </a:p>
        </p:txBody>
      </p:sp>
      <p:sp>
        <p:nvSpPr>
          <p:cNvPr id="3" name="Content Placeholder 2">
            <a:extLst>
              <a:ext uri="{FF2B5EF4-FFF2-40B4-BE49-F238E27FC236}">
                <a16:creationId xmlns:a16="http://schemas.microsoft.com/office/drawing/2014/main" id="{CDF8CEE5-857C-40A2-B3C0-2DBE8296F1A3}"/>
              </a:ext>
            </a:extLst>
          </p:cNvPr>
          <p:cNvSpPr>
            <a:spLocks noGrp="1"/>
          </p:cNvSpPr>
          <p:nvPr>
            <p:ph sz="quarter" idx="1"/>
          </p:nvPr>
        </p:nvSpPr>
        <p:spPr/>
        <p:txBody>
          <a:bodyPr>
            <a:normAutofit fontScale="92500" lnSpcReduction="10000"/>
          </a:bodyPr>
          <a:lstStyle/>
          <a:p>
            <a:pPr algn="just"/>
            <a:r>
              <a:rPr lang="en-US" b="0" i="0" dirty="0">
                <a:solidFill>
                  <a:srgbClr val="222222"/>
                </a:solidFill>
                <a:effectLst/>
                <a:latin typeface="Verdana" panose="020B0604030504040204" pitchFamily="34" charset="0"/>
              </a:rPr>
              <a:t>Multiplication(Arr1,Arr2,Arr3,row1,col1,row2,col2)</a:t>
            </a:r>
          </a:p>
          <a:p>
            <a:pPr lvl="1" algn="just"/>
            <a:r>
              <a:rPr lang="en-US" sz="2700" dirty="0"/>
              <a:t>Declare variables and initialize necessary variables</a:t>
            </a:r>
          </a:p>
          <a:p>
            <a:pPr lvl="1" algn="just"/>
            <a:r>
              <a:rPr lang="en-US" sz="2700" dirty="0"/>
              <a:t>Enter the element of matrices by row wise using loops</a:t>
            </a:r>
          </a:p>
          <a:p>
            <a:pPr lvl="1" algn="just"/>
            <a:r>
              <a:rPr lang="en-US" sz="2700" dirty="0"/>
              <a:t>Check the number of rows and column of first and second matrices</a:t>
            </a:r>
          </a:p>
          <a:p>
            <a:pPr lvl="1" algn="just"/>
            <a:r>
              <a:rPr lang="en-US" sz="2700" dirty="0"/>
              <a:t>If number of col of first matrix is equal to the number of row of second matrix, go to step 6. Otherwise, print matrix multiplication is not possible and exit.</a:t>
            </a:r>
          </a:p>
          <a:p>
            <a:pPr lvl="1" algn="just"/>
            <a:r>
              <a:rPr lang="en-US" sz="2700" dirty="0"/>
              <a:t>Multiply the matrices using nested loops.</a:t>
            </a:r>
          </a:p>
          <a:p>
            <a:pPr lvl="1" algn="just"/>
            <a:r>
              <a:rPr lang="en-US" sz="2700" dirty="0"/>
              <a:t>Print the product in matrix form as console output.</a:t>
            </a:r>
          </a:p>
          <a:p>
            <a:pPr lvl="1" algn="just"/>
            <a:r>
              <a:rPr lang="en-US" sz="2700" dirty="0"/>
              <a:t>Exit</a:t>
            </a:r>
          </a:p>
        </p:txBody>
      </p:sp>
    </p:spTree>
    <p:extLst>
      <p:ext uri="{BB962C8B-B14F-4D97-AF65-F5344CB8AC3E}">
        <p14:creationId xmlns:p14="http://schemas.microsoft.com/office/powerpoint/2010/main" val="16639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77CF-B438-4275-8A78-577A6F066B14}"/>
              </a:ext>
            </a:extLst>
          </p:cNvPr>
          <p:cNvSpPr>
            <a:spLocks noGrp="1"/>
          </p:cNvSpPr>
          <p:nvPr>
            <p:ph type="title"/>
          </p:nvPr>
        </p:nvSpPr>
        <p:spPr/>
        <p:txBody>
          <a:bodyPr>
            <a:normAutofit fontScale="90000"/>
          </a:bodyPr>
          <a:lstStyle/>
          <a:p>
            <a:r>
              <a:rPr lang="en-US" dirty="0"/>
              <a:t>Matrix Rotation by given degree and direction</a:t>
            </a:r>
            <a:endParaRPr lang="en-IN" dirty="0"/>
          </a:p>
        </p:txBody>
      </p:sp>
      <p:sp>
        <p:nvSpPr>
          <p:cNvPr id="3" name="Content Placeholder 2">
            <a:extLst>
              <a:ext uri="{FF2B5EF4-FFF2-40B4-BE49-F238E27FC236}">
                <a16:creationId xmlns:a16="http://schemas.microsoft.com/office/drawing/2014/main" id="{53A862F1-9C4D-4534-9607-DEAD84FC8ABF}"/>
              </a:ext>
            </a:extLst>
          </p:cNvPr>
          <p:cNvSpPr>
            <a:spLocks noGrp="1"/>
          </p:cNvSpPr>
          <p:nvPr>
            <p:ph sz="quarter" idx="1"/>
          </p:nvPr>
        </p:nvSpPr>
        <p:spPr/>
        <p:txBody>
          <a:bodyPr/>
          <a:lstStyle/>
          <a:p>
            <a:r>
              <a:rPr lang="en-US" dirty="0"/>
              <a:t>1</a:t>
            </a:r>
            <a:r>
              <a:rPr lang="en-US" baseline="30000" dirty="0"/>
              <a:t>st</a:t>
            </a:r>
            <a:r>
              <a:rPr lang="en-US" dirty="0"/>
              <a:t> Approach: Brute Force Approach using extra space</a:t>
            </a:r>
          </a:p>
          <a:p>
            <a:r>
              <a:rPr lang="en-US" dirty="0"/>
              <a:t>2</a:t>
            </a:r>
            <a:r>
              <a:rPr lang="en-US" baseline="30000" dirty="0"/>
              <a:t>nd</a:t>
            </a:r>
            <a:r>
              <a:rPr lang="en-US" dirty="0"/>
              <a:t> Approach: Using Transpose and Rotation</a:t>
            </a:r>
          </a:p>
          <a:p>
            <a:endParaRPr lang="en-IN" dirty="0"/>
          </a:p>
        </p:txBody>
      </p:sp>
    </p:spTree>
    <p:extLst>
      <p:ext uri="{BB962C8B-B14F-4D97-AF65-F5344CB8AC3E}">
        <p14:creationId xmlns:p14="http://schemas.microsoft.com/office/powerpoint/2010/main" val="241594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78DC-4CFD-416B-85AB-75667469F5F2}"/>
              </a:ext>
            </a:extLst>
          </p:cNvPr>
          <p:cNvSpPr>
            <a:spLocks noGrp="1"/>
          </p:cNvSpPr>
          <p:nvPr>
            <p:ph type="title"/>
          </p:nvPr>
        </p:nvSpPr>
        <p:spPr/>
        <p:txBody>
          <a:bodyPr/>
          <a:lstStyle/>
          <a:p>
            <a:r>
              <a:rPr lang="en-US" dirty="0"/>
              <a:t>Sparse Matrix</a:t>
            </a:r>
            <a:endParaRPr lang="en-IN" dirty="0"/>
          </a:p>
        </p:txBody>
      </p:sp>
      <p:sp>
        <p:nvSpPr>
          <p:cNvPr id="3" name="Content Placeholder 2">
            <a:extLst>
              <a:ext uri="{FF2B5EF4-FFF2-40B4-BE49-F238E27FC236}">
                <a16:creationId xmlns:a16="http://schemas.microsoft.com/office/drawing/2014/main" id="{CFE49D20-34D4-467B-888D-739A19E62859}"/>
              </a:ext>
            </a:extLst>
          </p:cNvPr>
          <p:cNvSpPr>
            <a:spLocks noGrp="1"/>
          </p:cNvSpPr>
          <p:nvPr>
            <p:ph sz="quarter" idx="1"/>
          </p:nvPr>
        </p:nvSpPr>
        <p:spPr/>
        <p:txBody>
          <a:bodyPr/>
          <a:lstStyle/>
          <a:p>
            <a:r>
              <a:rPr lang="en-US" dirty="0">
                <a:solidFill>
                  <a:schemeClr val="tx1"/>
                </a:solidFill>
              </a:rPr>
              <a:t>Matrices that have the majority of their elements equal to zero</a:t>
            </a:r>
            <a:endParaRPr lang="en-US" dirty="0"/>
          </a:p>
          <a:p>
            <a:r>
              <a:rPr lang="en-US" dirty="0"/>
              <a:t>The sparse Matrix can be represented using</a:t>
            </a:r>
          </a:p>
          <a:p>
            <a:pPr lvl="1"/>
            <a:r>
              <a:rPr lang="en-US" dirty="0"/>
              <a:t>Row</a:t>
            </a:r>
          </a:p>
          <a:p>
            <a:pPr lvl="1"/>
            <a:r>
              <a:rPr lang="en-US" dirty="0"/>
              <a:t>Column</a:t>
            </a:r>
          </a:p>
          <a:p>
            <a:pPr lvl="1"/>
            <a:r>
              <a:rPr lang="en-US" dirty="0"/>
              <a:t>Value</a:t>
            </a:r>
            <a:endParaRPr lang="en-IN" dirty="0"/>
          </a:p>
          <a:p>
            <a:pPr marL="274320" lvl="1" indent="0">
              <a:buNone/>
            </a:pPr>
            <a:endParaRPr lang="en-US" dirty="0"/>
          </a:p>
        </p:txBody>
      </p:sp>
      <p:graphicFrame>
        <p:nvGraphicFramePr>
          <p:cNvPr id="4" name="Table 3">
            <a:extLst>
              <a:ext uri="{FF2B5EF4-FFF2-40B4-BE49-F238E27FC236}">
                <a16:creationId xmlns:a16="http://schemas.microsoft.com/office/drawing/2014/main" id="{CEB7E8A1-AFB6-4282-BF7D-743787C05C72}"/>
              </a:ext>
            </a:extLst>
          </p:cNvPr>
          <p:cNvGraphicFramePr>
            <a:graphicFrameLocks noGrp="1"/>
          </p:cNvGraphicFramePr>
          <p:nvPr/>
        </p:nvGraphicFramePr>
        <p:xfrm>
          <a:off x="301625" y="4064000"/>
          <a:ext cx="3508375" cy="1833880"/>
        </p:xfrm>
        <a:graphic>
          <a:graphicData uri="http://schemas.openxmlformats.org/drawingml/2006/table">
            <a:tbl>
              <a:tblPr firstRow="1" bandRow="1">
                <a:tableStyleId>{5C22544A-7EE6-4342-B048-85BDC9FD1C3A}</a:tableStyleId>
              </a:tblPr>
              <a:tblGrid>
                <a:gridCol w="701675">
                  <a:extLst>
                    <a:ext uri="{9D8B030D-6E8A-4147-A177-3AD203B41FA5}">
                      <a16:colId xmlns:a16="http://schemas.microsoft.com/office/drawing/2014/main" val="674412364"/>
                    </a:ext>
                  </a:extLst>
                </a:gridCol>
                <a:gridCol w="701675">
                  <a:extLst>
                    <a:ext uri="{9D8B030D-6E8A-4147-A177-3AD203B41FA5}">
                      <a16:colId xmlns:a16="http://schemas.microsoft.com/office/drawing/2014/main" val="2369345991"/>
                    </a:ext>
                  </a:extLst>
                </a:gridCol>
                <a:gridCol w="701675">
                  <a:extLst>
                    <a:ext uri="{9D8B030D-6E8A-4147-A177-3AD203B41FA5}">
                      <a16:colId xmlns:a16="http://schemas.microsoft.com/office/drawing/2014/main" val="849919220"/>
                    </a:ext>
                  </a:extLst>
                </a:gridCol>
                <a:gridCol w="701675">
                  <a:extLst>
                    <a:ext uri="{9D8B030D-6E8A-4147-A177-3AD203B41FA5}">
                      <a16:colId xmlns:a16="http://schemas.microsoft.com/office/drawing/2014/main" val="259459526"/>
                    </a:ext>
                  </a:extLst>
                </a:gridCol>
                <a:gridCol w="701675">
                  <a:extLst>
                    <a:ext uri="{9D8B030D-6E8A-4147-A177-3AD203B41FA5}">
                      <a16:colId xmlns:a16="http://schemas.microsoft.com/office/drawing/2014/main" val="1612063883"/>
                    </a:ext>
                  </a:extLst>
                </a:gridCol>
              </a:tblGrid>
              <a:tr h="370840">
                <a:tc>
                  <a:txBody>
                    <a:bodyPr/>
                    <a:lstStyle/>
                    <a:p>
                      <a:endParaRPr lang="en-US" dirty="0">
                        <a:solidFill>
                          <a:schemeClr val="tx1"/>
                        </a:solidFill>
                      </a:endParaRPr>
                    </a:p>
                  </a:txBody>
                  <a:tcPr>
                    <a:noFill/>
                  </a:tcPr>
                </a:tc>
                <a:tc>
                  <a:txBody>
                    <a:bodyPr/>
                    <a:lstStyle/>
                    <a:p>
                      <a:endParaRPr kumimoji="0" lang="en-US" b="1" kern="1200" dirty="0">
                        <a:solidFill>
                          <a:schemeClr val="tx1"/>
                        </a:solidFill>
                        <a:latin typeface="+mn-lt"/>
                        <a:ea typeface="+mn-ea"/>
                        <a:cs typeface="+mn-cs"/>
                      </a:endParaRPr>
                    </a:p>
                  </a:txBody>
                  <a:tcPr>
                    <a:noFill/>
                  </a:tcPr>
                </a:tc>
                <a:tc>
                  <a:txBody>
                    <a:bodyPr/>
                    <a:lstStyle/>
                    <a:p>
                      <a:endParaRPr kumimoji="0" lang="en-US" b="1" kern="1200" dirty="0">
                        <a:solidFill>
                          <a:schemeClr val="tx1"/>
                        </a:solidFill>
                        <a:latin typeface="+mn-lt"/>
                        <a:ea typeface="+mn-ea"/>
                        <a:cs typeface="+mn-cs"/>
                      </a:endParaRPr>
                    </a:p>
                  </a:txBody>
                  <a:tcPr>
                    <a:noFill/>
                  </a:tcPr>
                </a:tc>
                <a:tc>
                  <a:txBody>
                    <a:bodyPr/>
                    <a:lstStyle/>
                    <a:p>
                      <a:endParaRPr kumimoji="0" lang="en-US" b="1" kern="1200" dirty="0">
                        <a:solidFill>
                          <a:schemeClr val="tx1"/>
                        </a:solidFill>
                        <a:latin typeface="+mn-lt"/>
                        <a:ea typeface="+mn-ea"/>
                        <a:cs typeface="+mn-cs"/>
                      </a:endParaRPr>
                    </a:p>
                  </a:txBody>
                  <a:tcPr>
                    <a:noFill/>
                  </a:tcPr>
                </a:tc>
                <a:tc>
                  <a:txBody>
                    <a:bodyPr/>
                    <a:lstStyle/>
                    <a:p>
                      <a:endParaRPr kumimoji="0" lang="en-US" b="1" kern="1200" dirty="0">
                        <a:solidFill>
                          <a:schemeClr val="tx1"/>
                        </a:solidFill>
                        <a:latin typeface="+mn-lt"/>
                        <a:ea typeface="+mn-ea"/>
                        <a:cs typeface="+mn-cs"/>
                      </a:endParaRPr>
                    </a:p>
                  </a:txBody>
                  <a:tcPr>
                    <a:noFill/>
                  </a:tcPr>
                </a:tc>
                <a:extLst>
                  <a:ext uri="{0D108BD9-81ED-4DB2-BD59-A6C34878D82A}">
                    <a16:rowId xmlns:a16="http://schemas.microsoft.com/office/drawing/2014/main" val="1474166464"/>
                  </a:ext>
                </a:extLst>
              </a:tr>
              <a:tr h="238760">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1306821478"/>
                  </a:ext>
                </a:extLst>
              </a:tr>
              <a:tr h="238760">
                <a:tc>
                  <a:txBody>
                    <a:bodyPr/>
                    <a:lstStyle/>
                    <a:p>
                      <a:r>
                        <a:rPr lang="en-US" dirty="0"/>
                        <a:t>0</a:t>
                      </a:r>
                    </a:p>
                  </a:txBody>
                  <a:tcPr/>
                </a:tc>
                <a:tc>
                  <a:txBody>
                    <a:bodyPr/>
                    <a:lstStyle/>
                    <a:p>
                      <a:r>
                        <a:rPr lang="en-US" dirty="0"/>
                        <a:t>0</a:t>
                      </a:r>
                    </a:p>
                  </a:txBody>
                  <a:tcPr/>
                </a:tc>
                <a:tc>
                  <a:txBody>
                    <a:bodyPr/>
                    <a:lstStyle/>
                    <a:p>
                      <a:r>
                        <a:rPr lang="en-US" dirty="0"/>
                        <a:t>5</a:t>
                      </a:r>
                    </a:p>
                  </a:txBody>
                  <a:tcPr/>
                </a:tc>
                <a:tc>
                  <a:txBody>
                    <a:bodyPr/>
                    <a:lstStyle/>
                    <a:p>
                      <a:r>
                        <a:rPr lang="en-US" dirty="0"/>
                        <a:t>7</a:t>
                      </a:r>
                    </a:p>
                  </a:txBody>
                  <a:tcPr/>
                </a:tc>
                <a:tc>
                  <a:txBody>
                    <a:bodyPr/>
                    <a:lstStyle/>
                    <a:p>
                      <a:r>
                        <a:rPr lang="en-US" dirty="0"/>
                        <a:t>0</a:t>
                      </a:r>
                    </a:p>
                  </a:txBody>
                  <a:tcPr/>
                </a:tc>
                <a:extLst>
                  <a:ext uri="{0D108BD9-81ED-4DB2-BD59-A6C34878D82A}">
                    <a16:rowId xmlns:a16="http://schemas.microsoft.com/office/drawing/2014/main" val="402095938"/>
                  </a:ext>
                </a:extLst>
              </a:tr>
              <a:tr h="23876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04882696"/>
                  </a:ext>
                </a:extLst>
              </a:tr>
              <a:tr h="238760">
                <a:tc>
                  <a:txBody>
                    <a:bodyPr/>
                    <a:lstStyle/>
                    <a:p>
                      <a:r>
                        <a:rPr lang="en-US" dirty="0"/>
                        <a:t>0</a:t>
                      </a:r>
                    </a:p>
                  </a:txBody>
                  <a:tcPr/>
                </a:tc>
                <a:tc>
                  <a:txBody>
                    <a:bodyPr/>
                    <a:lstStyle/>
                    <a:p>
                      <a:r>
                        <a:rPr lang="en-US" dirty="0"/>
                        <a:t>2</a:t>
                      </a:r>
                    </a:p>
                  </a:txBody>
                  <a:tcPr/>
                </a:tc>
                <a:tc>
                  <a:txBody>
                    <a:bodyPr/>
                    <a:lstStyle/>
                    <a:p>
                      <a:r>
                        <a:rPr lang="en-US" dirty="0"/>
                        <a:t>6</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770969744"/>
                  </a:ext>
                </a:extLst>
              </a:tr>
            </a:tbl>
          </a:graphicData>
        </a:graphic>
      </p:graphicFrame>
      <p:graphicFrame>
        <p:nvGraphicFramePr>
          <p:cNvPr id="5" name="Table 4">
            <a:extLst>
              <a:ext uri="{FF2B5EF4-FFF2-40B4-BE49-F238E27FC236}">
                <a16:creationId xmlns:a16="http://schemas.microsoft.com/office/drawing/2014/main" id="{C2A5773F-24C2-4A66-A9E2-04B99E6E16AC}"/>
              </a:ext>
            </a:extLst>
          </p:cNvPr>
          <p:cNvGraphicFramePr>
            <a:graphicFrameLocks noGrp="1"/>
          </p:cNvGraphicFramePr>
          <p:nvPr/>
        </p:nvGraphicFramePr>
        <p:xfrm>
          <a:off x="5867400" y="4465320"/>
          <a:ext cx="3014471" cy="1097280"/>
        </p:xfrm>
        <a:graphic>
          <a:graphicData uri="http://schemas.openxmlformats.org/drawingml/2006/table">
            <a:tbl>
              <a:tblPr firstRow="1" bandRow="1">
                <a:tableStyleId>{5C22544A-7EE6-4342-B048-85BDC9FD1C3A}</a:tableStyleId>
              </a:tblPr>
              <a:tblGrid>
                <a:gridCol w="1011169">
                  <a:extLst>
                    <a:ext uri="{9D8B030D-6E8A-4147-A177-3AD203B41FA5}">
                      <a16:colId xmlns:a16="http://schemas.microsoft.com/office/drawing/2014/main" val="2742223102"/>
                    </a:ext>
                  </a:extLst>
                </a:gridCol>
                <a:gridCol w="356883">
                  <a:extLst>
                    <a:ext uri="{9D8B030D-6E8A-4147-A177-3AD203B41FA5}">
                      <a16:colId xmlns:a16="http://schemas.microsoft.com/office/drawing/2014/main" val="3911470882"/>
                    </a:ext>
                  </a:extLst>
                </a:gridCol>
                <a:gridCol w="356883">
                  <a:extLst>
                    <a:ext uri="{9D8B030D-6E8A-4147-A177-3AD203B41FA5}">
                      <a16:colId xmlns:a16="http://schemas.microsoft.com/office/drawing/2014/main" val="1872490516"/>
                    </a:ext>
                  </a:extLst>
                </a:gridCol>
                <a:gridCol w="297403">
                  <a:extLst>
                    <a:ext uri="{9D8B030D-6E8A-4147-A177-3AD203B41FA5}">
                      <a16:colId xmlns:a16="http://schemas.microsoft.com/office/drawing/2014/main" val="950290297"/>
                    </a:ext>
                  </a:extLst>
                </a:gridCol>
                <a:gridCol w="330711">
                  <a:extLst>
                    <a:ext uri="{9D8B030D-6E8A-4147-A177-3AD203B41FA5}">
                      <a16:colId xmlns:a16="http://schemas.microsoft.com/office/drawing/2014/main" val="2922334818"/>
                    </a:ext>
                  </a:extLst>
                </a:gridCol>
                <a:gridCol w="330711">
                  <a:extLst>
                    <a:ext uri="{9D8B030D-6E8A-4147-A177-3AD203B41FA5}">
                      <a16:colId xmlns:a16="http://schemas.microsoft.com/office/drawing/2014/main" val="2371396687"/>
                    </a:ext>
                  </a:extLst>
                </a:gridCol>
                <a:gridCol w="330711">
                  <a:extLst>
                    <a:ext uri="{9D8B030D-6E8A-4147-A177-3AD203B41FA5}">
                      <a16:colId xmlns:a16="http://schemas.microsoft.com/office/drawing/2014/main" val="447472977"/>
                    </a:ext>
                  </a:extLst>
                </a:gridCol>
              </a:tblGrid>
              <a:tr h="238760">
                <a:tc>
                  <a:txBody>
                    <a:bodyPr/>
                    <a:lstStyle/>
                    <a:p>
                      <a:r>
                        <a:rPr lang="en-US" dirty="0"/>
                        <a:t>Row</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2377263009"/>
                  </a:ext>
                </a:extLst>
              </a:tr>
              <a:tr h="238760">
                <a:tc>
                  <a:txBody>
                    <a:bodyPr/>
                    <a:lstStyle/>
                    <a:p>
                      <a:r>
                        <a:rPr lang="en-US" dirty="0"/>
                        <a:t>Column</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62139626"/>
                  </a:ext>
                </a:extLst>
              </a:tr>
              <a:tr h="238760">
                <a:tc>
                  <a:txBody>
                    <a:bodyPr/>
                    <a:lstStyle/>
                    <a:p>
                      <a:r>
                        <a:rPr lang="en-US" dirty="0"/>
                        <a:t>Value</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7</a:t>
                      </a:r>
                    </a:p>
                  </a:txBody>
                  <a:tcPr/>
                </a:tc>
                <a:tc>
                  <a:txBody>
                    <a:bodyPr/>
                    <a:lstStyle/>
                    <a:p>
                      <a:r>
                        <a:rPr lang="en-US" dirty="0"/>
                        <a:t>2</a:t>
                      </a:r>
                    </a:p>
                  </a:txBody>
                  <a:tcPr/>
                </a:tc>
                <a:tc>
                  <a:txBody>
                    <a:bodyPr/>
                    <a:lstStyle/>
                    <a:p>
                      <a:r>
                        <a:rPr lang="en-US" dirty="0"/>
                        <a:t>6</a:t>
                      </a:r>
                    </a:p>
                  </a:txBody>
                  <a:tcPr/>
                </a:tc>
                <a:extLst>
                  <a:ext uri="{0D108BD9-81ED-4DB2-BD59-A6C34878D82A}">
                    <a16:rowId xmlns:a16="http://schemas.microsoft.com/office/drawing/2014/main" val="1039264419"/>
                  </a:ext>
                </a:extLst>
              </a:tr>
            </a:tbl>
          </a:graphicData>
        </a:graphic>
      </p:graphicFrame>
      <p:cxnSp>
        <p:nvCxnSpPr>
          <p:cNvPr id="7" name="Straight Arrow Connector 6">
            <a:extLst>
              <a:ext uri="{FF2B5EF4-FFF2-40B4-BE49-F238E27FC236}">
                <a16:creationId xmlns:a16="http://schemas.microsoft.com/office/drawing/2014/main" id="{289C4992-B8E6-424B-8B58-83483DC99180}"/>
              </a:ext>
            </a:extLst>
          </p:cNvPr>
          <p:cNvCxnSpPr/>
          <p:nvPr/>
        </p:nvCxnSpPr>
        <p:spPr>
          <a:xfrm>
            <a:off x="4191000" y="5029200"/>
            <a:ext cx="121920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881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r>
              <a:rPr lang="en-US" dirty="0"/>
              <a:t>Collection of similar kind of data elements stored at continuous memory location.</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85AB-D0AA-4A4C-835E-0040A8804FCD}"/>
              </a:ext>
            </a:extLst>
          </p:cNvPr>
          <p:cNvSpPr>
            <a:spLocks noGrp="1"/>
          </p:cNvSpPr>
          <p:nvPr>
            <p:ph type="title"/>
          </p:nvPr>
        </p:nvSpPr>
        <p:spPr/>
        <p:txBody>
          <a:bodyPr/>
          <a:lstStyle/>
          <a:p>
            <a:r>
              <a:rPr lang="en-US" dirty="0"/>
              <a:t>Practice Problem </a:t>
            </a:r>
            <a:endParaRPr lang="en-IN" dirty="0"/>
          </a:p>
        </p:txBody>
      </p:sp>
      <p:sp>
        <p:nvSpPr>
          <p:cNvPr id="3" name="Content Placeholder 2">
            <a:extLst>
              <a:ext uri="{FF2B5EF4-FFF2-40B4-BE49-F238E27FC236}">
                <a16:creationId xmlns:a16="http://schemas.microsoft.com/office/drawing/2014/main" id="{EF68FBDD-E903-40DE-89D6-7E4E77B8FE8B}"/>
              </a:ext>
            </a:extLst>
          </p:cNvPr>
          <p:cNvSpPr>
            <a:spLocks noGrp="1"/>
          </p:cNvSpPr>
          <p:nvPr>
            <p:ph sz="quarter" idx="1"/>
          </p:nvPr>
        </p:nvSpPr>
        <p:spPr>
          <a:xfrm>
            <a:off x="301752" y="1536378"/>
            <a:ext cx="8503920" cy="4572000"/>
          </a:xfrm>
        </p:spPr>
        <p:txBody>
          <a:bodyPr/>
          <a:lstStyle/>
          <a:p>
            <a:r>
              <a:rPr lang="en-US" dirty="0"/>
              <a:t>Write a program </a:t>
            </a:r>
          </a:p>
          <a:p>
            <a:pPr lvl="1"/>
            <a:r>
              <a:rPr lang="en-US" dirty="0"/>
              <a:t>to display sparse elements as triplet representation</a:t>
            </a:r>
          </a:p>
          <a:p>
            <a:pPr lvl="1"/>
            <a:r>
              <a:rPr lang="en-US" dirty="0"/>
              <a:t>To perform addition operation on sparse matrix</a:t>
            </a:r>
          </a:p>
          <a:p>
            <a:endParaRPr lang="en-IN" dirty="0"/>
          </a:p>
        </p:txBody>
      </p:sp>
    </p:spTree>
    <p:extLst>
      <p:ext uri="{BB962C8B-B14F-4D97-AF65-F5344CB8AC3E}">
        <p14:creationId xmlns:p14="http://schemas.microsoft.com/office/powerpoint/2010/main" val="238479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Syntax </a:t>
            </a:r>
          </a:p>
        </p:txBody>
      </p:sp>
      <p:sp>
        <p:nvSpPr>
          <p:cNvPr id="3" name="Content Placeholder 2"/>
          <p:cNvSpPr>
            <a:spLocks noGrp="1"/>
          </p:cNvSpPr>
          <p:nvPr>
            <p:ph sz="quarter" idx="1"/>
          </p:nvPr>
        </p:nvSpPr>
        <p:spPr/>
        <p:txBody>
          <a:bodyPr/>
          <a:lstStyle/>
          <a:p>
            <a:r>
              <a:rPr lang="en-US" dirty="0"/>
              <a:t>Syntax: </a:t>
            </a:r>
            <a:r>
              <a:rPr lang="en-US" dirty="0" err="1"/>
              <a:t>dataType</a:t>
            </a:r>
            <a:r>
              <a:rPr lang="en-US" dirty="0"/>
              <a:t> </a:t>
            </a:r>
            <a:r>
              <a:rPr lang="en-US" dirty="0" err="1"/>
              <a:t>arrayName</a:t>
            </a:r>
            <a:r>
              <a:rPr lang="en-US" dirty="0"/>
              <a:t>[</a:t>
            </a:r>
            <a:r>
              <a:rPr lang="en-US" dirty="0" err="1"/>
              <a:t>arraySize</a:t>
            </a:r>
            <a:r>
              <a:rPr lang="en-US" dirty="0"/>
              <a:t>]</a:t>
            </a:r>
          </a:p>
          <a:p>
            <a:pPr>
              <a:buNone/>
            </a:pPr>
            <a:r>
              <a:rPr lang="en-US" dirty="0"/>
              <a:t>	e.g. </a:t>
            </a:r>
            <a:r>
              <a:rPr lang="en-US" dirty="0" err="1"/>
              <a:t>int</a:t>
            </a:r>
            <a:r>
              <a:rPr lang="en-US" dirty="0"/>
              <a:t> LA[5];</a:t>
            </a:r>
          </a:p>
          <a:p>
            <a:r>
              <a:rPr lang="en-US" dirty="0"/>
              <a:t>Important terms </a:t>
            </a:r>
          </a:p>
          <a:p>
            <a:pPr lvl="1"/>
            <a:r>
              <a:rPr lang="en-US" dirty="0"/>
              <a:t>Element</a:t>
            </a:r>
          </a:p>
          <a:p>
            <a:pPr lvl="1"/>
            <a:r>
              <a:rPr lang="en-US" dirty="0"/>
              <a:t>Index</a:t>
            </a:r>
          </a:p>
          <a:p>
            <a:pPr lvl="1">
              <a:buNone/>
            </a:pPr>
            <a:r>
              <a:rPr lang="en-US" dirty="0"/>
              <a:t>I/p= 30,25,10,20,18,8,20,11,29,5</a:t>
            </a:r>
          </a:p>
          <a:p>
            <a:endParaRPr lang="en-US" dirty="0"/>
          </a:p>
          <a:p>
            <a:endParaRPr lang="en-US" dirty="0"/>
          </a:p>
          <a:p>
            <a:endParaRPr lang="en-US" dirty="0"/>
          </a:p>
          <a:p>
            <a:endParaRPr lang="en-US" dirty="0"/>
          </a:p>
          <a:p>
            <a:endParaRPr lang="en-US" dirty="0"/>
          </a:p>
          <a:p>
            <a:endParaRPr lang="en-US" dirty="0"/>
          </a:p>
        </p:txBody>
      </p:sp>
      <p:graphicFrame>
        <p:nvGraphicFramePr>
          <p:cNvPr id="4" name="Content Placeholder 18"/>
          <p:cNvGraphicFramePr>
            <a:graphicFrameLocks/>
          </p:cNvGraphicFramePr>
          <p:nvPr/>
        </p:nvGraphicFramePr>
        <p:xfrm>
          <a:off x="1143000" y="4495800"/>
          <a:ext cx="4800600" cy="741680"/>
        </p:xfrm>
        <a:graphic>
          <a:graphicData uri="http://schemas.openxmlformats.org/drawingml/2006/table">
            <a:tbl>
              <a:tblPr firstRow="1" bandRow="1">
                <a:tableStyleId>{F5AB1C69-6EDB-4FF4-983F-18BD219EF322}</a:tableStyleId>
              </a:tblPr>
              <a:tblGrid>
                <a:gridCol w="960120">
                  <a:extLst>
                    <a:ext uri="{9D8B030D-6E8A-4147-A177-3AD203B41FA5}">
                      <a16:colId xmlns:a16="http://schemas.microsoft.com/office/drawing/2014/main" val="20000"/>
                    </a:ext>
                  </a:extLst>
                </a:gridCol>
                <a:gridCol w="960120">
                  <a:extLst>
                    <a:ext uri="{9D8B030D-6E8A-4147-A177-3AD203B41FA5}">
                      <a16:colId xmlns:a16="http://schemas.microsoft.com/office/drawing/2014/main" val="20001"/>
                    </a:ext>
                  </a:extLst>
                </a:gridCol>
                <a:gridCol w="96012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gridCol w="960120">
                  <a:extLst>
                    <a:ext uri="{9D8B030D-6E8A-4147-A177-3AD203B41FA5}">
                      <a16:colId xmlns:a16="http://schemas.microsoft.com/office/drawing/2014/main" val="20004"/>
                    </a:ext>
                  </a:extLst>
                </a:gridCol>
              </a:tblGrid>
              <a:tr h="370840">
                <a:tc>
                  <a:txBody>
                    <a:bodyPr/>
                    <a:lstStyle/>
                    <a:p>
                      <a:r>
                        <a:rPr lang="en-US" dirty="0">
                          <a:solidFill>
                            <a:schemeClr val="tx1"/>
                          </a:solidFill>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a:solidFill>
                            <a:schemeClr val="tx1"/>
                          </a:solidFill>
                          <a:latin typeface="+mn-lt"/>
                          <a:ea typeface="+mn-ea"/>
                          <a:cs typeface="+mn-cs"/>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a:solidFill>
                            <a:schemeClr val="tx1"/>
                          </a:solidFill>
                          <a:latin typeface="+mn-lt"/>
                          <a:ea typeface="+mn-ea"/>
                          <a:cs typeface="+mn-cs"/>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a:solidFill>
                            <a:schemeClr val="tx1"/>
                          </a:solidFill>
                          <a:latin typeface="+mn-lt"/>
                          <a:ea typeface="+mn-ea"/>
                          <a:cs typeface="+mn-cs"/>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a:solidFill>
                            <a:schemeClr val="tx1"/>
                          </a:solidFill>
                          <a:latin typeface="+mn-lt"/>
                          <a:ea typeface="+mn-ea"/>
                          <a:cs typeface="+mn-cs"/>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a:t>30</a:t>
                      </a:r>
                    </a:p>
                  </a:txBody>
                  <a:tcPr>
                    <a:lnT w="38100" cmpd="sng">
                      <a:noFill/>
                    </a:lnT>
                  </a:tcPr>
                </a:tc>
                <a:tc>
                  <a:txBody>
                    <a:bodyPr/>
                    <a:lstStyle/>
                    <a:p>
                      <a:r>
                        <a:rPr lang="en-US" dirty="0"/>
                        <a:t>25</a:t>
                      </a:r>
                    </a:p>
                  </a:txBody>
                  <a:tcPr>
                    <a:lnT w="38100" cmpd="sng">
                      <a:noFill/>
                    </a:lnT>
                  </a:tcPr>
                </a:tc>
                <a:tc>
                  <a:txBody>
                    <a:bodyPr/>
                    <a:lstStyle/>
                    <a:p>
                      <a:r>
                        <a:rPr lang="en-US" dirty="0"/>
                        <a:t>10</a:t>
                      </a:r>
                    </a:p>
                  </a:txBody>
                  <a:tcPr>
                    <a:lnT w="38100" cmpd="sng">
                      <a:noFill/>
                    </a:lnT>
                  </a:tcPr>
                </a:tc>
                <a:tc>
                  <a:txBody>
                    <a:bodyPr/>
                    <a:lstStyle/>
                    <a:p>
                      <a:r>
                        <a:rPr lang="en-US" dirty="0"/>
                        <a:t>20</a:t>
                      </a:r>
                    </a:p>
                  </a:txBody>
                  <a:tcPr>
                    <a:lnT w="38100" cmpd="sng">
                      <a:noFill/>
                    </a:lnT>
                  </a:tcPr>
                </a:tc>
                <a:tc>
                  <a:txBody>
                    <a:bodyPr/>
                    <a:lstStyle/>
                    <a:p>
                      <a:r>
                        <a:rPr lang="en-US" dirty="0"/>
                        <a:t>18</a:t>
                      </a:r>
                    </a:p>
                  </a:txBody>
                  <a:tcPr>
                    <a:lnT w="38100" cmpd="sng">
                      <a:noFill/>
                    </a:lnT>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Initialization</a:t>
            </a:r>
          </a:p>
        </p:txBody>
      </p:sp>
      <p:sp>
        <p:nvSpPr>
          <p:cNvPr id="3" name="Content Placeholder 2"/>
          <p:cNvSpPr>
            <a:spLocks noGrp="1"/>
          </p:cNvSpPr>
          <p:nvPr>
            <p:ph sz="quarter" idx="1"/>
          </p:nvPr>
        </p:nvSpPr>
        <p:spPr/>
        <p:txBody>
          <a:bodyPr/>
          <a:lstStyle/>
          <a:p>
            <a:r>
              <a:rPr lang="en-US" dirty="0" err="1"/>
              <a:t>Datatype</a:t>
            </a:r>
            <a:r>
              <a:rPr lang="en-US" dirty="0"/>
              <a:t> </a:t>
            </a:r>
            <a:r>
              <a:rPr lang="en-US" dirty="0" err="1"/>
              <a:t>array_name</a:t>
            </a:r>
            <a:r>
              <a:rPr lang="en-US" dirty="0"/>
              <a:t>[size]={list of values};</a:t>
            </a:r>
          </a:p>
          <a:p>
            <a:pPr lvl="1"/>
            <a:r>
              <a:rPr lang="en-US" dirty="0" err="1"/>
              <a:t>int</a:t>
            </a:r>
            <a:r>
              <a:rPr lang="en-US" dirty="0"/>
              <a:t> LA[5]={1,2,3,4,5};</a:t>
            </a:r>
          </a:p>
          <a:p>
            <a:pPr lvl="1"/>
            <a:r>
              <a:rPr lang="en-US" dirty="0" err="1"/>
              <a:t>int</a:t>
            </a:r>
            <a:r>
              <a:rPr lang="en-US" dirty="0"/>
              <a:t> LA[]={1,2,3,4,5};</a:t>
            </a:r>
          </a:p>
          <a:p>
            <a:pPr lvl="1"/>
            <a:r>
              <a:rPr lang="en-US" dirty="0" err="1"/>
              <a:t>int</a:t>
            </a:r>
            <a:r>
              <a:rPr lang="en-US" dirty="0"/>
              <a:t> LA[5]={1,2};</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a:t>
            </a:r>
          </a:p>
        </p:txBody>
      </p:sp>
      <p:sp>
        <p:nvSpPr>
          <p:cNvPr id="3" name="Content Placeholder 2"/>
          <p:cNvSpPr>
            <a:spLocks noGrp="1"/>
          </p:cNvSpPr>
          <p:nvPr>
            <p:ph sz="quarter" idx="1"/>
          </p:nvPr>
        </p:nvSpPr>
        <p:spPr/>
        <p:txBody>
          <a:bodyPr/>
          <a:lstStyle/>
          <a:p>
            <a:r>
              <a:rPr lang="en-US" dirty="0"/>
              <a:t>Traversal</a:t>
            </a:r>
          </a:p>
          <a:p>
            <a:r>
              <a:rPr lang="en-US" dirty="0"/>
              <a:t>Insertion</a:t>
            </a:r>
          </a:p>
          <a:p>
            <a:r>
              <a:rPr lang="en-US" dirty="0"/>
              <a:t>Modification</a:t>
            </a:r>
          </a:p>
          <a:p>
            <a:r>
              <a:rPr lang="en-US" dirty="0"/>
              <a:t>Deletion</a:t>
            </a:r>
          </a:p>
          <a:p>
            <a:r>
              <a:rPr lang="en-US" dirty="0"/>
              <a:t>Searching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sz="quarter" idx="1"/>
          </p:nvPr>
        </p:nvSpPr>
        <p:spPr/>
        <p:txBody>
          <a:bodyPr>
            <a:normAutofit lnSpcReduction="10000"/>
          </a:bodyPr>
          <a:lstStyle/>
          <a:p>
            <a:pPr>
              <a:buNone/>
            </a:pPr>
            <a:r>
              <a:rPr lang="en-US" dirty="0"/>
              <a:t>	Insert(</a:t>
            </a:r>
            <a:r>
              <a:rPr lang="en-US" dirty="0" err="1"/>
              <a:t>LA,N,K,Element</a:t>
            </a:r>
            <a:r>
              <a:rPr lang="en-US" dirty="0"/>
              <a:t>)</a:t>
            </a:r>
          </a:p>
          <a:p>
            <a:pPr>
              <a:buNone/>
            </a:pPr>
            <a:r>
              <a:rPr lang="en-US" dirty="0"/>
              <a:t>	1- [Initialize counter] J=N</a:t>
            </a:r>
          </a:p>
          <a:p>
            <a:pPr>
              <a:buNone/>
            </a:pPr>
            <a:r>
              <a:rPr lang="en-US" dirty="0"/>
              <a:t>	2- Repeat Step 3 and 4 while J&gt;=K</a:t>
            </a:r>
          </a:p>
          <a:p>
            <a:pPr>
              <a:buNone/>
            </a:pPr>
            <a:r>
              <a:rPr lang="en-US" dirty="0"/>
              <a:t>	3- [Move </a:t>
            </a:r>
            <a:r>
              <a:rPr lang="en-US" dirty="0" err="1"/>
              <a:t>Jth</a:t>
            </a:r>
            <a:r>
              <a:rPr lang="en-US" dirty="0"/>
              <a:t> Element to Downward Position]</a:t>
            </a:r>
          </a:p>
          <a:p>
            <a:pPr>
              <a:buNone/>
            </a:pPr>
            <a:r>
              <a:rPr lang="en-US" dirty="0"/>
              <a:t>		Set LA[J+1]=LA[J]</a:t>
            </a:r>
          </a:p>
          <a:p>
            <a:pPr>
              <a:buNone/>
            </a:pPr>
            <a:r>
              <a:rPr lang="en-US" dirty="0"/>
              <a:t>	4- [Decrease Counter] Set J=J-1</a:t>
            </a:r>
          </a:p>
          <a:p>
            <a:pPr>
              <a:buNone/>
            </a:pPr>
            <a:r>
              <a:rPr lang="en-US" dirty="0"/>
              <a:t>		End of step-2</a:t>
            </a:r>
          </a:p>
          <a:p>
            <a:pPr>
              <a:buNone/>
            </a:pPr>
            <a:r>
              <a:rPr lang="en-US" dirty="0"/>
              <a:t>	5- [Insert the Element] set LA[k]=Element</a:t>
            </a:r>
          </a:p>
          <a:p>
            <a:pPr>
              <a:buNone/>
            </a:pPr>
            <a:r>
              <a:rPr lang="en-US" dirty="0"/>
              <a:t>	6- Set N=N+1</a:t>
            </a:r>
          </a:p>
          <a:p>
            <a:pPr>
              <a:buNone/>
            </a:pPr>
            <a:r>
              <a:rPr lang="en-US" dirty="0"/>
              <a:t>	7- Exit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Lab Question</a:t>
            </a:r>
          </a:p>
        </p:txBody>
      </p:sp>
      <p:sp>
        <p:nvSpPr>
          <p:cNvPr id="3" name="Content Placeholder 2"/>
          <p:cNvSpPr>
            <a:spLocks noGrp="1"/>
          </p:cNvSpPr>
          <p:nvPr>
            <p:ph sz="quarter" idx="1"/>
          </p:nvPr>
        </p:nvSpPr>
        <p:spPr/>
        <p:txBody>
          <a:bodyPr>
            <a:normAutofit/>
          </a:bodyPr>
          <a:lstStyle/>
          <a:p>
            <a:r>
              <a:rPr lang="en-US" dirty="0"/>
              <a:t>Consider a situation where a class ‘Graduation’ has 10 students. Exam has been conducted and all students got their marks. Take this class Graduation[] as an array and Implement the following</a:t>
            </a:r>
          </a:p>
          <a:p>
            <a:pPr lvl="1"/>
            <a:r>
              <a:rPr lang="en-US" dirty="0"/>
              <a:t>insert students marks. At the same time suppose you forget one student marks and now you need to insert the marks somewhere in the middle of the list (you need to implement all the cases of insertion).</a:t>
            </a:r>
          </a:p>
          <a:p>
            <a:pPr lvl="1"/>
            <a:r>
              <a:rPr lang="en-US" dirty="0"/>
              <a:t>display the marks obtained by each student. (you can assume the students marks randomly).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Lab Question</a:t>
            </a:r>
          </a:p>
        </p:txBody>
      </p:sp>
      <p:sp>
        <p:nvSpPr>
          <p:cNvPr id="3" name="Content Placeholder 2"/>
          <p:cNvSpPr>
            <a:spLocks noGrp="1"/>
          </p:cNvSpPr>
          <p:nvPr>
            <p:ph sz="quarter" idx="1"/>
          </p:nvPr>
        </p:nvSpPr>
        <p:spPr/>
        <p:txBody>
          <a:bodyPr>
            <a:normAutofit/>
          </a:bodyPr>
          <a:lstStyle/>
          <a:p>
            <a:r>
              <a:rPr lang="en-US" dirty="0"/>
              <a:t>Consider a situation of a hospital where you have to list down all the important vaccine’s cost given to the kids. Write a program to list the cost of the vaccine (at 0</a:t>
            </a:r>
            <a:r>
              <a:rPr lang="en-US" baseline="30000" dirty="0"/>
              <a:t>th</a:t>
            </a:r>
            <a:r>
              <a:rPr lang="en-US" dirty="0"/>
              <a:t> index consider that as first vaccine)</a:t>
            </a:r>
          </a:p>
          <a:p>
            <a:pPr lvl="1"/>
            <a:r>
              <a:rPr lang="en-US" dirty="0"/>
              <a:t>Insert the price of each vaccine.</a:t>
            </a:r>
          </a:p>
          <a:p>
            <a:pPr lvl="1"/>
            <a:r>
              <a:rPr lang="en-US" dirty="0"/>
              <a:t>Improve the above program to make some random insertion.</a:t>
            </a:r>
          </a:p>
          <a:p>
            <a:pPr lvl="1"/>
            <a:r>
              <a:rPr lang="en-US" dirty="0"/>
              <a:t>Consider due to some pandemic situation the prices of each vaccine came down by 4 </a:t>
            </a:r>
            <a:r>
              <a:rPr lang="en-US" dirty="0" err="1"/>
              <a:t>rs</a:t>
            </a:r>
            <a:r>
              <a:rPr lang="en-US" dirty="0"/>
              <a:t>/-. Perform the reduction in price on each of the available list.</a:t>
            </a:r>
          </a:p>
          <a:p>
            <a:pPr lvl="1"/>
            <a:r>
              <a:rPr lang="en-US" dirty="0"/>
              <a:t>Suppose there is one wrong entry (at say position 1</a:t>
            </a:r>
            <a:r>
              <a:rPr lang="en-US" baseline="30000" dirty="0"/>
              <a:t>st</a:t>
            </a:r>
            <a:r>
              <a:rPr lang="en-US" dirty="0"/>
              <a:t> ). Now you have to delete the particular entry from the list.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8410</TotalTime>
  <Words>1737</Words>
  <Application>Microsoft Office PowerPoint</Application>
  <PresentationFormat>On-screen Show (4:3)</PresentationFormat>
  <Paragraphs>406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Georgia</vt:lpstr>
      <vt:lpstr>Verdana</vt:lpstr>
      <vt:lpstr>Wingdings</vt:lpstr>
      <vt:lpstr>Wingdings 2</vt:lpstr>
      <vt:lpstr>Civic</vt:lpstr>
      <vt:lpstr>Data Structure Lab - Array</vt:lpstr>
      <vt:lpstr>Agenda</vt:lpstr>
      <vt:lpstr>Introduction</vt:lpstr>
      <vt:lpstr>Array Syntax </vt:lpstr>
      <vt:lpstr>Array Initialization</vt:lpstr>
      <vt:lpstr>Operations on Array</vt:lpstr>
      <vt:lpstr>Algorithm</vt:lpstr>
      <vt:lpstr>Practice Lab Question</vt:lpstr>
      <vt:lpstr>Practice Lab Question</vt:lpstr>
      <vt:lpstr>Searching in array</vt:lpstr>
      <vt:lpstr>Contd..</vt:lpstr>
      <vt:lpstr>Modifying the Array</vt:lpstr>
      <vt:lpstr>PowerPoint Presentation</vt:lpstr>
      <vt:lpstr>Copying an Array into Another Array</vt:lpstr>
      <vt:lpstr>PowerPoint Presentation</vt:lpstr>
      <vt:lpstr>Practice Lab Question</vt:lpstr>
      <vt:lpstr>Algorithm</vt:lpstr>
      <vt:lpstr>Finding Max and Min Element in the Array Method 1: Brute Force Approach</vt:lpstr>
      <vt:lpstr>Reverse the Array</vt:lpstr>
      <vt:lpstr>To find missing number in array</vt:lpstr>
      <vt:lpstr>Finding union and intersection of two sorted array</vt:lpstr>
      <vt:lpstr>2Dimensional Array</vt:lpstr>
      <vt:lpstr>Declaration </vt:lpstr>
      <vt:lpstr>Accessing</vt:lpstr>
      <vt:lpstr>Transpose of 2D Array</vt:lpstr>
      <vt:lpstr>Addition of 2D Matrix</vt:lpstr>
      <vt:lpstr>Multiplication of 2D Matrix</vt:lpstr>
      <vt:lpstr>Matrix Rotation by given degree and direction</vt:lpstr>
      <vt:lpstr>Sparse Matrix</vt:lpstr>
      <vt:lpstr>Practice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richa</dc:creator>
  <cp:lastModifiedBy>Richa Singh</cp:lastModifiedBy>
  <cp:revision>196</cp:revision>
  <dcterms:created xsi:type="dcterms:W3CDTF">2020-07-11T20:57:12Z</dcterms:created>
  <dcterms:modified xsi:type="dcterms:W3CDTF">2021-08-13T15:49:01Z</dcterms:modified>
</cp:coreProperties>
</file>