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6632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6632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E6632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1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23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63500"/>
                </a:lnTo>
                <a:lnTo>
                  <a:pt x="8681809" y="38785"/>
                </a:lnTo>
                <a:lnTo>
                  <a:pt x="8668199" y="18600"/>
                </a:lnTo>
                <a:lnTo>
                  <a:pt x="8648014" y="4990"/>
                </a:lnTo>
                <a:lnTo>
                  <a:pt x="8623300" y="0"/>
                </a:lnTo>
                <a:close/>
              </a:path>
            </a:pathLst>
          </a:custGeom>
          <a:solidFill>
            <a:srgbClr val="E0B6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1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23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63500"/>
                </a:lnTo>
                <a:lnTo>
                  <a:pt x="8681809" y="38785"/>
                </a:lnTo>
                <a:lnTo>
                  <a:pt x="8668199" y="18600"/>
                </a:lnTo>
                <a:lnTo>
                  <a:pt x="8648014" y="4990"/>
                </a:lnTo>
                <a:lnTo>
                  <a:pt x="8623300" y="0"/>
                </a:lnTo>
                <a:close/>
              </a:path>
            </a:pathLst>
          </a:custGeom>
          <a:solidFill>
            <a:srgbClr val="E0B6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652462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4">
                <a:moveTo>
                  <a:pt x="0" y="0"/>
                </a:moveTo>
                <a:lnTo>
                  <a:pt x="8686800" y="1587"/>
                </a:lnTo>
              </a:path>
            </a:pathLst>
          </a:custGeom>
          <a:ln w="12700">
            <a:solidFill>
              <a:srgbClr val="5D5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7202" y="287337"/>
            <a:ext cx="6149594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E6632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0319" y="1687582"/>
            <a:ext cx="4815205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9879" y="6586210"/>
            <a:ext cx="118808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18169" y="6586210"/>
            <a:ext cx="24510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724400"/>
            <a:ext cx="8686800" cy="1828800"/>
          </a:xfrm>
          <a:custGeom>
            <a:avLst/>
            <a:gdLst/>
            <a:ahLst/>
            <a:cxnLst/>
            <a:rect l="l" t="t" r="r" b="b"/>
            <a:pathLst>
              <a:path w="8686800" h="1828800">
                <a:moveTo>
                  <a:pt x="8686800" y="0"/>
                </a:moveTo>
                <a:lnTo>
                  <a:pt x="0" y="0"/>
                </a:lnTo>
                <a:lnTo>
                  <a:pt x="0" y="1631581"/>
                </a:lnTo>
                <a:lnTo>
                  <a:pt x="5208" y="1676800"/>
                </a:lnTo>
                <a:lnTo>
                  <a:pt x="20046" y="1718310"/>
                </a:lnTo>
                <a:lnTo>
                  <a:pt x="43328" y="1754929"/>
                </a:lnTo>
                <a:lnTo>
                  <a:pt x="73870" y="1785471"/>
                </a:lnTo>
                <a:lnTo>
                  <a:pt x="110489" y="1808753"/>
                </a:lnTo>
                <a:lnTo>
                  <a:pt x="151999" y="1823591"/>
                </a:lnTo>
                <a:lnTo>
                  <a:pt x="197218" y="1828800"/>
                </a:lnTo>
                <a:lnTo>
                  <a:pt x="8489581" y="1828800"/>
                </a:lnTo>
                <a:lnTo>
                  <a:pt x="8534800" y="1823591"/>
                </a:lnTo>
                <a:lnTo>
                  <a:pt x="8576310" y="1808753"/>
                </a:lnTo>
                <a:lnTo>
                  <a:pt x="8612929" y="1785471"/>
                </a:lnTo>
                <a:lnTo>
                  <a:pt x="8643471" y="1754929"/>
                </a:lnTo>
                <a:lnTo>
                  <a:pt x="8666753" y="1718310"/>
                </a:lnTo>
                <a:lnTo>
                  <a:pt x="8681591" y="1676800"/>
                </a:lnTo>
                <a:lnTo>
                  <a:pt x="8686800" y="1631581"/>
                </a:lnTo>
                <a:lnTo>
                  <a:pt x="8686800" y="0"/>
                </a:lnTo>
                <a:close/>
              </a:path>
            </a:pathLst>
          </a:custGeom>
          <a:solidFill>
            <a:srgbClr val="5D5C6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28601" y="228600"/>
            <a:ext cx="8686800" cy="4419600"/>
            <a:chOff x="228601" y="228600"/>
            <a:chExt cx="8686800" cy="4419600"/>
          </a:xfrm>
        </p:grpSpPr>
        <p:sp>
          <p:nvSpPr>
            <p:cNvPr id="4" name="object 4"/>
            <p:cNvSpPr/>
            <p:nvPr/>
          </p:nvSpPr>
          <p:spPr>
            <a:xfrm>
              <a:off x="228601" y="228600"/>
              <a:ext cx="8686800" cy="4419600"/>
            </a:xfrm>
            <a:custGeom>
              <a:avLst/>
              <a:gdLst/>
              <a:ahLst/>
              <a:cxnLst/>
              <a:rect l="l" t="t" r="r" b="b"/>
              <a:pathLst>
                <a:path w="8686800" h="4419600">
                  <a:moveTo>
                    <a:pt x="8562124" y="0"/>
                  </a:moveTo>
                  <a:lnTo>
                    <a:pt x="124675" y="0"/>
                  </a:lnTo>
                  <a:lnTo>
                    <a:pt x="76145" y="9797"/>
                  </a:lnTo>
                  <a:lnTo>
                    <a:pt x="36515" y="36515"/>
                  </a:lnTo>
                  <a:lnTo>
                    <a:pt x="9797" y="76145"/>
                  </a:lnTo>
                  <a:lnTo>
                    <a:pt x="0" y="124675"/>
                  </a:lnTo>
                  <a:lnTo>
                    <a:pt x="0" y="4419600"/>
                  </a:lnTo>
                  <a:lnTo>
                    <a:pt x="8686800" y="4419600"/>
                  </a:lnTo>
                  <a:lnTo>
                    <a:pt x="8686800" y="124675"/>
                  </a:lnTo>
                  <a:lnTo>
                    <a:pt x="8677002" y="76145"/>
                  </a:lnTo>
                  <a:lnTo>
                    <a:pt x="8650284" y="36515"/>
                  </a:lnTo>
                  <a:lnTo>
                    <a:pt x="8610654" y="9797"/>
                  </a:lnTo>
                  <a:lnTo>
                    <a:pt x="8562124" y="0"/>
                  </a:lnTo>
                  <a:close/>
                </a:path>
              </a:pathLst>
            </a:custGeom>
            <a:solidFill>
              <a:srgbClr val="E0B6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1684" y="1779536"/>
              <a:ext cx="4262120" cy="1206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9344" y="2762516"/>
              <a:ext cx="2110739" cy="1206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03803" y="2762516"/>
              <a:ext cx="899159" cy="12064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86684" y="2762516"/>
              <a:ext cx="4384040" cy="1206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5886" y="1577022"/>
            <a:ext cx="5269865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42340">
              <a:lnSpc>
                <a:spcPct val="150000"/>
              </a:lnSpc>
              <a:spcBef>
                <a:spcPts val="100"/>
              </a:spcBef>
            </a:pPr>
            <a:r>
              <a:rPr sz="4300" spc="-15" dirty="0">
                <a:solidFill>
                  <a:srgbClr val="FFFFFF"/>
                </a:solidFill>
              </a:rPr>
              <a:t>Oracle </a:t>
            </a:r>
            <a:r>
              <a:rPr sz="4300" spc="-5" dirty="0">
                <a:solidFill>
                  <a:srgbClr val="FFFFFF"/>
                </a:solidFill>
              </a:rPr>
              <a:t>SQL  Built-in</a:t>
            </a:r>
            <a:r>
              <a:rPr sz="4300" spc="-45" dirty="0">
                <a:solidFill>
                  <a:srgbClr val="FFFFFF"/>
                </a:solidFill>
              </a:rPr>
              <a:t> </a:t>
            </a:r>
            <a:r>
              <a:rPr sz="4300" spc="-10" dirty="0">
                <a:solidFill>
                  <a:srgbClr val="FFFFFF"/>
                </a:solidFill>
              </a:rPr>
              <a:t>Functions</a:t>
            </a:r>
            <a:endParaRPr sz="4300"/>
          </a:p>
        </p:txBody>
      </p:sp>
      <p:sp>
        <p:nvSpPr>
          <p:cNvPr id="10" name="object 10"/>
          <p:cNvSpPr txBox="1"/>
          <p:nvPr/>
        </p:nvSpPr>
        <p:spPr>
          <a:xfrm>
            <a:off x="3250882" y="5405120"/>
            <a:ext cx="26409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45" dirty="0">
                <a:solidFill>
                  <a:srgbClr val="E4D9BE"/>
                </a:solidFill>
                <a:latin typeface="Arial"/>
                <a:cs typeface="Arial"/>
              </a:rPr>
              <a:t>Dr. </a:t>
            </a:r>
            <a:r>
              <a:rPr lang="en-IN" sz="2300" dirty="0" err="1" smtClean="0">
                <a:solidFill>
                  <a:srgbClr val="E4D9BE"/>
                </a:solidFill>
                <a:latin typeface="Arial"/>
                <a:cs typeface="Arial"/>
              </a:rPr>
              <a:t>Balasundaram</a:t>
            </a:r>
            <a:r>
              <a:rPr lang="en-IN" sz="2300" dirty="0" smtClean="0">
                <a:solidFill>
                  <a:srgbClr val="E4D9BE"/>
                </a:solidFill>
                <a:latin typeface="Arial"/>
                <a:cs typeface="Arial"/>
              </a:rPr>
              <a:t> A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660" y="546417"/>
            <a:ext cx="201866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FORMAT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7983220" cy="234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Formats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number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 a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format of "#,###.##", 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rounding it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certain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number of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decimal</a:t>
            </a:r>
            <a:r>
              <a:rPr sz="28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places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FORMAT(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decimal_places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FORMAT(250500.5634,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2);</a:t>
            </a:r>
            <a:endParaRPr sz="28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600"/>
              </a:spcBef>
            </a:pPr>
            <a:r>
              <a:rPr sz="2050" spc="-545" dirty="0">
                <a:solidFill>
                  <a:srgbClr val="E6632E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250,500.56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285" y="287337"/>
            <a:ext cx="630555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6205">
              <a:lnSpc>
                <a:spcPct val="100000"/>
              </a:lnSpc>
              <a:spcBef>
                <a:spcPts val="100"/>
              </a:spcBef>
              <a:tabLst>
                <a:tab pos="3789045" algn="l"/>
              </a:tabLst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dirty="0"/>
              <a:t>UPPER,</a:t>
            </a:r>
            <a:r>
              <a:rPr spc="-5" dirty="0"/>
              <a:t> </a:t>
            </a:r>
            <a:r>
              <a:rPr spc="-25" dirty="0"/>
              <a:t>LOWER	</a:t>
            </a:r>
            <a:r>
              <a:rPr spc="-5" dirty="0"/>
              <a:t>&amp;</a:t>
            </a:r>
            <a:r>
              <a:rPr spc="-85" dirty="0"/>
              <a:t> </a:t>
            </a:r>
            <a:r>
              <a:rPr spc="-20" dirty="0"/>
              <a:t>INITCAP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2719323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204" y="4675123"/>
            <a:ext cx="1480807" cy="57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2026818"/>
            <a:ext cx="8048625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These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three functions change the case of the text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give</a:t>
            </a:r>
            <a:r>
              <a:rPr sz="2200" spc="1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4902200">
              <a:lnSpc>
                <a:spcPts val="1689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UPPER(PRODUCT_NAME)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240" y="3401060"/>
            <a:ext cx="3478529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8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UPPER(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product_name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708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742179"/>
            <a:ext cx="1160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5321300"/>
            <a:ext cx="354711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9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LOWER(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product_name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05854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1650" y="3443185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195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93079" y="3523297"/>
            <a:ext cx="1426210" cy="7620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800" marR="5080" indent="-38100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PENCIL  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FABER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PEN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 </a:t>
            </a:r>
            <a:r>
              <a:rPr sz="1600" spc="-50" dirty="0">
                <a:solidFill>
                  <a:srgbClr val="333399"/>
                </a:solidFill>
                <a:latin typeface="Arial"/>
                <a:cs typeface="Arial"/>
              </a:rPr>
              <a:t>PAD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4627" y="4939347"/>
            <a:ext cx="2613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LOWER(PRODUCT_NAME)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83238" y="5316435"/>
            <a:ext cx="2842260" cy="0"/>
          </a:xfrm>
          <a:custGeom>
            <a:avLst/>
            <a:gdLst/>
            <a:ahLst/>
            <a:cxnLst/>
            <a:rect l="l" t="t" r="r" b="b"/>
            <a:pathLst>
              <a:path w="2842259">
                <a:moveTo>
                  <a:pt x="0" y="0"/>
                </a:moveTo>
                <a:lnTo>
                  <a:pt x="284195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2564" y="5371147"/>
            <a:ext cx="1005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pencil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faber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pen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 pad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4" y="1896364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965959"/>
            <a:ext cx="3681729" cy="139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6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INITCAP(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5110" y="287337"/>
            <a:ext cx="630555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6205">
              <a:lnSpc>
                <a:spcPct val="100000"/>
              </a:lnSpc>
              <a:spcBef>
                <a:spcPts val="100"/>
              </a:spcBef>
              <a:tabLst>
                <a:tab pos="3789045" algn="l"/>
              </a:tabLst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dirty="0"/>
              <a:t>UPPER,</a:t>
            </a:r>
            <a:r>
              <a:rPr spc="-5" dirty="0"/>
              <a:t> </a:t>
            </a:r>
            <a:r>
              <a:rPr spc="-25" dirty="0"/>
              <a:t>LOWER	</a:t>
            </a:r>
            <a:r>
              <a:rPr spc="-5" dirty="0"/>
              <a:t>&amp;</a:t>
            </a:r>
            <a:r>
              <a:rPr spc="-85" dirty="0"/>
              <a:t> </a:t>
            </a:r>
            <a:r>
              <a:rPr spc="-20" dirty="0"/>
              <a:t>INITCAP</a:t>
            </a:r>
          </a:p>
        </p:txBody>
      </p:sp>
      <p:sp>
        <p:nvSpPr>
          <p:cNvPr id="5" name="object 5"/>
          <p:cNvSpPr/>
          <p:nvPr/>
        </p:nvSpPr>
        <p:spPr>
          <a:xfrm>
            <a:off x="775652" y="4379810"/>
            <a:ext cx="2943860" cy="0"/>
          </a:xfrm>
          <a:custGeom>
            <a:avLst/>
            <a:gdLst/>
            <a:ahLst/>
            <a:cxnLst/>
            <a:rect l="l" t="t" r="r" b="b"/>
            <a:pathLst>
              <a:path w="2943860">
                <a:moveTo>
                  <a:pt x="0" y="0"/>
                </a:moveTo>
                <a:lnTo>
                  <a:pt x="2943453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9952" y="4002722"/>
            <a:ext cx="266890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INITCAP(PRODUCT_NAME)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606425" marR="974725">
              <a:lnSpc>
                <a:spcPct val="901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Pencil  Faber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Pen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Pad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04" y="2587244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894840"/>
            <a:ext cx="81546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determine the lengths of the data stored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database</a:t>
            </a:r>
            <a:r>
              <a:rPr sz="2200" spc="2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column.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431165" marR="481965" indent="-347980">
              <a:lnSpc>
                <a:spcPct val="120000"/>
              </a:lnSpc>
              <a:tabLst>
                <a:tab pos="92900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product_name,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LENGTH(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product_name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AS Name_Length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</a:t>
            </a:r>
            <a:endParaRPr sz="20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where</a:t>
            </a:r>
            <a:r>
              <a:rPr sz="2000" spc="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LENGTH(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&gt;8;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910" marR="5080" indent="-757555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5" dirty="0"/>
              <a:t>LENGTH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6525" y="5084127"/>
            <a:ext cx="1733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PRODUCT_NAME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8763" y="5084127"/>
            <a:ext cx="1549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NAME_LENGTH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6504" y="5491695"/>
            <a:ext cx="4110990" cy="0"/>
          </a:xfrm>
          <a:custGeom>
            <a:avLst/>
            <a:gdLst/>
            <a:ahLst/>
            <a:cxnLst/>
            <a:rect l="l" t="t" r="r" b="b"/>
            <a:pathLst>
              <a:path w="4110990">
                <a:moveTo>
                  <a:pt x="0" y="0"/>
                </a:moveTo>
                <a:lnTo>
                  <a:pt x="411068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76525" y="5543868"/>
            <a:ext cx="1104900" cy="614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FABER</a:t>
            </a:r>
            <a:r>
              <a:rPr sz="16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Pen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Roco</a:t>
            </a:r>
            <a:r>
              <a:rPr sz="1600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Pencil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241864" y="5543868"/>
            <a:ext cx="222885" cy="6146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135" dirty="0">
                <a:solidFill>
                  <a:srgbClr val="333399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800" y="546417"/>
            <a:ext cx="36010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CHAR_LENGTH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5254625" cy="10515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CHAR_LENGTH(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r>
              <a:rPr sz="28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CHARACTER_LENGTH(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785" marR="5080" indent="-770255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5" dirty="0"/>
              <a:t>SUBSTR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2945383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814829"/>
            <a:ext cx="7550150" cy="8064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spc="-13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separate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multiple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bits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data into discrete</a:t>
            </a:r>
            <a:r>
              <a:rPr sz="24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segments.</a:t>
            </a:r>
            <a:endParaRPr sz="2400">
              <a:latin typeface="Arial"/>
              <a:cs typeface="Arial"/>
            </a:endParaRPr>
          </a:p>
          <a:p>
            <a:pPr marR="409575" algn="ctr">
              <a:lnSpc>
                <a:spcPct val="100000"/>
              </a:lnSpc>
              <a:spcBef>
                <a:spcPts val="540"/>
              </a:spcBef>
              <a:tabLst>
                <a:tab pos="120078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ITEM_ID	ITEM_DESC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014979"/>
            <a:ext cx="1266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Exa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mp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680383"/>
            <a:ext cx="792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  <a:tabLst>
                <a:tab pos="774700" algn="l"/>
              </a:tabLst>
            </a:pPr>
            <a:r>
              <a:rPr sz="1800" spc="-5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1800" b="1" spc="-5" dirty="0">
                <a:solidFill>
                  <a:srgbClr val="CF3B0D"/>
                </a:solidFill>
                <a:latin typeface="Arial"/>
                <a:cs typeface="Arial"/>
              </a:rPr>
              <a:t>SUBSTR(</a:t>
            </a:r>
            <a:r>
              <a:rPr sz="1800" spc="-5" dirty="0">
                <a:solidFill>
                  <a:srgbClr val="CF3B0D"/>
                </a:solidFill>
                <a:latin typeface="Arial"/>
                <a:cs typeface="Arial"/>
              </a:rPr>
              <a:t>item_id,1,2</a:t>
            </a:r>
            <a:r>
              <a:rPr sz="1800" b="1" spc="-5" dirty="0">
                <a:solidFill>
                  <a:srgbClr val="CF3B0D"/>
                </a:solidFill>
                <a:latin typeface="Arial"/>
                <a:cs typeface="Arial"/>
              </a:rPr>
              <a:t>) </a:t>
            </a:r>
            <a:r>
              <a:rPr sz="1800" b="1" spc="-25" dirty="0">
                <a:solidFill>
                  <a:srgbClr val="CF3B0D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CF3B0D"/>
                </a:solidFill>
                <a:latin typeface="Arial"/>
                <a:cs typeface="Arial"/>
              </a:rPr>
              <a:t>Location, </a:t>
            </a:r>
            <a:r>
              <a:rPr sz="1800" b="1" spc="-5" dirty="0">
                <a:solidFill>
                  <a:srgbClr val="CF3B0D"/>
                </a:solidFill>
                <a:latin typeface="Arial"/>
                <a:cs typeface="Arial"/>
              </a:rPr>
              <a:t>SUBSTR(</a:t>
            </a:r>
            <a:r>
              <a:rPr sz="1800" spc="-5" dirty="0">
                <a:solidFill>
                  <a:srgbClr val="CF3B0D"/>
                </a:solidFill>
                <a:latin typeface="Arial"/>
                <a:cs typeface="Arial"/>
              </a:rPr>
              <a:t>item_id,4,3</a:t>
            </a:r>
            <a:r>
              <a:rPr sz="1800" b="1" spc="-5" dirty="0">
                <a:solidFill>
                  <a:srgbClr val="CF3B0D"/>
                </a:solidFill>
                <a:latin typeface="Arial"/>
                <a:cs typeface="Arial"/>
              </a:rPr>
              <a:t>) </a:t>
            </a:r>
            <a:r>
              <a:rPr sz="1800" b="1" spc="-25" dirty="0">
                <a:solidFill>
                  <a:srgbClr val="CF3B0D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CF3B0D"/>
                </a:solidFill>
                <a:latin typeface="Arial"/>
                <a:cs typeface="Arial"/>
              </a:rPr>
              <a:t>Number,  </a:t>
            </a:r>
            <a:r>
              <a:rPr sz="1800" spc="-5" dirty="0">
                <a:solidFill>
                  <a:srgbClr val="CF3B0D"/>
                </a:solidFill>
                <a:latin typeface="Arial"/>
                <a:cs typeface="Arial"/>
              </a:rPr>
              <a:t>Item_desc </a:t>
            </a:r>
            <a:r>
              <a:rPr sz="1800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F3B0D"/>
                </a:solidFill>
                <a:latin typeface="Arial"/>
                <a:cs typeface="Arial"/>
              </a:rPr>
              <a:t>item;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652" y="4910772"/>
            <a:ext cx="1049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LOCATION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652" y="4910772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NU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4852" y="4910772"/>
            <a:ext cx="1188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ITEM_DESC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23352" y="5287860"/>
          <a:ext cx="4719954" cy="557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605"/>
                <a:gridCol w="1541145"/>
                <a:gridCol w="1894204"/>
              </a:tblGrid>
              <a:tr h="322086">
                <a:tc>
                  <a:txBody>
                    <a:bodyPr/>
                    <a:lstStyle/>
                    <a:p>
                      <a:pPr marL="342265">
                        <a:lnSpc>
                          <a:spcPts val="1905"/>
                        </a:lnSpc>
                        <a:spcBef>
                          <a:spcPts val="530"/>
                        </a:spcBef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T w="19050">
                      <a:solidFill>
                        <a:srgbClr val="3232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ts val="1905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T w="19050">
                      <a:solidFill>
                        <a:srgbClr val="3232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905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Box,</a:t>
                      </a:r>
                      <a:r>
                        <a:rPr sz="1600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Small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T w="19050">
                      <a:solidFill>
                        <a:srgbClr val="323298"/>
                      </a:solidFill>
                      <a:prstDash val="solid"/>
                    </a:lnT>
                  </a:tcPr>
                </a:tc>
              </a:tr>
              <a:tr h="235426">
                <a:tc>
                  <a:txBody>
                    <a:bodyPr/>
                    <a:lstStyle/>
                    <a:p>
                      <a:pPr marL="342265">
                        <a:lnSpc>
                          <a:spcPts val="1755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0" algn="r">
                        <a:lnSpc>
                          <a:spcPts val="1755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755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Bottle,</a:t>
                      </a:r>
                      <a:r>
                        <a:rPr sz="1600" spc="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Large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671127" y="2797708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60">
                <a:moveTo>
                  <a:pt x="0" y="0"/>
                </a:moveTo>
                <a:lnTo>
                  <a:pt x="2892704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00362" y="2870200"/>
            <a:ext cx="69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LA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101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1600" spc="-17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3979125" y="2870200"/>
            <a:ext cx="117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25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Box,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Small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Bottle,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153" y="546417"/>
            <a:ext cx="29845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FFFFFF"/>
                </a:solidFill>
              </a:rPr>
              <a:t>LEFT,</a:t>
            </a:r>
            <a:r>
              <a:rPr spc="-8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RIGHT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8154034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4130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70" dirty="0">
                <a:solidFill>
                  <a:srgbClr val="3E3E3E"/>
                </a:solidFill>
                <a:latin typeface="Arial"/>
                <a:cs typeface="Arial"/>
              </a:rPr>
              <a:t>LEFT: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Extracts a substring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string 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(starting 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left)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6632E"/>
              </a:buClr>
              <a:buFont typeface="Arial"/>
              <a:buChar char=""/>
            </a:pPr>
            <a:endParaRPr sz="40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LEFT(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number_of_chars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560705" marR="598170" indent="-228600">
              <a:lnSpc>
                <a:spcPct val="100000"/>
              </a:lnSpc>
              <a:spcBef>
                <a:spcPts val="600"/>
              </a:spcBef>
            </a:pPr>
            <a:r>
              <a:rPr sz="2050" spc="-545" dirty="0">
                <a:solidFill>
                  <a:srgbClr val="E6632E"/>
                </a:solidFill>
                <a:latin typeface="Arial"/>
                <a:cs typeface="Arial"/>
              </a:rPr>
              <a:t>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SELECT LEFT(CustomerName,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5)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400" spc="-2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ExtractString 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Customers;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RIGHT: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Extracts a substring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string 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(starting 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right)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RIGHT(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number_of_chars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1085" marR="5080" indent="-1011555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dirty="0"/>
              <a:t>INSTR</a:t>
            </a:r>
          </a:p>
        </p:txBody>
      </p:sp>
      <p:sp>
        <p:nvSpPr>
          <p:cNvPr id="3" name="object 3"/>
          <p:cNvSpPr/>
          <p:nvPr/>
        </p:nvSpPr>
        <p:spPr>
          <a:xfrm>
            <a:off x="235204" y="3387344"/>
            <a:ext cx="1480807" cy="57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930400"/>
            <a:ext cx="83762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Useful	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when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you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have substrings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vary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in length. This mean not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only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length</a:t>
            </a:r>
            <a:r>
              <a:rPr sz="2000" spc="3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3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3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first</a:t>
            </a:r>
            <a:r>
              <a:rPr sz="2000" spc="3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substring</a:t>
            </a:r>
            <a:r>
              <a:rPr sz="2000" spc="3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000" spc="3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unknown,</a:t>
            </a:r>
            <a:r>
              <a:rPr sz="2000" spc="3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but</a:t>
            </a:r>
            <a:r>
              <a:rPr sz="2000" spc="3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3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starting</a:t>
            </a:r>
            <a:r>
              <a:rPr sz="2000" spc="3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position</a:t>
            </a:r>
            <a:r>
              <a:rPr sz="2000" spc="3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3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40000"/>
            <a:ext cx="355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second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substring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also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vary.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454400"/>
            <a:ext cx="1160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77640"/>
            <a:ext cx="492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0520">
              <a:lnSpc>
                <a:spcPct val="120000"/>
              </a:lnSpc>
              <a:spcBef>
                <a:spcPts val="100"/>
              </a:spcBef>
              <a:tabLst>
                <a:tab pos="86042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item_desc,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INSTR(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item_desc,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’,’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,</a:t>
            </a:r>
            <a:r>
              <a:rPr sz="2000" spc="-27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)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item;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9114" y="5183187"/>
            <a:ext cx="1188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ITEM_DESC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6634" y="5183187"/>
            <a:ext cx="2465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INSTR(ITEM_DESC, ’,’ 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16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7814" y="5578057"/>
            <a:ext cx="4669155" cy="0"/>
          </a:xfrm>
          <a:custGeom>
            <a:avLst/>
            <a:gdLst/>
            <a:ahLst/>
            <a:cxnLst/>
            <a:rect l="l" t="t" r="r" b="b"/>
            <a:pathLst>
              <a:path w="4669155">
                <a:moveTo>
                  <a:pt x="0" y="0"/>
                </a:moveTo>
                <a:lnTo>
                  <a:pt x="4668926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7835" y="5635410"/>
            <a:ext cx="11734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Box,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Small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Bottle,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8315" y="5635410"/>
            <a:ext cx="138430" cy="5588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5424" y="2671127"/>
            <a:ext cx="2389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ITEM_ID	ITEM_DESC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1502" y="3116795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59">
                <a:moveTo>
                  <a:pt x="0" y="0"/>
                </a:moveTo>
                <a:lnTo>
                  <a:pt x="2892704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00737" y="3189287"/>
            <a:ext cx="69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LA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101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1600" spc="-17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979501" y="3189287"/>
            <a:ext cx="117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25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Box,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Small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Bottle,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800" y="546417"/>
            <a:ext cx="18205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I</a:t>
            </a:r>
            <a:r>
              <a:rPr spc="5" dirty="0">
                <a:solidFill>
                  <a:srgbClr val="FFFFFF"/>
                </a:solidFill>
              </a:rPr>
              <a:t>N</a:t>
            </a:r>
            <a:r>
              <a:rPr spc="-5" dirty="0">
                <a:solidFill>
                  <a:srgbClr val="FFFFFF"/>
                </a:solidFill>
              </a:rPr>
              <a:t>S</a:t>
            </a:r>
            <a:r>
              <a:rPr dirty="0">
                <a:solidFill>
                  <a:srgbClr val="FFFFFF"/>
                </a:solidFill>
              </a:rPr>
              <a:t>E</a:t>
            </a:r>
            <a:r>
              <a:rPr spc="-45" dirty="0">
                <a:solidFill>
                  <a:srgbClr val="FFFFFF"/>
                </a:solidFill>
              </a:rPr>
              <a:t>R</a:t>
            </a:r>
            <a:r>
              <a:rPr spc="-5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8316595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97536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Inserts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substring into a string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at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specified 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position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certain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number of</a:t>
            </a: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characters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INSERT(</a:t>
            </a:r>
            <a:r>
              <a:rPr sz="2800" i="1" spc="-1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position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substring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6632E"/>
              </a:buClr>
              <a:buFont typeface="Arial"/>
              <a:buChar char=""/>
            </a:pPr>
            <a:endParaRPr sz="405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INSERT("W3Schools.com",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1, 9, 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"Exampl 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e");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Example.com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820" y="546417"/>
            <a:ext cx="1247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T</a:t>
            </a:r>
            <a:r>
              <a:rPr spc="-5" dirty="0">
                <a:solidFill>
                  <a:srgbClr val="FFFFFF"/>
                </a:solidFill>
              </a:rPr>
              <a:t>R</a:t>
            </a:r>
            <a:r>
              <a:rPr spc="-10" dirty="0">
                <a:solidFill>
                  <a:srgbClr val="FFFFFF"/>
                </a:solidFill>
              </a:rPr>
              <a:t>IM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8122920" cy="336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Remove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leading and trailing spaces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string: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6632E"/>
              </a:buClr>
              <a:buFont typeface="Arial"/>
              <a:buChar char=""/>
            </a:pPr>
            <a:endParaRPr sz="405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TRIM(</a:t>
            </a:r>
            <a:r>
              <a:rPr sz="2400" i="1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575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  <a:tab pos="3263265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28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TRIM("	SQL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tabLst>
                <a:tab pos="1856739" algn="l"/>
              </a:tabLst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Tutorial	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")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800" spc="-2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TrimmedString;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1837" y="5368925"/>
          <a:ext cx="1943100" cy="727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</a:tblGrid>
              <a:tr h="363538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TrimmedString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363537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SQL</a:t>
                      </a:r>
                      <a:r>
                        <a:rPr sz="15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Tutorial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075" y="546417"/>
            <a:ext cx="48964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Column Alias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1848104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889" y="3922610"/>
            <a:ext cx="1573530" cy="0"/>
          </a:xfrm>
          <a:custGeom>
            <a:avLst/>
            <a:gdLst/>
            <a:ahLst/>
            <a:cxnLst/>
            <a:rect l="l" t="t" r="r" b="b"/>
            <a:pathLst>
              <a:path w="1573530">
                <a:moveTo>
                  <a:pt x="0" y="0"/>
                </a:moveTo>
                <a:lnTo>
                  <a:pt x="157322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917700"/>
            <a:ext cx="4569460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 dirty="0">
              <a:latin typeface="Arial"/>
              <a:cs typeface="Arial"/>
            </a:endParaRPr>
          </a:p>
          <a:p>
            <a:pPr marL="710565" marR="5080" indent="-424180">
              <a:lnSpc>
                <a:spcPct val="120000"/>
              </a:lnSpc>
              <a:spcBef>
                <a:spcPts val="212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name </a:t>
            </a:r>
            <a:r>
              <a:rPr sz="2000" b="1" spc="-35" dirty="0">
                <a:solidFill>
                  <a:srgbClr val="CF3B0D"/>
                </a:solidFill>
                <a:latin typeface="Arial"/>
                <a:cs typeface="Arial"/>
              </a:rPr>
              <a:t>AS </a:t>
            </a:r>
            <a:r>
              <a:rPr sz="2000" dirty="0" smtClean="0">
                <a:solidFill>
                  <a:srgbClr val="CF3B0D"/>
                </a:solidFill>
                <a:latin typeface="Arial"/>
                <a:cs typeface="Arial"/>
              </a:rPr>
              <a:t>Employee</a:t>
            </a:r>
            <a:r>
              <a:rPr lang="en-IN" sz="2000" dirty="0">
                <a:solidFill>
                  <a:srgbClr val="CF3B0D"/>
                </a:solidFill>
                <a:latin typeface="Arial"/>
                <a:cs typeface="Arial"/>
              </a:rPr>
              <a:t>_</a:t>
            </a:r>
            <a:r>
              <a:rPr lang="en-IN" sz="2000" dirty="0" smtClean="0">
                <a:solidFill>
                  <a:srgbClr val="CF3B0D"/>
                </a:solidFill>
                <a:latin typeface="Arial"/>
                <a:cs typeface="Arial"/>
              </a:rPr>
              <a:t>Name</a:t>
            </a:r>
            <a:r>
              <a:rPr sz="2000" dirty="0" smtClean="0">
                <a:solidFill>
                  <a:srgbClr val="CF3B0D"/>
                </a:solidFill>
                <a:latin typeface="Arial"/>
                <a:cs typeface="Arial"/>
              </a:rPr>
              <a:t>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953135">
              <a:lnSpc>
                <a:spcPct val="100000"/>
              </a:lnSpc>
            </a:pPr>
            <a:r>
              <a:rPr sz="1600" spc="-10" dirty="0" smtClean="0">
                <a:solidFill>
                  <a:srgbClr val="333399"/>
                </a:solidFill>
                <a:latin typeface="Arial"/>
                <a:cs typeface="Arial"/>
              </a:rPr>
              <a:t>EMPLOYEE</a:t>
            </a:r>
            <a:r>
              <a:rPr lang="en-IN" sz="1600" spc="-10" dirty="0">
                <a:solidFill>
                  <a:srgbClr val="333399"/>
                </a:solidFill>
                <a:latin typeface="Arial"/>
                <a:cs typeface="Arial"/>
              </a:rPr>
              <a:t>_</a:t>
            </a:r>
            <a:r>
              <a:rPr lang="en-IN" sz="1600" spc="-10" dirty="0" smtClean="0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endParaRPr sz="1600" dirty="0">
              <a:latin typeface="Arial"/>
              <a:cs typeface="Arial"/>
            </a:endParaRPr>
          </a:p>
          <a:p>
            <a:pPr marL="941069" marR="899794" indent="17145">
              <a:lnSpc>
                <a:spcPct val="100499"/>
              </a:lnSpc>
              <a:spcBef>
                <a:spcPts val="161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Jamil N.Samir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Amani 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F.Zaki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Jihan H.Walid  Ramy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S.Nabil  Joyce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A.Eman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Ahmad </a:t>
            </a:r>
            <a:r>
              <a:rPr sz="1600" spc="-30" dirty="0">
                <a:solidFill>
                  <a:srgbClr val="333399"/>
                </a:solidFill>
                <a:latin typeface="Arial"/>
                <a:cs typeface="Arial"/>
              </a:rPr>
              <a:t>V.Jabbar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James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B.Baher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89535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sz="16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selected.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933" y="546417"/>
            <a:ext cx="4219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FFFFFF"/>
                </a:solidFill>
              </a:rPr>
              <a:t>LTRIM </a:t>
            </a:r>
            <a:r>
              <a:rPr spc="-10" dirty="0">
                <a:solidFill>
                  <a:srgbClr val="FFFFFF"/>
                </a:solidFill>
              </a:rPr>
              <a:t>and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RTRIM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336" y="1623059"/>
            <a:ext cx="6360160" cy="335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7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LTRIM</a:t>
            </a:r>
            <a:endParaRPr sz="28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Removes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leading spaces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LTRIM(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265804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LTRIM("	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Tutorial")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800" spc="-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LeftTrimmedString;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7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RTRIM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Removes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leading spaces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054" y="546417"/>
            <a:ext cx="36925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LPAD </a:t>
            </a:r>
            <a:r>
              <a:rPr spc="-10" dirty="0">
                <a:solidFill>
                  <a:srgbClr val="FFFFFF"/>
                </a:solidFill>
              </a:rPr>
              <a:t>and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80" dirty="0">
                <a:solidFill>
                  <a:srgbClr val="FFFFFF"/>
                </a:solidFill>
              </a:rPr>
              <a:t>RPAD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784352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Returns a string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left-padded/right-padded 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specified string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certain</a:t>
            </a:r>
            <a:r>
              <a:rPr sz="28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length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LPAD(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length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pad_string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LPAD("SQL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Tutorial",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20,</a:t>
            </a:r>
            <a:r>
              <a:rPr sz="2800" spc="-1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“*");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********SQL</a:t>
            </a:r>
            <a:r>
              <a:rPr sz="28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Tutorial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640" y="546417"/>
            <a:ext cx="15894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S</a:t>
            </a:r>
            <a:r>
              <a:rPr spc="-285" dirty="0">
                <a:solidFill>
                  <a:srgbClr val="FFFFFF"/>
                </a:solidFill>
              </a:rPr>
              <a:t>P</a:t>
            </a:r>
            <a:r>
              <a:rPr spc="-75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8278495" cy="10515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Returns a string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specified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number of</a:t>
            </a:r>
            <a:r>
              <a:rPr sz="2800" spc="1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spaces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SPACE(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634" y="546417"/>
            <a:ext cx="203136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S</a:t>
            </a:r>
            <a:r>
              <a:rPr dirty="0">
                <a:solidFill>
                  <a:srgbClr val="FFFFFF"/>
                </a:solidFill>
              </a:rPr>
              <a:t>T</a:t>
            </a:r>
            <a:r>
              <a:rPr spc="-65" dirty="0">
                <a:solidFill>
                  <a:srgbClr val="FFFFFF"/>
                </a:solidFill>
              </a:rPr>
              <a:t>R</a:t>
            </a:r>
            <a:r>
              <a:rPr spc="-10" dirty="0">
                <a:solidFill>
                  <a:srgbClr val="FFFFFF"/>
                </a:solidFill>
              </a:rPr>
              <a:t>CM</a:t>
            </a:r>
            <a:r>
              <a:rPr spc="-5" dirty="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8247380" cy="34671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Compare 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8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strings: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STRCMP(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string1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string2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STRCMP("SQL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Tutorial",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"SQL</a:t>
            </a:r>
            <a:r>
              <a:rPr sz="2800" spc="-2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Tutorial");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6632E"/>
              </a:buClr>
              <a:buFont typeface="Arial"/>
              <a:buChar char=""/>
            </a:pPr>
            <a:endParaRPr sz="40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buClr>
                <a:srgbClr val="E6632E"/>
              </a:buClr>
              <a:buSzPct val="85416"/>
              <a:buFont typeface="Wingdings"/>
              <a:buChar char=""/>
              <a:tabLst>
                <a:tab pos="561340" algn="l"/>
              </a:tabLst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Return 0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both strings are</a:t>
            </a:r>
            <a:r>
              <a:rPr sz="24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580"/>
              </a:spcBef>
              <a:buClr>
                <a:srgbClr val="E6632E"/>
              </a:buClr>
              <a:buSzPct val="85416"/>
              <a:buFont typeface="Wingdings"/>
              <a:buChar char=""/>
              <a:tabLst>
                <a:tab pos="561340" algn="l"/>
              </a:tabLst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Else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return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785" marR="5080" indent="-643255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15" dirty="0"/>
              <a:t>REPLACE</a:t>
            </a:r>
          </a:p>
        </p:txBody>
      </p:sp>
      <p:sp>
        <p:nvSpPr>
          <p:cNvPr id="3" name="object 3"/>
          <p:cNvSpPr/>
          <p:nvPr/>
        </p:nvSpPr>
        <p:spPr>
          <a:xfrm>
            <a:off x="235204" y="3120644"/>
            <a:ext cx="1480807" cy="57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870363"/>
            <a:ext cx="6649720" cy="16478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Replace(char, </a:t>
            </a:r>
            <a:r>
              <a:rPr sz="2000" b="1" spc="-5" dirty="0">
                <a:solidFill>
                  <a:srgbClr val="00B050"/>
                </a:solidFill>
                <a:latin typeface="Arial"/>
                <a:cs typeface="Arial"/>
              </a:rPr>
              <a:t>str1,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Arial"/>
                <a:cs typeface="Arial"/>
              </a:rPr>
              <a:t>str2)</a:t>
            </a:r>
            <a:endParaRPr sz="20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52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Every occurrence of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str1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char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replaced by</a:t>
            </a:r>
            <a:r>
              <a:rPr sz="2200" spc="1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str2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08400"/>
            <a:ext cx="40525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Replace(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name,'Jamil','Sara'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1200" y="3769042"/>
            <a:ext cx="30816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REPLACE(NAME,'JAMIL','SARA')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9702" y="4138510"/>
            <a:ext cx="3400425" cy="0"/>
          </a:xfrm>
          <a:custGeom>
            <a:avLst/>
            <a:gdLst/>
            <a:ahLst/>
            <a:cxnLst/>
            <a:rect l="l" t="t" r="r" b="b"/>
            <a:pathLst>
              <a:path w="3400425">
                <a:moveTo>
                  <a:pt x="0" y="0"/>
                </a:moveTo>
                <a:lnTo>
                  <a:pt x="3400196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0837" y="4195762"/>
            <a:ext cx="151193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333399"/>
                </a:solidFill>
                <a:latin typeface="Arial"/>
                <a:cs typeface="Arial"/>
              </a:rPr>
              <a:t>Sara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N.Samir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Amani 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F.Zaki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Jihan H.Walid  Ramy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S.Nabil  Joyce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A.Eman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Ahmad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333399"/>
                </a:solidFill>
                <a:latin typeface="Arial"/>
                <a:cs typeface="Arial"/>
              </a:rPr>
              <a:t>V.Jabbar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James</a:t>
            </a: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B.Baher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226799" y="6146482"/>
            <a:ext cx="1487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selected.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054" y="546417"/>
            <a:ext cx="191388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REPE</a:t>
            </a:r>
            <a:r>
              <a:rPr spc="-25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8074660" cy="19888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Repeats a string a specified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number of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times</a:t>
            </a:r>
            <a:endParaRPr sz="28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REPEAT(</a:t>
            </a:r>
            <a:r>
              <a:rPr sz="2800" i="1" spc="-2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287020" marR="1293495" indent="-274955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lang="en-IN" sz="2800" spc="-10" dirty="0" smtClean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800" spc="-10" dirty="0" smtClean="0">
                <a:solidFill>
                  <a:srgbClr val="3E3E3E"/>
                </a:solidFill>
                <a:latin typeface="Arial"/>
                <a:cs typeface="Arial"/>
              </a:rPr>
              <a:t>ELECT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REPEAT(CustomerName, </a:t>
            </a:r>
            <a:r>
              <a:rPr sz="2800" spc="-204" dirty="0">
                <a:solidFill>
                  <a:srgbClr val="3E3E3E"/>
                </a:solidFill>
                <a:latin typeface="Arial"/>
                <a:cs typeface="Arial"/>
              </a:rPr>
              <a:t>2) 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Customers;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175" y="546417"/>
            <a:ext cx="22802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REVERSE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6537959" cy="19888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Reverses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string and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returns the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result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REVERSE(</a:t>
            </a:r>
            <a:r>
              <a:rPr sz="2800" i="1" spc="-5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86385" marR="340360" indent="-274320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REVERSE(CustomerName) 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Customers;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5" y="546417"/>
            <a:ext cx="20339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spc="5" dirty="0">
                <a:solidFill>
                  <a:srgbClr val="FFFFFF"/>
                </a:solidFill>
              </a:rPr>
              <a:t>ON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spc="-250" dirty="0">
                <a:solidFill>
                  <a:srgbClr val="FFFFFF"/>
                </a:solidFill>
              </a:rPr>
              <a:t>A</a:t>
            </a:r>
            <a:r>
              <a:rPr spc="-5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36699"/>
            <a:ext cx="8349615" cy="37820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Concatenate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expressions</a:t>
            </a:r>
            <a:r>
              <a:rPr sz="28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together: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CONCAT(</a:t>
            </a:r>
            <a:r>
              <a:rPr sz="2800" i="1" spc="-15" dirty="0">
                <a:solidFill>
                  <a:srgbClr val="3E3E3E"/>
                </a:solidFill>
                <a:latin typeface="Arial"/>
                <a:cs typeface="Arial"/>
              </a:rPr>
              <a:t>expression1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E3E3E"/>
                </a:solidFill>
                <a:latin typeface="Arial"/>
                <a:cs typeface="Arial"/>
              </a:rPr>
              <a:t>expression2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,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25" dirty="0">
                <a:solidFill>
                  <a:srgbClr val="3E3E3E"/>
                </a:solidFill>
                <a:latin typeface="Arial"/>
                <a:cs typeface="Arial"/>
              </a:rPr>
              <a:t>expression3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,..</a:t>
            </a:r>
            <a:endParaRPr sz="28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.)</a:t>
            </a:r>
            <a:endParaRPr sz="28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6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CONCAT("SQL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",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"Tutorial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",</a:t>
            </a:r>
            <a:r>
              <a:rPr sz="28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"is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", "fun!")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800" spc="-1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ConcatenatedString;</a:t>
            </a:r>
            <a:endParaRPr sz="2800">
              <a:latin typeface="Arial"/>
              <a:cs typeface="Arial"/>
            </a:endParaRPr>
          </a:p>
          <a:p>
            <a:pPr marL="286385" marR="441325" indent="-274320">
              <a:lnSpc>
                <a:spcPct val="100000"/>
              </a:lnSpc>
              <a:spcBef>
                <a:spcPts val="68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 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CONCAT(Address,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 ",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PostalCode,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 </a:t>
            </a:r>
            <a:r>
              <a:rPr sz="2800" spc="-185" dirty="0">
                <a:solidFill>
                  <a:srgbClr val="3E3E3E"/>
                </a:solidFill>
                <a:latin typeface="Arial"/>
                <a:cs typeface="Arial"/>
              </a:rPr>
              <a:t>", 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City)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800" spc="-2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Customers;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035" y="546417"/>
            <a:ext cx="29940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</a:t>
            </a:r>
            <a:r>
              <a:rPr spc="5" dirty="0">
                <a:solidFill>
                  <a:srgbClr val="FFFFFF"/>
                </a:solidFill>
              </a:rPr>
              <a:t>ON</a:t>
            </a:r>
            <a:r>
              <a:rPr spc="-5" dirty="0">
                <a:solidFill>
                  <a:srgbClr val="FFFFFF"/>
                </a:solidFill>
              </a:rPr>
              <a:t>C</a:t>
            </a:r>
            <a:r>
              <a:rPr spc="-250" dirty="0">
                <a:solidFill>
                  <a:srgbClr val="FFFFFF"/>
                </a:solidFill>
              </a:rPr>
              <a:t>A</a:t>
            </a:r>
            <a:r>
              <a:rPr dirty="0">
                <a:solidFill>
                  <a:srgbClr val="FFFFFF"/>
                </a:solidFill>
              </a:rPr>
              <a:t>T_W</a:t>
            </a:r>
            <a:r>
              <a:rPr spc="-5" dirty="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23059"/>
            <a:ext cx="8290559" cy="420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48005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Concatenate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several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expressions 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together,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and 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add a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separator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between</a:t>
            </a:r>
            <a:r>
              <a:rPr sz="28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them: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6632E"/>
              </a:buClr>
              <a:buFont typeface="Arial"/>
              <a:buChar char=""/>
            </a:pPr>
            <a:endParaRPr sz="4050">
              <a:latin typeface="Arial"/>
              <a:cs typeface="Arial"/>
            </a:endParaRPr>
          </a:p>
          <a:p>
            <a:pPr marL="287655" marR="85090" indent="-275590">
              <a:lnSpc>
                <a:spcPct val="100000"/>
              </a:lnSpc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CONCAT_WS(</a:t>
            </a:r>
            <a:r>
              <a:rPr sz="2800" i="1" spc="-15" dirty="0">
                <a:solidFill>
                  <a:srgbClr val="3E3E3E"/>
                </a:solidFill>
                <a:latin typeface="Arial"/>
                <a:cs typeface="Arial"/>
              </a:rPr>
              <a:t>separator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E3E3E"/>
                </a:solidFill>
                <a:latin typeface="Arial"/>
                <a:cs typeface="Arial"/>
              </a:rPr>
              <a:t>expression1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spc="-45" dirty="0">
                <a:solidFill>
                  <a:srgbClr val="3E3E3E"/>
                </a:solidFill>
                <a:latin typeface="Arial"/>
                <a:cs typeface="Arial"/>
              </a:rPr>
              <a:t>expression  </a:t>
            </a:r>
            <a:r>
              <a:rPr sz="2800" i="1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, </a:t>
            </a:r>
            <a:r>
              <a:rPr sz="2800" i="1" dirty="0">
                <a:solidFill>
                  <a:srgbClr val="3E3E3E"/>
                </a:solidFill>
                <a:latin typeface="Arial"/>
                <a:cs typeface="Arial"/>
              </a:rPr>
              <a:t>expression3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,...)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6632E"/>
              </a:buClr>
              <a:buFont typeface="Arial"/>
              <a:buChar char=""/>
            </a:pPr>
            <a:endParaRPr sz="4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buClr>
                <a:srgbClr val="E6632E"/>
              </a:buClr>
              <a:buSzPct val="83928"/>
              <a:buChar char=""/>
              <a:tabLst>
                <a:tab pos="287020" algn="l"/>
              </a:tabLst>
            </a:pP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CONCAT_WS("-</a:t>
            </a:r>
            <a:endParaRPr sz="2800">
              <a:latin typeface="Arial"/>
              <a:cs typeface="Arial"/>
            </a:endParaRPr>
          </a:p>
          <a:p>
            <a:pPr marL="286385" marR="5080">
              <a:lnSpc>
                <a:spcPct val="100000"/>
              </a:lnSpc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", "SQL",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"Tutorial",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"is", "fun!")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800" spc="-1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ConcatenatedSt  ring;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14712" y="5584825"/>
          <a:ext cx="2106930" cy="728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6930"/>
              </a:tblGrid>
              <a:tr h="364331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ConcatenatedString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SQL-Tutorial-is-fun!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1160145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Text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20" dirty="0"/>
              <a:t>Concatenation </a:t>
            </a:r>
            <a:r>
              <a:rPr spc="-10" dirty="0"/>
              <a:t>operator</a:t>
            </a:r>
            <a:r>
              <a:rPr spc="55" dirty="0"/>
              <a:t> </a:t>
            </a:r>
            <a:r>
              <a:rPr spc="-10" dirty="0"/>
              <a:t>||</a:t>
            </a:r>
          </a:p>
        </p:txBody>
      </p:sp>
      <p:sp>
        <p:nvSpPr>
          <p:cNvPr id="3" name="object 3"/>
          <p:cNvSpPr/>
          <p:nvPr/>
        </p:nvSpPr>
        <p:spPr>
          <a:xfrm>
            <a:off x="204724" y="3166364"/>
            <a:ext cx="177038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935479"/>
            <a:ext cx="83756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0000"/>
              </a:lnSpc>
              <a:spcBef>
                <a:spcPts val="100"/>
              </a:spcBef>
              <a:tabLst>
                <a:tab pos="441959" algn="l"/>
                <a:tab pos="2092960" algn="l"/>
                <a:tab pos="3121660" algn="l"/>
                <a:tab pos="4091940" algn="l"/>
                <a:tab pos="4716780" algn="l"/>
                <a:tab pos="5486400" algn="l"/>
                <a:tab pos="6515100" algn="l"/>
                <a:tab pos="7486015" algn="l"/>
                <a:tab pos="7869555" algn="l"/>
              </a:tabLst>
            </a:pPr>
            <a:r>
              <a:rPr sz="2200" spc="-204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o	c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ca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ena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c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na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	c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	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  literal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characters.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3881119"/>
            <a:ext cx="3961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marR="5080" indent="-49022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name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||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‘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has an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id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of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‘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||</a:t>
            </a:r>
            <a:r>
              <a:rPr sz="2000" b="1" spc="-16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ssn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0127" y="3769042"/>
            <a:ext cx="398399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NAME||’HAS AN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ID</a:t>
            </a:r>
            <a:r>
              <a:rPr sz="1600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OF'||SSN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333399"/>
                </a:solidFill>
                <a:latin typeface="Arial"/>
                <a:cs typeface="Arial"/>
              </a:rPr>
              <a:t>------------------------------------------------------------------------------</a:t>
            </a:r>
            <a:endParaRPr sz="1200">
              <a:latin typeface="Arial"/>
              <a:cs typeface="Arial"/>
            </a:endParaRPr>
          </a:p>
          <a:p>
            <a:pPr marL="116205" marR="115570" indent="1016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Jamil N.Samir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123456789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Amani 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F.Zaki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999887777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Jihan H.Walid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987654321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Ramy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S.Nabil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666884444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Joyce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A.Eman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453453453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Ahmad 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V.Jabbar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987987987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James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B.Baher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600" b="1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888665555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9721" y="6146482"/>
            <a:ext cx="1487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selected.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4075" y="546417"/>
            <a:ext cx="48964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Column Alias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2897136"/>
            <a:ext cx="1617980" cy="62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9840" y="4552213"/>
            <a:ext cx="4110990" cy="0"/>
          </a:xfrm>
          <a:custGeom>
            <a:avLst/>
            <a:gdLst/>
            <a:ahLst/>
            <a:cxnLst/>
            <a:rect l="l" t="t" r="r" b="b"/>
            <a:pathLst>
              <a:path w="4110990">
                <a:moveTo>
                  <a:pt x="0" y="0"/>
                </a:moveTo>
                <a:lnTo>
                  <a:pt x="411068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960879"/>
            <a:ext cx="8375015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80744" algn="l"/>
                <a:tab pos="1464945" algn="l"/>
                <a:tab pos="2191385" algn="l"/>
                <a:tab pos="2559685" algn="l"/>
                <a:tab pos="3581400" algn="l"/>
                <a:tab pos="4602480" algn="l"/>
                <a:tab pos="4988560" algn="l"/>
                <a:tab pos="5994400" algn="l"/>
                <a:tab pos="7437120" algn="l"/>
                <a:tab pos="7790180" algn="l"/>
              </a:tabLst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w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	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o	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s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pa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c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e</a:t>
            </a:r>
            <a:r>
              <a:rPr sz="2200" i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s</a:t>
            </a:r>
            <a:r>
              <a:rPr sz="2200" i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i="1" spc="-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i="1" spc="-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i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s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pe</a:t>
            </a:r>
            <a:r>
              <a:rPr sz="2200" i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c</a:t>
            </a:r>
            <a:r>
              <a:rPr sz="2200" i="1" u="heavy" spc="-1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i</a:t>
            </a:r>
            <a:r>
              <a:rPr sz="2200" i="1" u="heavy" spc="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a</a:t>
            </a:r>
            <a:r>
              <a:rPr sz="2200" i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l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	c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ha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r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a</a:t>
            </a:r>
            <a:r>
              <a:rPr sz="2200" i="1" u="heavy" spc="-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c</a:t>
            </a:r>
            <a:r>
              <a:rPr sz="2200" i="1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t</a:t>
            </a:r>
            <a:r>
              <a:rPr sz="2200" i="1" u="heavy" spc="-10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e</a:t>
            </a:r>
            <a:r>
              <a:rPr sz="2200" i="1" u="heavy" spc="5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r</a:t>
            </a:r>
            <a:r>
              <a:rPr sz="2200" i="1" u="heavy" dirty="0">
                <a:solidFill>
                  <a:srgbClr val="3E3E3E"/>
                </a:solidFill>
                <a:uFill>
                  <a:solidFill>
                    <a:srgbClr val="3E3E3E"/>
                  </a:solidFill>
                </a:uFill>
                <a:latin typeface="Arial"/>
                <a:cs typeface="Arial"/>
              </a:rPr>
              <a:t>s</a:t>
            </a:r>
            <a:r>
              <a:rPr sz="2200" i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li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 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names, then enclose the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alias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name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 double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quotation</a:t>
            </a:r>
            <a:r>
              <a:rPr sz="2200" spc="2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marks.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710565" marR="1527810" indent="-558800">
              <a:lnSpc>
                <a:spcPct val="120000"/>
              </a:lnSpc>
              <a:spcBef>
                <a:spcPts val="720"/>
              </a:spcBef>
              <a:tabLst>
                <a:tab pos="419544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name || ' has an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id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of '</a:t>
            </a:r>
            <a:r>
              <a:rPr sz="2000" spc="-7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||</a:t>
            </a:r>
            <a:r>
              <a:rPr sz="2000" spc="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ssn	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"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Important</a:t>
            </a:r>
            <a:r>
              <a:rPr sz="2000" spc="-14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information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"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employee;</a:t>
            </a:r>
            <a:endParaRPr sz="2000">
              <a:latin typeface="Arial"/>
              <a:cs typeface="Arial"/>
            </a:endParaRPr>
          </a:p>
          <a:p>
            <a:pPr marL="3416300">
              <a:lnSpc>
                <a:spcPct val="100000"/>
              </a:lnSpc>
              <a:spcBef>
                <a:spcPts val="434"/>
              </a:spcBef>
            </a:pP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IMPORTANT</a:t>
            </a:r>
            <a:r>
              <a:rPr sz="16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INFORMATION</a:t>
            </a:r>
            <a:endParaRPr sz="1600">
              <a:latin typeface="Arial"/>
              <a:cs typeface="Arial"/>
            </a:endParaRPr>
          </a:p>
          <a:p>
            <a:pPr marL="3415665" marR="1206500">
              <a:lnSpc>
                <a:spcPct val="100000"/>
              </a:lnSpc>
              <a:spcBef>
                <a:spcPts val="144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Jamil N.Samir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123456789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Amani </a:t>
            </a:r>
            <a:r>
              <a:rPr sz="1600" spc="-35" dirty="0">
                <a:solidFill>
                  <a:srgbClr val="333399"/>
                </a:solidFill>
                <a:latin typeface="Arial"/>
                <a:cs typeface="Arial"/>
              </a:rPr>
              <a:t>F.Zaki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999887777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Jihan H.Walid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987654321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Ahmad 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V.Jabbar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987987987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James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B.Baher </a:t>
            </a:r>
            <a:r>
              <a:rPr sz="1600" b="1" spc="-5" dirty="0">
                <a:solidFill>
                  <a:srgbClr val="333399"/>
                </a:solidFill>
                <a:latin typeface="Arial"/>
                <a:cs typeface="Arial"/>
              </a:rPr>
              <a:t>has an id </a:t>
            </a:r>
            <a:r>
              <a:rPr sz="16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1600" b="1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888665555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3416300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sz="16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selected.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395" y="546417"/>
            <a:ext cx="3585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Date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2054225"/>
          <a:ext cx="8533130" cy="402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730"/>
                <a:gridCol w="2303780"/>
                <a:gridCol w="3690620"/>
              </a:tblGrid>
              <a:tr h="4870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C1C7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Syntax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C1C7"/>
                    </a:solidFill>
                  </a:tcPr>
                </a:tc>
              </a:tr>
              <a:tr h="11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Sysdate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 marR="27940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Get current</a:t>
                      </a:r>
                      <a:r>
                        <a:rPr sz="1800" spc="-4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system 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date and</a:t>
                      </a:r>
                      <a:r>
                        <a:rPr sz="1800" spc="-2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 marR="270510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INSERT </a:t>
                      </a:r>
                      <a:r>
                        <a:rPr sz="17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INTO </a:t>
                      </a: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employee </a:t>
                      </a:r>
                      <a:r>
                        <a:rPr sz="1700" spc="-2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  </a:t>
                      </a:r>
                      <a:r>
                        <a:rPr sz="17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(…………,</a:t>
                      </a:r>
                      <a:r>
                        <a:rPr sz="1700" spc="-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trunc(</a:t>
                      </a:r>
                      <a:r>
                        <a:rPr sz="1700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sysdate</a:t>
                      </a:r>
                      <a:r>
                        <a:rPr sz="17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),……….);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</a:tr>
              <a:tr h="952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Add_months(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2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4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0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Adds </a:t>
                      </a:r>
                      <a:r>
                        <a:rPr sz="1800" b="1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months</a:t>
                      </a:r>
                      <a:r>
                        <a:rPr sz="1800" spc="-7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to  date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4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04215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700" spc="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700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DD_</a:t>
                      </a:r>
                      <a:r>
                        <a:rPr sz="170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700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0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700" spc="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700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7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700" spc="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700" spc="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ng_da</a:t>
                      </a:r>
                      <a:r>
                        <a:rPr sz="1700" spc="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0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17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number_of_months</a:t>
                      </a:r>
                      <a:r>
                        <a:rPr sz="1700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114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4F5"/>
                    </a:solidFill>
                  </a:tcPr>
                </a:tc>
              </a:tr>
              <a:tr h="146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Months_between(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800" b="1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-8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90805" marR="11176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Difference in</a:t>
                      </a:r>
                      <a:r>
                        <a:rPr sz="1800" spc="-8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months 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between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date </a:t>
                      </a:r>
                      <a:r>
                        <a:rPr sz="1800" b="1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" marR="372110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700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MONTHS_BETWEEN(</a:t>
                      </a:r>
                      <a:r>
                        <a:rPr sz="17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later_date</a:t>
                      </a:r>
                      <a:r>
                        <a:rPr sz="1700" spc="-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17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earlier_date</a:t>
                      </a:r>
                      <a:r>
                        <a:rPr sz="1700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1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23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63500"/>
                </a:lnTo>
                <a:lnTo>
                  <a:pt x="8681809" y="38785"/>
                </a:lnTo>
                <a:lnTo>
                  <a:pt x="8668199" y="18600"/>
                </a:lnTo>
                <a:lnTo>
                  <a:pt x="8648014" y="4990"/>
                </a:lnTo>
                <a:lnTo>
                  <a:pt x="8623300" y="0"/>
                </a:lnTo>
                <a:close/>
              </a:path>
            </a:pathLst>
          </a:custGeom>
          <a:solidFill>
            <a:srgbClr val="E0B6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9395" y="546417"/>
            <a:ext cx="3585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Date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09550" y="1536648"/>
            <a:ext cx="8724900" cy="49764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780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Last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day</a:t>
            </a:r>
            <a:endParaRPr sz="2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680"/>
              </a:spcBef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displays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last date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of that</a:t>
            </a:r>
            <a:r>
              <a:rPr sz="28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month.</a:t>
            </a:r>
            <a:endParaRPr sz="2800">
              <a:latin typeface="Arial"/>
              <a:cs typeface="Arial"/>
            </a:endParaRPr>
          </a:p>
          <a:p>
            <a:pPr marL="186055" marR="1085850">
              <a:lnSpc>
                <a:spcPts val="4040"/>
              </a:lnSpc>
              <a:spcBef>
                <a:spcPts val="229"/>
              </a:spcBef>
            </a:pPr>
            <a:r>
              <a:rPr sz="2800" b="1" spc="-10" dirty="0">
                <a:solidFill>
                  <a:srgbClr val="3E3E3E"/>
                </a:solidFill>
                <a:latin typeface="Arial"/>
                <a:cs typeface="Arial"/>
              </a:rPr>
              <a:t>Syntax: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last_day (d); </a:t>
            </a:r>
            <a:r>
              <a:rPr sz="2800" b="1" spc="5" dirty="0">
                <a:solidFill>
                  <a:srgbClr val="3E3E3E"/>
                </a:solidFill>
                <a:latin typeface="Arial"/>
                <a:cs typeface="Arial"/>
              </a:rPr>
              <a:t>where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d-date  </a:t>
            </a: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Example: Select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last_day (‘1-jun-2016’)</a:t>
            </a:r>
            <a:r>
              <a:rPr sz="2800" b="1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  <a:p>
            <a:pPr marL="461009">
              <a:lnSpc>
                <a:spcPts val="3110"/>
              </a:lnSpc>
            </a:pP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dual;</a:t>
            </a:r>
            <a:endParaRPr sz="28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675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Next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day</a:t>
            </a:r>
            <a:endParaRPr sz="28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It returns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day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followed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the specified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date.</a:t>
            </a:r>
            <a:endParaRPr sz="28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685"/>
              </a:spcBef>
            </a:pPr>
            <a:r>
              <a:rPr sz="2800" b="1" spc="-10" dirty="0">
                <a:solidFill>
                  <a:srgbClr val="3E3E3E"/>
                </a:solidFill>
                <a:latin typeface="Arial"/>
                <a:cs typeface="Arial"/>
              </a:rPr>
              <a:t>Syntax: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next_day</a:t>
            </a:r>
            <a:r>
              <a:rPr sz="2800" b="1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(d,day);</a:t>
            </a:r>
            <a:endParaRPr sz="28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660"/>
              </a:spcBef>
            </a:pP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Example: Select 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next_day</a:t>
            </a:r>
            <a:r>
              <a:rPr sz="2800" b="1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(sysdate,’wednesday’)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0375" algn="l"/>
                <a:tab pos="8711565" algn="l"/>
              </a:tabLst>
            </a:pPr>
            <a:r>
              <a:rPr sz="2800" b="1" u="heavy" dirty="0">
                <a:solidFill>
                  <a:srgbClr val="3E3E3E"/>
                </a:solidFill>
                <a:uFill>
                  <a:solidFill>
                    <a:srgbClr val="5D5C64"/>
                  </a:solidFill>
                </a:uFill>
                <a:latin typeface="Arial"/>
                <a:cs typeface="Arial"/>
              </a:rPr>
              <a:t> 	</a:t>
            </a:r>
            <a:r>
              <a:rPr sz="2800" b="1" u="heavy" spc="-5" dirty="0">
                <a:solidFill>
                  <a:srgbClr val="3E3E3E"/>
                </a:solidFill>
                <a:uFill>
                  <a:solidFill>
                    <a:srgbClr val="5D5C64"/>
                  </a:solidFill>
                </a:uFill>
                <a:latin typeface="Arial"/>
                <a:cs typeface="Arial"/>
              </a:rPr>
              <a:t>from</a:t>
            </a:r>
            <a:r>
              <a:rPr sz="2800" b="1" u="heavy" spc="-80" dirty="0">
                <a:solidFill>
                  <a:srgbClr val="3E3E3E"/>
                </a:solidFill>
                <a:uFill>
                  <a:solidFill>
                    <a:srgbClr val="5D5C64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3E3E3E"/>
                </a:solidFill>
                <a:uFill>
                  <a:solidFill>
                    <a:srgbClr val="5D5C64"/>
                  </a:solidFill>
                </a:uFill>
                <a:latin typeface="Arial"/>
                <a:cs typeface="Arial"/>
              </a:rPr>
              <a:t>dual	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250" y="6525418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14287">
            <a:solidFill>
              <a:srgbClr val="5D5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8225" y="6525418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525" y="0"/>
                </a:lnTo>
              </a:path>
            </a:pathLst>
          </a:custGeom>
          <a:ln w="14287">
            <a:solidFill>
              <a:srgbClr val="5D5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1843417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2329840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2816262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302685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789108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4275530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30"/>
                </a:lnTo>
                <a:lnTo>
                  <a:pt x="2079155" y="243230"/>
                </a:lnTo>
                <a:lnTo>
                  <a:pt x="8353425" y="243230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4761953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248376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5734799"/>
            <a:ext cx="8353425" cy="243840"/>
          </a:xfrm>
          <a:custGeom>
            <a:avLst/>
            <a:gdLst/>
            <a:ahLst/>
            <a:cxnLst/>
            <a:rect l="l" t="t" r="r" b="b"/>
            <a:pathLst>
              <a:path w="8353425" h="243839">
                <a:moveTo>
                  <a:pt x="8353425" y="0"/>
                </a:moveTo>
                <a:lnTo>
                  <a:pt x="2079155" y="0"/>
                </a:lnTo>
                <a:lnTo>
                  <a:pt x="0" y="0"/>
                </a:lnTo>
                <a:lnTo>
                  <a:pt x="0" y="243217"/>
                </a:lnTo>
                <a:lnTo>
                  <a:pt x="2079155" y="243217"/>
                </a:lnTo>
                <a:lnTo>
                  <a:pt x="8353425" y="243217"/>
                </a:lnTo>
                <a:lnTo>
                  <a:pt x="83534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00037" y="1595437"/>
            <a:ext cx="8362950" cy="5117465"/>
            <a:chOff x="300037" y="1595437"/>
            <a:chExt cx="8362950" cy="5117465"/>
          </a:xfrm>
        </p:grpSpPr>
        <p:sp>
          <p:nvSpPr>
            <p:cNvPr id="14" name="object 14"/>
            <p:cNvSpPr/>
            <p:nvPr/>
          </p:nvSpPr>
          <p:spPr>
            <a:xfrm>
              <a:off x="304800" y="6221221"/>
              <a:ext cx="8353425" cy="243840"/>
            </a:xfrm>
            <a:custGeom>
              <a:avLst/>
              <a:gdLst/>
              <a:ahLst/>
              <a:cxnLst/>
              <a:rect l="l" t="t" r="r" b="b"/>
              <a:pathLst>
                <a:path w="8353425" h="243839">
                  <a:moveTo>
                    <a:pt x="8353425" y="0"/>
                  </a:moveTo>
                  <a:lnTo>
                    <a:pt x="2079155" y="0"/>
                  </a:lnTo>
                  <a:lnTo>
                    <a:pt x="0" y="0"/>
                  </a:lnTo>
                  <a:lnTo>
                    <a:pt x="0" y="243217"/>
                  </a:lnTo>
                  <a:lnTo>
                    <a:pt x="2079155" y="243217"/>
                  </a:lnTo>
                  <a:lnTo>
                    <a:pt x="8353425" y="243217"/>
                  </a:lnTo>
                  <a:lnTo>
                    <a:pt x="83534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3955" y="1595437"/>
              <a:ext cx="0" cy="5117465"/>
            </a:xfrm>
            <a:custGeom>
              <a:avLst/>
              <a:gdLst/>
              <a:ahLst/>
              <a:cxnLst/>
              <a:rect l="l" t="t" r="r" b="b"/>
              <a:pathLst>
                <a:path h="5117465">
                  <a:moveTo>
                    <a:pt x="0" y="0"/>
                  </a:moveTo>
                  <a:lnTo>
                    <a:pt x="0" y="5116969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037" y="1843404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037" y="2086622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037" y="2329840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037" y="2573045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037" y="2816263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037" y="3059468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037" y="3302685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037" y="3545890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0037" y="3789108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0037" y="4032326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037" y="4275531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037" y="4518748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0037" y="4761953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037" y="5005171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0037" y="5248376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0037" y="5491594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037" y="5734804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0037" y="5978015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037" y="6221228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037" y="6464439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800" y="1595437"/>
              <a:ext cx="0" cy="5117465"/>
            </a:xfrm>
            <a:custGeom>
              <a:avLst/>
              <a:gdLst/>
              <a:ahLst/>
              <a:cxnLst/>
              <a:rect l="l" t="t" r="r" b="b"/>
              <a:pathLst>
                <a:path h="5117465">
                  <a:moveTo>
                    <a:pt x="0" y="0"/>
                  </a:moveTo>
                  <a:lnTo>
                    <a:pt x="0" y="5116969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58225" y="1595437"/>
              <a:ext cx="0" cy="5117465"/>
            </a:xfrm>
            <a:custGeom>
              <a:avLst/>
              <a:gdLst/>
              <a:ahLst/>
              <a:cxnLst/>
              <a:rect l="l" t="t" r="r" b="b"/>
              <a:pathLst>
                <a:path h="5117465">
                  <a:moveTo>
                    <a:pt x="0" y="0"/>
                  </a:moveTo>
                  <a:lnTo>
                    <a:pt x="0" y="5116969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037" y="1600200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037" y="6707652"/>
              <a:ext cx="8362950" cy="0"/>
            </a:xfrm>
            <a:custGeom>
              <a:avLst/>
              <a:gdLst/>
              <a:ahLst/>
              <a:cxnLst/>
              <a:rect l="l" t="t" r="r" b="b"/>
              <a:pathLst>
                <a:path w="8362950">
                  <a:moveTo>
                    <a:pt x="0" y="0"/>
                  </a:moveTo>
                  <a:lnTo>
                    <a:pt x="8362950" y="0"/>
                  </a:lnTo>
                </a:path>
              </a:pathLst>
            </a:custGeom>
            <a:ln w="952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1956" y="1584642"/>
            <a:ext cx="708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32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86214" y="1584642"/>
            <a:ext cx="916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Description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956" y="1827872"/>
            <a:ext cx="8680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ADDDATE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6177" y="1827860"/>
            <a:ext cx="5038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Returns a date </a:t>
            </a:r>
            <a:r>
              <a:rPr sz="1400" dirty="0">
                <a:latin typeface="Arial"/>
                <a:cs typeface="Arial"/>
              </a:rPr>
              <a:t>after </a:t>
            </a:r>
            <a:r>
              <a:rPr sz="1400" spc="-5" dirty="0">
                <a:latin typeface="Arial"/>
                <a:cs typeface="Arial"/>
              </a:rPr>
              <a:t>a certain time/date interval has been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1919" y="2071090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A</a:t>
            </a:r>
            <a:r>
              <a:rPr sz="1400" u="sng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DDT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I</a:t>
            </a:r>
            <a:r>
              <a:rPr sz="1400" u="sng" spc="-3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M</a:t>
            </a:r>
            <a:r>
              <a:rPr sz="1400" u="sng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86177" y="2071065"/>
            <a:ext cx="5366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Returns a time/datetime </a:t>
            </a:r>
            <a:r>
              <a:rPr sz="1400" dirty="0">
                <a:latin typeface="Arial"/>
                <a:cs typeface="Arial"/>
              </a:rPr>
              <a:t>after </a:t>
            </a:r>
            <a:r>
              <a:rPr sz="1400" spc="-5" dirty="0">
                <a:latin typeface="Arial"/>
                <a:cs typeface="Arial"/>
              </a:rPr>
              <a:t>a certain </a:t>
            </a:r>
            <a:r>
              <a:rPr sz="1400" dirty="0">
                <a:latin typeface="Arial"/>
                <a:cs typeface="Arial"/>
              </a:rPr>
              <a:t>time </a:t>
            </a:r>
            <a:r>
              <a:rPr sz="1400" spc="-5" dirty="0">
                <a:latin typeface="Arial"/>
                <a:cs typeface="Arial"/>
              </a:rPr>
              <a:t>interval has been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1919" y="2314295"/>
            <a:ext cx="878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CURDATE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86177" y="2314282"/>
            <a:ext cx="193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Returns the current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1919" y="2557513"/>
            <a:ext cx="14624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CURRENT_DATE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86177" y="2557500"/>
            <a:ext cx="1935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Returns the current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919" y="2770886"/>
            <a:ext cx="7435850" cy="391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9545">
              <a:lnSpc>
                <a:spcPct val="113999"/>
              </a:lnSpc>
              <a:spcBef>
                <a:spcPts val="100"/>
              </a:spcBef>
              <a:tabLst>
                <a:tab pos="2076450" algn="l"/>
              </a:tabLst>
            </a:pPr>
            <a:r>
              <a:rPr sz="1400" u="sng" spc="-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CURRENT_TIME</a:t>
            </a:r>
            <a:r>
              <a:rPr sz="1400" spc="-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current </a:t>
            </a:r>
            <a:r>
              <a:rPr sz="1400" dirty="0">
                <a:latin typeface="Arial"/>
                <a:cs typeface="Arial"/>
              </a:rPr>
              <a:t>time  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CURRENT_TIMESTAMP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Returns the current date and </a:t>
            </a:r>
            <a:r>
              <a:rPr sz="1400" dirty="0">
                <a:latin typeface="Arial"/>
                <a:cs typeface="Arial"/>
              </a:rPr>
              <a:t>time  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CURTIME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current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12700" marR="338455">
              <a:lnSpc>
                <a:spcPct val="113999"/>
              </a:lnSpc>
              <a:tabLst>
                <a:tab pos="2076450" algn="l"/>
              </a:tabLst>
            </a:pPr>
            <a:r>
              <a:rPr sz="1400" u="sng" spc="-2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DATE</a:t>
            </a:r>
            <a:r>
              <a:rPr sz="1400" spc="-2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Extracts </a:t>
            </a:r>
            <a:r>
              <a:rPr sz="1400" spc="-5" dirty="0">
                <a:latin typeface="Arial"/>
                <a:cs typeface="Arial"/>
              </a:rPr>
              <a:t>the date </a:t>
            </a:r>
            <a:r>
              <a:rPr sz="1400" dirty="0">
                <a:latin typeface="Arial"/>
                <a:cs typeface="Arial"/>
              </a:rPr>
              <a:t>value from </a:t>
            </a:r>
            <a:r>
              <a:rPr sz="1400" spc="-5" dirty="0">
                <a:latin typeface="Arial"/>
                <a:cs typeface="Arial"/>
              </a:rPr>
              <a:t>a date or datetime expression  </a:t>
            </a:r>
            <a:r>
              <a:rPr sz="1400" u="sng" spc="-1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DATEDIFF</a:t>
            </a:r>
            <a:r>
              <a:rPr sz="1400" spc="-1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difference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days </a:t>
            </a:r>
            <a:r>
              <a:rPr sz="1400" spc="-10" dirty="0">
                <a:latin typeface="Arial"/>
                <a:cs typeface="Arial"/>
              </a:rPr>
              <a:t>between </a:t>
            </a:r>
            <a:r>
              <a:rPr sz="1400" spc="-20" dirty="0">
                <a:latin typeface="Arial"/>
                <a:cs typeface="Arial"/>
              </a:rPr>
              <a:t>two </a:t>
            </a:r>
            <a:r>
              <a:rPr sz="1400" spc="-5" dirty="0">
                <a:latin typeface="Arial"/>
                <a:cs typeface="Arial"/>
              </a:rPr>
              <a:t>date </a:t>
            </a:r>
            <a:r>
              <a:rPr sz="1400" dirty="0">
                <a:latin typeface="Arial"/>
                <a:cs typeface="Arial"/>
              </a:rPr>
              <a:t>values  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DATE_ADD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a date </a:t>
            </a:r>
            <a:r>
              <a:rPr sz="1400" dirty="0">
                <a:latin typeface="Arial"/>
                <a:cs typeface="Arial"/>
              </a:rPr>
              <a:t>after </a:t>
            </a:r>
            <a:r>
              <a:rPr sz="1400" spc="-5" dirty="0">
                <a:latin typeface="Arial"/>
                <a:cs typeface="Arial"/>
              </a:rPr>
              <a:t>a certain time/date interval has been added  </a:t>
            </a:r>
            <a:r>
              <a:rPr sz="1400" u="sng" spc="-2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DATE_FORMAT</a:t>
            </a:r>
            <a:r>
              <a:rPr sz="1400" spc="-2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Formats a date as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-5" dirty="0">
                <a:latin typeface="Arial"/>
                <a:cs typeface="Arial"/>
              </a:rPr>
              <a:t>by a </a:t>
            </a:r>
            <a:r>
              <a:rPr sz="1400" dirty="0">
                <a:latin typeface="Arial"/>
                <a:cs typeface="Arial"/>
              </a:rPr>
              <a:t>format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mask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3999"/>
              </a:lnSpc>
              <a:tabLst>
                <a:tab pos="2076450" algn="l"/>
              </a:tabLst>
            </a:pP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DATE_SUB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a date </a:t>
            </a:r>
            <a:r>
              <a:rPr sz="1400" dirty="0">
                <a:latin typeface="Arial"/>
                <a:cs typeface="Arial"/>
              </a:rPr>
              <a:t>after </a:t>
            </a:r>
            <a:r>
              <a:rPr sz="1400" spc="-5" dirty="0">
                <a:latin typeface="Arial"/>
                <a:cs typeface="Arial"/>
              </a:rPr>
              <a:t>a certain time/date interval has been subtracted  </a:t>
            </a:r>
            <a:r>
              <a:rPr sz="1400" u="heavy" spc="-3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DAY</a:t>
            </a:r>
            <a:r>
              <a:rPr sz="1400" spc="-3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day portion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a date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  <a:p>
            <a:pPr marL="12700" marR="1939925">
              <a:lnSpc>
                <a:spcPct val="113999"/>
              </a:lnSpc>
              <a:tabLst>
                <a:tab pos="2076450" algn="l"/>
              </a:tabLst>
            </a:pPr>
            <a:r>
              <a:rPr sz="1400" u="sng" spc="-2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DAYNAME</a:t>
            </a:r>
            <a:r>
              <a:rPr sz="1400" spc="-2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</a:t>
            </a:r>
            <a:r>
              <a:rPr sz="1400" spc="-10" dirty="0">
                <a:latin typeface="Arial"/>
                <a:cs typeface="Arial"/>
              </a:rPr>
              <a:t>weekday </a:t>
            </a:r>
            <a:r>
              <a:rPr sz="1400" dirty="0">
                <a:latin typeface="Arial"/>
                <a:cs typeface="Arial"/>
              </a:rPr>
              <a:t>name for </a:t>
            </a:r>
            <a:r>
              <a:rPr sz="1400" spc="-5" dirty="0">
                <a:latin typeface="Arial"/>
                <a:cs typeface="Arial"/>
              </a:rPr>
              <a:t>a date  </a:t>
            </a:r>
            <a:r>
              <a:rPr sz="1400" u="sng" spc="-1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DAYOFMONTH</a:t>
            </a:r>
            <a:r>
              <a:rPr sz="1400" spc="-1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day portion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a date </a:t>
            </a:r>
            <a:r>
              <a:rPr sz="1400" dirty="0">
                <a:latin typeface="Arial"/>
                <a:cs typeface="Arial"/>
              </a:rPr>
              <a:t>value  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DAYOFWEEK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</a:t>
            </a:r>
            <a:r>
              <a:rPr sz="1400" spc="-10" dirty="0">
                <a:latin typeface="Arial"/>
                <a:cs typeface="Arial"/>
              </a:rPr>
              <a:t>weekday </a:t>
            </a:r>
            <a:r>
              <a:rPr sz="1400" dirty="0">
                <a:latin typeface="Arial"/>
                <a:cs typeface="Arial"/>
              </a:rPr>
              <a:t>index for </a:t>
            </a:r>
            <a:r>
              <a:rPr sz="1400" spc="-5" dirty="0">
                <a:latin typeface="Arial"/>
                <a:cs typeface="Arial"/>
              </a:rPr>
              <a:t>a date </a:t>
            </a:r>
            <a:r>
              <a:rPr sz="1400" dirty="0">
                <a:latin typeface="Arial"/>
                <a:cs typeface="Arial"/>
              </a:rPr>
              <a:t>value  </a:t>
            </a:r>
            <a:r>
              <a:rPr sz="1400" u="sng" spc="-10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DAYOFYEAR</a:t>
            </a:r>
            <a:r>
              <a:rPr sz="1400" spc="-10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day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year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a date </a:t>
            </a:r>
            <a:r>
              <a:rPr sz="1400" dirty="0">
                <a:latin typeface="Arial"/>
                <a:cs typeface="Arial"/>
              </a:rPr>
              <a:t>value  </a:t>
            </a:r>
            <a:r>
              <a:rPr sz="1400" u="heavy" spc="-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EXTRACT</a:t>
            </a:r>
            <a:r>
              <a:rPr sz="1400" spc="-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Extracts </a:t>
            </a:r>
            <a:r>
              <a:rPr sz="1400" spc="-5" dirty="0">
                <a:latin typeface="Arial"/>
                <a:cs typeface="Arial"/>
              </a:rPr>
              <a:t>parts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a date</a:t>
            </a:r>
            <a:endParaRPr sz="1400">
              <a:latin typeface="Arial"/>
              <a:cs typeface="Arial"/>
            </a:endParaRPr>
          </a:p>
          <a:p>
            <a:pPr marL="12700" marR="476884">
              <a:lnSpc>
                <a:spcPct val="113999"/>
              </a:lnSpc>
              <a:tabLst>
                <a:tab pos="2076450" algn="l"/>
              </a:tabLst>
            </a:pPr>
            <a:r>
              <a:rPr sz="1400" u="sng" spc="-1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FROM_DAYS</a:t>
            </a:r>
            <a:r>
              <a:rPr sz="1400" spc="-1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a date </a:t>
            </a:r>
            <a:r>
              <a:rPr sz="1400" dirty="0">
                <a:latin typeface="Arial"/>
                <a:cs typeface="Arial"/>
              </a:rPr>
              <a:t>value from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dirty="0">
                <a:latin typeface="Arial"/>
                <a:cs typeface="Arial"/>
              </a:rPr>
              <a:t>numeric </a:t>
            </a:r>
            <a:r>
              <a:rPr sz="1400" spc="-5" dirty="0">
                <a:latin typeface="Arial"/>
                <a:cs typeface="Arial"/>
              </a:rPr>
              <a:t>representation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day  </a:t>
            </a:r>
            <a:r>
              <a:rPr sz="1400" u="sng" spc="-5" dirty="0">
                <a:solidFill>
                  <a:srgbClr val="CF3B0D"/>
                </a:solidFill>
                <a:uFill>
                  <a:solidFill>
                    <a:srgbClr val="CF3B0D"/>
                  </a:solidFill>
                </a:uFill>
                <a:latin typeface="Arial"/>
                <a:cs typeface="Arial"/>
              </a:rPr>
              <a:t>HOUR</a:t>
            </a:r>
            <a:r>
              <a:rPr sz="1400" spc="-5" dirty="0">
                <a:solidFill>
                  <a:srgbClr val="CF3B0D"/>
                </a:solidFill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Returns the hour portion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a date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52462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4">
                <a:moveTo>
                  <a:pt x="0" y="0"/>
                </a:moveTo>
                <a:lnTo>
                  <a:pt x="8686800" y="1587"/>
                </a:lnTo>
              </a:path>
            </a:pathLst>
          </a:custGeom>
          <a:ln w="12700">
            <a:solidFill>
              <a:srgbClr val="5D5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037" y="1595437"/>
          <a:ext cx="8352789" cy="4621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989"/>
                <a:gridCol w="6273800"/>
              </a:tblGrid>
              <a:tr h="243217">
                <a:tc>
                  <a:txBody>
                    <a:bodyPr/>
                    <a:lstStyle/>
                    <a:p>
                      <a:pPr marL="29845">
                        <a:lnSpc>
                          <a:spcPts val="1655"/>
                        </a:lnSpc>
                      </a:pPr>
                      <a:r>
                        <a:rPr sz="1400" u="sng" spc="-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LAST_DAY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last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month 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30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2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LOCALTIME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current date and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2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LOCALTIMESTAMP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current date and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MAKEDATE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date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certain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day-of-year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30">
                <a:tc>
                  <a:txBody>
                    <a:bodyPr/>
                    <a:lstStyle/>
                    <a:p>
                      <a:pPr marL="29845">
                        <a:lnSpc>
                          <a:spcPts val="1660"/>
                        </a:lnSpc>
                      </a:pPr>
                      <a:r>
                        <a:rPr sz="1400" u="sng" spc="-1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MAKETIME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certain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hour,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minute,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second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combination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MICROSECOND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microsecond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MINUTE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minute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30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1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MONTH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1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MONTHNAME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full month name 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NOW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current date and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30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PERIOD_ADD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Takes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period and adds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specified number of months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heavy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PERIOD_DIFF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difference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 months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periods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QUARTER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quarter 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30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second 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SEC_TO_TIME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numeric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seconds into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1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heavy" spc="-1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STR_TO_DATE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Takes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string and returns a date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by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27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SUBDATE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a date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certain time/date interval has been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subtracted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21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SUBTIME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a time/datetime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 after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certain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interval has been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subtracted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21">
                <a:tc>
                  <a:txBody>
                    <a:bodyPr/>
                    <a:lstStyle/>
                    <a:p>
                      <a:pPr marL="29209">
                        <a:lnSpc>
                          <a:spcPts val="1660"/>
                        </a:lnSpc>
                      </a:pPr>
                      <a:r>
                        <a:rPr sz="1400" u="sng" spc="-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SYSDATE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current date and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33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524625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4">
                <a:moveTo>
                  <a:pt x="0" y="0"/>
                </a:moveTo>
                <a:lnTo>
                  <a:pt x="8686800" y="1587"/>
                </a:lnTo>
              </a:path>
            </a:pathLst>
          </a:custGeom>
          <a:ln w="12700">
            <a:solidFill>
              <a:srgbClr val="5D5C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9087" y="1009650"/>
          <a:ext cx="8352154" cy="2889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8989"/>
                <a:gridCol w="6273165"/>
              </a:tblGrid>
              <a:tr h="243255">
                <a:tc>
                  <a:txBody>
                    <a:bodyPr/>
                    <a:lstStyle/>
                    <a:p>
                      <a:pPr marL="29845">
                        <a:lnSpc>
                          <a:spcPts val="1660"/>
                        </a:lnSpc>
                      </a:pPr>
                      <a:r>
                        <a:rPr sz="1400" u="sng" spc="-2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TIME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Extracts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value from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time/datetime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expression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3268">
                <a:tc>
                  <a:txBody>
                    <a:bodyPr/>
                    <a:lstStyle/>
                    <a:p>
                      <a:pPr marL="29845">
                        <a:lnSpc>
                          <a:spcPts val="1655"/>
                        </a:lnSpc>
                      </a:pPr>
                      <a:r>
                        <a:rPr sz="1400" u="sng" spc="-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TIME_FORMAT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Formats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by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format</a:t>
                      </a:r>
                      <a:r>
                        <a:rPr sz="1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845">
                        <a:lnSpc>
                          <a:spcPts val="1655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TIME_TO_SEC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Converts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value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seconds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-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TIMEDIFF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difference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time/datetime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56653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-2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TIMESTAMP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257175">
                        <a:lnSpc>
                          <a:spcPts val="1680"/>
                        </a:lnSpc>
                        <a:spcBef>
                          <a:spcPts val="3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Converts an expression to a datetime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if specified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adds an optional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interval to the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68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heavy" spc="-2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TO_DAYS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Converts a date into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days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1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WEEK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55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week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-10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WEEKDAY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weekday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index 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68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WEEKOFYEAR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week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heavy" spc="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portion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CDCDC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43255">
                <a:tc>
                  <a:txBody>
                    <a:bodyPr/>
                    <a:lstStyle/>
                    <a:p>
                      <a:pPr marL="29209">
                        <a:lnSpc>
                          <a:spcPts val="1655"/>
                        </a:lnSpc>
                      </a:pPr>
                      <a:r>
                        <a:rPr sz="1400" u="sng" spc="5" dirty="0">
                          <a:solidFill>
                            <a:srgbClr val="CF3B0D"/>
                          </a:solidFill>
                          <a:uFill>
                            <a:solidFill>
                              <a:srgbClr val="CF3B0D"/>
                            </a:solidFill>
                          </a:uFill>
                          <a:latin typeface="Arial"/>
                          <a:cs typeface="Arial"/>
                        </a:rPr>
                        <a:t>YEARWEEK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Returns the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year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week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date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34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634" y="546417"/>
            <a:ext cx="1778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E</a:t>
            </a:r>
            <a:r>
              <a:rPr spc="-10" dirty="0">
                <a:solidFill>
                  <a:srgbClr val="FFFFFF"/>
                </a:solidFill>
              </a:rPr>
              <a:t>xt</a:t>
            </a:r>
            <a:r>
              <a:rPr spc="50" dirty="0">
                <a:solidFill>
                  <a:srgbClr val="FFFFFF"/>
                </a:solidFill>
              </a:rPr>
              <a:t>r</a:t>
            </a:r>
            <a:r>
              <a:rPr spc="-10" dirty="0">
                <a:solidFill>
                  <a:srgbClr val="FFFFFF"/>
                </a:solidFill>
              </a:rPr>
              <a:t>act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35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127" y="1435734"/>
            <a:ext cx="4708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95" dirty="0">
                <a:solidFill>
                  <a:srgbClr val="E6632E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E6632E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Arial"/>
                <a:cs typeface="Arial"/>
              </a:rPr>
              <a:t>EXTRACT(</a:t>
            </a:r>
            <a:r>
              <a:rPr sz="2800" i="1" spc="-10" dirty="0">
                <a:solidFill>
                  <a:srgbClr val="3E3E3E"/>
                </a:solidFill>
                <a:latin typeface="Arial"/>
                <a:cs typeface="Arial"/>
              </a:rPr>
              <a:t>unit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i="1" spc="-75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800" spc="-7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7150" y="1984375"/>
          <a:ext cx="6710680" cy="4392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5340"/>
                <a:gridCol w="3355340"/>
              </a:tblGrid>
              <a:tr h="4392612"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Unit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18110" marR="774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interval.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one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values: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18110">
                        <a:lnSpc>
                          <a:spcPts val="166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Eg: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18110" marR="69215">
                        <a:lnSpc>
                          <a:spcPts val="2160"/>
                        </a:lnSpc>
                        <a:spcBef>
                          <a:spcPts val="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SELECT EXTRACT(MINUTE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FROM "2017-06-15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09:34:21");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1920" indent="-63500">
                        <a:lnSpc>
                          <a:spcPct val="100000"/>
                        </a:lnSpc>
                        <a:spcBef>
                          <a:spcPts val="325"/>
                        </a:spcBef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MICROSECOND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MINUTE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HOUR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DAY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WEEK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MONTH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QUARTER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YEAR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SECOND_MICROSECOND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MINUTE_MICROSECOND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MINUTE_SECOND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HOUR_MICROSECOND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HOUR_SECOND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HOUR_MINUTE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DAY_MICROSECOND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DAY_SECOND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DAY_MINUTE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DAY_HOUR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1920" indent="-6350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22555" algn="l"/>
                        </a:tabLst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YEAR_MONTH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DCDCD"/>
                      </a:solidFill>
                      <a:prstDash val="solid"/>
                    </a:lnL>
                    <a:lnR w="9525">
                      <a:solidFill>
                        <a:srgbClr val="CDCDCD"/>
                      </a:solidFill>
                      <a:prstDash val="solid"/>
                    </a:lnR>
                    <a:lnT w="9525">
                      <a:solidFill>
                        <a:srgbClr val="CDCDCD"/>
                      </a:solidFill>
                      <a:prstDash val="solid"/>
                    </a:lnT>
                    <a:lnB w="9525">
                      <a:solidFill>
                        <a:srgbClr val="DEDED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555" y="546417"/>
            <a:ext cx="63569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Data </a:t>
            </a:r>
            <a:r>
              <a:rPr spc="-20" dirty="0">
                <a:solidFill>
                  <a:srgbClr val="FFFFFF"/>
                </a:solidFill>
              </a:rPr>
              <a:t>Conversion</a:t>
            </a:r>
            <a:r>
              <a:rPr spc="4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36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2062162"/>
          <a:ext cx="8515350" cy="402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8955"/>
                <a:gridCol w="4176395"/>
              </a:tblGrid>
              <a:tr h="487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C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C1C7"/>
                    </a:solidFill>
                  </a:tcPr>
                </a:tc>
              </a:tr>
              <a:tr h="112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To_char(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input_value</a:t>
                      </a:r>
                      <a:r>
                        <a:rPr sz="1800" b="1" spc="-1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1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format_code</a:t>
                      </a:r>
                      <a:r>
                        <a:rPr sz="1800" b="1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0805" marR="457834">
                        <a:lnSpc>
                          <a:spcPts val="1939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Converts any data 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to character  data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</a:tr>
              <a:tr h="952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To_number(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input_value</a:t>
                      </a:r>
                      <a:r>
                        <a:rPr sz="1800" b="1" spc="-10" dirty="0">
                          <a:solidFill>
                            <a:srgbClr val="E6632E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dirty="0">
                          <a:solidFill>
                            <a:srgbClr val="E6632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format_code</a:t>
                      </a:r>
                      <a:r>
                        <a:rPr sz="1800" b="1" dirty="0">
                          <a:solidFill>
                            <a:srgbClr val="E6632E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4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2915">
                        <a:lnSpc>
                          <a:spcPts val="1939"/>
                        </a:lnSpc>
                        <a:spcBef>
                          <a:spcPts val="1789"/>
                        </a:spcBef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Converts a valid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set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numeric 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character data to number data</a:t>
                      </a:r>
                      <a:r>
                        <a:rPr sz="1800" spc="-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4F5"/>
                    </a:solidFill>
                  </a:tcPr>
                </a:tc>
              </a:tr>
              <a:tr h="1461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To_date(</a:t>
                      </a:r>
                      <a:r>
                        <a:rPr sz="18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input_value</a:t>
                      </a:r>
                      <a:r>
                        <a:rPr sz="1800" b="1" spc="-10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5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format_code</a:t>
                      </a:r>
                      <a:r>
                        <a:rPr sz="1800" b="1" dirty="0">
                          <a:solidFill>
                            <a:srgbClr val="CF3B0D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 marR="280035">
                        <a:lnSpc>
                          <a:spcPts val="1939"/>
                        </a:lnSpc>
                        <a:spcBef>
                          <a:spcPts val="1495"/>
                        </a:spcBef>
                      </a:pP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Converts character data of the proper  </a:t>
                      </a:r>
                      <a:r>
                        <a:rPr sz="18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format </a:t>
                      </a:r>
                      <a:r>
                        <a:rPr sz="18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to date data</a:t>
                      </a:r>
                      <a:r>
                        <a:rPr sz="1800" spc="-6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type.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13" y="510730"/>
            <a:ext cx="567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33366"/>
                </a:solidFill>
                <a:latin typeface="Comic Sans MS"/>
                <a:cs typeface="Comic Sans MS"/>
              </a:rPr>
              <a:t>SQL: </a:t>
            </a:r>
            <a:r>
              <a:rPr sz="3600" dirty="0">
                <a:solidFill>
                  <a:srgbClr val="333366"/>
                </a:solidFill>
                <a:latin typeface="Comic Sans MS"/>
                <a:cs typeface="Comic Sans MS"/>
              </a:rPr>
              <a:t>Aggregate</a:t>
            </a:r>
            <a:r>
              <a:rPr sz="3600" spc="-5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333366"/>
                </a:solidFill>
                <a:latin typeface="Comic Sans MS"/>
                <a:cs typeface="Comic Sans MS"/>
              </a:rPr>
              <a:t>Functions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500" y="1338135"/>
            <a:ext cx="7601584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450">
              <a:lnSpc>
                <a:spcPct val="116700"/>
              </a:lnSpc>
              <a:spcBef>
                <a:spcPts val="100"/>
              </a:spcBef>
            </a:pP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Are used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to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provide summarization information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for  SQL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statements, which return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single</a:t>
            </a:r>
            <a:r>
              <a:rPr sz="2500" spc="3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value.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omic Sans MS"/>
              <a:cs typeface="Comic Sans MS"/>
            </a:endParaRPr>
          </a:p>
          <a:p>
            <a:pPr marL="205104" marR="5574665">
              <a:lnSpc>
                <a:spcPct val="100000"/>
              </a:lnSpc>
            </a:pPr>
            <a:r>
              <a:rPr sz="2500" spc="-260" dirty="0">
                <a:solidFill>
                  <a:srgbClr val="333366"/>
                </a:solidFill>
                <a:latin typeface="Arial"/>
                <a:cs typeface="Arial"/>
              </a:rPr>
              <a:t>COUNT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(att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r)  </a:t>
            </a:r>
            <a:r>
              <a:rPr sz="2500" spc="-114" dirty="0">
                <a:solidFill>
                  <a:srgbClr val="333366"/>
                </a:solidFill>
                <a:latin typeface="Arial"/>
                <a:cs typeface="Arial"/>
              </a:rPr>
              <a:t>SUM</a:t>
            </a:r>
            <a:r>
              <a:rPr sz="2500" spc="-114" dirty="0">
                <a:solidFill>
                  <a:srgbClr val="333366"/>
                </a:solidFill>
                <a:latin typeface="Comic Sans MS"/>
                <a:cs typeface="Comic Sans MS"/>
              </a:rPr>
              <a:t>(attr)  </a:t>
            </a:r>
            <a:r>
              <a:rPr sz="2500" spc="-100" dirty="0">
                <a:solidFill>
                  <a:srgbClr val="333366"/>
                </a:solidFill>
                <a:latin typeface="Arial"/>
                <a:cs typeface="Arial"/>
              </a:rPr>
              <a:t>MAX</a:t>
            </a:r>
            <a:r>
              <a:rPr sz="2500" spc="-100" dirty="0">
                <a:solidFill>
                  <a:srgbClr val="333366"/>
                </a:solidFill>
                <a:latin typeface="Comic Sans MS"/>
                <a:cs typeface="Comic Sans MS"/>
              </a:rPr>
              <a:t>(attr)  </a:t>
            </a:r>
            <a:r>
              <a:rPr sz="2500" spc="-5" dirty="0">
                <a:solidFill>
                  <a:srgbClr val="333366"/>
                </a:solidFill>
                <a:latin typeface="Arial"/>
                <a:cs typeface="Arial"/>
              </a:rPr>
              <a:t>MIN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(attr)  </a:t>
            </a:r>
            <a:r>
              <a:rPr sz="2500" spc="-85" dirty="0">
                <a:solidFill>
                  <a:srgbClr val="333366"/>
                </a:solidFill>
                <a:latin typeface="Arial"/>
                <a:cs typeface="Arial"/>
              </a:rPr>
              <a:t>AVG</a:t>
            </a:r>
            <a:r>
              <a:rPr sz="2500" spc="-85" dirty="0">
                <a:solidFill>
                  <a:srgbClr val="333366"/>
                </a:solidFill>
                <a:latin typeface="Comic Sans MS"/>
                <a:cs typeface="Comic Sans MS"/>
              </a:rPr>
              <a:t>(attr)</a:t>
            </a:r>
            <a:endParaRPr sz="2500">
              <a:latin typeface="Comic Sans MS"/>
              <a:cs typeface="Comic Sans MS"/>
            </a:endParaRPr>
          </a:p>
          <a:p>
            <a:pPr marL="12700" marR="5080">
              <a:lnSpc>
                <a:spcPct val="117300"/>
              </a:lnSpc>
              <a:spcBef>
                <a:spcPts val="2720"/>
              </a:spcBef>
            </a:pP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Note: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when using aggregate functions,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NULL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values  are not considered, except in </a:t>
            </a:r>
            <a:r>
              <a:rPr sz="2500" spc="-165" dirty="0">
                <a:solidFill>
                  <a:srgbClr val="333366"/>
                </a:solidFill>
                <a:latin typeface="Arial"/>
                <a:cs typeface="Arial"/>
              </a:rPr>
              <a:t>COUNT</a:t>
            </a:r>
            <a:r>
              <a:rPr sz="2500" spc="-165" dirty="0">
                <a:solidFill>
                  <a:srgbClr val="333366"/>
                </a:solidFill>
                <a:latin typeface="Comic Sans MS"/>
                <a:cs typeface="Comic Sans MS"/>
              </a:rPr>
              <a:t>(*)</a:t>
            </a:r>
            <a:r>
              <a:rPr sz="2500" spc="3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13" y="510730"/>
            <a:ext cx="719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66"/>
                </a:solidFill>
                <a:latin typeface="Comic Sans MS"/>
                <a:cs typeface="Comic Sans MS"/>
              </a:rPr>
              <a:t>SQL: Aggregate </a:t>
            </a:r>
            <a:r>
              <a:rPr sz="3600" spc="-5" dirty="0">
                <a:solidFill>
                  <a:srgbClr val="333366"/>
                </a:solidFill>
                <a:latin typeface="Comic Sans MS"/>
                <a:cs typeface="Comic Sans MS"/>
              </a:rPr>
              <a:t>Functions</a:t>
            </a:r>
            <a:r>
              <a:rPr sz="3600" spc="-70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3600" spc="-5" dirty="0">
                <a:solidFill>
                  <a:srgbClr val="333366"/>
                </a:solidFill>
                <a:latin typeface="Comic Sans MS"/>
                <a:cs typeface="Comic Sans MS"/>
              </a:rPr>
              <a:t>(cont.)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488" y="3731767"/>
            <a:ext cx="78187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110" indent="193040">
              <a:lnSpc>
                <a:spcPct val="100000"/>
              </a:lnSpc>
              <a:spcBef>
                <a:spcPts val="100"/>
              </a:spcBef>
              <a:tabLst>
                <a:tab pos="685165" algn="l"/>
                <a:tab pos="3565525" algn="l"/>
                <a:tab pos="4632325" algn="l"/>
                <a:tab pos="5592445" algn="l"/>
              </a:tabLst>
            </a:pPr>
            <a:r>
              <a:rPr sz="2500" spc="-120" dirty="0">
                <a:solidFill>
                  <a:srgbClr val="333366"/>
                </a:solidFill>
                <a:latin typeface="Arial"/>
                <a:cs typeface="Arial"/>
              </a:rPr>
              <a:t>COUNT</a:t>
            </a:r>
            <a:r>
              <a:rPr sz="2500" spc="-120" dirty="0">
                <a:solidFill>
                  <a:srgbClr val="333366"/>
                </a:solidFill>
                <a:latin typeface="Comic Sans MS"/>
                <a:cs typeface="Comic Sans MS"/>
              </a:rPr>
              <a:t>(attr)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-&gt; return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# of rows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that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are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not null  Ex: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COUNT(distinct	</a:t>
            </a:r>
            <a:r>
              <a:rPr sz="2500" spc="135" dirty="0">
                <a:solidFill>
                  <a:srgbClr val="333366"/>
                </a:solidFill>
                <a:latin typeface="Comic Sans MS"/>
                <a:cs typeface="Comic Sans MS"/>
              </a:rPr>
              <a:t>food</a:t>
            </a:r>
            <a:r>
              <a:rPr sz="2500" spc="135" dirty="0">
                <a:solidFill>
                  <a:srgbClr val="333366"/>
                </a:solidFill>
                <a:latin typeface="Arial"/>
                <a:cs typeface="Arial"/>
              </a:rPr>
              <a:t>)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from	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FoodCart; -&gt;</a:t>
            </a:r>
            <a:r>
              <a:rPr sz="2500" spc="-8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2</a:t>
            </a:r>
            <a:endParaRPr sz="2500">
              <a:latin typeface="Comic Sans MS"/>
              <a:cs typeface="Comic Sans MS"/>
            </a:endParaRPr>
          </a:p>
          <a:p>
            <a:pPr marL="12700" marR="436245" indent="193040">
              <a:lnSpc>
                <a:spcPct val="100000"/>
              </a:lnSpc>
              <a:spcBef>
                <a:spcPts val="3000"/>
              </a:spcBef>
              <a:tabLst>
                <a:tab pos="685165" algn="l"/>
                <a:tab pos="2432685" algn="l"/>
                <a:tab pos="3392804" algn="l"/>
              </a:tabLst>
            </a:pPr>
            <a:r>
              <a:rPr sz="2500" spc="-114" dirty="0">
                <a:solidFill>
                  <a:srgbClr val="333366"/>
                </a:solidFill>
                <a:latin typeface="Arial"/>
                <a:cs typeface="Arial"/>
              </a:rPr>
              <a:t>SUM</a:t>
            </a:r>
            <a:r>
              <a:rPr sz="2500" spc="-114" dirty="0">
                <a:solidFill>
                  <a:srgbClr val="333366"/>
                </a:solidFill>
                <a:latin typeface="Comic Sans MS"/>
                <a:cs typeface="Comic Sans MS"/>
              </a:rPr>
              <a:t>(attr)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-&gt; return the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sum of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values in the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attr 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Ex:	</a:t>
            </a:r>
            <a:r>
              <a:rPr sz="2500" spc="40" dirty="0">
                <a:solidFill>
                  <a:srgbClr val="333366"/>
                </a:solidFill>
                <a:latin typeface="Arial"/>
                <a:cs typeface="Arial"/>
              </a:rPr>
              <a:t>SUM(</a:t>
            </a:r>
            <a:r>
              <a:rPr sz="2500" spc="40" dirty="0">
                <a:solidFill>
                  <a:srgbClr val="333366"/>
                </a:solidFill>
                <a:latin typeface="Comic Sans MS"/>
                <a:cs typeface="Comic Sans MS"/>
              </a:rPr>
              <a:t>sold</a:t>
            </a:r>
            <a:r>
              <a:rPr sz="2500" spc="40" dirty="0">
                <a:solidFill>
                  <a:srgbClr val="333366"/>
                </a:solidFill>
                <a:latin typeface="Arial"/>
                <a:cs typeface="Arial"/>
              </a:rPr>
              <a:t>)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from	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FoodCart; -&gt;</a:t>
            </a:r>
            <a:r>
              <a:rPr sz="2500" spc="-2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333366"/>
                </a:solidFill>
                <a:latin typeface="Comic Sans MS"/>
                <a:cs typeface="Comic Sans MS"/>
              </a:rPr>
              <a:t>919</a:t>
            </a:r>
            <a:endParaRPr sz="2500">
              <a:latin typeface="Comic Sans MS"/>
              <a:cs typeface="Comic Sans MS"/>
            </a:endParaRPr>
          </a:p>
          <a:p>
            <a:pPr marL="12700" marR="5080" indent="193040">
              <a:lnSpc>
                <a:spcPct val="100000"/>
              </a:lnSpc>
              <a:spcBef>
                <a:spcPts val="3000"/>
              </a:spcBef>
              <a:tabLst>
                <a:tab pos="685165" algn="l"/>
                <a:tab pos="2432685" algn="l"/>
                <a:tab pos="3392804" algn="l"/>
              </a:tabLst>
            </a:pPr>
            <a:r>
              <a:rPr sz="2500" spc="-100" dirty="0">
                <a:solidFill>
                  <a:srgbClr val="333366"/>
                </a:solidFill>
                <a:latin typeface="Arial"/>
                <a:cs typeface="Arial"/>
              </a:rPr>
              <a:t>MAX</a:t>
            </a:r>
            <a:r>
              <a:rPr sz="2500" spc="-100" dirty="0">
                <a:solidFill>
                  <a:srgbClr val="333366"/>
                </a:solidFill>
                <a:latin typeface="Comic Sans MS"/>
                <a:cs typeface="Comic Sans MS"/>
              </a:rPr>
              <a:t>(attr)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-&gt; return the highest value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from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attr 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Ex:	</a:t>
            </a:r>
            <a:r>
              <a:rPr sz="2500" spc="55" dirty="0">
                <a:solidFill>
                  <a:srgbClr val="333366"/>
                </a:solidFill>
                <a:latin typeface="Arial"/>
                <a:cs typeface="Arial"/>
              </a:rPr>
              <a:t>MAX(</a:t>
            </a:r>
            <a:r>
              <a:rPr sz="2500" spc="55" dirty="0">
                <a:solidFill>
                  <a:srgbClr val="333366"/>
                </a:solidFill>
                <a:latin typeface="Comic Sans MS"/>
                <a:cs typeface="Comic Sans MS"/>
              </a:rPr>
              <a:t>sold</a:t>
            </a:r>
            <a:r>
              <a:rPr sz="2500" spc="55" dirty="0">
                <a:solidFill>
                  <a:srgbClr val="333366"/>
                </a:solidFill>
                <a:latin typeface="Arial"/>
                <a:cs typeface="Arial"/>
              </a:rPr>
              <a:t>)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from	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FoodCart; -&gt;</a:t>
            </a:r>
            <a:r>
              <a:rPr sz="2500" spc="-2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333366"/>
                </a:solidFill>
                <a:latin typeface="Comic Sans MS"/>
                <a:cs typeface="Comic Sans MS"/>
              </a:rPr>
              <a:t>500</a:t>
            </a:r>
            <a:endParaRPr sz="25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0319" y="1687582"/>
          <a:ext cx="4770120" cy="2044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040"/>
                <a:gridCol w="1590040"/>
                <a:gridCol w="1590040"/>
              </a:tblGrid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date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food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ld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02/25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zza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02/26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hotdog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02/26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zza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70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9705" y="1371155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FoodCart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13" y="510730"/>
            <a:ext cx="7190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33366"/>
                </a:solidFill>
                <a:latin typeface="Comic Sans MS"/>
                <a:cs typeface="Comic Sans MS"/>
              </a:rPr>
              <a:t>SQL: Aggregate </a:t>
            </a:r>
            <a:r>
              <a:rPr sz="3600" spc="-5" dirty="0">
                <a:solidFill>
                  <a:srgbClr val="333366"/>
                </a:solidFill>
                <a:latin typeface="Comic Sans MS"/>
                <a:cs typeface="Comic Sans MS"/>
              </a:rPr>
              <a:t>Functions</a:t>
            </a:r>
            <a:r>
              <a:rPr sz="3600" spc="-70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3600" spc="-5" dirty="0">
                <a:solidFill>
                  <a:srgbClr val="333366"/>
                </a:solidFill>
                <a:latin typeface="Comic Sans MS"/>
                <a:cs typeface="Comic Sans MS"/>
              </a:rPr>
              <a:t>(cont.)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125" y="3928617"/>
            <a:ext cx="821055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1815" indent="193040">
              <a:lnSpc>
                <a:spcPct val="100000"/>
              </a:lnSpc>
              <a:spcBef>
                <a:spcPts val="100"/>
              </a:spcBef>
              <a:tabLst>
                <a:tab pos="685165" algn="l"/>
                <a:tab pos="2432685" algn="l"/>
                <a:tab pos="3392804" algn="l"/>
              </a:tabLst>
            </a:pPr>
            <a:r>
              <a:rPr sz="2500" spc="-5" dirty="0">
                <a:solidFill>
                  <a:srgbClr val="333366"/>
                </a:solidFill>
                <a:latin typeface="Arial"/>
                <a:cs typeface="Arial"/>
              </a:rPr>
              <a:t>MIN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(attr) -&gt; return the lowest value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from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attr 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Ex:	</a:t>
            </a:r>
            <a:r>
              <a:rPr sz="2500" spc="145" dirty="0">
                <a:solidFill>
                  <a:srgbClr val="333366"/>
                </a:solidFill>
                <a:latin typeface="Arial"/>
                <a:cs typeface="Arial"/>
              </a:rPr>
              <a:t>MIN(</a:t>
            </a:r>
            <a:r>
              <a:rPr sz="2500" spc="145" dirty="0">
                <a:solidFill>
                  <a:srgbClr val="333366"/>
                </a:solidFill>
                <a:latin typeface="Comic Sans MS"/>
                <a:cs typeface="Comic Sans MS"/>
              </a:rPr>
              <a:t>sold</a:t>
            </a:r>
            <a:r>
              <a:rPr sz="2500" spc="145" dirty="0">
                <a:solidFill>
                  <a:srgbClr val="333366"/>
                </a:solidFill>
                <a:latin typeface="Arial"/>
                <a:cs typeface="Arial"/>
              </a:rPr>
              <a:t>)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from	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FoodCart; -&gt;</a:t>
            </a:r>
            <a:r>
              <a:rPr sz="2500" spc="-2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333366"/>
                </a:solidFill>
                <a:latin typeface="Comic Sans MS"/>
                <a:cs typeface="Comic Sans MS"/>
              </a:rPr>
              <a:t>70</a:t>
            </a:r>
            <a:endParaRPr sz="2500">
              <a:latin typeface="Comic Sans MS"/>
              <a:cs typeface="Comic Sans MS"/>
            </a:endParaRPr>
          </a:p>
          <a:p>
            <a:pPr marL="12700" marR="353695" indent="193040">
              <a:lnSpc>
                <a:spcPct val="100000"/>
              </a:lnSpc>
              <a:spcBef>
                <a:spcPts val="3000"/>
              </a:spcBef>
              <a:tabLst>
                <a:tab pos="685165" algn="l"/>
                <a:tab pos="2432685" algn="l"/>
                <a:tab pos="3392804" algn="l"/>
              </a:tabLst>
            </a:pPr>
            <a:r>
              <a:rPr sz="2500" spc="-85" dirty="0">
                <a:solidFill>
                  <a:srgbClr val="333366"/>
                </a:solidFill>
                <a:latin typeface="Arial"/>
                <a:cs typeface="Arial"/>
              </a:rPr>
              <a:t>AVG</a:t>
            </a:r>
            <a:r>
              <a:rPr sz="2500" spc="-85" dirty="0">
                <a:solidFill>
                  <a:srgbClr val="333366"/>
                </a:solidFill>
                <a:latin typeface="Comic Sans MS"/>
                <a:cs typeface="Comic Sans MS"/>
              </a:rPr>
              <a:t>(attr)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-&gt; return the average value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from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the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attr 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Ex:	</a:t>
            </a:r>
            <a:r>
              <a:rPr sz="2500" spc="70" dirty="0">
                <a:solidFill>
                  <a:srgbClr val="333366"/>
                </a:solidFill>
                <a:latin typeface="Arial"/>
                <a:cs typeface="Arial"/>
              </a:rPr>
              <a:t>AVG(</a:t>
            </a:r>
            <a:r>
              <a:rPr sz="2500" spc="70" dirty="0">
                <a:solidFill>
                  <a:srgbClr val="333366"/>
                </a:solidFill>
                <a:latin typeface="Comic Sans MS"/>
                <a:cs typeface="Comic Sans MS"/>
              </a:rPr>
              <a:t>sold</a:t>
            </a:r>
            <a:r>
              <a:rPr sz="2500" spc="70" dirty="0">
                <a:solidFill>
                  <a:srgbClr val="333366"/>
                </a:solidFill>
                <a:latin typeface="Arial"/>
                <a:cs typeface="Arial"/>
              </a:rPr>
              <a:t>)	</a:t>
            </a:r>
            <a:r>
              <a:rPr sz="2500" spc="265" dirty="0">
                <a:solidFill>
                  <a:srgbClr val="333366"/>
                </a:solidFill>
                <a:latin typeface="Arial"/>
                <a:cs typeface="Arial"/>
              </a:rPr>
              <a:t>from	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FoodCart; -&gt;</a:t>
            </a:r>
            <a:r>
              <a:rPr sz="2500" spc="-25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10" dirty="0">
                <a:solidFill>
                  <a:srgbClr val="333366"/>
                </a:solidFill>
                <a:latin typeface="Comic Sans MS"/>
                <a:cs typeface="Comic Sans MS"/>
              </a:rPr>
              <a:t>306.33</a:t>
            </a:r>
            <a:endParaRPr sz="2500">
              <a:latin typeface="Comic Sans MS"/>
              <a:cs typeface="Comic Sans MS"/>
            </a:endParaRPr>
          </a:p>
          <a:p>
            <a:pPr marL="12700">
              <a:lnSpc>
                <a:spcPts val="2980"/>
              </a:lnSpc>
            </a:pP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Note: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value is rounded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to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the precision </a:t>
            </a:r>
            <a:r>
              <a:rPr sz="2500" dirty="0">
                <a:solidFill>
                  <a:srgbClr val="333366"/>
                </a:solidFill>
                <a:latin typeface="Comic Sans MS"/>
                <a:cs typeface="Comic Sans MS"/>
              </a:rPr>
              <a:t>of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the</a:t>
            </a:r>
            <a:r>
              <a:rPr sz="2500" spc="40" dirty="0">
                <a:solidFill>
                  <a:srgbClr val="333366"/>
                </a:solidFill>
                <a:latin typeface="Comic Sans MS"/>
                <a:cs typeface="Comic Sans MS"/>
              </a:rPr>
              <a:t> </a:t>
            </a:r>
            <a:r>
              <a:rPr sz="2500" spc="-5" dirty="0">
                <a:solidFill>
                  <a:srgbClr val="333366"/>
                </a:solidFill>
                <a:latin typeface="Comic Sans MS"/>
                <a:cs typeface="Comic Sans MS"/>
              </a:rPr>
              <a:t>datatype</a:t>
            </a:r>
            <a:endParaRPr sz="25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0319" y="1687582"/>
          <a:ext cx="4770120" cy="2044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040"/>
                <a:gridCol w="1590040"/>
                <a:gridCol w="1590040"/>
              </a:tblGrid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date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food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ld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02/25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zza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349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02/26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hotdog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500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1136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02/26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zza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70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9705" y="1371155"/>
            <a:ext cx="1012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FoodCart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333" y="546417"/>
            <a:ext cx="44215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FFFFFF"/>
                </a:solidFill>
              </a:rPr>
              <a:t>Table </a:t>
            </a:r>
            <a:r>
              <a:rPr spc="-5" dirty="0">
                <a:solidFill>
                  <a:srgbClr val="FFFFFF"/>
                </a:solidFill>
              </a:rPr>
              <a:t>Alias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Names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2104644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174240"/>
            <a:ext cx="358394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431165" marR="5080" indent="-208279">
              <a:lnSpc>
                <a:spcPct val="120000"/>
              </a:lnSpc>
              <a:spcBef>
                <a:spcPts val="216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.item_id,</a:t>
            </a:r>
            <a:r>
              <a:rPr sz="2000" spc="-15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.item_desc  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 item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049" y="4177665"/>
            <a:ext cx="827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367" y="4177665"/>
            <a:ext cx="1188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ITEM_DESC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3127" y="4623333"/>
            <a:ext cx="2893060" cy="0"/>
          </a:xfrm>
          <a:custGeom>
            <a:avLst/>
            <a:gdLst/>
            <a:ahLst/>
            <a:cxnLst/>
            <a:rect l="l" t="t" r="r" b="b"/>
            <a:pathLst>
              <a:path w="2893060">
                <a:moveTo>
                  <a:pt x="0" y="0"/>
                </a:moveTo>
                <a:lnTo>
                  <a:pt x="2892704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2362" y="4695825"/>
            <a:ext cx="69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LA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101 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1600" spc="-170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-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102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201125" y="4695825"/>
            <a:ext cx="117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25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Box, 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Small 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Bottle,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860" y="546417"/>
            <a:ext cx="26409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Null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40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179320"/>
            <a:ext cx="8376920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E6632E"/>
              </a:buClr>
              <a:buSzPct val="84090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Some columns may contain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Null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E6632E"/>
              </a:buClr>
              <a:buFont typeface="Arial"/>
              <a:buChar char="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6632E"/>
              </a:buClr>
              <a:buFont typeface="Arial"/>
              <a:buChar char=""/>
            </a:pPr>
            <a:endParaRPr sz="2050">
              <a:latin typeface="Arial"/>
              <a:cs typeface="Arial"/>
            </a:endParaRPr>
          </a:p>
          <a:p>
            <a:pPr marL="287020" marR="5715" indent="-274955">
              <a:lnSpc>
                <a:spcPct val="100000"/>
              </a:lnSpc>
              <a:buClr>
                <a:srgbClr val="E6632E"/>
              </a:buClr>
              <a:buSzPct val="84090"/>
              <a:buChar char=""/>
              <a:tabLst>
                <a:tab pos="286385" algn="l"/>
                <a:tab pos="287020" algn="l"/>
              </a:tabLst>
            </a:pP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You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can use the 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NVL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function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 display actual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values instead of 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null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values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query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result.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E6632E"/>
              </a:buClr>
              <a:buFont typeface="Arial"/>
              <a:buChar char=""/>
            </a:pP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00" b="1" spc="-5" dirty="0">
                <a:solidFill>
                  <a:srgbClr val="CF3B0D"/>
                </a:solidFill>
                <a:latin typeface="Arial"/>
                <a:cs typeface="Arial"/>
              </a:rPr>
              <a:t>NVL(column|expression,</a:t>
            </a:r>
            <a:r>
              <a:rPr sz="2200" b="1" spc="7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F3B0D"/>
                </a:solidFill>
                <a:latin typeface="Arial"/>
                <a:cs typeface="Arial"/>
              </a:rPr>
              <a:t>replacement_value)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buClr>
                <a:srgbClr val="E6632E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  <a:tab pos="3073400" algn="l"/>
                <a:tab pos="3853179" algn="l"/>
                <a:tab pos="4335145" algn="l"/>
                <a:tab pos="4739005" algn="l"/>
                <a:tab pos="5297805" algn="l"/>
                <a:tab pos="6153785" algn="l"/>
                <a:tab pos="6870065" algn="l"/>
                <a:tab pos="7568565" algn="l"/>
                <a:tab pos="7974330" algn="l"/>
              </a:tabLst>
            </a:pPr>
            <a:r>
              <a:rPr sz="2200" b="1" spc="-1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ep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2200" b="1" spc="-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men</a:t>
            </a:r>
            <a:r>
              <a:rPr sz="2200" b="1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b="1" spc="10" dirty="0">
                <a:solidFill>
                  <a:srgbClr val="3E3E3E"/>
                </a:solidFill>
                <a:latin typeface="Arial"/>
                <a:cs typeface="Arial"/>
              </a:rPr>
              <a:t>_</a:t>
            </a:r>
            <a:r>
              <a:rPr sz="2200" b="1" spc="-30" dirty="0">
                <a:solidFill>
                  <a:srgbClr val="3E3E3E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b="1" spc="2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2200" b="1" spc="15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	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	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da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y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	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h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  column (if not use data conversion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functions).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860" y="546417"/>
            <a:ext cx="26409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Null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1799856"/>
            <a:ext cx="1617980" cy="62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869440"/>
            <a:ext cx="518795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 name,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NVL(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SUPERSSN,</a:t>
            </a:r>
            <a:r>
              <a:rPr sz="2000" spc="-4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‘333445555‘</a:t>
            </a:r>
            <a:r>
              <a:rPr sz="2000" b="1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18169" y="6586210"/>
            <a:ext cx="2438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08080"/>
                </a:solidFill>
                <a:latin typeface="Arial"/>
                <a:cs typeface="Arial"/>
              </a:rPr>
              <a:t>41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852" y="3713797"/>
            <a:ext cx="613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2872" y="3713797"/>
            <a:ext cx="2880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NVL(SUPERSSN,</a:t>
            </a: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‘333445555’)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91552" y="4090885"/>
          <a:ext cx="4922520" cy="1776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/>
                <a:gridCol w="3094990"/>
              </a:tblGrid>
              <a:tr h="322086">
                <a:tc>
                  <a:txBody>
                    <a:bodyPr/>
                    <a:lstStyle/>
                    <a:p>
                      <a:pPr marL="113664">
                        <a:lnSpc>
                          <a:spcPts val="1905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Jamil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N.Samir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T w="19050">
                      <a:solidFill>
                        <a:srgbClr val="3232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905"/>
                        </a:lnSpc>
                        <a:spcBef>
                          <a:spcPts val="530"/>
                        </a:spcBef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333445555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T w="19050">
                      <a:solidFill>
                        <a:srgbClr val="323298"/>
                      </a:solidFill>
                      <a:prstDash val="solid"/>
                    </a:lnT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103505">
                        <a:lnSpc>
                          <a:spcPts val="182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Amani </a:t>
                      </a:r>
                      <a:r>
                        <a:rPr sz="1600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F.Zaki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820"/>
                        </a:lnSpc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987654321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113664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Jihan H.Walid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820"/>
                        </a:lnSpc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888665555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113664">
                        <a:lnSpc>
                          <a:spcPts val="182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Ramy</a:t>
                      </a:r>
                      <a:r>
                        <a:rPr sz="1600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S.Nabil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20"/>
                        </a:lnSpc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333445555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113664">
                        <a:lnSpc>
                          <a:spcPts val="182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Joyce</a:t>
                      </a:r>
                      <a:r>
                        <a:rPr sz="1600" spc="-6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A.Eman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820"/>
                        </a:lnSpc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333445555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43839">
                <a:tc>
                  <a:txBody>
                    <a:bodyPr/>
                    <a:lstStyle/>
                    <a:p>
                      <a:pPr marL="103505">
                        <a:lnSpc>
                          <a:spcPts val="182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Ahmad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V.Jabbar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1820"/>
                        </a:lnSpc>
                      </a:pP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987654321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5426">
                <a:tc>
                  <a:txBody>
                    <a:bodyPr/>
                    <a:lstStyle/>
                    <a:p>
                      <a:pPr marL="113664">
                        <a:lnSpc>
                          <a:spcPts val="1755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James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B.Baher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755"/>
                        </a:lnSpc>
                      </a:pPr>
                      <a:r>
                        <a:rPr sz="1600" b="1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333445555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78852" y="6096317"/>
            <a:ext cx="1487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7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sz="1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selected.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1" y="152400"/>
            <a:ext cx="8686800" cy="1295400"/>
          </a:xfrm>
          <a:custGeom>
            <a:avLst/>
            <a:gdLst/>
            <a:ahLst/>
            <a:cxnLst/>
            <a:rect l="l" t="t" r="r" b="b"/>
            <a:pathLst>
              <a:path w="8686800" h="1295400">
                <a:moveTo>
                  <a:pt x="8623300" y="0"/>
                </a:moveTo>
                <a:lnTo>
                  <a:pt x="63500" y="0"/>
                </a:lnTo>
                <a:lnTo>
                  <a:pt x="38785" y="4990"/>
                </a:lnTo>
                <a:lnTo>
                  <a:pt x="18600" y="18600"/>
                </a:lnTo>
                <a:lnTo>
                  <a:pt x="4990" y="38785"/>
                </a:lnTo>
                <a:lnTo>
                  <a:pt x="0" y="63500"/>
                </a:lnTo>
                <a:lnTo>
                  <a:pt x="0" y="1295400"/>
                </a:lnTo>
                <a:lnTo>
                  <a:pt x="8686800" y="1295400"/>
                </a:lnTo>
                <a:lnTo>
                  <a:pt x="8686800" y="63500"/>
                </a:lnTo>
                <a:lnTo>
                  <a:pt x="8681809" y="38785"/>
                </a:lnTo>
                <a:lnTo>
                  <a:pt x="8668199" y="18600"/>
                </a:lnTo>
                <a:lnTo>
                  <a:pt x="8648014" y="4990"/>
                </a:lnTo>
                <a:lnTo>
                  <a:pt x="8623300" y="0"/>
                </a:lnTo>
                <a:close/>
              </a:path>
            </a:pathLst>
          </a:custGeom>
          <a:solidFill>
            <a:srgbClr val="E0B6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5619948"/>
          <a:ext cx="8699500" cy="905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9535"/>
                <a:gridCol w="1924050"/>
                <a:gridCol w="4145915"/>
              </a:tblGrid>
              <a:tr h="259505">
                <a:tc>
                  <a:txBody>
                    <a:bodyPr/>
                    <a:lstStyle/>
                    <a:p>
                      <a:pPr marL="842644">
                        <a:lnSpc>
                          <a:spcPts val="177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Pencil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3.85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1998">
                <a:tc>
                  <a:txBody>
                    <a:bodyPr/>
                    <a:lstStyle/>
                    <a:p>
                      <a:pPr marL="84264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FABER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Pen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  <a:tr h="353966">
                <a:tc>
                  <a:txBody>
                    <a:bodyPr/>
                    <a:lstStyle/>
                    <a:p>
                      <a:pPr marL="84264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B w="19050">
                      <a:solidFill>
                        <a:srgbClr val="5D5C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2.238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B w="19050">
                      <a:solidFill>
                        <a:srgbClr val="5D5C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2.2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B w="19050">
                      <a:solidFill>
                        <a:srgbClr val="5D5C6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0910" marR="5080" indent="-128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Number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10" dirty="0"/>
              <a:t>ROUND</a:t>
            </a:r>
          </a:p>
        </p:txBody>
      </p:sp>
      <p:sp>
        <p:nvSpPr>
          <p:cNvPr id="5" name="object 5"/>
          <p:cNvSpPr/>
          <p:nvPr/>
        </p:nvSpPr>
        <p:spPr>
          <a:xfrm>
            <a:off x="240284" y="1817623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590" y="1420177"/>
            <a:ext cx="7545070" cy="18364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ROUND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function rounds the value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you want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modify.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  <a:spcBef>
                <a:spcPts val="505"/>
              </a:spcBef>
              <a:tabLst>
                <a:tab pos="123634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product_name,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product_price,</a:t>
            </a:r>
            <a:r>
              <a:rPr sz="2000" spc="-7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ROUND(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product_price,0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00405">
              <a:lnSpc>
                <a:spcPct val="100000"/>
              </a:lnSpc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  <a:p>
            <a:pPr marL="476884">
              <a:lnSpc>
                <a:spcPct val="100000"/>
              </a:lnSpc>
              <a:spcBef>
                <a:spcPts val="720"/>
              </a:spcBef>
              <a:tabLst>
                <a:tab pos="2519045" algn="l"/>
                <a:tab pos="453834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PRODUCT_NAME	PRODUCT_PRICE	ROUND(PRODUCT_PRICE,0)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552" y="3394925"/>
            <a:ext cx="7206615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386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1834" y="3532385"/>
          <a:ext cx="4662803" cy="811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/>
                <a:gridCol w="1934844"/>
                <a:gridCol w="909320"/>
              </a:tblGrid>
              <a:tr h="259505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Pencil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3.85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770"/>
                        </a:lnSpc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19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FABER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Pen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22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  <a:tr h="25950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2.238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2467" y="4462462"/>
            <a:ext cx="716915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42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product_name,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product_price,</a:t>
            </a:r>
            <a:r>
              <a:rPr sz="2000" spc="-7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ROUND(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product_price,1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20"/>
              </a:spcBef>
              <a:tabLst>
                <a:tab pos="2300605" algn="l"/>
                <a:tab pos="431990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PRODUCT_NAME	PRODUCT_PRICE	ROUND(PRODUCT_PRICE,1)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8990" y="5482488"/>
            <a:ext cx="7206615" cy="0"/>
          </a:xfrm>
          <a:custGeom>
            <a:avLst/>
            <a:gdLst/>
            <a:ahLst/>
            <a:cxnLst/>
            <a:rect l="l" t="t" r="r" b="b"/>
            <a:pathLst>
              <a:path w="7206615">
                <a:moveTo>
                  <a:pt x="0" y="0"/>
                </a:moveTo>
                <a:lnTo>
                  <a:pt x="7206386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6310" marR="5080" indent="-13081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Number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10" dirty="0"/>
              <a:t>TRUNC</a:t>
            </a:r>
          </a:p>
        </p:txBody>
      </p:sp>
      <p:sp>
        <p:nvSpPr>
          <p:cNvPr id="3" name="object 3"/>
          <p:cNvSpPr/>
          <p:nvPr/>
        </p:nvSpPr>
        <p:spPr>
          <a:xfrm>
            <a:off x="240284" y="1840483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590" y="1443773"/>
            <a:ext cx="7487284" cy="17081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TRUNC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function truncates precision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number.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25"/>
              </a:spcBef>
              <a:tabLst>
                <a:tab pos="118046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product_name,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product_price,</a:t>
            </a:r>
            <a:r>
              <a:rPr sz="2000" spc="-9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TRUNC(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product_price,0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72160">
              <a:lnSpc>
                <a:spcPct val="100000"/>
              </a:lnSpc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185"/>
              </a:spcBef>
              <a:tabLst>
                <a:tab pos="2590165" algn="l"/>
                <a:tab pos="472122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PRODUCT_NAME	PRODUCT_PRICE	TRUNC(PRODUCT_PRICE,0)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89" y="3251733"/>
            <a:ext cx="7105015" cy="0"/>
          </a:xfrm>
          <a:custGeom>
            <a:avLst/>
            <a:gdLst/>
            <a:ahLst/>
            <a:cxnLst/>
            <a:rect l="l" t="t" r="r" b="b"/>
            <a:pathLst>
              <a:path w="7105015">
                <a:moveTo>
                  <a:pt x="0" y="0"/>
                </a:moveTo>
                <a:lnTo>
                  <a:pt x="7104888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3678" y="3419673"/>
          <a:ext cx="4637403" cy="81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839"/>
                <a:gridCol w="1918335"/>
                <a:gridCol w="951229"/>
              </a:tblGrid>
              <a:tr h="263366">
                <a:tc>
                  <a:txBody>
                    <a:bodyPr/>
                    <a:lstStyle/>
                    <a:p>
                      <a:pPr marL="44450">
                        <a:lnSpc>
                          <a:spcPts val="177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Pencil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3.85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70"/>
                        </a:lnSpc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58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FABER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Pen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25950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2.238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21030" y="4318000"/>
            <a:ext cx="726884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0425" algn="l"/>
              </a:tabLst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	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product_name,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product_price,</a:t>
            </a:r>
            <a:r>
              <a:rPr sz="2000" spc="-10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TRUNC(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product_price,1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product;</a:t>
            </a:r>
            <a:endParaRPr sz="20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330"/>
              </a:spcBef>
              <a:tabLst>
                <a:tab pos="2371725" algn="l"/>
                <a:tab pos="4502785" algn="l"/>
              </a:tabLst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PRODUCT_NAME	PRODUCT_PRICE	TRUNC(PRODUCT_PRICE,1)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789" y="5339295"/>
            <a:ext cx="7105015" cy="0"/>
          </a:xfrm>
          <a:custGeom>
            <a:avLst/>
            <a:gdLst/>
            <a:ahLst/>
            <a:cxnLst/>
            <a:rect l="l" t="t" r="r" b="b"/>
            <a:pathLst>
              <a:path w="7105015">
                <a:moveTo>
                  <a:pt x="0" y="0"/>
                </a:moveTo>
                <a:lnTo>
                  <a:pt x="7104888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33678" y="5507237"/>
          <a:ext cx="4716142" cy="81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839"/>
                <a:gridCol w="1872614"/>
                <a:gridCol w="1075689"/>
              </a:tblGrid>
              <a:tr h="263366">
                <a:tc>
                  <a:txBody>
                    <a:bodyPr/>
                    <a:lstStyle/>
                    <a:p>
                      <a:pPr marL="44450">
                        <a:lnSpc>
                          <a:spcPts val="1770"/>
                        </a:lnSpc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Pencil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1830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3.85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770"/>
                        </a:lnSpc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958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2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FABER</a:t>
                      </a: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Pen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259505">
                <a:tc>
                  <a:txBody>
                    <a:bodyPr/>
                    <a:lstStyle/>
                    <a:p>
                      <a:pPr marL="317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Roco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41350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2.238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39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5" marB="0"/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3490" marR="5080" indent="-16052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Number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5" dirty="0"/>
              <a:t>MOD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2658364"/>
            <a:ext cx="1617980" cy="627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965959"/>
            <a:ext cx="3309620" cy="246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B050"/>
                </a:solidFill>
                <a:latin typeface="Arial"/>
                <a:cs typeface="Arial"/>
              </a:rPr>
              <a:t>mod(m,n)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4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CF3B0D"/>
                </a:solidFill>
                <a:latin typeface="Arial"/>
                <a:cs typeface="Arial"/>
              </a:rPr>
              <a:t>mod(</a:t>
            </a:r>
            <a:r>
              <a:rPr sz="2000" spc="-15" dirty="0">
                <a:solidFill>
                  <a:srgbClr val="CF3B0D"/>
                </a:solidFill>
                <a:latin typeface="Arial"/>
                <a:cs typeface="Arial"/>
              </a:rPr>
              <a:t>salary,3</a:t>
            </a:r>
            <a:r>
              <a:rPr sz="2000" b="1" spc="-1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where</a:t>
            </a:r>
            <a:r>
              <a:rPr sz="2000" spc="-4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ssn=123456789;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1552" y="5459310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30">
                <a:moveTo>
                  <a:pt x="0" y="0"/>
                </a:moveTo>
                <a:lnTo>
                  <a:pt x="1877720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6550" y="5082222"/>
            <a:ext cx="15716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MOD(SALARY,3)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R="256540" algn="ctr">
              <a:lnSpc>
                <a:spcPct val="100000"/>
              </a:lnSpc>
            </a:pP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0910" marR="5080" indent="-128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Number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spc="-15" dirty="0"/>
              <a:t>POWER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3054604"/>
            <a:ext cx="1617980" cy="627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552" y="5733632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>
                <a:moveTo>
                  <a:pt x="0" y="0"/>
                </a:moveTo>
                <a:lnTo>
                  <a:pt x="2182215" y="0"/>
                </a:lnTo>
              </a:path>
            </a:pathLst>
          </a:custGeom>
          <a:ln w="13411">
            <a:solidFill>
              <a:srgbClr val="32329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894839"/>
            <a:ext cx="4705985" cy="41884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620"/>
              </a:spcBef>
            </a:pP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power(m,n)</a:t>
            </a:r>
            <a:endParaRPr sz="2200">
              <a:latin typeface="Arial"/>
              <a:cs typeface="Arial"/>
            </a:endParaRPr>
          </a:p>
          <a:p>
            <a:pPr marL="325120">
              <a:lnSpc>
                <a:spcPct val="100000"/>
              </a:lnSpc>
              <a:spcBef>
                <a:spcPts val="51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number </a:t>
            </a: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m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raised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power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431165" indent="-347980">
              <a:lnSpc>
                <a:spcPct val="100000"/>
              </a:lnSpc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4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F3B0D"/>
                </a:solidFill>
                <a:latin typeface="Arial"/>
                <a:cs typeface="Arial"/>
              </a:rPr>
              <a:t>power(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salary,2</a:t>
            </a:r>
            <a:r>
              <a:rPr sz="2000" b="1" spc="-10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  <a:p>
            <a:pPr marL="78168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where</a:t>
            </a:r>
            <a:r>
              <a:rPr sz="2000" spc="5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ssn=123456789;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Arial"/>
              <a:cs typeface="Arial"/>
            </a:endParaRPr>
          </a:p>
          <a:p>
            <a:pPr marL="988694" marR="2117090" indent="-254000">
              <a:lnSpc>
                <a:spcPct val="187500"/>
              </a:lnSpc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O</a:t>
            </a:r>
            <a:r>
              <a:rPr sz="1600" spc="65" dirty="0">
                <a:solidFill>
                  <a:srgbClr val="333399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SA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1600" spc="-229" dirty="0">
                <a:solidFill>
                  <a:srgbClr val="333399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sz="1600" dirty="0">
                <a:solidFill>
                  <a:srgbClr val="333399"/>
                </a:solidFill>
                <a:latin typeface="Arial"/>
                <a:cs typeface="Arial"/>
              </a:rPr>
              <a:t>)  </a:t>
            </a:r>
            <a:r>
              <a:rPr sz="1600" spc="-15" dirty="0">
                <a:solidFill>
                  <a:srgbClr val="333399"/>
                </a:solidFill>
                <a:latin typeface="Arial"/>
                <a:cs typeface="Arial"/>
              </a:rPr>
              <a:t>900000000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0" marR="5080" indent="-56134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Number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Functions  </a:t>
            </a:r>
            <a:r>
              <a:rPr dirty="0"/>
              <a:t>SIGN </a:t>
            </a:r>
            <a:r>
              <a:rPr spc="-5" dirty="0"/>
              <a:t>&amp;</a:t>
            </a:r>
            <a:r>
              <a:rPr spc="-15" dirty="0"/>
              <a:t> SQRT</a:t>
            </a:r>
          </a:p>
        </p:txBody>
      </p:sp>
      <p:sp>
        <p:nvSpPr>
          <p:cNvPr id="3" name="object 3"/>
          <p:cNvSpPr/>
          <p:nvPr/>
        </p:nvSpPr>
        <p:spPr>
          <a:xfrm>
            <a:off x="222504" y="4537964"/>
            <a:ext cx="1617980" cy="627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894840"/>
            <a:ext cx="308991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B050"/>
                </a:solidFill>
                <a:latin typeface="Arial"/>
                <a:cs typeface="Arial"/>
              </a:rPr>
              <a:t>sign(n)</a:t>
            </a:r>
            <a:endParaRPr sz="2200">
              <a:latin typeface="Arial"/>
              <a:cs typeface="Arial"/>
            </a:endParaRPr>
          </a:p>
          <a:p>
            <a:pPr marL="311785" marR="896619" algn="just">
              <a:lnSpc>
                <a:spcPct val="100000"/>
              </a:lnSpc>
            </a:pPr>
            <a:r>
              <a:rPr sz="2100" spc="-5" dirty="0">
                <a:solidFill>
                  <a:srgbClr val="3E3E3E"/>
                </a:solidFill>
                <a:latin typeface="Arial"/>
                <a:cs typeface="Arial"/>
              </a:rPr>
              <a:t>if </a:t>
            </a:r>
            <a:r>
              <a:rPr sz="2100" spc="-10" dirty="0">
                <a:solidFill>
                  <a:srgbClr val="3E3E3E"/>
                </a:solidFill>
                <a:latin typeface="Arial"/>
                <a:cs typeface="Arial"/>
              </a:rPr>
              <a:t>n=0 returns </a:t>
            </a:r>
            <a:r>
              <a:rPr sz="2100" spc="-5" dirty="0">
                <a:solidFill>
                  <a:srgbClr val="3E3E3E"/>
                </a:solidFill>
                <a:latin typeface="Arial"/>
                <a:cs typeface="Arial"/>
              </a:rPr>
              <a:t>0  if </a:t>
            </a:r>
            <a:r>
              <a:rPr sz="2100" spc="-10" dirty="0">
                <a:solidFill>
                  <a:srgbClr val="3E3E3E"/>
                </a:solidFill>
                <a:latin typeface="Arial"/>
                <a:cs typeface="Arial"/>
              </a:rPr>
              <a:t>n&gt;0 returns </a:t>
            </a:r>
            <a:r>
              <a:rPr sz="2100" spc="-5" dirty="0">
                <a:solidFill>
                  <a:srgbClr val="3E3E3E"/>
                </a:solidFill>
                <a:latin typeface="Arial"/>
                <a:cs typeface="Arial"/>
              </a:rPr>
              <a:t>1  if </a:t>
            </a:r>
            <a:r>
              <a:rPr sz="2100" spc="-10" dirty="0">
                <a:solidFill>
                  <a:srgbClr val="3E3E3E"/>
                </a:solidFill>
                <a:latin typeface="Arial"/>
                <a:cs typeface="Arial"/>
              </a:rPr>
              <a:t>n&lt;0 returns </a:t>
            </a:r>
            <a:r>
              <a:rPr sz="2100" spc="-5" dirty="0">
                <a:solidFill>
                  <a:srgbClr val="3E3E3E"/>
                </a:solidFill>
                <a:latin typeface="Arial"/>
                <a:cs typeface="Arial"/>
              </a:rPr>
              <a:t>-1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200" b="1" spc="-5" dirty="0">
                <a:solidFill>
                  <a:srgbClr val="00B050"/>
                </a:solidFill>
                <a:latin typeface="Arial"/>
                <a:cs typeface="Arial"/>
              </a:rPr>
              <a:t>sqrt(n)</a:t>
            </a:r>
            <a:endParaRPr sz="2200">
              <a:latin typeface="Arial"/>
              <a:cs typeface="Arial"/>
            </a:endParaRPr>
          </a:p>
          <a:p>
            <a:pPr marL="235585">
              <a:lnSpc>
                <a:spcPct val="100000"/>
              </a:lnSpc>
            </a:pPr>
            <a:r>
              <a:rPr sz="2100" spc="-10" dirty="0">
                <a:solidFill>
                  <a:srgbClr val="3E3E3E"/>
                </a:solidFill>
                <a:latin typeface="Arial"/>
                <a:cs typeface="Arial"/>
              </a:rPr>
              <a:t>returns </a:t>
            </a:r>
            <a:r>
              <a:rPr sz="2100" spc="-5" dirty="0">
                <a:solidFill>
                  <a:srgbClr val="3E3E3E"/>
                </a:solidFill>
                <a:latin typeface="Arial"/>
                <a:cs typeface="Arial"/>
              </a:rPr>
              <a:t>square root of</a:t>
            </a:r>
            <a:r>
              <a:rPr sz="2100" spc="-10" dirty="0">
                <a:solidFill>
                  <a:srgbClr val="3E3E3E"/>
                </a:solidFill>
                <a:latin typeface="Arial"/>
                <a:cs typeface="Arial"/>
              </a:rPr>
              <a:t> n.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10" dirty="0"/>
              <a:t>Built-in</a:t>
            </a:r>
            <a:r>
              <a:rPr spc="-2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67359" y="5158740"/>
            <a:ext cx="3644900" cy="11480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18465" indent="-4064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Select</a:t>
            </a:r>
            <a:r>
              <a:rPr sz="2000" spc="-2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sqrt(</a:t>
            </a: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salary</a:t>
            </a:r>
            <a:r>
              <a:rPr sz="2000" b="1" spc="-5" dirty="0">
                <a:solidFill>
                  <a:srgbClr val="CF3B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418465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CF3B0D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employee</a:t>
            </a:r>
            <a:endParaRPr sz="200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CF3B0D"/>
                </a:solidFill>
                <a:latin typeface="Arial"/>
                <a:cs typeface="Arial"/>
              </a:rPr>
              <a:t>where</a:t>
            </a:r>
            <a:r>
              <a:rPr sz="2000" spc="-40" dirty="0">
                <a:solidFill>
                  <a:srgbClr val="CF3B0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F3B0D"/>
                </a:solidFill>
                <a:latin typeface="Arial"/>
                <a:cs typeface="Arial"/>
              </a:rPr>
              <a:t>ssn=123456789;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265" y="5442584"/>
            <a:ext cx="195389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SQRT(SALARY)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  <a:spcBef>
                <a:spcPts val="60"/>
              </a:spcBef>
            </a:pPr>
            <a:r>
              <a:rPr sz="1200" dirty="0">
                <a:solidFill>
                  <a:srgbClr val="333399"/>
                </a:solidFill>
                <a:latin typeface="Arial"/>
                <a:cs typeface="Arial"/>
              </a:rPr>
              <a:t>--------------------------------------</a:t>
            </a:r>
            <a:endParaRPr sz="1200">
              <a:latin typeface="Arial"/>
              <a:cs typeface="Arial"/>
            </a:endParaRPr>
          </a:p>
          <a:p>
            <a:pPr marL="354965">
              <a:lnSpc>
                <a:spcPts val="1910"/>
              </a:lnSpc>
            </a:pPr>
            <a:r>
              <a:rPr sz="1600" spc="-10" dirty="0">
                <a:solidFill>
                  <a:srgbClr val="333399"/>
                </a:solidFill>
                <a:latin typeface="Arial"/>
                <a:cs typeface="Arial"/>
              </a:rPr>
              <a:t>173.20508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1764</Words>
  <Application>Microsoft Office PowerPoint</Application>
  <PresentationFormat>On-screen Show (4:3)</PresentationFormat>
  <Paragraphs>572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Black</vt:lpstr>
      <vt:lpstr>Calibri</vt:lpstr>
      <vt:lpstr>Comic Sans MS</vt:lpstr>
      <vt:lpstr>Times New Roman</vt:lpstr>
      <vt:lpstr>Wingdings</vt:lpstr>
      <vt:lpstr>Office Theme</vt:lpstr>
      <vt:lpstr>Oracle SQL  Built-in Functions</vt:lpstr>
      <vt:lpstr>Column Alias Names</vt:lpstr>
      <vt:lpstr>Column Alias Names</vt:lpstr>
      <vt:lpstr>Table Alias Names</vt:lpstr>
      <vt:lpstr>Number Functions  ROUND</vt:lpstr>
      <vt:lpstr>Number Functions  TRUNC</vt:lpstr>
      <vt:lpstr>Number Functions  MOD</vt:lpstr>
      <vt:lpstr>Number Functions  POWER</vt:lpstr>
      <vt:lpstr>Number Functions  SIGN &amp; SQRT</vt:lpstr>
      <vt:lpstr>FORMAT</vt:lpstr>
      <vt:lpstr>Text Functions  UPPER, LOWER &amp; INITCAP</vt:lpstr>
      <vt:lpstr>Text Functions  UPPER, LOWER &amp; INITCAP</vt:lpstr>
      <vt:lpstr>Text Functions  LENGTH</vt:lpstr>
      <vt:lpstr>CHAR_LENGTH</vt:lpstr>
      <vt:lpstr>Text Functions  SUBSTR</vt:lpstr>
      <vt:lpstr>LEFT, RIGHT</vt:lpstr>
      <vt:lpstr>Text Functions  INSTR</vt:lpstr>
      <vt:lpstr>INSERT</vt:lpstr>
      <vt:lpstr>TRIM</vt:lpstr>
      <vt:lpstr>LTRIM and RTRIM</vt:lpstr>
      <vt:lpstr>LPAD and RPAD</vt:lpstr>
      <vt:lpstr>SPACE</vt:lpstr>
      <vt:lpstr>STRCMP</vt:lpstr>
      <vt:lpstr>Text Functions  REPLACE</vt:lpstr>
      <vt:lpstr>REPEAT</vt:lpstr>
      <vt:lpstr>REVERSE</vt:lpstr>
      <vt:lpstr>CONCAT</vt:lpstr>
      <vt:lpstr>CONCAT_WS</vt:lpstr>
      <vt:lpstr>Text Functions  Concatenation operator ||</vt:lpstr>
      <vt:lpstr>Date Functions</vt:lpstr>
      <vt:lpstr>Date Functions</vt:lpstr>
      <vt:lpstr>PowerPoint Presentation</vt:lpstr>
      <vt:lpstr>PowerPoint Presentation</vt:lpstr>
      <vt:lpstr>PowerPoint Presentation</vt:lpstr>
      <vt:lpstr>Extract</vt:lpstr>
      <vt:lpstr>Data Conversion Functions</vt:lpstr>
      <vt:lpstr>SQL: Aggregate Functions</vt:lpstr>
      <vt:lpstr>SQL: Aggregate Functions (cont.)</vt:lpstr>
      <vt:lpstr>SQL: Aggregate Functions (cont.)</vt:lpstr>
      <vt:lpstr>Null values</vt:lpstr>
      <vt:lpstr>Null values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Built-in Functions</dc:title>
  <dc:creator>EAQ</dc:creator>
  <cp:lastModifiedBy>Admin</cp:lastModifiedBy>
  <cp:revision>4</cp:revision>
  <dcterms:created xsi:type="dcterms:W3CDTF">2020-08-06T02:32:10Z</dcterms:created>
  <dcterms:modified xsi:type="dcterms:W3CDTF">2021-03-24T02:05:23Z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2020-08-06T00:00:00Z</vt:filetime>
  </property>
</Properties>
</file>