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2789" y="461899"/>
            <a:ext cx="25984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981200"/>
            <a:ext cx="2362200" cy="411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4600" y="1981200"/>
            <a:ext cx="2362200" cy="411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6007" y="461899"/>
            <a:ext cx="24119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90" y="1903835"/>
            <a:ext cx="4087495" cy="273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094" y="2481148"/>
            <a:ext cx="25245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</a:t>
            </a:r>
            <a:r>
              <a:rPr b="0" spc="-8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1452" y="3796893"/>
            <a:ext cx="4182110" cy="6040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lang="en-IN" sz="3200" spc="-15" dirty="0" err="1" smtClean="0">
                <a:solidFill>
                  <a:srgbClr val="888888"/>
                </a:solidFill>
                <a:latin typeface="Carlito"/>
                <a:cs typeface="Carlito"/>
              </a:rPr>
              <a:t>Dr.</a:t>
            </a:r>
            <a:r>
              <a:rPr lang="en-IN" sz="3200" spc="-15" dirty="0" smtClean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lang="en-IN" sz="3200" spc="-15" dirty="0" err="1" smtClean="0">
                <a:solidFill>
                  <a:srgbClr val="888888"/>
                </a:solidFill>
                <a:latin typeface="Carlito"/>
                <a:cs typeface="Carlito"/>
              </a:rPr>
              <a:t>Balasundaram</a:t>
            </a:r>
            <a:r>
              <a:rPr lang="en-IN" sz="3200" spc="-15" dirty="0" smtClean="0">
                <a:solidFill>
                  <a:srgbClr val="888888"/>
                </a:solidFill>
                <a:latin typeface="Carlito"/>
                <a:cs typeface="Carlito"/>
              </a:rPr>
              <a:t> A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7" y="461899"/>
            <a:ext cx="3669284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6565265" cy="190118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9"/>
              </a:spcBef>
            </a:pPr>
            <a:r>
              <a:rPr sz="3000" spc="-30" dirty="0">
                <a:latin typeface="Carlito"/>
                <a:cs typeface="Carlito"/>
              </a:rPr>
              <a:t>Write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20" dirty="0">
                <a:latin typeface="Carlito"/>
                <a:cs typeface="Carlito"/>
              </a:rPr>
              <a:t>program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15" dirty="0">
                <a:latin typeface="Carlito"/>
                <a:cs typeface="Carlito"/>
              </a:rPr>
              <a:t>retrieve </a:t>
            </a:r>
            <a:r>
              <a:rPr sz="3000" dirty="0">
                <a:latin typeface="Carlito"/>
                <a:cs typeface="Carlito"/>
              </a:rPr>
              <a:t>ssn </a:t>
            </a:r>
            <a:r>
              <a:rPr sz="3000" spc="-5" dirty="0">
                <a:latin typeface="Carlito"/>
                <a:cs typeface="Carlito"/>
              </a:rPr>
              <a:t>number of  </a:t>
            </a:r>
            <a:r>
              <a:rPr sz="3000" spc="-10" dirty="0">
                <a:latin typeface="Carlito"/>
                <a:cs typeface="Carlito"/>
              </a:rPr>
              <a:t>employee </a:t>
            </a:r>
            <a:r>
              <a:rPr sz="3000" spc="-5" dirty="0">
                <a:latin typeface="Carlito"/>
                <a:cs typeface="Carlito"/>
              </a:rPr>
              <a:t>whose name </a:t>
            </a:r>
            <a:r>
              <a:rPr sz="3000" spc="-1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x.</a:t>
            </a:r>
            <a:endParaRPr sz="30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rlito"/>
                <a:cs typeface="Carlito"/>
              </a:rPr>
              <a:t>Assume the </a:t>
            </a:r>
            <a:r>
              <a:rPr sz="3000" spc="-15" dirty="0">
                <a:latin typeface="Carlito"/>
                <a:cs typeface="Carlito"/>
              </a:rPr>
              <a:t>following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table:</a:t>
            </a:r>
            <a:endParaRPr sz="3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  <a:tabLst>
                <a:tab pos="1926589" algn="l"/>
                <a:tab pos="3848735" algn="l"/>
                <a:tab pos="5054600" algn="l"/>
              </a:tabLst>
            </a:pPr>
            <a:r>
              <a:rPr sz="3000" dirty="0">
                <a:latin typeface="Carlito"/>
                <a:cs typeface="Carlito"/>
              </a:rPr>
              <a:t>SSN	NAME	</a:t>
            </a:r>
            <a:r>
              <a:rPr sz="3000" spc="-10" dirty="0">
                <a:latin typeface="Carlito"/>
                <a:cs typeface="Carlito"/>
              </a:rPr>
              <a:t>ESSN	DEPTNO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487" y="2981325"/>
            <a:ext cx="118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rlito"/>
                <a:cs typeface="Carlito"/>
              </a:rPr>
              <a:t>SALARY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844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5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6901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0866" y="3784091"/>
            <a:ext cx="1165225" cy="0"/>
          </a:xfrm>
          <a:custGeom>
            <a:avLst/>
            <a:gdLst/>
            <a:ahLst/>
            <a:cxnLst/>
            <a:rect l="l" t="t" r="r" b="b"/>
            <a:pathLst>
              <a:path w="1165225">
                <a:moveTo>
                  <a:pt x="0" y="0"/>
                </a:moveTo>
                <a:lnTo>
                  <a:pt x="1165098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25975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1336" y="3784091"/>
            <a:ext cx="1163955" cy="0"/>
          </a:xfrm>
          <a:custGeom>
            <a:avLst/>
            <a:gdLst/>
            <a:ahLst/>
            <a:cxnLst/>
            <a:rect l="l" t="t" r="r" b="b"/>
            <a:pathLst>
              <a:path w="1163954">
                <a:moveTo>
                  <a:pt x="0" y="0"/>
                </a:moveTo>
                <a:lnTo>
                  <a:pt x="1163955" y="0"/>
                </a:lnTo>
              </a:path>
            </a:pathLst>
          </a:custGeom>
          <a:ln w="254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17650" y="4094886"/>
          <a:ext cx="5011420" cy="1890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1467485"/>
                <a:gridCol w="1952625"/>
                <a:gridCol w="654685"/>
              </a:tblGrid>
              <a:tr h="442417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x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50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03072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y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103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02780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z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3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42125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104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p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102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29"/>
                        </a:lnSpc>
                      </a:pPr>
                      <a:r>
                        <a:rPr sz="3000" dirty="0">
                          <a:latin typeface="Carlito"/>
                          <a:cs typeface="Carlito"/>
                        </a:rPr>
                        <a:t>4</a:t>
                      </a:r>
                      <a:endParaRPr sz="3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461899"/>
            <a:ext cx="415975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65" dirty="0"/>
              <a:t> </a:t>
            </a:r>
            <a:r>
              <a:rPr dirty="0"/>
              <a:t>3a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817484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declare</a:t>
            </a:r>
            <a:endParaRPr sz="3200" dirty="0">
              <a:latin typeface="Carlito"/>
              <a:cs typeface="Carlito"/>
            </a:endParaRPr>
          </a:p>
          <a:p>
            <a:pPr marL="12700" marR="5469255">
              <a:lnSpc>
                <a:spcPct val="120000"/>
              </a:lnSpc>
            </a:pPr>
            <a:r>
              <a:rPr sz="3200" dirty="0">
                <a:latin typeface="Carlito"/>
                <a:cs typeface="Carlito"/>
              </a:rPr>
              <a:t>v_no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number;  begin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select ssn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v_no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emp </a:t>
            </a:r>
            <a:r>
              <a:rPr sz="3200" spc="-5" dirty="0">
                <a:latin typeface="Carlito"/>
                <a:cs typeface="Carlito"/>
              </a:rPr>
              <a:t>where name='x';  dbms_output.put_line(v_no);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end;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1642" y="461899"/>
            <a:ext cx="385495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65" dirty="0"/>
              <a:t> </a:t>
            </a:r>
            <a:r>
              <a:rPr dirty="0" smtClean="0"/>
              <a:t>3</a:t>
            </a:r>
            <a:r>
              <a:rPr lang="en-IN" dirty="0" smtClean="0"/>
              <a:t>b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817484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declare</a:t>
            </a:r>
            <a:endParaRPr sz="3200" dirty="0">
              <a:latin typeface="Carlito"/>
              <a:cs typeface="Carlito"/>
            </a:endParaRPr>
          </a:p>
          <a:p>
            <a:pPr marL="12700" marR="4352925">
              <a:lnSpc>
                <a:spcPct val="120000"/>
              </a:lnSpc>
            </a:pPr>
            <a:r>
              <a:rPr sz="3200" dirty="0">
                <a:latin typeface="Carlito"/>
                <a:cs typeface="Carlito"/>
              </a:rPr>
              <a:t>v_no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emp.ssn</a:t>
            </a:r>
            <a:r>
              <a:rPr sz="3200" b="1" spc="-5" dirty="0">
                <a:latin typeface="Carlito"/>
                <a:cs typeface="Carlito"/>
              </a:rPr>
              <a:t>%type</a:t>
            </a:r>
            <a:r>
              <a:rPr sz="3200" spc="-5" dirty="0">
                <a:latin typeface="Carlito"/>
                <a:cs typeface="Carlito"/>
              </a:rPr>
              <a:t>;  begin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select ssn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v_no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emp </a:t>
            </a:r>
            <a:r>
              <a:rPr sz="3200" spc="-5" dirty="0">
                <a:latin typeface="Carlito"/>
                <a:cs typeface="Carlito"/>
              </a:rPr>
              <a:t>where name='x';  dbms_output.put_line(v_no);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end;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2" y="461899"/>
            <a:ext cx="368274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65" dirty="0"/>
              <a:t> </a:t>
            </a:r>
            <a:r>
              <a:rPr dirty="0"/>
              <a:t>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11020"/>
            <a:ext cx="886650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declare</a:t>
            </a:r>
            <a:endParaRPr sz="3200" dirty="0">
              <a:latin typeface="Carlito"/>
              <a:cs typeface="Carlito"/>
            </a:endParaRPr>
          </a:p>
          <a:p>
            <a:pPr marL="12700" marR="5401310">
              <a:lnSpc>
                <a:spcPct val="120000"/>
              </a:lnSpc>
            </a:pPr>
            <a:r>
              <a:rPr sz="3200" dirty="0">
                <a:latin typeface="Carlito"/>
                <a:cs typeface="Carlito"/>
              </a:rPr>
              <a:t>v_no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emp.ssn</a:t>
            </a:r>
            <a:r>
              <a:rPr sz="3200" b="1" spc="-5" dirty="0">
                <a:latin typeface="Carlito"/>
                <a:cs typeface="Carlito"/>
              </a:rPr>
              <a:t>%type</a:t>
            </a:r>
            <a:r>
              <a:rPr sz="3200" spc="-5" dirty="0">
                <a:latin typeface="Carlito"/>
                <a:cs typeface="Carlito"/>
              </a:rPr>
              <a:t>;  begin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latin typeface="Carlito"/>
                <a:cs typeface="Carlito"/>
              </a:rPr>
              <a:t>select ssn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v_no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emp </a:t>
            </a:r>
            <a:r>
              <a:rPr sz="3200" spc="-5" dirty="0">
                <a:latin typeface="Carlito"/>
                <a:cs typeface="Carlito"/>
              </a:rPr>
              <a:t>where name=‘&amp;name';  dbms_output.put_line(v_no);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end;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6" y="461899"/>
            <a:ext cx="3644393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890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SQL&gt;</a:t>
            </a:r>
            <a:endParaRPr sz="2000" dirty="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30713"/>
              </p:ext>
            </p:extLst>
          </p:nvPr>
        </p:nvGraphicFramePr>
        <p:xfrm>
          <a:off x="516890" y="1903835"/>
          <a:ext cx="7179310" cy="273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603"/>
                <a:gridCol w="650534"/>
                <a:gridCol w="5993173"/>
              </a:tblGrid>
              <a:tr h="299413">
                <a:tc>
                  <a:txBody>
                    <a:bodyPr/>
                    <a:lstStyle/>
                    <a:p>
                      <a:pPr marL="31750" indent="0">
                        <a:lnSpc>
                          <a:spcPts val="221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1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1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declare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integer;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b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integer;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926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integer;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926">
                <a:tc>
                  <a:txBody>
                    <a:bodyPr/>
                    <a:lstStyle/>
                    <a:p>
                      <a:pPr marL="317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begin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a:=10;</a:t>
                      </a: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b:=12;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04662">
                <a:tc>
                  <a:txBody>
                    <a:bodyPr/>
                    <a:lstStyle/>
                    <a:p>
                      <a:pPr marL="317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5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c:=a+b;</a:t>
                      </a:r>
                    </a:p>
                  </a:txBody>
                  <a:tcPr marL="0" marR="0" marT="0" marB="0"/>
                </a:tc>
              </a:tr>
              <a:tr h="299627">
                <a:tc>
                  <a:txBody>
                    <a:bodyPr/>
                    <a:lstStyle/>
                    <a:p>
                      <a:pPr marL="317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indent="0" algn="r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26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dbms_output.put_line('c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is'||c);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610861"/>
            <a:ext cx="47205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412750" algn="l"/>
              </a:tabLst>
            </a:pPr>
            <a:r>
              <a:rPr sz="2000" spc="44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end;</a:t>
            </a:r>
          </a:p>
          <a:p>
            <a:pPr marL="12065">
              <a:lnSpc>
                <a:spcPct val="100000"/>
              </a:lnSpc>
              <a:tabLst>
                <a:tab pos="412115" algn="l"/>
                <a:tab pos="412750" algn="l"/>
              </a:tabLst>
            </a:pPr>
            <a:r>
              <a:rPr sz="2000" dirty="0" smtClean="0">
                <a:latin typeface="Carlito"/>
                <a:cs typeface="Carlito"/>
              </a:rPr>
              <a:t>/</a:t>
            </a:r>
            <a:endParaRPr sz="20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r>
              <a:rPr sz="2000" dirty="0">
                <a:latin typeface="Carlito"/>
                <a:cs typeface="Carlito"/>
              </a:rPr>
              <a:t>c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is22</a:t>
            </a:r>
            <a:endParaRPr sz="20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355600" algn="l"/>
                <a:tab pos="356235" algn="l"/>
              </a:tabLst>
            </a:pPr>
            <a:r>
              <a:rPr sz="2000" spc="-5" dirty="0">
                <a:latin typeface="Carlito"/>
                <a:cs typeface="Carlito"/>
              </a:rPr>
              <a:t>PL/SQL </a:t>
            </a:r>
            <a:r>
              <a:rPr sz="2000" spc="-10" dirty="0">
                <a:latin typeface="Carlito"/>
                <a:cs typeface="Carlito"/>
              </a:rPr>
              <a:t>procedure </a:t>
            </a:r>
            <a:r>
              <a:rPr sz="2000" spc="-5" dirty="0">
                <a:latin typeface="Carlito"/>
                <a:cs typeface="Carlito"/>
              </a:rPr>
              <a:t>successfully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completed.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6" y="461899"/>
            <a:ext cx="3339593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7149"/>
            <a:ext cx="7795895" cy="56347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SQL&gt;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declare</a:t>
            </a:r>
            <a:endParaRPr sz="22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481965" algn="l"/>
                <a:tab pos="482600" algn="l"/>
                <a:tab pos="750570" algn="l"/>
              </a:tabLst>
            </a:pPr>
            <a:r>
              <a:rPr sz="2200" spc="-5" dirty="0">
                <a:latin typeface="Carlito"/>
                <a:cs typeface="Carlito"/>
              </a:rPr>
              <a:t>	</a:t>
            </a:r>
            <a:r>
              <a:rPr sz="2200" spc="-15" dirty="0">
                <a:latin typeface="Carlito"/>
                <a:cs typeface="Carlito"/>
              </a:rPr>
              <a:t>amt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integer;</a:t>
            </a:r>
            <a:endParaRPr sz="22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481965" algn="l"/>
                <a:tab pos="482600" algn="l"/>
                <a:tab pos="750570" algn="l"/>
              </a:tabLst>
            </a:pPr>
            <a:r>
              <a:rPr sz="2200" spc="-5" dirty="0">
                <a:latin typeface="Carlito"/>
                <a:cs typeface="Carlito"/>
              </a:rPr>
              <a:t>	begin</a:t>
            </a:r>
            <a:endParaRPr sz="2200" dirty="0">
              <a:latin typeface="Carlito"/>
              <a:cs typeface="Carlito"/>
            </a:endParaRPr>
          </a:p>
          <a:p>
            <a:pPr marL="469265" marR="2455545" lvl="1">
              <a:lnSpc>
                <a:spcPct val="80000"/>
              </a:lnSpc>
              <a:spcBef>
                <a:spcPts val="525"/>
              </a:spcBef>
              <a:tabLst>
                <a:tab pos="481965" algn="l"/>
                <a:tab pos="482600" algn="l"/>
                <a:tab pos="750570" algn="l"/>
              </a:tabLst>
            </a:pPr>
            <a:r>
              <a:rPr dirty="0"/>
              <a:t>	</a:t>
            </a:r>
            <a:r>
              <a:rPr sz="2200" spc="-5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select amount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5" dirty="0">
                <a:latin typeface="Carlito"/>
                <a:cs typeface="Carlito"/>
              </a:rPr>
              <a:t>amt from </a:t>
            </a:r>
            <a:r>
              <a:rPr sz="2200" spc="-5" dirty="0">
                <a:latin typeface="Carlito"/>
                <a:cs typeface="Carlito"/>
              </a:rPr>
              <a:t>loan </a:t>
            </a:r>
            <a:r>
              <a:rPr sz="2200" spc="-10" dirty="0">
                <a:latin typeface="Carlito"/>
                <a:cs typeface="Carlito"/>
              </a:rPr>
              <a:t>where  </a:t>
            </a:r>
            <a:r>
              <a:rPr sz="2200" spc="-5" dirty="0">
                <a:latin typeface="Carlito"/>
                <a:cs typeface="Carlito"/>
              </a:rPr>
              <a:t>loan_no='&amp;loan_number';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481965" algn="l"/>
                <a:tab pos="482600" algn="l"/>
              </a:tabLst>
            </a:pPr>
            <a:r>
              <a:rPr sz="2200" spc="-10" dirty="0" err="1" smtClean="0">
                <a:latin typeface="Carlito"/>
                <a:cs typeface="Carlito"/>
              </a:rPr>
              <a:t>dbms_output.put_line</a:t>
            </a:r>
            <a:r>
              <a:rPr sz="2200" spc="-10" dirty="0">
                <a:latin typeface="Carlito"/>
                <a:cs typeface="Carlito"/>
              </a:rPr>
              <a:t>('amount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is'||amt);</a:t>
            </a:r>
            <a:endParaRPr sz="2200" dirty="0">
              <a:latin typeface="Carlito"/>
              <a:cs typeface="Carlito"/>
            </a:endParaRPr>
          </a:p>
          <a:p>
            <a:pPr marL="469265" lvl="1">
              <a:spcBef>
                <a:spcPts val="5"/>
              </a:spcBef>
              <a:tabLst>
                <a:tab pos="481965" algn="l"/>
                <a:tab pos="482600" algn="l"/>
                <a:tab pos="750570" algn="l"/>
              </a:tabLst>
            </a:pPr>
            <a:r>
              <a:rPr sz="2200" spc="-10" dirty="0" smtClean="0">
                <a:latin typeface="Carlito"/>
                <a:cs typeface="Carlito"/>
              </a:rPr>
              <a:t>end</a:t>
            </a:r>
            <a:r>
              <a:rPr sz="2200" spc="-10" dirty="0">
                <a:latin typeface="Carlito"/>
                <a:cs typeface="Carlito"/>
              </a:rPr>
              <a:t>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481965" algn="l"/>
                <a:tab pos="482600" algn="l"/>
                <a:tab pos="750570" algn="l"/>
              </a:tabLst>
            </a:pPr>
            <a:r>
              <a:rPr lang="en-IN" sz="2200" spc="-5" dirty="0" smtClean="0">
                <a:latin typeface="Carlito"/>
                <a:cs typeface="Carlito"/>
              </a:rPr>
              <a:t>/</a:t>
            </a:r>
          </a:p>
          <a:p>
            <a:pPr marL="469265" lvl="1">
              <a:tabLst>
                <a:tab pos="481965" algn="l"/>
                <a:tab pos="482600" algn="l"/>
                <a:tab pos="750570" algn="l"/>
              </a:tabLst>
            </a:pPr>
            <a:endParaRPr lang="en-IN" sz="2200" spc="-5" dirty="0">
              <a:latin typeface="Carlito"/>
              <a:cs typeface="Carlito"/>
            </a:endParaRPr>
          </a:p>
          <a:p>
            <a:pPr marL="469265" lvl="1">
              <a:tabLst>
                <a:tab pos="481965" algn="l"/>
                <a:tab pos="482600" algn="l"/>
                <a:tab pos="750570" algn="l"/>
              </a:tabLst>
            </a:pP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</a:tabLst>
            </a:pPr>
            <a:r>
              <a:rPr sz="2200" spc="-15" dirty="0">
                <a:latin typeface="Carlito"/>
                <a:cs typeface="Carlito"/>
              </a:rPr>
              <a:t>Enter </a:t>
            </a:r>
            <a:r>
              <a:rPr sz="2200" spc="-10" dirty="0">
                <a:latin typeface="Carlito"/>
                <a:cs typeface="Carlito"/>
              </a:rPr>
              <a:t>value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loan_number: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1_11</a:t>
            </a:r>
            <a:endParaRPr sz="2200" dirty="0">
              <a:latin typeface="Carlito"/>
              <a:cs typeface="Carlito"/>
            </a:endParaRPr>
          </a:p>
          <a:p>
            <a:pPr marL="469265" lvl="1">
              <a:lnSpc>
                <a:spcPts val="2375"/>
              </a:lnSpc>
              <a:tabLst>
                <a:tab pos="355600" algn="l"/>
                <a:tab pos="356235" algn="l"/>
                <a:tab pos="902335" algn="l"/>
              </a:tabLst>
            </a:pPr>
            <a:r>
              <a:rPr sz="2200" spc="-5" dirty="0">
                <a:latin typeface="Carlito"/>
                <a:cs typeface="Carlito"/>
              </a:rPr>
              <a:t>old	4: select amount </a:t>
            </a:r>
            <a:r>
              <a:rPr sz="2200" spc="-15" dirty="0">
                <a:latin typeface="Carlito"/>
                <a:cs typeface="Carlito"/>
              </a:rPr>
              <a:t>into amt from </a:t>
            </a:r>
            <a:r>
              <a:rPr sz="2200" dirty="0">
                <a:latin typeface="Carlito"/>
                <a:cs typeface="Carlito"/>
              </a:rPr>
              <a:t>loan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where</a:t>
            </a:r>
            <a:endParaRPr sz="2200" dirty="0">
              <a:latin typeface="Carlito"/>
              <a:cs typeface="Carlito"/>
            </a:endParaRPr>
          </a:p>
          <a:p>
            <a:pPr marL="812800" lvl="1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loan_no='&amp;loan_number';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  <a:tab pos="1029969" algn="l"/>
              </a:tabLst>
            </a:pPr>
            <a:r>
              <a:rPr sz="2200" spc="-15" dirty="0">
                <a:latin typeface="Carlito"/>
                <a:cs typeface="Carlito"/>
              </a:rPr>
              <a:t>new	</a:t>
            </a:r>
            <a:r>
              <a:rPr sz="2200" spc="-5" dirty="0">
                <a:latin typeface="Carlito"/>
                <a:cs typeface="Carlito"/>
              </a:rPr>
              <a:t>4: </a:t>
            </a:r>
            <a:r>
              <a:rPr sz="2200" spc="-10" dirty="0">
                <a:latin typeface="Carlito"/>
                <a:cs typeface="Carlito"/>
              </a:rPr>
              <a:t>select amount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5" dirty="0">
                <a:latin typeface="Carlito"/>
                <a:cs typeface="Carlito"/>
              </a:rPr>
              <a:t>amt from </a:t>
            </a:r>
            <a:r>
              <a:rPr sz="2200" spc="-5" dirty="0">
                <a:latin typeface="Carlito"/>
                <a:cs typeface="Carlito"/>
              </a:rPr>
              <a:t>loan </a:t>
            </a:r>
            <a:r>
              <a:rPr sz="2200" spc="-10" dirty="0">
                <a:latin typeface="Carlito"/>
                <a:cs typeface="Carlito"/>
              </a:rPr>
              <a:t>where</a:t>
            </a:r>
            <a:r>
              <a:rPr sz="2200" spc="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loan_no='1_11';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amount </a:t>
            </a:r>
            <a:r>
              <a:rPr sz="2200" spc="-5" dirty="0">
                <a:latin typeface="Carlito"/>
                <a:cs typeface="Carlito"/>
              </a:rPr>
              <a:t>is900</a:t>
            </a:r>
            <a:endParaRPr sz="2200" dirty="0">
              <a:latin typeface="Carlito"/>
              <a:cs typeface="Carlito"/>
            </a:endParaRPr>
          </a:p>
          <a:p>
            <a:pPr marL="469265" lvl="1"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PL/SQL </a:t>
            </a:r>
            <a:r>
              <a:rPr sz="2200" spc="-15" dirty="0">
                <a:latin typeface="Carlito"/>
                <a:cs typeface="Carlito"/>
              </a:rPr>
              <a:t>procedure </a:t>
            </a:r>
            <a:r>
              <a:rPr sz="2200" spc="-10" dirty="0">
                <a:latin typeface="Carlito"/>
                <a:cs typeface="Carlito"/>
              </a:rPr>
              <a:t>successfully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completed.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217" y="2701874"/>
            <a:ext cx="336118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Carlito"/>
                <a:cs typeface="Carlito"/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676" y="461899"/>
            <a:ext cx="563232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PL_SQL</a:t>
            </a:r>
            <a:r>
              <a:rPr b="0" spc="-50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2605405" cy="405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1. IF </a:t>
            </a:r>
            <a:r>
              <a:rPr sz="2200" b="1" spc="-20" dirty="0">
                <a:latin typeface="Carlito"/>
                <a:cs typeface="Carlito"/>
              </a:rPr>
              <a:t>statements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Carlito"/>
                <a:cs typeface="Carlito"/>
              </a:rPr>
              <a:t>If </a:t>
            </a:r>
            <a:r>
              <a:rPr sz="2200" b="1" spc="-10" dirty="0">
                <a:latin typeface="Carlito"/>
                <a:cs typeface="Carlito"/>
              </a:rPr>
              <a:t>–then-end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if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Carlito"/>
                <a:cs typeface="Carlito"/>
              </a:rPr>
              <a:t>If-then-else-end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if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Carlito"/>
                <a:cs typeface="Carlito"/>
              </a:rPr>
              <a:t>If-then-elseif-end</a:t>
            </a:r>
            <a:r>
              <a:rPr sz="2200" b="1" spc="-2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if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 dirty="0">
              <a:latin typeface="Carlito"/>
              <a:cs typeface="Carlito"/>
            </a:endParaRPr>
          </a:p>
          <a:p>
            <a:pPr marL="292735" lvl="1" indent="-217170">
              <a:lnSpc>
                <a:spcPct val="100000"/>
              </a:lnSpc>
              <a:spcBef>
                <a:spcPts val="5"/>
              </a:spcBef>
              <a:buSzPct val="95454"/>
              <a:buAutoNum type="arabicPeriod" startAt="2"/>
              <a:tabLst>
                <a:tab pos="293370" algn="l"/>
              </a:tabLst>
            </a:pPr>
            <a:r>
              <a:rPr sz="2200" b="1" spc="-10" dirty="0">
                <a:latin typeface="Carlito"/>
                <a:cs typeface="Carlito"/>
              </a:rPr>
              <a:t>Case</a:t>
            </a:r>
            <a:r>
              <a:rPr sz="2200" b="1" spc="-15" dirty="0">
                <a:latin typeface="Carlito"/>
                <a:cs typeface="Carlito"/>
              </a:rPr>
              <a:t> expressions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rlito"/>
              <a:buAutoNum type="arabicPeriod" startAt="2"/>
            </a:pPr>
            <a:endParaRPr sz="2150" dirty="0">
              <a:latin typeface="Carlito"/>
              <a:cs typeface="Carlito"/>
            </a:endParaRPr>
          </a:p>
          <a:p>
            <a:pPr marL="293370" lvl="1" indent="-217804">
              <a:lnSpc>
                <a:spcPct val="100000"/>
              </a:lnSpc>
              <a:spcBef>
                <a:spcPts val="5"/>
              </a:spcBef>
              <a:buSzPct val="95454"/>
              <a:buAutoNum type="arabicPeriod" startAt="2"/>
              <a:tabLst>
                <a:tab pos="294005" algn="l"/>
              </a:tabLst>
            </a:pPr>
            <a:r>
              <a:rPr sz="2200" b="1" spc="-10" dirty="0">
                <a:latin typeface="Carlito"/>
                <a:cs typeface="Carlito"/>
              </a:rPr>
              <a:t>Loop</a:t>
            </a:r>
            <a:r>
              <a:rPr sz="2200" b="1" spc="-5" dirty="0">
                <a:latin typeface="Carlito"/>
                <a:cs typeface="Carlito"/>
              </a:rPr>
              <a:t> </a:t>
            </a:r>
            <a:r>
              <a:rPr sz="2200" b="1" spc="-20" dirty="0">
                <a:latin typeface="Carlito"/>
                <a:cs typeface="Carlito"/>
              </a:rPr>
              <a:t>statements</a:t>
            </a:r>
            <a:endParaRPr sz="22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rlito"/>
              <a:buAutoNum type="arabicPeriod" startAt="2"/>
            </a:pPr>
            <a:endParaRPr sz="215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5" dirty="0">
                <a:latin typeface="Carlito"/>
                <a:cs typeface="Carlito"/>
              </a:rPr>
              <a:t>For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loops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Carlito"/>
                <a:cs typeface="Carlito"/>
              </a:rPr>
              <a:t>While</a:t>
            </a:r>
            <a:r>
              <a:rPr sz="2200" b="1" spc="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loops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461899"/>
            <a:ext cx="345414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IF</a:t>
            </a:r>
            <a:r>
              <a:rPr b="0" spc="-65" dirty="0">
                <a:latin typeface="Carlito"/>
                <a:cs typeface="Carlito"/>
              </a:rPr>
              <a:t> </a:t>
            </a:r>
            <a:r>
              <a:rPr b="0" spc="-30" dirty="0">
                <a:latin typeface="Carlito"/>
                <a:cs typeface="Carlito"/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3886835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rlito"/>
                <a:cs typeface="Carlito"/>
              </a:rPr>
              <a:t>If </a:t>
            </a:r>
            <a:r>
              <a:rPr sz="3200" spc="-5" dirty="0">
                <a:latin typeface="Carlito"/>
                <a:cs typeface="Carlito"/>
              </a:rPr>
              <a:t>condition </a:t>
            </a:r>
            <a:r>
              <a:rPr sz="3200" b="1" dirty="0">
                <a:latin typeface="Carlito"/>
                <a:cs typeface="Carlito"/>
              </a:rPr>
              <a:t>then</a:t>
            </a:r>
            <a:endParaRPr sz="3200">
              <a:latin typeface="Carlito"/>
              <a:cs typeface="Carlito"/>
            </a:endParaRPr>
          </a:p>
          <a:p>
            <a:pPr marL="724535" indent="-7124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4535" algn="l"/>
                <a:tab pos="725170" algn="l"/>
              </a:tabLst>
            </a:pPr>
            <a:r>
              <a:rPr sz="3200" spc="-15" dirty="0">
                <a:latin typeface="Carlito"/>
                <a:cs typeface="Carlito"/>
              </a:rPr>
              <a:t>Statements;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rlito"/>
                <a:cs typeface="Carlito"/>
              </a:rPr>
              <a:t>Else if </a:t>
            </a:r>
            <a:r>
              <a:rPr sz="3200" spc="-10" dirty="0">
                <a:latin typeface="Carlito"/>
                <a:cs typeface="Carlito"/>
              </a:rPr>
              <a:t>condition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then</a:t>
            </a:r>
            <a:endParaRPr sz="3200">
              <a:latin typeface="Carlito"/>
              <a:cs typeface="Carlito"/>
            </a:endParaRPr>
          </a:p>
          <a:p>
            <a:pPr marL="724535" indent="-7124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4535" algn="l"/>
                <a:tab pos="725170" algn="l"/>
              </a:tabLst>
            </a:pPr>
            <a:r>
              <a:rPr sz="3200" spc="-15" dirty="0">
                <a:latin typeface="Carlito"/>
                <a:cs typeface="Carlito"/>
              </a:rPr>
              <a:t>Statements;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Carlito"/>
                <a:cs typeface="Carlito"/>
              </a:rPr>
              <a:t>Else</a:t>
            </a:r>
            <a:endParaRPr sz="3200">
              <a:latin typeface="Carlito"/>
              <a:cs typeface="Carlito"/>
            </a:endParaRPr>
          </a:p>
          <a:p>
            <a:pPr marL="724535" indent="-7124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724535" algn="l"/>
                <a:tab pos="725170" algn="l"/>
              </a:tabLst>
            </a:pPr>
            <a:r>
              <a:rPr sz="3200" spc="-15" dirty="0">
                <a:latin typeface="Carlito"/>
                <a:cs typeface="Carlito"/>
              </a:rPr>
              <a:t>Statements;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rlito"/>
                <a:cs typeface="Carlito"/>
              </a:rPr>
              <a:t>End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if</a:t>
            </a:r>
            <a:r>
              <a:rPr sz="3200" spc="-5" dirty="0">
                <a:latin typeface="Carlito"/>
                <a:cs typeface="Carlito"/>
              </a:rPr>
              <a:t>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826" y="461899"/>
            <a:ext cx="398297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If</a:t>
            </a:r>
            <a:r>
              <a:rPr b="0" spc="-70" dirty="0">
                <a:latin typeface="Carlito"/>
                <a:cs typeface="Carlito"/>
              </a:rPr>
              <a:t> </a:t>
            </a:r>
            <a:r>
              <a:rPr b="0" spc="-25" dirty="0">
                <a:latin typeface="Carlito"/>
                <a:cs typeface="Carlito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537157"/>
            <a:ext cx="6740856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363855" indent="-4572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2700" spc="-10" dirty="0">
                <a:latin typeface="Carlito"/>
                <a:cs typeface="Carlito"/>
              </a:rPr>
              <a:t>total_sales </a:t>
            </a:r>
            <a:r>
              <a:rPr sz="2700" spc="-5" dirty="0">
                <a:latin typeface="Carlito"/>
                <a:cs typeface="Carlito"/>
              </a:rPr>
              <a:t>&lt;= </a:t>
            </a:r>
            <a:r>
              <a:rPr sz="2700" dirty="0">
                <a:latin typeface="Carlito"/>
                <a:cs typeface="Carlito"/>
              </a:rPr>
              <a:t>0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THEN 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TRUE;</a:t>
            </a:r>
            <a:endParaRPr sz="27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latin typeface="Carlito"/>
                <a:cs typeface="Carlito"/>
              </a:rPr>
              <a:t>ELSE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30" dirty="0">
                <a:latin typeface="Carlito"/>
                <a:cs typeface="Carlito"/>
              </a:rPr>
              <a:t>FALSE; 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END</a:t>
            </a:r>
            <a:r>
              <a:rPr sz="27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</a:t>
            </a:r>
            <a:r>
              <a:rPr sz="2700" dirty="0">
                <a:latin typeface="Carlito"/>
                <a:cs typeface="Carlito"/>
              </a:rPr>
              <a:t>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rlito"/>
              <a:cs typeface="Carlito"/>
            </a:endParaRPr>
          </a:p>
          <a:p>
            <a:pPr marL="12700" marR="6858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sz="2700" spc="-10" dirty="0">
                <a:latin typeface="Carlito"/>
                <a:cs typeface="Carlito"/>
              </a:rPr>
              <a:t>total_sales </a:t>
            </a:r>
            <a:r>
              <a:rPr sz="2700" spc="-5" dirty="0">
                <a:latin typeface="Carlito"/>
                <a:cs typeface="Carlito"/>
              </a:rPr>
              <a:t>&lt;= </a:t>
            </a:r>
            <a:r>
              <a:rPr sz="2700" dirty="0">
                <a:latin typeface="Carlito"/>
                <a:cs typeface="Carlito"/>
              </a:rPr>
              <a:t>0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THEN</a:t>
            </a:r>
            <a:r>
              <a:rPr sz="2700" spc="-5" dirty="0">
                <a:latin typeface="Carlito"/>
                <a:cs typeface="Carlito"/>
              </a:rPr>
              <a:t> 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 </a:t>
            </a:r>
            <a:r>
              <a:rPr sz="2700" spc="-5" dirty="0">
                <a:latin typeface="Carlito"/>
                <a:cs typeface="Carlito"/>
              </a:rPr>
              <a:t>TRUE; 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ELSIF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total_sales </a:t>
            </a:r>
            <a:r>
              <a:rPr sz="2700" dirty="0">
                <a:latin typeface="Carlito"/>
                <a:cs typeface="Carlito"/>
              </a:rPr>
              <a:t>&gt; 0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THEN  </a:t>
            </a:r>
            <a:r>
              <a:rPr sz="2700" spc="-10" dirty="0">
                <a:latin typeface="Carlito"/>
                <a:cs typeface="Carlito"/>
              </a:rPr>
              <a:t>no_revenue </a:t>
            </a:r>
            <a:r>
              <a:rPr sz="2700" dirty="0">
                <a:latin typeface="Carlito"/>
                <a:cs typeface="Carlito"/>
              </a:rPr>
              <a:t>:= </a:t>
            </a:r>
            <a:r>
              <a:rPr sz="2700" spc="-30" dirty="0">
                <a:latin typeface="Carlito"/>
                <a:cs typeface="Carlito"/>
              </a:rPr>
              <a:t>FALSE;  </a:t>
            </a:r>
            <a:r>
              <a:rPr sz="2700" spc="-5" dirty="0">
                <a:solidFill>
                  <a:srgbClr val="FF0000"/>
                </a:solidFill>
                <a:latin typeface="Carlito"/>
                <a:cs typeface="Carlito"/>
              </a:rPr>
              <a:t>END</a:t>
            </a:r>
            <a:r>
              <a:rPr sz="27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dirty="0">
                <a:solidFill>
                  <a:srgbClr val="FF0000"/>
                </a:solidFill>
                <a:latin typeface="Carlito"/>
                <a:cs typeface="Carlito"/>
              </a:rPr>
              <a:t>IF;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094" y="461899"/>
            <a:ext cx="237210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7698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PL/SQL </a:t>
            </a:r>
            <a:r>
              <a:rPr sz="3200" spc="-15" dirty="0">
                <a:latin typeface="Carlito"/>
                <a:cs typeface="Carlito"/>
              </a:rPr>
              <a:t>(Procedural </a:t>
            </a:r>
            <a:r>
              <a:rPr sz="3200" spc="-5" dirty="0">
                <a:latin typeface="Carlito"/>
                <a:cs typeface="Carlito"/>
              </a:rPr>
              <a:t>Language/Structured  </a:t>
            </a:r>
            <a:r>
              <a:rPr sz="3200" dirty="0">
                <a:latin typeface="Carlito"/>
                <a:cs typeface="Carlito"/>
              </a:rPr>
              <a:t>Query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Language)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5025" y="461899"/>
            <a:ext cx="4932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Carlito"/>
                <a:cs typeface="Carlito"/>
              </a:rPr>
              <a:t>Program </a:t>
            </a:r>
            <a:r>
              <a:rPr b="0" dirty="0">
                <a:latin typeface="Carlito"/>
                <a:cs typeface="Carlito"/>
              </a:rPr>
              <a:t>– If </a:t>
            </a:r>
            <a:r>
              <a:rPr b="0" spc="-5" dirty="0">
                <a:latin typeface="Carlito"/>
                <a:cs typeface="Carlito"/>
              </a:rPr>
              <a:t>with</a:t>
            </a:r>
            <a:r>
              <a:rPr b="0" spc="-1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133600"/>
            <a:ext cx="7095744" cy="3547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972" y="461899"/>
            <a:ext cx="241782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154684" y="1461516"/>
            <a:ext cx="3794114" cy="5021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972" y="461899"/>
            <a:ext cx="241782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161"/>
            <a:ext cx="5483860" cy="3583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345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CASE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selector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R="918844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WHEN</a:t>
            </a:r>
            <a:endParaRPr sz="1800" dirty="0">
              <a:latin typeface="Carlito"/>
              <a:cs typeface="Carlito"/>
            </a:endParaRPr>
          </a:p>
          <a:p>
            <a:pPr marL="355600" marR="186055" indent="570865">
              <a:lnSpc>
                <a:spcPct val="100000"/>
              </a:lnSpc>
            </a:pPr>
            <a:r>
              <a:rPr sz="1800" b="1" spc="-20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x</a:t>
            </a:r>
            <a:r>
              <a:rPr sz="1800" b="1" dirty="0">
                <a:latin typeface="Carlito"/>
                <a:cs typeface="Carlito"/>
              </a:rPr>
              <a:t>p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15" dirty="0">
                <a:latin typeface="Carlito"/>
                <a:cs typeface="Carlito"/>
              </a:rPr>
              <a:t>s</a:t>
            </a:r>
            <a:r>
              <a:rPr sz="1800" b="1" dirty="0">
                <a:latin typeface="Carlito"/>
                <a:cs typeface="Carlito"/>
              </a:rPr>
              <a:t>s</a:t>
            </a:r>
            <a:r>
              <a:rPr sz="1800" b="1" spc="-10" dirty="0">
                <a:latin typeface="Carlito"/>
                <a:cs typeface="Carlito"/>
              </a:rPr>
              <a:t>io</a:t>
            </a:r>
            <a:r>
              <a:rPr sz="1800" b="1" dirty="0">
                <a:latin typeface="Carlito"/>
                <a:cs typeface="Carlito"/>
              </a:rPr>
              <a:t>n1  </a:t>
            </a:r>
            <a:r>
              <a:rPr sz="1800" b="1" spc="-5" dirty="0">
                <a:latin typeface="Carlito"/>
                <a:cs typeface="Carlito"/>
              </a:rPr>
              <a:t>THEN result1  </a:t>
            </a:r>
            <a:endParaRPr lang="en-IN" sz="1800" b="1" spc="-5" dirty="0" smtClean="0">
              <a:latin typeface="Carlito"/>
              <a:cs typeface="Carlito"/>
            </a:endParaRPr>
          </a:p>
          <a:p>
            <a:pPr marL="355600" marR="186055" indent="570865">
              <a:lnSpc>
                <a:spcPct val="100000"/>
              </a:lnSpc>
            </a:pPr>
            <a:r>
              <a:rPr sz="1800" b="1" spc="-5" dirty="0" smtClean="0">
                <a:latin typeface="Carlito"/>
                <a:cs typeface="Carlito"/>
              </a:rPr>
              <a:t>WHEN</a:t>
            </a:r>
            <a:endParaRPr sz="1800" dirty="0">
              <a:latin typeface="Carlito"/>
              <a:cs typeface="Carlito"/>
            </a:endParaRPr>
          </a:p>
          <a:p>
            <a:pPr marL="355600" marR="186055" indent="570865">
              <a:lnSpc>
                <a:spcPct val="100000"/>
              </a:lnSpc>
            </a:pPr>
            <a:r>
              <a:rPr sz="1800" b="1" spc="-20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x</a:t>
            </a:r>
            <a:r>
              <a:rPr sz="1800" b="1" dirty="0">
                <a:latin typeface="Carlito"/>
                <a:cs typeface="Carlito"/>
              </a:rPr>
              <a:t>p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e</a:t>
            </a:r>
            <a:r>
              <a:rPr sz="1800" b="1" spc="-15" dirty="0">
                <a:latin typeface="Carlito"/>
                <a:cs typeface="Carlito"/>
              </a:rPr>
              <a:t>s</a:t>
            </a:r>
            <a:r>
              <a:rPr sz="1800" b="1" dirty="0">
                <a:latin typeface="Carlito"/>
                <a:cs typeface="Carlito"/>
              </a:rPr>
              <a:t>s</a:t>
            </a:r>
            <a:r>
              <a:rPr sz="1800" b="1" spc="-10" dirty="0">
                <a:latin typeface="Carlito"/>
                <a:cs typeface="Carlito"/>
              </a:rPr>
              <a:t>io</a:t>
            </a:r>
            <a:r>
              <a:rPr sz="1800" b="1" dirty="0">
                <a:latin typeface="Carlito"/>
                <a:cs typeface="Carlito"/>
              </a:rPr>
              <a:t>n2  </a:t>
            </a:r>
            <a:r>
              <a:rPr sz="1800" b="1" spc="-5" dirty="0">
                <a:latin typeface="Carlito"/>
                <a:cs typeface="Carlito"/>
              </a:rPr>
              <a:t>THEN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result2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rlito"/>
              <a:cs typeface="Carlito"/>
            </a:endParaRPr>
          </a:p>
          <a:p>
            <a:pPr marR="901700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rlito"/>
                <a:cs typeface="Carlito"/>
              </a:rPr>
              <a:t>---------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355600" marR="508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WHEN </a:t>
            </a:r>
            <a:r>
              <a:rPr sz="1800" b="1" spc="-10" dirty="0">
                <a:latin typeface="Carlito"/>
                <a:cs typeface="Carlito"/>
              </a:rPr>
              <a:t>expression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  </a:t>
            </a:r>
            <a:r>
              <a:rPr sz="1800" b="1" spc="-5" dirty="0">
                <a:latin typeface="Carlito"/>
                <a:cs typeface="Carlito"/>
              </a:rPr>
              <a:t>THEN result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[ELSE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resultN+1]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END;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103" y="381000"/>
            <a:ext cx="420109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Carlito"/>
                <a:cs typeface="Carlito"/>
              </a:rPr>
              <a:t>Program </a:t>
            </a:r>
            <a:r>
              <a:rPr b="0" dirty="0">
                <a:latin typeface="Carlito"/>
                <a:cs typeface="Carlito"/>
              </a:rPr>
              <a:t>-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388352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354" y="461899"/>
            <a:ext cx="448284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rlito"/>
                <a:cs typeface="Carlito"/>
              </a:rPr>
              <a:t>Program2-Case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880414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1017" y="461899"/>
            <a:ext cx="43517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Carlito"/>
                <a:cs typeface="Carlito"/>
              </a:rPr>
              <a:t>CASE </a:t>
            </a:r>
            <a:r>
              <a:rPr b="0" dirty="0">
                <a:latin typeface="Carlito"/>
                <a:cs typeface="Carlito"/>
              </a:rPr>
              <a:t>-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161"/>
            <a:ext cx="438023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180975" algn="l"/>
              </a:tabLst>
            </a:pPr>
            <a:r>
              <a:rPr sz="1800" spc="-10" dirty="0">
                <a:latin typeface="Carlito"/>
                <a:cs typeface="Carlito"/>
              </a:rPr>
              <a:t>declare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0340" algn="l"/>
              </a:tabLst>
            </a:pPr>
            <a:r>
              <a:rPr sz="1800" spc="-15" dirty="0">
                <a:latin typeface="Carlito"/>
                <a:cs typeface="Carlito"/>
              </a:rPr>
              <a:t>va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varchar2(10);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v_result </a:t>
            </a:r>
            <a:r>
              <a:rPr sz="1800" spc="-10" dirty="0">
                <a:latin typeface="Carlito"/>
                <a:cs typeface="Carlito"/>
              </a:rPr>
              <a:t>varchar2(10);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1800" spc="-10" dirty="0">
                <a:latin typeface="Carlito"/>
                <a:cs typeface="Carlito"/>
              </a:rPr>
              <a:t>va:=&amp;va;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v_result:=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CASE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va</a:t>
            </a:r>
            <a:endParaRPr sz="1800" dirty="0">
              <a:latin typeface="Carlito"/>
              <a:cs typeface="Carlito"/>
            </a:endParaRPr>
          </a:p>
          <a:p>
            <a:pPr marL="12700" marR="1675130">
              <a:lnSpc>
                <a:spcPct val="100000"/>
              </a:lnSpc>
              <a:tabLst>
                <a:tab pos="180340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'a' </a:t>
            </a:r>
            <a:r>
              <a:rPr sz="1800" spc="-5" dirty="0">
                <a:latin typeface="Carlito"/>
                <a:cs typeface="Carlito"/>
              </a:rPr>
              <a:t>THEN </a:t>
            </a:r>
            <a:r>
              <a:rPr sz="1800" spc="-10" dirty="0">
                <a:latin typeface="Carlito"/>
                <a:cs typeface="Carlito"/>
              </a:rPr>
              <a:t>'excellent'  </a:t>
            </a:r>
            <a:r>
              <a:rPr sz="1800" dirty="0">
                <a:latin typeface="Carlito"/>
                <a:cs typeface="Carlito"/>
              </a:rPr>
              <a:t>9 </a:t>
            </a: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'b' </a:t>
            </a:r>
            <a:r>
              <a:rPr sz="1800" spc="-5" dirty="0">
                <a:latin typeface="Carlito"/>
                <a:cs typeface="Carlito"/>
              </a:rPr>
              <a:t>THEN 'very </a:t>
            </a:r>
            <a:r>
              <a:rPr sz="1800" spc="-10" dirty="0">
                <a:latin typeface="Carlito"/>
                <a:cs typeface="Carlito"/>
              </a:rPr>
              <a:t>good' 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5" dirty="0">
                <a:latin typeface="Carlito"/>
                <a:cs typeface="Carlito"/>
              </a:rPr>
              <a:t>WHEN 'c' THEN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'good'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7180" algn="l"/>
              </a:tabLst>
            </a:pPr>
            <a:r>
              <a:rPr sz="1800" spc="-5" dirty="0">
                <a:latin typeface="Carlito"/>
                <a:cs typeface="Carlito"/>
              </a:rPr>
              <a:t>ELSE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'poor'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6545" algn="l"/>
              </a:tabLst>
            </a:pPr>
            <a:r>
              <a:rPr sz="1800" spc="-5" dirty="0">
                <a:latin typeface="Carlito"/>
                <a:cs typeface="Carlito"/>
              </a:rPr>
              <a:t>end;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6545" algn="l"/>
              </a:tabLst>
            </a:pPr>
            <a:r>
              <a:rPr sz="1800" spc="-5" dirty="0">
                <a:latin typeface="Carlito"/>
                <a:cs typeface="Carlito"/>
              </a:rPr>
              <a:t>dbms_output.put_line('grade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is'||v_result);</a:t>
            </a:r>
            <a:endParaRPr sz="18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6545" algn="l"/>
              </a:tabLst>
            </a:pPr>
            <a:r>
              <a:rPr sz="1800" spc="-5" dirty="0">
                <a:latin typeface="Carlito"/>
                <a:cs typeface="Carlito"/>
              </a:rPr>
              <a:t>end;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 smtClean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32986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rlito"/>
                <a:cs typeface="Carlito"/>
              </a:rPr>
              <a:t>FOR</a:t>
            </a:r>
            <a:r>
              <a:rPr b="0" spc="-75" dirty="0">
                <a:latin typeface="Carlito"/>
                <a:cs typeface="Carlito"/>
              </a:rPr>
              <a:t> </a:t>
            </a:r>
            <a:r>
              <a:rPr b="0" spc="-30" dirty="0">
                <a:latin typeface="Carlito"/>
                <a:cs typeface="Carlito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041"/>
            <a:ext cx="7884159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1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&lt;loop_variable&gt;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&lt;lower_limit&gt; </a:t>
            </a:r>
            <a:r>
              <a:rPr sz="2800" spc="-5" dirty="0">
                <a:latin typeface="Carlito"/>
                <a:cs typeface="Carlito"/>
              </a:rPr>
              <a:t>.. </a:t>
            </a:r>
            <a:r>
              <a:rPr sz="2800" spc="-10" dirty="0">
                <a:latin typeface="Carlito"/>
                <a:cs typeface="Carlito"/>
              </a:rPr>
              <a:t>&lt;higher_limit&gt;  </a:t>
            </a:r>
            <a:r>
              <a:rPr sz="2800" spc="-25" dirty="0">
                <a:latin typeface="Carlito"/>
                <a:cs typeface="Carlito"/>
              </a:rPr>
              <a:t>LOOP</a:t>
            </a:r>
            <a:endParaRPr sz="2800" dirty="0">
              <a:latin typeface="Carlito"/>
              <a:cs typeface="Carlito"/>
            </a:endParaRPr>
          </a:p>
          <a:p>
            <a:pPr marL="12700" marR="4225290">
              <a:lnSpc>
                <a:spcPts val="4029"/>
              </a:lnSpc>
              <a:spcBef>
                <a:spcPts val="245"/>
              </a:spcBef>
            </a:pPr>
            <a:r>
              <a:rPr sz="2800" spc="-15" dirty="0">
                <a:latin typeface="Carlito"/>
                <a:cs typeface="Carlito"/>
              </a:rPr>
              <a:t>sequence_of_statements  </a:t>
            </a:r>
            <a:r>
              <a:rPr sz="2800" spc="-10" dirty="0">
                <a:latin typeface="Carlito"/>
                <a:cs typeface="Carlito"/>
              </a:rPr>
              <a:t>END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LOOP;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899"/>
            <a:ext cx="34510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5" dirty="0">
                <a:latin typeface="Carlito"/>
                <a:cs typeface="Carlito"/>
              </a:rPr>
              <a:t>FOR</a:t>
            </a:r>
            <a:r>
              <a:rPr b="0" spc="-75" dirty="0">
                <a:latin typeface="Carlito"/>
                <a:cs typeface="Carlito"/>
              </a:rPr>
              <a:t> </a:t>
            </a:r>
            <a:r>
              <a:rPr b="0" spc="-30" dirty="0">
                <a:latin typeface="Carlito"/>
                <a:cs typeface="Carlito"/>
              </a:rPr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436827" y="1295400"/>
            <a:ext cx="8205776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38912"/>
            <a:ext cx="6519672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3429000"/>
            <a:ext cx="6516624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2788" y="461899"/>
            <a:ext cx="320421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While</a:t>
            </a:r>
            <a:r>
              <a:rPr spc="-75" dirty="0"/>
              <a:t> </a:t>
            </a:r>
            <a:r>
              <a:rPr spc="-5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498538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WHILE </a:t>
            </a:r>
            <a:r>
              <a:rPr sz="3200" spc="-10" dirty="0">
                <a:latin typeface="Carlito"/>
                <a:cs typeface="Carlito"/>
              </a:rPr>
              <a:t>&lt;exit_condition&gt; </a:t>
            </a:r>
            <a:r>
              <a:rPr sz="3200" spc="-25" dirty="0">
                <a:latin typeface="Carlito"/>
                <a:cs typeface="Carlito"/>
              </a:rPr>
              <a:t>LOOP  </a:t>
            </a:r>
            <a:r>
              <a:rPr sz="3200" spc="-10" dirty="0">
                <a:latin typeface="Carlito"/>
                <a:cs typeface="Carlito"/>
              </a:rPr>
              <a:t>sequence_of_statements  </a:t>
            </a:r>
            <a:r>
              <a:rPr sz="3200" spc="-5" dirty="0">
                <a:latin typeface="Carlito"/>
                <a:cs typeface="Carlito"/>
              </a:rPr>
              <a:t>END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LOOP;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330" y="192150"/>
            <a:ext cx="73088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4810" marR="5080" indent="-2912745" algn="ctr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rlito"/>
                <a:cs typeface="Carlito"/>
              </a:rPr>
              <a:t>Some </a:t>
            </a:r>
            <a:r>
              <a:rPr sz="4000" b="0" spc="-20" dirty="0">
                <a:latin typeface="Carlito"/>
                <a:cs typeface="Carlito"/>
              </a:rPr>
              <a:t>differences </a:t>
            </a:r>
            <a:r>
              <a:rPr sz="4000" b="0" spc="-15" dirty="0">
                <a:latin typeface="Carlito"/>
                <a:cs typeface="Carlito"/>
              </a:rPr>
              <a:t>between </a:t>
            </a:r>
            <a:r>
              <a:rPr sz="4000" b="0" spc="-10" dirty="0">
                <a:latin typeface="Carlito"/>
                <a:cs typeface="Carlito"/>
              </a:rPr>
              <a:t>SQL </a:t>
            </a:r>
            <a:r>
              <a:rPr sz="4000" b="0" spc="-5" dirty="0">
                <a:latin typeface="Carlito"/>
                <a:cs typeface="Carlito"/>
              </a:rPr>
              <a:t>and  PL/SQL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13357"/>
            <a:ext cx="807402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executed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5" dirty="0">
                <a:latin typeface="Carlito"/>
                <a:cs typeface="Carlito"/>
              </a:rPr>
              <a:t>statement </a:t>
            </a:r>
            <a:r>
              <a:rPr sz="2400" spc="-2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 time.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20" dirty="0" smtClean="0">
                <a:latin typeface="Carlito"/>
                <a:cs typeface="Carlito"/>
              </a:rPr>
              <a:t>executed</a:t>
            </a:r>
            <a:r>
              <a:rPr lang="en-IN" sz="2400" spc="-20" dirty="0" smtClean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block 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 dirty="0">
              <a:latin typeface="Carlito"/>
              <a:cs typeface="Carlito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SQL tells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database </a:t>
            </a:r>
            <a:r>
              <a:rPr sz="2400" spc="-15" dirty="0">
                <a:latin typeface="Carlito"/>
                <a:cs typeface="Carlito"/>
              </a:rPr>
              <a:t>what to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(declarative),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10" dirty="0">
                <a:latin typeface="Carlito"/>
                <a:cs typeface="Carlito"/>
              </a:rPr>
              <a:t>how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do  it. In </a:t>
            </a:r>
            <a:r>
              <a:rPr sz="2400" spc="-20" dirty="0">
                <a:latin typeface="Carlito"/>
                <a:cs typeface="Carlito"/>
              </a:rPr>
              <a:t>contrast,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spc="-10" dirty="0">
                <a:latin typeface="Carlito"/>
                <a:cs typeface="Carlito"/>
              </a:rPr>
              <a:t>tell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database how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do things  </a:t>
            </a:r>
            <a:r>
              <a:rPr sz="2400" spc="-10" dirty="0">
                <a:latin typeface="Carlito"/>
                <a:cs typeface="Carlito"/>
              </a:rPr>
              <a:t>(procedural).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queries, DML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DDL </a:t>
            </a:r>
            <a:r>
              <a:rPr sz="2400" spc="-15" dirty="0">
                <a:latin typeface="Carlito"/>
                <a:cs typeface="Carlito"/>
              </a:rPr>
              <a:t>statements. </a:t>
            </a:r>
            <a:r>
              <a:rPr sz="2400" spc="-5" dirty="0">
                <a:latin typeface="Carlito"/>
                <a:cs typeface="Carlito"/>
              </a:rPr>
              <a:t>PL/SQL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20" dirty="0">
                <a:latin typeface="Carlito"/>
                <a:cs typeface="Carlito"/>
              </a:rPr>
              <a:t>program </a:t>
            </a:r>
            <a:r>
              <a:rPr sz="2400" spc="-10" dirty="0">
                <a:latin typeface="Carlito"/>
                <a:cs typeface="Carlito"/>
              </a:rPr>
              <a:t>blocks, triggers, </a:t>
            </a:r>
            <a:r>
              <a:rPr sz="2400" spc="-5" dirty="0">
                <a:latin typeface="Carlito"/>
                <a:cs typeface="Carlito"/>
              </a:rPr>
              <a:t>functions,  </a:t>
            </a:r>
            <a:r>
              <a:rPr sz="2400" spc="-10" dirty="0">
                <a:latin typeface="Carlito"/>
                <a:cs typeface="Carlito"/>
              </a:rPr>
              <a:t>procedures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packages.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65" dirty="0">
                <a:latin typeface="Carlito"/>
                <a:cs typeface="Carlito"/>
              </a:rPr>
              <a:t>You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embed </a:t>
            </a:r>
            <a:r>
              <a:rPr sz="2400" spc="-5" dirty="0">
                <a:latin typeface="Carlito"/>
                <a:cs typeface="Carlito"/>
              </a:rPr>
              <a:t>SQL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spc="-15" dirty="0">
                <a:latin typeface="Carlito"/>
                <a:cs typeface="Carlito"/>
              </a:rPr>
              <a:t>program,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you cannot  </a:t>
            </a:r>
            <a:r>
              <a:rPr sz="2400" dirty="0">
                <a:latin typeface="Carlito"/>
                <a:cs typeface="Carlito"/>
              </a:rPr>
              <a:t>embed </a:t>
            </a:r>
            <a:r>
              <a:rPr sz="2400" spc="-5" dirty="0">
                <a:latin typeface="Carlito"/>
                <a:cs typeface="Carlito"/>
              </a:rPr>
              <a:t>PL/SQL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5" dirty="0">
                <a:latin typeface="Carlito"/>
                <a:cs typeface="Carlito"/>
              </a:rPr>
              <a:t>SQL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statement.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6813" y="972658"/>
            <a:ext cx="6087362" cy="5199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8" y="461899"/>
            <a:ext cx="360807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While</a:t>
            </a:r>
            <a:r>
              <a:rPr b="0" spc="-70" dirty="0">
                <a:latin typeface="Carlito"/>
                <a:cs typeface="Carlito"/>
              </a:rPr>
              <a:t> </a:t>
            </a:r>
            <a:r>
              <a:rPr b="0" spc="-5" dirty="0">
                <a:latin typeface="Carlito"/>
                <a:cs typeface="Carlito"/>
              </a:rPr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2209800"/>
            <a:ext cx="6283452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104" y="60401"/>
            <a:ext cx="1971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While</a:t>
            </a:r>
          </a:p>
        </p:txBody>
      </p:sp>
      <p:sp>
        <p:nvSpPr>
          <p:cNvPr id="3" name="object 3"/>
          <p:cNvSpPr/>
          <p:nvPr/>
        </p:nvSpPr>
        <p:spPr>
          <a:xfrm>
            <a:off x="649978" y="962389"/>
            <a:ext cx="7039398" cy="5747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192150"/>
            <a:ext cx="5912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PL/SQL </a:t>
            </a:r>
            <a:r>
              <a:rPr sz="4000" spc="-5" dirty="0"/>
              <a:t>Block</a:t>
            </a:r>
            <a:r>
              <a:rPr sz="4000" spc="-35" dirty="0"/>
              <a:t> </a:t>
            </a:r>
            <a:r>
              <a:rPr sz="4000" spc="-15" dirty="0"/>
              <a:t>structure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973695" cy="4318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b="1" spc="-10" dirty="0">
                <a:latin typeface="Carlito"/>
                <a:cs typeface="Carlito"/>
              </a:rPr>
              <a:t>DECLARE </a:t>
            </a:r>
            <a:r>
              <a:rPr sz="3200" spc="-5" dirty="0">
                <a:latin typeface="Carlito"/>
                <a:cs typeface="Carlito"/>
              </a:rPr>
              <a:t>(optional)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3200" spc="-20" dirty="0">
                <a:latin typeface="Carlito"/>
                <a:cs typeface="Carlito"/>
              </a:rPr>
              <a:t>Variables, cursors, </a:t>
            </a:r>
            <a:r>
              <a:rPr sz="3200" spc="-5" dirty="0">
                <a:latin typeface="Carlito"/>
                <a:cs typeface="Carlito"/>
              </a:rPr>
              <a:t>user-defined </a:t>
            </a:r>
            <a:r>
              <a:rPr sz="3200" spc="-15" dirty="0">
                <a:latin typeface="Carlito"/>
                <a:cs typeface="Carlito"/>
              </a:rPr>
              <a:t>exceptions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b="1" spc="-10" dirty="0">
                <a:latin typeface="Carlito"/>
                <a:cs typeface="Carlito"/>
              </a:rPr>
              <a:t>BEGIN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(Mandatory)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rlito"/>
                <a:cs typeface="Carlito"/>
              </a:rPr>
              <a:t>-SQL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statements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Carlito"/>
                <a:cs typeface="Carlito"/>
              </a:rPr>
              <a:t>-PL/SQL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statements</a:t>
            </a:r>
            <a:endParaRPr sz="32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sz="3200" b="1" spc="-15" dirty="0">
                <a:latin typeface="Carlito"/>
                <a:cs typeface="Carlito"/>
              </a:rPr>
              <a:t>EXCEPTION</a:t>
            </a:r>
            <a:r>
              <a:rPr sz="3200" b="1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(optional)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Carlito"/>
                <a:cs typeface="Carlito"/>
              </a:rPr>
              <a:t>Action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perform </a:t>
            </a:r>
            <a:r>
              <a:rPr sz="3200" dirty="0">
                <a:latin typeface="Carlito"/>
                <a:cs typeface="Carlito"/>
              </a:rPr>
              <a:t>when </a:t>
            </a:r>
            <a:r>
              <a:rPr sz="3200" spc="-10" dirty="0">
                <a:latin typeface="Carlito"/>
                <a:cs typeface="Carlito"/>
              </a:rPr>
              <a:t>error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occur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b="1" dirty="0">
                <a:latin typeface="Carlito"/>
                <a:cs typeface="Carlito"/>
              </a:rPr>
              <a:t>END;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48" y="461899"/>
            <a:ext cx="562775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PL/SQL Block</a:t>
            </a:r>
            <a:r>
              <a:rPr b="0" spc="-25" dirty="0">
                <a:latin typeface="Carlito"/>
                <a:cs typeface="Carlito"/>
              </a:rPr>
              <a:t> </a:t>
            </a:r>
            <a:r>
              <a:rPr b="0" spc="-45" dirty="0">
                <a:latin typeface="Carlito"/>
                <a:cs typeface="Carlito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2362200" cy="4114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solidFill>
                  <a:srgbClr val="C0504D"/>
                </a:solidFill>
                <a:latin typeface="Carlito"/>
                <a:cs typeface="Carlito"/>
              </a:rPr>
              <a:t>Anonymous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DECLARE</a:t>
            </a: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>
              <a:latin typeface="Carlito"/>
              <a:cs typeface="Carlito"/>
            </a:endParaRPr>
          </a:p>
          <a:p>
            <a:pPr marL="91440" marR="812165" indent="342900">
              <a:lnSpc>
                <a:spcPct val="120000"/>
              </a:lnSpc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ts  </a:t>
            </a:r>
            <a:r>
              <a:rPr sz="1800" spc="-15" dirty="0">
                <a:latin typeface="Carlito"/>
                <a:cs typeface="Carlito"/>
              </a:rPr>
              <a:t>EXCEPTION  </a:t>
            </a:r>
            <a:r>
              <a:rPr sz="1800" spc="-5" dirty="0">
                <a:latin typeface="Carlito"/>
                <a:cs typeface="Carlito"/>
              </a:rPr>
              <a:t>END;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0" y="1981200"/>
            <a:ext cx="2743200" cy="4114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C0504D"/>
                </a:solidFill>
                <a:latin typeface="Carlito"/>
                <a:cs typeface="Carlito"/>
              </a:rPr>
              <a:t>Procedure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92075" marR="69088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PROCEDURE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&lt;name&gt;  IS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>
              <a:latin typeface="Carlito"/>
              <a:cs typeface="Carlito"/>
            </a:endParaRPr>
          </a:p>
          <a:p>
            <a:pPr marL="92075" marR="1192530" indent="342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ts  </a:t>
            </a:r>
            <a:r>
              <a:rPr sz="1800" spc="-15" dirty="0">
                <a:latin typeface="Carlito"/>
                <a:cs typeface="Carlito"/>
              </a:rPr>
              <a:t>EXCEPTION  </a:t>
            </a:r>
            <a:r>
              <a:rPr sz="1800" spc="-5" dirty="0">
                <a:latin typeface="Carlito"/>
                <a:cs typeface="Carlito"/>
              </a:rPr>
              <a:t>END;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1981200"/>
            <a:ext cx="2362200" cy="411480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solidFill>
                  <a:srgbClr val="C0504D"/>
                </a:solidFill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FUNCTION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&lt;name&gt;</a:t>
            </a:r>
            <a:endParaRPr sz="1800">
              <a:latin typeface="Carlito"/>
              <a:cs typeface="Carlito"/>
            </a:endParaRPr>
          </a:p>
          <a:p>
            <a:pPr marL="92075" marR="39497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RETURN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&lt;datatype&gt;  </a:t>
            </a:r>
            <a:r>
              <a:rPr sz="1800" dirty="0">
                <a:latin typeface="Carlito"/>
                <a:cs typeface="Carlito"/>
              </a:rPr>
              <a:t>IS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BEGIN</a:t>
            </a:r>
            <a:endParaRPr sz="1800">
              <a:latin typeface="Carlito"/>
              <a:cs typeface="Carlito"/>
            </a:endParaRPr>
          </a:p>
          <a:p>
            <a:pPr marL="92075" marR="810895" indent="342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ts  </a:t>
            </a:r>
            <a:r>
              <a:rPr sz="1800" spc="-15" dirty="0">
                <a:latin typeface="Carlito"/>
                <a:cs typeface="Carlito"/>
              </a:rPr>
              <a:t>EXCEPTION  </a:t>
            </a:r>
            <a:r>
              <a:rPr sz="1800" spc="-5" dirty="0">
                <a:latin typeface="Carlito"/>
                <a:cs typeface="Carlito"/>
              </a:rPr>
              <a:t>END;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192150"/>
            <a:ext cx="634250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Steps to </a:t>
            </a:r>
            <a:r>
              <a:rPr sz="4000" spc="-30" dirty="0"/>
              <a:t>create </a:t>
            </a:r>
            <a:r>
              <a:rPr sz="4000" spc="-5" dirty="0"/>
              <a:t>script</a:t>
            </a:r>
            <a:r>
              <a:rPr sz="4000" spc="30" dirty="0"/>
              <a:t> </a:t>
            </a:r>
            <a:r>
              <a:rPr sz="4000" spc="-10" dirty="0"/>
              <a:t>file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7157"/>
            <a:ext cx="738886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rlito"/>
                <a:cs typeface="Carlito"/>
              </a:rPr>
              <a:t>Step1:</a:t>
            </a:r>
            <a:endParaRPr sz="27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latin typeface="Carlito"/>
                <a:cs typeface="Carlito"/>
              </a:rPr>
              <a:t>SQL&gt; </a:t>
            </a:r>
            <a:r>
              <a:rPr sz="2700" b="1" spc="-5" dirty="0">
                <a:latin typeface="Carlito"/>
                <a:cs typeface="Carlito"/>
              </a:rPr>
              <a:t>edit </a:t>
            </a:r>
            <a:r>
              <a:rPr sz="2700" spc="-10" dirty="0">
                <a:latin typeface="Carlito"/>
                <a:cs typeface="Carlito"/>
              </a:rPr>
              <a:t>z:\oracle\sql\var1.sql  </a:t>
            </a:r>
            <a:endParaRPr lang="en-IN" sz="2700" spc="-10" dirty="0" smtClean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700" spc="-10" dirty="0" smtClean="0">
                <a:latin typeface="Carlito"/>
                <a:cs typeface="Carlito"/>
              </a:rPr>
              <a:t>Step2</a:t>
            </a:r>
            <a:r>
              <a:rPr sz="2700" spc="-10" dirty="0">
                <a:latin typeface="Carlito"/>
                <a:cs typeface="Carlito"/>
              </a:rPr>
              <a:t>:</a:t>
            </a:r>
            <a:endParaRPr sz="2700" dirty="0">
              <a:latin typeface="Carlito"/>
              <a:cs typeface="Carlito"/>
            </a:endParaRPr>
          </a:p>
          <a:p>
            <a:pPr marL="12700" marR="334645">
              <a:lnSpc>
                <a:spcPct val="100000"/>
              </a:lnSpc>
            </a:pPr>
            <a:r>
              <a:rPr sz="2700" spc="-30" dirty="0">
                <a:latin typeface="Carlito"/>
                <a:cs typeface="Carlito"/>
              </a:rPr>
              <a:t>Type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20" dirty="0">
                <a:latin typeface="Carlito"/>
                <a:cs typeface="Carlito"/>
              </a:rPr>
              <a:t>program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notepad  </a:t>
            </a:r>
            <a:endParaRPr lang="en-IN" sz="2700" spc="-5" dirty="0" smtClean="0">
              <a:latin typeface="Carlito"/>
              <a:cs typeface="Carlito"/>
            </a:endParaRPr>
          </a:p>
          <a:p>
            <a:pPr marL="12700" marR="334645">
              <a:lnSpc>
                <a:spcPct val="100000"/>
              </a:lnSpc>
            </a:pPr>
            <a:r>
              <a:rPr sz="2700" spc="-10" dirty="0" smtClean="0">
                <a:latin typeface="Carlito"/>
                <a:cs typeface="Carlito"/>
              </a:rPr>
              <a:t>Step</a:t>
            </a:r>
            <a:r>
              <a:rPr sz="2700" spc="-20" dirty="0" smtClean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3:</a:t>
            </a:r>
          </a:p>
          <a:p>
            <a:pPr marL="12700" marR="1939925">
              <a:lnSpc>
                <a:spcPct val="100000"/>
              </a:lnSpc>
            </a:pPr>
            <a:r>
              <a:rPr sz="2700" spc="-20" dirty="0">
                <a:latin typeface="Carlito"/>
                <a:cs typeface="Carlito"/>
              </a:rPr>
              <a:t>Save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program  </a:t>
            </a:r>
            <a:endParaRPr lang="en-IN" sz="2700" spc="-20" dirty="0" smtClean="0">
              <a:latin typeface="Carlito"/>
              <a:cs typeface="Carlito"/>
            </a:endParaRPr>
          </a:p>
          <a:p>
            <a:pPr marL="12700" marR="1939925">
              <a:lnSpc>
                <a:spcPct val="100000"/>
              </a:lnSpc>
            </a:pPr>
            <a:r>
              <a:rPr sz="2700" spc="-10" dirty="0" smtClean="0">
                <a:latin typeface="Carlito"/>
                <a:cs typeface="Carlito"/>
              </a:rPr>
              <a:t>Step4</a:t>
            </a:r>
            <a:r>
              <a:rPr sz="2700" spc="-10" dirty="0">
                <a:latin typeface="Carlito"/>
                <a:cs typeface="Carlito"/>
              </a:rPr>
              <a:t>:</a:t>
            </a:r>
            <a:endParaRPr sz="2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Carlito"/>
                <a:cs typeface="Carlito"/>
              </a:rPr>
              <a:t>Run the</a:t>
            </a:r>
            <a:r>
              <a:rPr sz="2700" spc="-25" dirty="0">
                <a:latin typeface="Carlito"/>
                <a:cs typeface="Carlito"/>
              </a:rPr>
              <a:t> program</a:t>
            </a:r>
            <a:endParaRPr sz="2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Carlito"/>
                <a:cs typeface="Carlito"/>
              </a:rPr>
              <a:t>SQL&gt; </a:t>
            </a:r>
            <a:r>
              <a:rPr sz="2700" b="1" spc="-10" dirty="0">
                <a:latin typeface="Carlito"/>
                <a:cs typeface="Carlito"/>
              </a:rPr>
              <a:t>set </a:t>
            </a:r>
            <a:r>
              <a:rPr sz="2700" b="1" spc="-5" dirty="0">
                <a:latin typeface="Carlito"/>
                <a:cs typeface="Carlito"/>
              </a:rPr>
              <a:t>serveroutput</a:t>
            </a:r>
            <a:r>
              <a:rPr sz="2700" b="1" spc="30" dirty="0">
                <a:latin typeface="Carlito"/>
                <a:cs typeface="Carlito"/>
              </a:rPr>
              <a:t> </a:t>
            </a:r>
            <a:r>
              <a:rPr sz="2700" b="1" dirty="0">
                <a:latin typeface="Carlito"/>
                <a:cs typeface="Carlito"/>
              </a:rPr>
              <a:t>on;</a:t>
            </a:r>
            <a:endParaRPr sz="2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latin typeface="Carlito"/>
                <a:cs typeface="Carlito"/>
              </a:rPr>
              <a:t>SQL&gt; </a:t>
            </a:r>
            <a:r>
              <a:rPr sz="2700" b="1" spc="-10" dirty="0">
                <a:latin typeface="Carlito"/>
                <a:cs typeface="Carlito"/>
              </a:rPr>
              <a:t>@</a:t>
            </a:r>
            <a:r>
              <a:rPr sz="2700" spc="-10" dirty="0">
                <a:latin typeface="Carlito"/>
                <a:cs typeface="Carlito"/>
              </a:rPr>
              <a:t>z:\oracle\sql\var1.sql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9811"/>
            <a:ext cx="7633334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latin typeface="Carlito"/>
                <a:cs typeface="Carlito"/>
              </a:rPr>
              <a:t>/* Remember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spc="-10" dirty="0">
                <a:latin typeface="Carlito"/>
                <a:cs typeface="Carlito"/>
              </a:rPr>
              <a:t>SERVEROUTPUT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output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*/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rlito"/>
                <a:cs typeface="Carlito"/>
              </a:rPr>
              <a:t>BEGIN</a:t>
            </a:r>
            <a:endParaRPr sz="2400" dirty="0">
              <a:latin typeface="Carlito"/>
              <a:cs typeface="Carlito"/>
            </a:endParaRPr>
          </a:p>
          <a:p>
            <a:pPr marL="12700" marR="2406015" indent="137160">
              <a:lnSpc>
                <a:spcPct val="120000"/>
              </a:lnSpc>
            </a:pPr>
            <a:r>
              <a:rPr sz="2400" spc="-15" dirty="0">
                <a:latin typeface="Carlito"/>
                <a:cs typeface="Carlito"/>
              </a:rPr>
              <a:t>DBMS_OUTPUT.PUT_LINE('Hello </a:t>
            </a:r>
            <a:r>
              <a:rPr sz="2400" spc="-20" dirty="0">
                <a:latin typeface="Carlito"/>
                <a:cs typeface="Carlito"/>
              </a:rPr>
              <a:t>World');  </a:t>
            </a:r>
            <a:r>
              <a:rPr sz="2400" spc="-5" dirty="0">
                <a:latin typeface="Carlito"/>
                <a:cs typeface="Carlito"/>
              </a:rPr>
              <a:t>END;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rlito"/>
                <a:cs typeface="Carlito"/>
              </a:rPr>
              <a:t>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0" y="533400"/>
            <a:ext cx="39463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6" y="461899"/>
            <a:ext cx="4177793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Program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6830695" cy="4244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rlito"/>
                <a:cs typeface="Carlito"/>
              </a:rPr>
              <a:t>Write </a:t>
            </a:r>
            <a:r>
              <a:rPr sz="2500" spc="-5" dirty="0">
                <a:latin typeface="Carlito"/>
                <a:cs typeface="Carlito"/>
              </a:rPr>
              <a:t>a </a:t>
            </a:r>
            <a:r>
              <a:rPr sz="2500" spc="-15" dirty="0">
                <a:latin typeface="Carlito"/>
                <a:cs typeface="Carlito"/>
              </a:rPr>
              <a:t>program to </a:t>
            </a:r>
            <a:r>
              <a:rPr sz="2500" spc="-10" dirty="0">
                <a:latin typeface="Carlito"/>
                <a:cs typeface="Carlito"/>
              </a:rPr>
              <a:t>print your </a:t>
            </a:r>
            <a:r>
              <a:rPr sz="2500" spc="-5" dirty="0">
                <a:latin typeface="Carlito"/>
                <a:cs typeface="Carlito"/>
              </a:rPr>
              <a:t>name and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10" dirty="0" err="1" smtClean="0">
                <a:latin typeface="Carlito"/>
                <a:cs typeface="Carlito"/>
              </a:rPr>
              <a:t>regno</a:t>
            </a:r>
            <a:r>
              <a:rPr sz="2500" spc="-10" dirty="0" smtClean="0">
                <a:latin typeface="Carlito"/>
                <a:cs typeface="Carlito"/>
              </a:rPr>
              <a:t>.</a:t>
            </a:r>
            <a:endParaRPr sz="2500" dirty="0" smtClean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spcBef>
                <a:spcPts val="5"/>
              </a:spcBef>
              <a:tabLst>
                <a:tab pos="459740" algn="l"/>
                <a:tab pos="460375" algn="l"/>
              </a:tabLst>
            </a:pPr>
            <a:r>
              <a:rPr sz="2500" spc="-10" dirty="0" smtClean="0">
                <a:latin typeface="Carlito"/>
                <a:cs typeface="Carlito"/>
              </a:rPr>
              <a:t>declare</a:t>
            </a:r>
            <a:endParaRPr sz="2500" dirty="0" smtClean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5" dirty="0" err="1" smtClean="0">
                <a:latin typeface="Carlito"/>
                <a:cs typeface="Carlito"/>
              </a:rPr>
              <a:t>v_name</a:t>
            </a:r>
            <a:r>
              <a:rPr sz="2500" spc="10" dirty="0" smtClean="0">
                <a:latin typeface="Carlito"/>
                <a:cs typeface="Carlito"/>
              </a:rPr>
              <a:t> </a:t>
            </a:r>
            <a:r>
              <a:rPr sz="2500" spc="-10" dirty="0" smtClean="0">
                <a:latin typeface="Carlito"/>
                <a:cs typeface="Carlito"/>
              </a:rPr>
              <a:t>varchar2(10);</a:t>
            </a:r>
            <a:endParaRPr sz="2500" dirty="0" smtClean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10" dirty="0" err="1" smtClean="0">
                <a:latin typeface="Carlito"/>
                <a:cs typeface="Carlito"/>
              </a:rPr>
              <a:t>v_regno</a:t>
            </a:r>
            <a:r>
              <a:rPr sz="2500" spc="-5" dirty="0" smtClean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number;</a:t>
            </a:r>
            <a:endParaRPr sz="2500"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740" algn="l"/>
                <a:tab pos="460375" algn="l"/>
              </a:tabLst>
            </a:pPr>
            <a:r>
              <a:rPr sz="2500" spc="-5" dirty="0">
                <a:latin typeface="Carlito"/>
                <a:cs typeface="Carlito"/>
              </a:rPr>
              <a:t>begin</a:t>
            </a:r>
            <a:endParaRPr sz="2500"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10" dirty="0">
                <a:latin typeface="Carlito"/>
                <a:cs typeface="Carlito"/>
              </a:rPr>
              <a:t>v_name:='venkat';</a:t>
            </a:r>
            <a:endParaRPr sz="2500" dirty="0">
              <a:latin typeface="Carlito"/>
              <a:cs typeface="Carlito"/>
            </a:endParaRPr>
          </a:p>
          <a:p>
            <a:pPr marL="15494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5" dirty="0">
                <a:latin typeface="Carlito"/>
                <a:cs typeface="Carlito"/>
              </a:rPr>
              <a:t>v_regno:=39;</a:t>
            </a:r>
            <a:endParaRPr sz="2500" dirty="0">
              <a:latin typeface="Carlito"/>
              <a:cs typeface="Carlito"/>
            </a:endParaRPr>
          </a:p>
          <a:p>
            <a:pPr marL="155575" marR="5080">
              <a:lnSpc>
                <a:spcPct val="100000"/>
              </a:lnSpc>
              <a:tabLst>
                <a:tab pos="459105" algn="l"/>
                <a:tab pos="459740" algn="l"/>
              </a:tabLst>
            </a:pPr>
            <a:r>
              <a:rPr sz="2500" spc="-10" dirty="0">
                <a:latin typeface="Carlito"/>
                <a:cs typeface="Carlito"/>
              </a:rPr>
              <a:t>dbms_output.put_line( </a:t>
            </a:r>
            <a:r>
              <a:rPr sz="2500" spc="-5" dirty="0">
                <a:latin typeface="Carlito"/>
                <a:cs typeface="Carlito"/>
              </a:rPr>
              <a:t>'the name is' || v_name);  </a:t>
            </a:r>
            <a:r>
              <a:rPr sz="2500" spc="-10" dirty="0" err="1" smtClean="0">
                <a:latin typeface="Carlito"/>
                <a:cs typeface="Carlito"/>
              </a:rPr>
              <a:t>dbms_output.put_line</a:t>
            </a:r>
            <a:r>
              <a:rPr sz="2500" spc="-10" dirty="0">
                <a:latin typeface="Carlito"/>
                <a:cs typeface="Carlito"/>
              </a:rPr>
              <a:t>('the </a:t>
            </a:r>
            <a:r>
              <a:rPr sz="2500" spc="-5" dirty="0">
                <a:latin typeface="Carlito"/>
                <a:cs typeface="Carlito"/>
              </a:rPr>
              <a:t>no is' ||</a:t>
            </a:r>
            <a:r>
              <a:rPr sz="2500" spc="6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v_regno);</a:t>
            </a:r>
            <a:endParaRPr sz="2500" dirty="0">
              <a:latin typeface="Carlito"/>
              <a:cs typeface="Carlito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2500" spc="-5" dirty="0" smtClean="0">
                <a:latin typeface="Carlito"/>
                <a:cs typeface="Carlito"/>
              </a:rPr>
              <a:t>end</a:t>
            </a:r>
            <a:r>
              <a:rPr sz="2500" spc="-5" dirty="0">
                <a:latin typeface="Carlito"/>
                <a:cs typeface="Carlito"/>
              </a:rPr>
              <a:t>;</a:t>
            </a:r>
            <a:endParaRPr sz="2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arlito"/>
                <a:cs typeface="Carlito"/>
              </a:rPr>
              <a:t>/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16" y="461899"/>
            <a:ext cx="25991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arlito"/>
                <a:cs typeface="Carlito"/>
              </a:rPr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290315" y="2086355"/>
            <a:ext cx="2563367" cy="2685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673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Carlito</vt:lpstr>
      <vt:lpstr>Office Theme</vt:lpstr>
      <vt:lpstr>PL SQL</vt:lpstr>
      <vt:lpstr>PL SQL</vt:lpstr>
      <vt:lpstr>Some differences between SQL and  PL/SQL</vt:lpstr>
      <vt:lpstr>PL/SQL Block structure</vt:lpstr>
      <vt:lpstr>PL/SQL Block Types</vt:lpstr>
      <vt:lpstr>Steps to create script file</vt:lpstr>
      <vt:lpstr>Program 1</vt:lpstr>
      <vt:lpstr>Program 2</vt:lpstr>
      <vt:lpstr>Input</vt:lpstr>
      <vt:lpstr>Program 3</vt:lpstr>
      <vt:lpstr>Program 3a</vt:lpstr>
      <vt:lpstr>Program 3b</vt:lpstr>
      <vt:lpstr>Program 3c</vt:lpstr>
      <vt:lpstr>Program 4</vt:lpstr>
      <vt:lpstr>Program 5</vt:lpstr>
      <vt:lpstr>Statements</vt:lpstr>
      <vt:lpstr>PL_SQL Statements</vt:lpstr>
      <vt:lpstr>IF Syntax</vt:lpstr>
      <vt:lpstr>If statement</vt:lpstr>
      <vt:lpstr>Program – If with SQL</vt:lpstr>
      <vt:lpstr>CASE</vt:lpstr>
      <vt:lpstr>CASE</vt:lpstr>
      <vt:lpstr>Program - Case</vt:lpstr>
      <vt:lpstr>Program2-Case</vt:lpstr>
      <vt:lpstr>CASE - Example</vt:lpstr>
      <vt:lpstr>FOR LOOP</vt:lpstr>
      <vt:lpstr>FOR LOOP</vt:lpstr>
      <vt:lpstr>PowerPoint Presentation</vt:lpstr>
      <vt:lpstr>While Loop</vt:lpstr>
      <vt:lpstr>PowerPoint Presentation</vt:lpstr>
      <vt:lpstr>While loop</vt:lpstr>
      <vt:lpstr>While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SQL</dc:title>
  <dc:creator>VITCC</dc:creator>
  <cp:lastModifiedBy>Admin</cp:lastModifiedBy>
  <cp:revision>10</cp:revision>
  <dcterms:created xsi:type="dcterms:W3CDTF">2020-09-10T00:55:55Z</dcterms:created>
  <dcterms:modified xsi:type="dcterms:W3CDTF">2021-04-21T11:11:13Z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2020-09-10T00:00:00Z</vt:filetime>
  </property>
</Properties>
</file>