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5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51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4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3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7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9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96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3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0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6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5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DD22-CDE4-43ED-8B83-65B29D4836F3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7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8" y="2640169"/>
            <a:ext cx="9519199" cy="869794"/>
          </a:xfrm>
        </p:spPr>
        <p:txBody>
          <a:bodyPr>
            <a:normAutofit/>
          </a:bodyPr>
          <a:lstStyle/>
          <a:p>
            <a:r>
              <a:rPr lang="en-IN" b="1" dirty="0"/>
              <a:t>SQL – SUBQUERIES</a:t>
            </a:r>
          </a:p>
        </p:txBody>
      </p:sp>
    </p:spTree>
    <p:extLst>
      <p:ext uri="{BB962C8B-B14F-4D97-AF65-F5344CB8AC3E}">
        <p14:creationId xmlns:p14="http://schemas.microsoft.com/office/powerpoint/2010/main" val="9328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QUERY 4 </a:t>
            </a:r>
            <a:r>
              <a:rPr lang="en-US" dirty="0">
                <a:effectLst/>
              </a:rPr>
              <a:t>SQL subquery with ALL / ANY operator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effectLst/>
              </a:rPr>
              <a:t>comparison_operator</a:t>
            </a:r>
            <a:r>
              <a:rPr lang="en-IN" dirty="0">
                <a:effectLst/>
              </a:rPr>
              <a:t> ALL (subquery)</a:t>
            </a:r>
          </a:p>
          <a:p>
            <a:r>
              <a:rPr lang="en-IN" dirty="0" err="1">
                <a:effectLst/>
              </a:rPr>
              <a:t>comparison_operator</a:t>
            </a:r>
            <a:r>
              <a:rPr lang="en-IN" dirty="0">
                <a:effectLst/>
              </a:rPr>
              <a:t> ANY (subquery)</a:t>
            </a:r>
          </a:p>
          <a:p>
            <a:endParaRPr lang="en-IN" dirty="0">
              <a:effectLst/>
            </a:endParaRPr>
          </a:p>
          <a:p>
            <a:r>
              <a:rPr lang="en-IN" dirty="0" err="1">
                <a:effectLst/>
              </a:rPr>
              <a:t>Eg</a:t>
            </a:r>
            <a:r>
              <a:rPr lang="en-IN" dirty="0">
                <a:effectLst/>
              </a:rPr>
              <a:t>:</a:t>
            </a:r>
          </a:p>
          <a:p>
            <a:pPr lvl="1"/>
            <a:r>
              <a:rPr lang="en-IN" dirty="0">
                <a:effectLst/>
              </a:rPr>
              <a:t>x &gt; ALL (subquery)</a:t>
            </a:r>
          </a:p>
          <a:p>
            <a:pPr lvl="1"/>
            <a:r>
              <a:rPr lang="en-IN" dirty="0">
                <a:effectLst/>
              </a:rPr>
              <a:t>x &gt; ANY(subquery)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95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QUERY 4 </a:t>
            </a:r>
            <a:r>
              <a:rPr lang="en-US" dirty="0">
                <a:effectLst/>
              </a:rPr>
              <a:t>SQL subquery with ALL operator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Find all employees whose salaries are greater than the lowest salary of every department: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employee_id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, salary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WHERE</a:t>
            </a:r>
            <a:r>
              <a:rPr lang="en-US" dirty="0">
                <a:effectLst/>
              </a:rPr>
              <a:t> salary &gt;= </a:t>
            </a:r>
            <a:r>
              <a:rPr lang="en-US" b="1" dirty="0">
                <a:effectLst/>
              </a:rPr>
              <a:t>ALL</a:t>
            </a:r>
            <a:r>
              <a:rPr lang="en-US" dirty="0">
                <a:effectLst/>
              </a:rPr>
              <a:t> (</a:t>
            </a: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MIN</a:t>
            </a:r>
            <a:r>
              <a:rPr lang="en-US" dirty="0">
                <a:effectLst/>
              </a:rPr>
              <a:t>(salary)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 </a:t>
            </a:r>
            <a:r>
              <a:rPr lang="en-US" b="1" dirty="0">
                <a:effectLst/>
              </a:rPr>
              <a:t>GROUP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ORDER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 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468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94445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SQL subquery in the FROM clause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20766"/>
            <a:ext cx="10353762" cy="4773972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*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(subquery) </a:t>
            </a:r>
            <a:r>
              <a:rPr lang="en-US" b="1" dirty="0">
                <a:effectLst/>
              </a:rPr>
              <a:t>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table_name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QUESTION: Find the round value of the average salary of departments: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Solution: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ROUND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average_salary</a:t>
            </a:r>
            <a:r>
              <a:rPr lang="en-US" dirty="0">
                <a:effectLst/>
              </a:rPr>
              <a:t>, 0)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(</a:t>
            </a: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AVG</a:t>
            </a:r>
            <a:r>
              <a:rPr lang="en-US" dirty="0">
                <a:effectLst/>
              </a:rPr>
              <a:t>(salary) </a:t>
            </a:r>
            <a:r>
              <a:rPr lang="en-US" dirty="0" err="1">
                <a:effectLst/>
              </a:rPr>
              <a:t>average_salary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GROUP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) </a:t>
            </a:r>
            <a:r>
              <a:rPr lang="en-US" dirty="0" err="1">
                <a:effectLst/>
              </a:rPr>
              <a:t>department_salary</a:t>
            </a:r>
            <a:r>
              <a:rPr lang="en-US" dirty="0">
                <a:effectLst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92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40158"/>
          </a:xfrm>
        </p:spPr>
        <p:txBody>
          <a:bodyPr/>
          <a:lstStyle/>
          <a:p>
            <a:r>
              <a:rPr lang="en-US" dirty="0">
                <a:effectLst/>
              </a:rPr>
              <a:t>SQL Subquery in the SELECT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8001"/>
            <a:ext cx="12192000" cy="119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SELECT  ID,     NAME,   SALARY, (SELECT  ROUND(AVG(SALARY), 0) FROM EMP) AVERAGE SALARY,</a:t>
            </a:r>
            <a:br>
              <a:rPr lang="en-US" sz="1600" dirty="0"/>
            </a:br>
            <a:r>
              <a:rPr lang="en-US" sz="1600" dirty="0"/>
              <a:t>SALARY - (SELECT ROUND(AVG(SALARY), 0) FROM EMP) DIFFERENCE FROM EMP ORDER BY ID;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7733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 QUERY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Single row subquery : Returns zero or one row.</a:t>
            </a:r>
          </a:p>
          <a:p>
            <a:r>
              <a:rPr lang="en-US" dirty="0">
                <a:effectLst/>
              </a:rPr>
              <a:t>Multiple row subquery : Returns one or more rows.</a:t>
            </a:r>
          </a:p>
          <a:p>
            <a:r>
              <a:rPr lang="en-US" dirty="0">
                <a:effectLst/>
              </a:rPr>
              <a:t>Multiple column subqueries : Returns one or more columns.</a:t>
            </a:r>
          </a:p>
          <a:p>
            <a:r>
              <a:rPr lang="en-US" dirty="0">
                <a:effectLst/>
              </a:rPr>
              <a:t>Correlated subqueries : A correlated subquery is a subquery that uses the values from the outer query. Also, a correlated subquery may be evaluated once for each row selected by the outer query. Because of this, a query that uses a correlated subquery may be slow.</a:t>
            </a:r>
          </a:p>
          <a:p>
            <a:r>
              <a:rPr lang="en-US" dirty="0">
                <a:effectLst/>
              </a:rPr>
              <a:t>Nested subqueries : Subqueries are placed within another subquery.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90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Correlated subqueries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403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employee_id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, salary,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 e </a:t>
            </a:r>
          </a:p>
          <a:p>
            <a:pPr marL="0" indent="0" algn="just">
              <a:buNone/>
            </a:pPr>
            <a:r>
              <a:rPr lang="en-US" b="1" dirty="0">
                <a:effectLst/>
              </a:rPr>
              <a:t>WHERE</a:t>
            </a:r>
            <a:r>
              <a:rPr lang="en-US" dirty="0">
                <a:effectLst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effectLst/>
              </a:rPr>
              <a:t>    salary &gt; </a:t>
            </a:r>
            <a:r>
              <a:rPr lang="en-US" dirty="0">
                <a:solidFill>
                  <a:srgbClr val="FFFF00"/>
                </a:solidFill>
                <a:effectLst/>
              </a:rPr>
              <a:t>(</a:t>
            </a:r>
            <a:r>
              <a:rPr lang="en-US" b="1" dirty="0">
                <a:solidFill>
                  <a:srgbClr val="FFFF00"/>
                </a:solidFill>
                <a:effectLst/>
              </a:rPr>
              <a:t>SELECT</a:t>
            </a:r>
            <a:r>
              <a:rPr lang="en-US" dirty="0">
                <a:solidFill>
                  <a:srgbClr val="FFFF00"/>
                </a:solidFill>
                <a:effectLst/>
              </a:rPr>
              <a:t> </a:t>
            </a:r>
            <a:r>
              <a:rPr lang="en-US" b="1" dirty="0">
                <a:solidFill>
                  <a:srgbClr val="FFFF00"/>
                </a:solidFill>
                <a:effectLst/>
              </a:rPr>
              <a:t>AVG</a:t>
            </a:r>
            <a:r>
              <a:rPr lang="en-US" dirty="0">
                <a:solidFill>
                  <a:srgbClr val="FFFF00"/>
                </a:solidFill>
                <a:effectLst/>
              </a:rPr>
              <a:t>(salary) </a:t>
            </a:r>
            <a:r>
              <a:rPr lang="en-US" b="1" dirty="0">
                <a:solidFill>
                  <a:srgbClr val="FFFF00"/>
                </a:solidFill>
                <a:effectLst/>
              </a:rPr>
              <a:t>FROM</a:t>
            </a:r>
            <a:r>
              <a:rPr lang="en-US" dirty="0">
                <a:solidFill>
                  <a:srgbClr val="FFFF00"/>
                </a:solidFill>
                <a:effectLst/>
              </a:rPr>
              <a:t> employees </a:t>
            </a:r>
            <a:r>
              <a:rPr lang="en-US" b="1" dirty="0">
                <a:solidFill>
                  <a:srgbClr val="FFFF00"/>
                </a:solidFill>
                <a:effectLst/>
              </a:rPr>
              <a:t>WHERE</a:t>
            </a:r>
            <a:r>
              <a:rPr lang="en-US" dirty="0">
                <a:solidFill>
                  <a:srgbClr val="FFFF00"/>
                </a:solidFill>
                <a:effectLst/>
              </a:rPr>
              <a:t> </a:t>
            </a:r>
            <a:r>
              <a:rPr lang="en-US" dirty="0" err="1">
                <a:solidFill>
                  <a:srgbClr val="FFFF00"/>
                </a:solidFill>
                <a:effectLst/>
              </a:rPr>
              <a:t>department_id</a:t>
            </a:r>
            <a:r>
              <a:rPr lang="en-US" dirty="0">
                <a:solidFill>
                  <a:srgbClr val="FFFF00"/>
                </a:solidFill>
                <a:effectLst/>
              </a:rPr>
              <a:t> = </a:t>
            </a:r>
            <a:r>
              <a:rPr lang="en-US" dirty="0" err="1">
                <a:solidFill>
                  <a:srgbClr val="FFFF00"/>
                </a:solidFill>
                <a:effectLst/>
              </a:rPr>
              <a:t>e.department_id</a:t>
            </a:r>
            <a:r>
              <a:rPr lang="en-US" dirty="0">
                <a:solidFill>
                  <a:srgbClr val="FFFF00"/>
                </a:solidFill>
                <a:effectLst/>
              </a:rPr>
              <a:t>)  </a:t>
            </a:r>
            <a:r>
              <a:rPr lang="en-US" b="1" dirty="0">
                <a:effectLst/>
              </a:rPr>
              <a:t>ORDER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 ,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 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;</a:t>
            </a:r>
          </a:p>
          <a:p>
            <a:pPr algn="just"/>
            <a:r>
              <a:rPr lang="en-US" dirty="0">
                <a:effectLst/>
              </a:rPr>
              <a:t>For each employee, the database system has to execute the correlated subquery once to calculate the average salary of the employees in the department of the current employee.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57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471384"/>
          </a:xfrm>
        </p:spPr>
        <p:txBody>
          <a:bodyPr/>
          <a:lstStyle/>
          <a:p>
            <a:pPr algn="just" fontAlgn="base"/>
            <a:r>
              <a:rPr lang="en-US" dirty="0">
                <a:effectLst/>
              </a:rPr>
              <a:t>A Subquery can be defined as a query within another query. </a:t>
            </a:r>
          </a:p>
          <a:p>
            <a:pPr algn="just" fontAlgn="base"/>
            <a:r>
              <a:rPr lang="en-US" dirty="0">
                <a:effectLst/>
              </a:rPr>
              <a:t>In other words we can say that a Subquery is a query that is embedded in WHERE/HAVING/FROM clause of another SQL 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14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1" y="0"/>
            <a:ext cx="10353761" cy="1326321"/>
          </a:xfrm>
        </p:spPr>
        <p:txBody>
          <a:bodyPr/>
          <a:lstStyle/>
          <a:p>
            <a:r>
              <a:rPr lang="en-IN" dirty="0"/>
              <a:t>SUBQUERIES -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81" y="1233178"/>
            <a:ext cx="11643107" cy="546383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effectLst/>
              </a:rPr>
              <a:t>Subqueries can be used with SELECT, UPDATE, INSERT, DELETE statements along with expression operator. It could be equality operator or comparison operator such as =, &gt;, =, &lt;= and Like operator.</a:t>
            </a:r>
          </a:p>
          <a:p>
            <a:pPr fontAlgn="base"/>
            <a:r>
              <a:rPr lang="en-US" dirty="0">
                <a:effectLst/>
              </a:rPr>
              <a:t>A subquery is a query within another query. The outer query is called as </a:t>
            </a:r>
            <a:r>
              <a:rPr lang="en-US" b="1" dirty="0">
                <a:effectLst/>
              </a:rPr>
              <a:t>main query</a:t>
            </a:r>
            <a:r>
              <a:rPr lang="en-US" dirty="0">
                <a:effectLst/>
              </a:rPr>
              <a:t> and inner query is called as</a:t>
            </a:r>
            <a:r>
              <a:rPr lang="en-US" b="1" dirty="0">
                <a:effectLst/>
              </a:rPr>
              <a:t> subquery</a:t>
            </a:r>
            <a:r>
              <a:rPr lang="en-US" dirty="0">
                <a:effectLst/>
              </a:rPr>
              <a:t>.</a:t>
            </a:r>
          </a:p>
          <a:p>
            <a:pPr fontAlgn="base"/>
            <a:r>
              <a:rPr lang="en-US" dirty="0">
                <a:effectLst/>
              </a:rPr>
              <a:t>The subquery generally executes first, and its output is used to complete the query condition for the main or outer query.</a:t>
            </a:r>
          </a:p>
          <a:p>
            <a:pPr fontAlgn="base"/>
            <a:r>
              <a:rPr lang="en-US" dirty="0">
                <a:effectLst/>
              </a:rPr>
              <a:t>Subquery must be enclosed in parentheses.</a:t>
            </a:r>
          </a:p>
          <a:p>
            <a:pPr fontAlgn="base"/>
            <a:r>
              <a:rPr lang="en-US" dirty="0">
                <a:effectLst/>
              </a:rPr>
              <a:t>Subqueries are on the right side of the comparison operator.</a:t>
            </a:r>
          </a:p>
          <a:p>
            <a:pPr fontAlgn="base"/>
            <a:r>
              <a:rPr lang="en-US" dirty="0">
                <a:effectLst/>
              </a:rPr>
              <a:t>ORDER BY command </a:t>
            </a:r>
            <a:r>
              <a:rPr lang="en-US" b="1" dirty="0">
                <a:effectLst/>
              </a:rPr>
              <a:t>cannot</a:t>
            </a:r>
            <a:r>
              <a:rPr lang="en-US" dirty="0">
                <a:effectLst/>
              </a:rPr>
              <a:t> be used in a Subquery. GROUPBY command can be used to perform same function as ORDER BY command.</a:t>
            </a:r>
          </a:p>
          <a:p>
            <a:pPr fontAlgn="base"/>
            <a:r>
              <a:rPr lang="en-US" dirty="0">
                <a:effectLst/>
              </a:rPr>
              <a:t>Use single-row operators with </a:t>
            </a:r>
            <a:r>
              <a:rPr lang="en-US" dirty="0" err="1">
                <a:effectLst/>
              </a:rPr>
              <a:t>singlerow</a:t>
            </a:r>
            <a:r>
              <a:rPr lang="en-US" dirty="0">
                <a:effectLst/>
              </a:rPr>
              <a:t> Subqueries. Use multiple-row operators with multiple-row Subqueries.</a:t>
            </a:r>
          </a:p>
        </p:txBody>
      </p:sp>
    </p:spTree>
    <p:extLst>
      <p:ext uri="{BB962C8B-B14F-4D97-AF65-F5344CB8AC3E}">
        <p14:creationId xmlns:p14="http://schemas.microsoft.com/office/powerpoint/2010/main" val="374476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84597"/>
            <a:ext cx="10353761" cy="1326321"/>
          </a:xfrm>
        </p:spPr>
        <p:txBody>
          <a:bodyPr/>
          <a:lstStyle/>
          <a:p>
            <a:r>
              <a:rPr lang="en-IN" dirty="0"/>
              <a:t>SUBQUERY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column_name</a:t>
            </a:r>
            <a:r>
              <a:rPr lang="en-US" dirty="0"/>
              <a:t> expression operator </a:t>
            </a:r>
          </a:p>
          <a:p>
            <a:pPr marL="0" indent="0">
              <a:buNone/>
            </a:pPr>
            <a:r>
              <a:rPr lang="en-US" dirty="0"/>
              <a:t>    ( SELECT COLUMN_NAME  from TABLE_NAME   WHERE ...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67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295" y="2168615"/>
            <a:ext cx="7384759" cy="44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1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SUBQUERY USING IN / NOT IN: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QUESTION: </a:t>
            </a:r>
            <a:r>
              <a:rPr lang="en-US" dirty="0">
                <a:effectLst/>
              </a:rPr>
              <a:t>Find all employees that belong to the location 1700</a:t>
            </a: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</a:rPr>
              <a:t>SOLUTION: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employee_id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WHERE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IN</a:t>
            </a:r>
            <a:r>
              <a:rPr lang="en-US" dirty="0">
                <a:effectLst/>
              </a:rPr>
              <a:t> (</a:t>
            </a: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departments </a:t>
            </a:r>
            <a:r>
              <a:rPr lang="en-US" b="1" dirty="0">
                <a:effectLst/>
              </a:rPr>
              <a:t>WHERE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location_id</a:t>
            </a:r>
            <a:r>
              <a:rPr lang="en-US" dirty="0">
                <a:effectLst/>
              </a:rPr>
              <a:t> = 1700) </a:t>
            </a:r>
            <a:r>
              <a:rPr lang="en-US" b="1" dirty="0">
                <a:effectLst/>
              </a:rPr>
              <a:t>ORDER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 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2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SUBQUERY USING OPERATORS (=,&gt;,&lt;, &gt;=,&lt;=,&lt;&gt;):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QUESTION: F</a:t>
            </a:r>
            <a:r>
              <a:rPr lang="en-US" dirty="0">
                <a:effectLst/>
              </a:rPr>
              <a:t>inds the employee who have the least salary</a:t>
            </a: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</a:rPr>
              <a:t>SOLUTION: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employee_id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, salary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WHERE</a:t>
            </a:r>
            <a:r>
              <a:rPr lang="en-US" dirty="0">
                <a:effectLst/>
              </a:rPr>
              <a:t> salary = (</a:t>
            </a: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MIN</a:t>
            </a:r>
            <a:r>
              <a:rPr lang="en-US" dirty="0">
                <a:effectLst/>
              </a:rPr>
              <a:t>(salary)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employees) </a:t>
            </a:r>
            <a:r>
              <a:rPr lang="en-US" b="1" dirty="0">
                <a:effectLst/>
              </a:rPr>
              <a:t>ORDER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 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35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3 (EXISTS / NOT EXISTS)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The EXISTS operator checks for the existence of rows returned from the subquery.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It returns true if the subquery contains any rows. Otherwise, it returns false.</a:t>
            </a:r>
          </a:p>
          <a:p>
            <a:pPr marL="0" indent="0">
              <a:buNone/>
            </a:pP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IN" dirty="0">
                <a:effectLst/>
              </a:rPr>
              <a:t>EXISTS (subquery )</a:t>
            </a:r>
          </a:p>
          <a:p>
            <a:pPr marL="0" indent="0">
              <a:buNone/>
            </a:pPr>
            <a:endParaRPr lang="en-IN" b="1" dirty="0">
              <a:effectLst/>
            </a:endParaRPr>
          </a:p>
          <a:p>
            <a:pPr marL="0" indent="0">
              <a:buNone/>
            </a:pPr>
            <a:r>
              <a:rPr lang="en-IN" dirty="0">
                <a:effectLst/>
              </a:rPr>
              <a:t>NOT EXISTS (subquery )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416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3 (EXISTS / NOT EXISTS)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QUESTION: </a:t>
            </a:r>
            <a:r>
              <a:rPr lang="en-US" dirty="0">
                <a:effectLst/>
              </a:rPr>
              <a:t>Find all departments which have at least one employee with the salary is greater than 10,000.</a:t>
            </a:r>
          </a:p>
          <a:p>
            <a:pPr marL="0" indent="0">
              <a:buNone/>
            </a:pP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</a:rPr>
              <a:t>SOLUTION: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department_name</a:t>
            </a:r>
            <a:r>
              <a:rPr lang="en-US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departments d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WHERE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EXISTS</a:t>
            </a:r>
            <a:r>
              <a:rPr lang="en-US" dirty="0">
                <a:effectLst/>
              </a:rPr>
              <a:t>( </a:t>
            </a: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1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 e </a:t>
            </a:r>
            <a:r>
              <a:rPr lang="en-US" b="1" dirty="0">
                <a:effectLst/>
              </a:rPr>
              <a:t>WHERE</a:t>
            </a:r>
            <a:r>
              <a:rPr lang="en-US" dirty="0">
                <a:effectLst/>
              </a:rPr>
              <a:t> salary &gt; 10000 </a:t>
            </a:r>
            <a:r>
              <a:rPr lang="en-US" b="1" dirty="0">
                <a:effectLst/>
              </a:rPr>
              <a:t>AND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e.department_id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d.department_id</a:t>
            </a:r>
            <a:r>
              <a:rPr lang="en-US" dirty="0">
                <a:effectLst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ORDER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department_name</a:t>
            </a:r>
            <a:r>
              <a:rPr lang="en-US" dirty="0">
                <a:effectLst/>
              </a:rPr>
              <a:t>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915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185</TotalTime>
  <Words>860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SQL – SUBQUERIES</vt:lpstr>
      <vt:lpstr>SUBQUERIES</vt:lpstr>
      <vt:lpstr>SUBQUERIES - USAGE</vt:lpstr>
      <vt:lpstr>SUBQUERY - SYNTAX</vt:lpstr>
      <vt:lpstr>EXAMPLES</vt:lpstr>
      <vt:lpstr>QUERY 1</vt:lpstr>
      <vt:lpstr>QUERY 2</vt:lpstr>
      <vt:lpstr>QUERY 3 (EXISTS / NOT EXISTS)</vt:lpstr>
      <vt:lpstr>QUERY 3 (EXISTS / NOT EXISTS)</vt:lpstr>
      <vt:lpstr>QUERY 4 SQL subquery with ALL / ANY operator </vt:lpstr>
      <vt:lpstr>QUERY 4 SQL subquery with ALL operator </vt:lpstr>
      <vt:lpstr>SQL subquery in the FROM clause </vt:lpstr>
      <vt:lpstr>SQL Subquery in the SELECT clause</vt:lpstr>
      <vt:lpstr>SUB QUERY TYPES</vt:lpstr>
      <vt:lpstr>Correlated subqueries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BUILT IN FUNCTIONS</dc:title>
  <dc:creator>Admin</dc:creator>
  <cp:lastModifiedBy>Oracle</cp:lastModifiedBy>
  <cp:revision>37</cp:revision>
  <dcterms:created xsi:type="dcterms:W3CDTF">2020-08-06T00:43:53Z</dcterms:created>
  <dcterms:modified xsi:type="dcterms:W3CDTF">2021-09-22T13:03:32Z</dcterms:modified>
</cp:coreProperties>
</file>