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950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1524000" y="1122363"/>
            <a:ext cx="9144000" cy="2387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pitchFamily="0" charset="0"/>
                <a:ea typeface="等线 Light" pitchFamily="0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3602038"/>
            <a:ext cx="9144000" cy="16557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838200" y="6356349"/>
            <a:ext cx="2743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4038600" y="6356349"/>
            <a:ext cx="4114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8610600" y="6356349"/>
            <a:ext cx="27432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1428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9129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9590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6359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452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947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1438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120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467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7724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4060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8/21/2025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4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5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83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/>
          </p:cNvSpPr>
          <p:nvPr/>
        </p:nvSpPr>
        <p:spPr>
          <a:xfrm rot="0">
            <a:off x="157903" y="185738"/>
            <a:ext cx="1943416" cy="577215"/>
          </a:xfrm>
          <a:prstGeom prst="rect"/>
          <a:solidFill>
            <a:schemeClr val="tx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6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96544" y="185738"/>
            <a:ext cx="1039601" cy="5847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96049" y="832889"/>
            <a:ext cx="10399902" cy="583937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8" name="图片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1311726" y="47938"/>
            <a:ext cx="810833" cy="584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605420"/>
      </p:ext>
    </p:extLst>
  </p:cSld>
  <p:clrMapOvr>
    <a:masterClrMapping/>
  </p:clrMapOvr>
  <p:transition spd="slow">
    <p:cover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83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"/>
          <p:cNvSpPr>
            <a:spLocks/>
          </p:cNvSpPr>
          <p:nvPr/>
        </p:nvSpPr>
        <p:spPr>
          <a:xfrm rot="0">
            <a:off x="157903" y="185738"/>
            <a:ext cx="1943416" cy="577215"/>
          </a:xfrm>
          <a:prstGeom prst="rect"/>
          <a:solidFill>
            <a:schemeClr val="tx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96544" y="185738"/>
            <a:ext cx="1039601" cy="5847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05574" y="850339"/>
            <a:ext cx="10380852" cy="582192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2" name="图片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1311726" y="47938"/>
            <a:ext cx="810833" cy="584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0867257"/>
      </p:ext>
    </p:extLst>
  </p:cSld>
  <p:clrMapOvr>
    <a:masterClrMapping/>
  </p:clrMapOvr>
  <p:transition spd="slow">
    <p:cover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833C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>
            <a:spLocks/>
          </p:cNvSpPr>
          <p:nvPr/>
        </p:nvSpPr>
        <p:spPr>
          <a:xfrm rot="0">
            <a:off x="157903" y="185738"/>
            <a:ext cx="1943416" cy="577215"/>
          </a:xfrm>
          <a:prstGeom prst="rect"/>
          <a:solidFill>
            <a:schemeClr val="tx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96544" y="185738"/>
            <a:ext cx="1039601" cy="5847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91285" y="827540"/>
            <a:ext cx="10409427" cy="584472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6" name="图片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1311726" y="47938"/>
            <a:ext cx="810833" cy="584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6389600"/>
      </p:ext>
    </p:extLst>
  </p:cSld>
  <p:clrMapOvr>
    <a:masterClrMapping/>
  </p:clrMapOvr>
  <p:transition spd="slow">
    <p:cover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"/>
          <p:cNvSpPr>
            <a:spLocks/>
          </p:cNvSpPr>
          <p:nvPr/>
        </p:nvSpPr>
        <p:spPr>
          <a:xfrm rot="0">
            <a:off x="127778" y="57150"/>
            <a:ext cx="93972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pitchFamily="0" charset="0"/>
                <a:cs typeface="Calibri" pitchFamily="0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8" name="图片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0721578" y="157765"/>
            <a:ext cx="1342645" cy="9683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矩形"/>
          <p:cNvSpPr>
            <a:spLocks/>
          </p:cNvSpPr>
          <p:nvPr/>
        </p:nvSpPr>
        <p:spPr>
          <a:xfrm rot="0">
            <a:off x="127778" y="781050"/>
            <a:ext cx="3629024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DASHBOARD 1: SUMMARY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228600" y="1371600"/>
            <a:ext cx="11835622" cy="5253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Key Performance Indicators (KPIs) Requirements:</a:t>
            </a:r>
            <a:endParaRPr lang="en-US" altLang="zh-CN" sz="2400" b="0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Total Loan Applications:</a:t>
            </a:r>
            <a:r>
              <a:rPr lang="en-US" altLang="zh-CN" sz="1800" b="0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US" altLang="zh-CN" sz="1800" b="0" i="0" u="none" strike="noStrike" kern="100" cap="none" spc="0" baseline="0">
              <a:solidFill>
                <a:srgbClr val="D9E2F3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Total Funded Amount: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US" altLang="zh-CN" sz="1800" b="0" i="0" u="none" strike="noStrike" kern="100" cap="none" spc="0" baseline="0">
              <a:solidFill>
                <a:srgbClr val="D9E2F3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Total Amount Received: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US" altLang="zh-CN" sz="1800" b="0" i="0" u="none" strike="noStrike" kern="100" cap="none" spc="0" baseline="0">
              <a:solidFill>
                <a:srgbClr val="D9E2F3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Average Interest Rate: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US" altLang="zh-CN" sz="1800" b="0" i="0" u="none" strike="noStrike" kern="100" cap="none" spc="0" baseline="0">
              <a:solidFill>
                <a:srgbClr val="D9E2F3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Average Debt-to-Income Ratio (DTI):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zh-CN" altLang="en-US" sz="1800" b="0" i="0" u="none" strike="noStrike" kern="100" cap="none" spc="0" baseline="0">
              <a:solidFill>
                <a:srgbClr val="D9E2F3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6518"/>
      </p:ext>
    </p:extLst>
  </p:cSld>
  <p:clrMapOvr>
    <a:masterClrMapping/>
  </p:clrMapOvr>
  <p:transition spd="slow">
    <p:cover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 rot="0">
            <a:off x="127778" y="57150"/>
            <a:ext cx="93972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pitchFamily="0" charset="0"/>
                <a:cs typeface="Calibri" pitchFamily="0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2" name="图片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0721578" y="157765"/>
            <a:ext cx="1342645" cy="9683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3" name="矩形"/>
          <p:cNvSpPr>
            <a:spLocks/>
          </p:cNvSpPr>
          <p:nvPr/>
        </p:nvSpPr>
        <p:spPr>
          <a:xfrm rot="0">
            <a:off x="127778" y="781050"/>
            <a:ext cx="3629024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DASHBOARD 1: SUMMARY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208552" y="1381840"/>
            <a:ext cx="4981575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 v Bad Loan KPI’s</a:t>
            </a:r>
            <a:endParaRPr lang="en-US" altLang="zh-CN" sz="24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00" cap="none" spc="0" baseline="0">
                <a:solidFill>
                  <a:srgbClr val="00B0F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Loan:</a:t>
            </a:r>
            <a:endParaRPr lang="en-US" altLang="zh-CN" sz="2000" b="1" i="0" u="none" strike="noStrike" kern="100" cap="none" spc="0" baseline="0">
              <a:solidFill>
                <a:srgbClr val="00B0F0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 Application Percentage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 Applications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 Funded Amount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Good Loan Total Received Amount</a:t>
            </a:r>
            <a:endParaRPr lang="zh-CN" altLang="en-US" sz="2400" b="0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7001874" y="1966615"/>
            <a:ext cx="4391024" cy="1853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00" cap="none" spc="0" baseline="0">
                <a:solidFill>
                  <a:srgbClr val="00B0F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Bad Loan</a:t>
            </a:r>
            <a:endParaRPr lang="en-US" altLang="zh-CN" sz="2000" b="1" i="0" u="none" strike="noStrike" kern="100" cap="none" spc="0" baseline="0">
              <a:solidFill>
                <a:srgbClr val="00B0F0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Bad Loan Application Percentage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Bad Loan Applications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Bad Loan Funded Amount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Bad Loan Total Received Amount</a:t>
            </a:r>
            <a:endParaRPr lang="zh-CN" altLang="en-US" sz="2400" b="0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228599" y="4159439"/>
            <a:ext cx="11572876" cy="1983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Loan Status Grid View</a:t>
            </a:r>
            <a:endParaRPr lang="en-US" altLang="zh-CN" sz="24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9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zh-CN" altLang="en-US" sz="1900" b="1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954"/>
      </p:ext>
    </p:extLst>
  </p:cSld>
  <p:clrMapOvr>
    <a:masterClrMapping/>
  </p:clrMapOvr>
  <p:transition spd="slow">
    <p:cover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>
            <a:spLocks/>
          </p:cNvSpPr>
          <p:nvPr/>
        </p:nvSpPr>
        <p:spPr>
          <a:xfrm rot="0">
            <a:off x="127778" y="57150"/>
            <a:ext cx="93972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pitchFamily="0" charset="0"/>
                <a:cs typeface="Calibri" pitchFamily="0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0721578" y="157765"/>
            <a:ext cx="1342645" cy="9683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9" name="矩形"/>
          <p:cNvSpPr>
            <a:spLocks/>
          </p:cNvSpPr>
          <p:nvPr/>
        </p:nvSpPr>
        <p:spPr>
          <a:xfrm rot="0">
            <a:off x="127778" y="781050"/>
            <a:ext cx="3629024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DASHBOARD 2: OVERVIEW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228600" y="1314450"/>
            <a:ext cx="11420476" cy="5187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F4B082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CHARTS</a:t>
            </a:r>
            <a:endParaRPr lang="en-US" altLang="zh-CN" sz="28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Monthly Trends by Issue Date (Line Chart):  </a:t>
            </a:r>
            <a:r>
              <a:rPr lang="en-US" altLang="zh-CN" sz="1800" b="0" i="0" u="none" strike="noStrike" kern="1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identify seasonality and long-term trends in lending activities</a:t>
            </a:r>
            <a:endParaRPr lang="en-US" altLang="zh-CN" sz="1800" b="0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Regional Analysis by State (Filled Map</a:t>
            </a: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):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To identify regions with significant lending activity and assess regional disparities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Loan Term Analysis (Donut Chart):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To allow the client to understand the distribution of loans across various term lengths.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Employee Length Analysis (Bar Chart):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How lending metrics are distributed among borrowers with different employment lengths, helping us assess the impact of employment history on loan applications.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Loan Purpose Breakdown (Bar Chart): </a:t>
            </a: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US" altLang="zh-CN" sz="1800" b="0" i="0" u="none" strike="noStrike" kern="12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Home Ownership Analysis (Tree Map):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For a hierarchical view of how home ownership impacts loan applications and disbursements.</a:t>
            </a:r>
            <a:endParaRPr lang="en-US" altLang="zh-CN" sz="18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sng" strike="noStrike" kern="100" cap="none" spc="0" baseline="0">
                <a:solidFill>
                  <a:srgbClr val="FFFF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Metrics to be shown: 'Total Loan Applications,' 'Total Funded Amount,' and 'Total Amount Received'</a:t>
            </a:r>
            <a:endParaRPr lang="zh-CN" altLang="en-US" sz="1800" b="1" i="1" u="sng" strike="noStrike" kern="100" cap="none" spc="0" baseline="0">
              <a:solidFill>
                <a:srgbClr val="FFFF00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70018"/>
      </p:ext>
    </p:extLst>
  </p:cSld>
  <p:clrMapOvr>
    <a:masterClrMapping/>
  </p:clrMapOvr>
  <p:transition spd="slow">
    <p:cover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>
            <a:spLocks/>
          </p:cNvSpPr>
          <p:nvPr/>
        </p:nvSpPr>
        <p:spPr>
          <a:xfrm rot="0">
            <a:off x="127778" y="57150"/>
            <a:ext cx="93972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pitchFamily="0" charset="0"/>
                <a:cs typeface="Calibri" pitchFamily="0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92" name="图片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0721578" y="157765"/>
            <a:ext cx="1342645" cy="9683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3" name="矩形"/>
          <p:cNvSpPr>
            <a:spLocks/>
          </p:cNvSpPr>
          <p:nvPr/>
        </p:nvSpPr>
        <p:spPr>
          <a:xfrm rot="0">
            <a:off x="127778" y="781050"/>
            <a:ext cx="362902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DASHBOARD 3: DETAILS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228600" y="1314450"/>
            <a:ext cx="11420476" cy="4353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F4B082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GRID</a:t>
            </a:r>
            <a:endParaRPr lang="en-US" altLang="zh-CN" sz="28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0" i="0" u="none" strike="noStrike" kern="100" cap="none" spc="0" baseline="0">
                <a:solidFill>
                  <a:schemeClr val="bg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US" altLang="zh-CN" sz="2000" b="0" i="0" u="none" strike="noStrike" kern="100" cap="none" spc="0" baseline="0">
              <a:solidFill>
                <a:schemeClr val="bg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1" i="1" u="none" strike="noStrike" kern="100" cap="none" spc="0" baseline="0">
                <a:solidFill>
                  <a:srgbClr val="F8CBAC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Objective:</a:t>
            </a:r>
            <a:endParaRPr lang="en-US" altLang="zh-CN" sz="2000" b="1" i="0" u="none" strike="noStrike" kern="100" cap="none" spc="0" baseline="0">
              <a:solidFill>
                <a:srgbClr val="F8CBAC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0" i="1" u="none" strike="noStrike" kern="100" cap="none" spc="0" baseline="0">
                <a:solidFill>
                  <a:srgbClr val="F8CBAC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US" altLang="zh-CN" sz="2000" b="0" i="0" u="none" strike="noStrike" kern="100" cap="none" spc="0" baseline="0">
              <a:solidFill>
                <a:srgbClr val="F8CBAC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00" cap="none" spc="0" baseline="0">
              <a:solidFill>
                <a:srgbClr val="F4B082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4346"/>
      </p:ext>
    </p:extLst>
  </p:cSld>
  <p:clrMapOvr>
    <a:masterClrMapping/>
  </p:clrMapOvr>
  <p:transition spd="slow">
    <p:cover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2038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127778" y="57150"/>
            <a:ext cx="93972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pitchFamily="0" charset="0"/>
                <a:cs typeface="Calibri" pitchFamily="0" charset="0"/>
              </a:rPr>
              <a:t>FUNCTIONALITIES YOU WILL LEARN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96" name="图片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 rot="0">
            <a:off x="10721578" y="157765"/>
            <a:ext cx="1342645" cy="9683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7" name="矩形"/>
          <p:cNvSpPr>
            <a:spLocks/>
          </p:cNvSpPr>
          <p:nvPr/>
        </p:nvSpPr>
        <p:spPr>
          <a:xfrm rot="0">
            <a:off x="1647825" y="1144432"/>
            <a:ext cx="2909078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Creating Database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Creating Table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Select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Datename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Datepart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Cast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Decimal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Month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Hour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Quarter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Day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Group by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Order by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Decimal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Limit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Count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Distinct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CTE</a:t>
            </a:r>
            <a:endParaRPr lang="en-US" altLang="zh-CN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Partition</a:t>
            </a:r>
            <a:endParaRPr lang="zh-CN" altLang="en-US" sz="1800" b="1" i="0" u="none" strike="noStrike" kern="1200" cap="none" spc="0" baseline="0">
              <a:solidFill>
                <a:srgbClr val="FFDA6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8" name="矩形"/>
          <p:cNvSpPr>
            <a:spLocks/>
          </p:cNvSpPr>
          <p:nvPr/>
        </p:nvSpPr>
        <p:spPr>
          <a:xfrm rot="0">
            <a:off x="1631335" y="767141"/>
            <a:ext cx="2663047" cy="329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rgbClr val="F4B082"/>
                </a:solidFill>
                <a:latin typeface="Rockwell Extra Bold" pitchFamily="18" charset="0"/>
                <a:ea typeface="等线" pitchFamily="0" charset="0"/>
                <a:cs typeface="Calibri" pitchFamily="0" charset="0"/>
              </a:rPr>
              <a:t>SQL – MS SQL SERVER</a:t>
            </a:r>
            <a:endParaRPr lang="zh-CN" altLang="en-US" sz="1600" b="1" i="0" u="none" strike="noStrike" kern="1200" cap="none" spc="0" baseline="0">
              <a:solidFill>
                <a:srgbClr val="F4B082"/>
              </a:solidFill>
              <a:latin typeface="Rockwell Extra Bold" pitchFamily="18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6400798" y="1140838"/>
            <a:ext cx="3048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Connecting to SQL Server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Data Modelling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Data Processing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Power Query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Date Tables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Time Intelligence </a:t>
            </a: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Func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DAX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Date Function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Text Function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Filter Function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Calculate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SUM/ SUMX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Creating KPI’s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New Card Visual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Creating Charts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Formatting visuals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Creating Functions</a:t>
            </a:r>
            <a:endParaRPr lang="en-US" altLang="zh-CN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800" b="1" i="0" u="none" strike="noStrike" kern="1200" cap="none" spc="0" baseline="0">
                <a:solidFill>
                  <a:srgbClr val="FBE4D5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Navigations</a:t>
            </a:r>
            <a:endParaRPr lang="zh-CN" altLang="en-US" sz="1800" b="1" i="0" u="none" strike="noStrike" kern="1200" cap="none" spc="0" baseline="0">
              <a:solidFill>
                <a:srgbClr val="FBE4D5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6661925" y="767141"/>
            <a:ext cx="1786749" cy="329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rgbClr val="FFFF00"/>
                </a:solidFill>
                <a:latin typeface="Rockwell Extra Bold" pitchFamily="18" charset="0"/>
                <a:ea typeface="等线" pitchFamily="0" charset="0"/>
                <a:cs typeface="Calibri" pitchFamily="0" charset="0"/>
              </a:rPr>
              <a:t>POWER BI</a:t>
            </a:r>
            <a:endParaRPr lang="zh-CN" altLang="en-US" sz="1600" b="1" i="0" u="none" strike="noStrike" kern="1200" cap="none" spc="0" baseline="0">
              <a:solidFill>
                <a:srgbClr val="FFFF00"/>
              </a:solidFill>
              <a:latin typeface="Rockwell Extra Bold" pitchFamily="18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421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Swapnajeet A</dc:creator>
  <cp:lastModifiedBy>root</cp:lastModifiedBy>
  <cp:revision>12</cp:revision>
  <dcterms:created xsi:type="dcterms:W3CDTF">2023-10-07T01:44:58Z</dcterms:created>
  <dcterms:modified xsi:type="dcterms:W3CDTF">2025-08-21T01:08:31Z</dcterms:modified>
</cp:coreProperties>
</file>