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9500" autoAdjust="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Calibri Light" charset="0"/>
                <a:ea typeface="等线 Light" charset="0"/>
                <a:cs typeface="Lucida Sans"/>
              </a:rPr>
              <a:t>Click to edit Master title style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Calibri Light" charset="0"/>
              <a:ea typeface="等线 Light" charset="0"/>
              <a:cs typeface="Lucida Sans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Lucida Sans"/>
              </a:rPr>
              <a:t>Click to edit Master subtitle style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等线" charset="0"/>
              <a:cs typeface="Lucida Sans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41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49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99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66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4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3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1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64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77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44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8382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等线" charset="0"/>
                <a:cs typeface="Calibri" charset="0"/>
              </a:rPr>
              <a:t>8/21/2025</a:t>
            </a:fld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4038600" y="6356349"/>
            <a:ext cx="41148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8610600" y="6356349"/>
            <a:ext cx="27432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algn="l" defTabSz="914400" eaLnBrk="1" fontAlgn="auto" latinLnBrk="0" hangingPunct="1">
        <a:lnSpc>
          <a:spcPct val="90000"/>
        </a:lnSpc>
        <a:spcBef>
          <a:spcPts val="0"/>
        </a:spcBef>
        <a:buNone/>
        <a:defRPr sz="4400" kern="1200">
          <a:solidFill>
            <a:schemeClr val="tx1"/>
          </a:solidFill>
          <a:latin typeface="Calibri Light" charset="0"/>
          <a:ea typeface="等线 Light" charset="0"/>
          <a:cs typeface="Calibri Light" charset="0"/>
        </a:defRPr>
      </a:lvl1pPr>
    </p:titleStyle>
    <p:bodyStyle>
      <a:lvl1pPr marL="228600" indent="-228600" algn="l" defTabSz="914400" eaLnBrk="1" fontAlgn="auto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1pPr>
      <a:lvl2pPr marL="685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2pPr>
      <a:lvl3pPr marL="1143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3pPr>
      <a:lvl4pPr marL="16002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4pPr>
      <a:lvl5pPr marL="20574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5pPr>
      <a:lvl6pPr marL="25146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6pPr>
      <a:lvl7pPr marL="29718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7pPr>
      <a:lvl8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8pPr>
      <a:lvl9pPr marL="3429000" indent="-228600" algn="l" defTabSz="914400" eaLnBrk="1" fontAlgn="auto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Calibri" charset="0"/>
          <a:ea typeface="等线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3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"/>
          <p:cNvSpPr>
            <a:spLocks/>
          </p:cNvSpPr>
          <p:nvPr/>
        </p:nvSpPr>
        <p:spPr>
          <a:xfrm>
            <a:off x="157903" y="185738"/>
            <a:ext cx="1943416" cy="577215"/>
          </a:xfrm>
          <a:prstGeom prst="rect">
            <a:avLst/>
          </a:prstGeom>
          <a:solidFill>
            <a:schemeClr val="tx1"/>
          </a:solidFill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FF00"/>
                </a:solidFill>
                <a:latin typeface="Calibri" charset="0"/>
                <a:ea typeface="等线" charset="0"/>
                <a:cs typeface="Calibri" charset="0"/>
              </a:rPr>
              <a:t>POWER BI</a:t>
            </a:r>
            <a:endParaRPr lang="zh-CN" altLang="en-US" sz="3200" b="1" i="0" u="none" strike="noStrike" kern="1200" cap="none" spc="0" baseline="0">
              <a:solidFill>
                <a:srgbClr val="FFFF00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6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544" y="185738"/>
            <a:ext cx="1039601" cy="584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6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68" name="图片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>
            <a:off x="11311726" y="47938"/>
            <a:ext cx="810833" cy="584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360542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3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"/>
          <p:cNvSpPr>
            <a:spLocks/>
          </p:cNvSpPr>
          <p:nvPr/>
        </p:nvSpPr>
        <p:spPr>
          <a:xfrm>
            <a:off x="157903" y="185738"/>
            <a:ext cx="1943416" cy="577215"/>
          </a:xfrm>
          <a:prstGeom prst="rect">
            <a:avLst/>
          </a:prstGeom>
          <a:solidFill>
            <a:schemeClr val="tx1"/>
          </a:solidFill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FF00"/>
                </a:solidFill>
                <a:latin typeface="Calibri" charset="0"/>
                <a:ea typeface="等线" charset="0"/>
                <a:cs typeface="Calibri" charset="0"/>
              </a:rPr>
              <a:t>POWER BI</a:t>
            </a:r>
            <a:endParaRPr lang="zh-CN" altLang="en-US" sz="3200" b="1" i="0" u="none" strike="noStrike" kern="1200" cap="none" spc="0" baseline="0">
              <a:solidFill>
                <a:srgbClr val="FFFF00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544" y="185738"/>
            <a:ext cx="1039601" cy="584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71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5574" y="850339"/>
            <a:ext cx="10380852" cy="58219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72" name="图片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>
            <a:off x="11311726" y="47938"/>
            <a:ext cx="810833" cy="584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9086725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33C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"/>
          <p:cNvSpPr>
            <a:spLocks/>
          </p:cNvSpPr>
          <p:nvPr/>
        </p:nvSpPr>
        <p:spPr>
          <a:xfrm>
            <a:off x="157903" y="185738"/>
            <a:ext cx="1943416" cy="577215"/>
          </a:xfrm>
          <a:prstGeom prst="rect">
            <a:avLst/>
          </a:prstGeom>
          <a:solidFill>
            <a:schemeClr val="tx1"/>
          </a:solidFill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FFFF00"/>
                </a:solidFill>
                <a:latin typeface="Calibri" charset="0"/>
                <a:ea typeface="等线" charset="0"/>
                <a:cs typeface="Calibri" charset="0"/>
              </a:rPr>
              <a:t>POWER BI</a:t>
            </a:r>
            <a:endParaRPr lang="zh-CN" altLang="en-US" sz="3200" b="1" i="0" u="none" strike="noStrike" kern="1200" cap="none" spc="0" baseline="0">
              <a:solidFill>
                <a:srgbClr val="FFFF00"/>
              </a:solidFill>
              <a:latin typeface="Calibri" charset="0"/>
              <a:ea typeface="等线" charset="0"/>
              <a:cs typeface="Calibri" charset="0"/>
            </a:endParaRPr>
          </a:p>
        </p:txBody>
      </p:sp>
      <p:pic>
        <p:nvPicPr>
          <p:cNvPr id="7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96544" y="185738"/>
            <a:ext cx="1039601" cy="5847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75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1285" y="827540"/>
            <a:ext cx="10409427" cy="58447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76" name="图片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>
            <a:off x="11311726" y="47938"/>
            <a:ext cx="810833" cy="584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63896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"/>
          <p:cNvSpPr>
            <a:spLocks/>
          </p:cNvSpPr>
          <p:nvPr/>
        </p:nvSpPr>
        <p:spPr>
          <a:xfrm>
            <a:off x="127778" y="57150"/>
            <a:ext cx="9397221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charset="0"/>
                <a:cs typeface="Calibri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charset="0"/>
              <a:cs typeface="Calibri" charset="0"/>
            </a:endParaRPr>
          </a:p>
        </p:txBody>
      </p:sp>
      <p:pic>
        <p:nvPicPr>
          <p:cNvPr id="78" name="图片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>
            <a:off x="10721578" y="157765"/>
            <a:ext cx="1342645" cy="968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79" name="矩形"/>
          <p:cNvSpPr>
            <a:spLocks/>
          </p:cNvSpPr>
          <p:nvPr/>
        </p:nvSpPr>
        <p:spPr>
          <a:xfrm>
            <a:off x="127778" y="781050"/>
            <a:ext cx="3629024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DASHBOARD 1: SUMMARY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>
            <a:off x="228600" y="1371600"/>
            <a:ext cx="11835622" cy="5253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00" cap="none" spc="0" baseline="0">
                <a:solidFill>
                  <a:srgbClr val="F4B082"/>
                </a:solidFill>
                <a:latin typeface="Calibri" charset="0"/>
                <a:ea typeface="Calibri" charset="0"/>
                <a:cs typeface="Times New Roman" pitchFamily="18" charset="0"/>
              </a:rPr>
              <a:t>Key Performance Indicators (KPIs) Requirements:</a:t>
            </a:r>
            <a:endParaRPr lang="en-US" altLang="zh-CN" sz="2400" b="0" i="0" u="none" strike="noStrike" kern="100" cap="none" spc="0" baseline="0">
              <a:solidFill>
                <a:srgbClr val="F4B082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charset="0"/>
                <a:ea typeface="Calibri" charset="0"/>
                <a:cs typeface="Times New Roman" pitchFamily="18" charset="0"/>
              </a:rPr>
              <a:t>Total Loan Applications:</a:t>
            </a:r>
            <a:r>
              <a:rPr lang="en-US" altLang="zh-CN" sz="1800" b="0" i="0" u="none" strike="noStrike" kern="100" cap="none" spc="0" baseline="0">
                <a:solidFill>
                  <a:srgbClr val="FFFF00"/>
                </a:solidFill>
                <a:latin typeface="Calibri" charset="0"/>
                <a:ea typeface="Calibri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charset="0"/>
                <a:ea typeface="Calibri" charset="0"/>
                <a:cs typeface="Times New Roman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charset="0"/>
                <a:ea typeface="Calibri" charset="0"/>
                <a:cs typeface="Times New Roman" pitchFamily="18" charset="0"/>
              </a:rPr>
              <a:t>Total Funded Amount: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charset="0"/>
                <a:ea typeface="Calibri" charset="0"/>
                <a:cs typeface="Times New Roman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charset="0"/>
                <a:ea typeface="Calibri" charset="0"/>
                <a:cs typeface="Times New Roman" pitchFamily="18" charset="0"/>
              </a:rPr>
              <a:t>Total Amount Received: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charset="0"/>
                <a:ea typeface="Calibri" charset="0"/>
                <a:cs typeface="Times New Roman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charset="0"/>
                <a:ea typeface="Calibri" charset="0"/>
                <a:cs typeface="Times New Roman" pitchFamily="18" charset="0"/>
              </a:rPr>
              <a:t>Average Interest Rate: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charset="0"/>
                <a:ea typeface="Calibri" charset="0"/>
                <a:cs typeface="Times New Roman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FF00"/>
                </a:solidFill>
                <a:latin typeface="Calibri" charset="0"/>
                <a:ea typeface="Calibri" charset="0"/>
                <a:cs typeface="Times New Roman" pitchFamily="18" charset="0"/>
              </a:rPr>
              <a:t>Average Debt-to-Income Ratio (DTI): </a:t>
            </a:r>
            <a:r>
              <a:rPr lang="en-US" altLang="zh-CN" sz="1800" b="0" i="0" u="none" strike="noStrike" kern="100" cap="none" spc="0" baseline="0">
                <a:solidFill>
                  <a:srgbClr val="D9E2F3"/>
                </a:solidFill>
                <a:latin typeface="Calibri" charset="0"/>
                <a:ea typeface="Calibri" charset="0"/>
                <a:cs typeface="Times New Roman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 lang="zh-CN" altLang="en-US" sz="1800" b="0" i="0" u="none" strike="noStrike" kern="100" cap="none" spc="0" baseline="0">
              <a:solidFill>
                <a:srgbClr val="D9E2F3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81651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"/>
          <p:cNvSpPr>
            <a:spLocks/>
          </p:cNvSpPr>
          <p:nvPr/>
        </p:nvSpPr>
        <p:spPr>
          <a:xfrm>
            <a:off x="127778" y="57150"/>
            <a:ext cx="9397221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charset="0"/>
                <a:cs typeface="Calibri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charset="0"/>
              <a:cs typeface="Calibri" charset="0"/>
            </a:endParaRPr>
          </a:p>
        </p:txBody>
      </p:sp>
      <p:pic>
        <p:nvPicPr>
          <p:cNvPr id="82" name="图片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>
            <a:off x="10721578" y="157765"/>
            <a:ext cx="1342645" cy="968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3" name="矩形"/>
          <p:cNvSpPr>
            <a:spLocks/>
          </p:cNvSpPr>
          <p:nvPr/>
        </p:nvSpPr>
        <p:spPr>
          <a:xfrm>
            <a:off x="127778" y="781050"/>
            <a:ext cx="3629024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DASHBOARD 1: SUMMARY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>
            <a:off x="208552" y="1381840"/>
            <a:ext cx="4981575" cy="23964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00" cap="none" spc="0" baseline="0">
                <a:solidFill>
                  <a:srgbClr val="F4B082"/>
                </a:solidFill>
                <a:latin typeface="Calibri" charset="0"/>
                <a:ea typeface="Calibri" charset="0"/>
                <a:cs typeface="Times New Roman" pitchFamily="18" charset="0"/>
              </a:rPr>
              <a:t>Good Loan v Bad Loan KPI’s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200" b="1" i="0" u="none" strike="noStrike" kern="100" cap="none" spc="0" baseline="0">
              <a:solidFill>
                <a:srgbClr val="F4B082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00" cap="none" spc="0" baseline="0">
                <a:solidFill>
                  <a:srgbClr val="00B0F0"/>
                </a:solidFill>
                <a:latin typeface="Calibri" charset="0"/>
                <a:ea typeface="Calibri" charset="0"/>
                <a:cs typeface="Times New Roman" pitchFamily="18" charset="0"/>
              </a:rPr>
              <a:t>Good Loan: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Good Loan Application Percentage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Good Loan Applications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Good Loan Funded Amount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Good Loan Total Received Amount</a:t>
            </a:r>
            <a:endParaRPr lang="zh-CN" altLang="en-US" sz="2400" b="0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>
            <a:off x="7001874" y="1966615"/>
            <a:ext cx="4391024" cy="1853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00" cap="none" spc="0" baseline="0">
                <a:solidFill>
                  <a:srgbClr val="00B0F0"/>
                </a:solidFill>
                <a:latin typeface="Calibri" charset="0"/>
                <a:ea typeface="Calibri" charset="0"/>
                <a:cs typeface="Times New Roman" pitchFamily="18" charset="0"/>
              </a:rPr>
              <a:t>Bad Loan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Bad Loan Application Percentage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Bad Loan Applications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Bad Loan Funded Amount</a:t>
            </a:r>
            <a:endParaRPr lang="en-US" altLang="zh-CN" sz="2400" b="1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Bad Loan Total Received Amount</a:t>
            </a:r>
            <a:endParaRPr lang="zh-CN" altLang="en-US" sz="2400" b="0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>
            <a:off x="228599" y="4159439"/>
            <a:ext cx="11572876" cy="1983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400" b="1" i="0" u="none" strike="noStrike" kern="100" cap="none" spc="0" baseline="0">
                <a:solidFill>
                  <a:srgbClr val="F4B082"/>
                </a:solidFill>
                <a:latin typeface="Calibri" charset="0"/>
                <a:ea typeface="Calibri" charset="0"/>
                <a:cs typeface="Times New Roman" pitchFamily="18" charset="0"/>
              </a:rPr>
              <a:t>Loan Status Grid View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9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zh-CN" altLang="en-US" sz="1900" b="1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0954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>
            <a:spLocks/>
          </p:cNvSpPr>
          <p:nvPr/>
        </p:nvSpPr>
        <p:spPr>
          <a:xfrm>
            <a:off x="127778" y="57150"/>
            <a:ext cx="9397221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charset="0"/>
                <a:cs typeface="Calibri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charset="0"/>
              <a:cs typeface="Calibri" charset="0"/>
            </a:endParaRPr>
          </a:p>
        </p:txBody>
      </p:sp>
      <p:pic>
        <p:nvPicPr>
          <p:cNvPr id="88" name="图片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>
            <a:off x="10721578" y="157765"/>
            <a:ext cx="1342645" cy="968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89" name="矩形"/>
          <p:cNvSpPr>
            <a:spLocks/>
          </p:cNvSpPr>
          <p:nvPr/>
        </p:nvSpPr>
        <p:spPr>
          <a:xfrm>
            <a:off x="127778" y="781050"/>
            <a:ext cx="3629024" cy="8153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DASHBOARD 2: OVERVIEW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>
            <a:off x="228600" y="1314450"/>
            <a:ext cx="11420476" cy="518731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F4B082"/>
                </a:solidFill>
                <a:latin typeface="Calibri" charset="0"/>
                <a:ea typeface="Calibri" charset="0"/>
                <a:cs typeface="Times New Roman" pitchFamily="18" charset="0"/>
              </a:rPr>
              <a:t>CHARTS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Monthly Trends by Issue Date (Line Chart):  </a:t>
            </a:r>
            <a:r>
              <a:rPr lang="en-US" altLang="zh-CN" sz="1800" b="0" i="0" u="none" strike="noStrike" kern="1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identify seasonality and long-term trends in lending activities</a:t>
            </a:r>
            <a:endParaRPr lang="en-US" altLang="zh-CN" sz="1800" b="0" i="0" u="none" strike="noStrike" kern="100" cap="none" spc="0" baseline="0">
              <a:solidFill>
                <a:schemeClr val="bg1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Regional Analysis by State (Filled Map):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 To identify regions with significant lending activity and assess regional disparities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Loan Term Analysis (Donut Chart):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To allow the client to understand the distribution of loans across various term lengths.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Employee Length Analysis (Bar Chart):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Loan Purpose Breakdown (Bar Chart): </a:t>
            </a:r>
            <a:r>
              <a:rPr lang="en-US" altLang="zh-CN" sz="1800" b="1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Home Ownership Analysis (Tree Map): </a:t>
            </a:r>
            <a:r>
              <a:rPr lang="en-US" altLang="zh-CN" sz="1800" b="0" i="0" u="none" strike="noStrike" kern="12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For a hierarchical view of how home ownership impacts loan applications and disbursements.</a:t>
            </a:r>
            <a:endParaRPr lang="en-US" altLang="zh-CN" sz="1800" b="1" i="0" u="none" strike="noStrike" kern="100" cap="none" spc="0" baseline="0">
              <a:solidFill>
                <a:srgbClr val="F4B082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sng" strike="noStrike" kern="100" cap="none" spc="0" baseline="0">
                <a:solidFill>
                  <a:srgbClr val="FFFF00"/>
                </a:solidFill>
                <a:latin typeface="Calibri" charset="0"/>
                <a:ea typeface="Calibri" charset="0"/>
                <a:cs typeface="Times New Roman" pitchFamily="18" charset="0"/>
              </a:rPr>
              <a:t>Metrics to be shown: 'Total Loan Applications,' 'Total Funded Amount,' and 'Total Amount Received'</a:t>
            </a:r>
            <a:endParaRPr lang="zh-CN" altLang="en-US" sz="1800" b="1" i="1" u="sng" strike="noStrike" kern="100" cap="none" spc="0" baseline="0">
              <a:solidFill>
                <a:srgbClr val="FFFF00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7001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8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"/>
          <p:cNvSpPr>
            <a:spLocks/>
          </p:cNvSpPr>
          <p:nvPr/>
        </p:nvSpPr>
        <p:spPr>
          <a:xfrm>
            <a:off x="127778" y="57150"/>
            <a:ext cx="9397221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chemeClr val="bg1"/>
                </a:solidFill>
                <a:latin typeface="Lato Black" pitchFamily="34" charset="0"/>
                <a:ea typeface="等线" charset="0"/>
                <a:cs typeface="Calibri" charset="0"/>
              </a:rPr>
              <a:t>PROBLEM STATEMENT</a:t>
            </a:r>
            <a:endParaRPr lang="zh-CN" altLang="en-US" sz="3200" b="1" i="0" u="none" strike="noStrike" kern="1200" cap="none" spc="0" baseline="0">
              <a:solidFill>
                <a:schemeClr val="bg1"/>
              </a:solidFill>
              <a:latin typeface="Lato Black" pitchFamily="34" charset="0"/>
              <a:ea typeface="等线" charset="0"/>
              <a:cs typeface="Calibri" charset="0"/>
            </a:endParaRPr>
          </a:p>
        </p:txBody>
      </p:sp>
      <p:pic>
        <p:nvPicPr>
          <p:cNvPr id="92" name="图片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FFE4C1"/>
            </a:duotone>
          </a:blip>
          <a:stretch>
            <a:fillRect/>
          </a:stretch>
        </p:blipFill>
        <p:spPr>
          <a:xfrm>
            <a:off x="10721578" y="157765"/>
            <a:ext cx="1342645" cy="96831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93" name="矩形"/>
          <p:cNvSpPr>
            <a:spLocks/>
          </p:cNvSpPr>
          <p:nvPr/>
        </p:nvSpPr>
        <p:spPr>
          <a:xfrm>
            <a:off x="127778" y="781050"/>
            <a:ext cx="3629024" cy="4533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00" cap="none" spc="0" baseline="0">
                <a:solidFill>
                  <a:srgbClr val="FFDA65"/>
                </a:solidFill>
                <a:latin typeface="Calibri" charset="0"/>
                <a:ea typeface="Calibri" charset="0"/>
                <a:cs typeface="Times New Roman" pitchFamily="18" charset="0"/>
              </a:rPr>
              <a:t>DASHBOARD 3: DETAILS</a:t>
            </a:r>
            <a:endParaRPr lang="zh-CN" altLang="en-US" sz="2400" b="0" i="0" u="none" strike="noStrike" kern="100" cap="none" spc="0" baseline="0">
              <a:solidFill>
                <a:srgbClr val="FFDA65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  <p:sp>
        <p:nvSpPr>
          <p:cNvPr id="94" name="矩形"/>
          <p:cNvSpPr>
            <a:spLocks/>
          </p:cNvSpPr>
          <p:nvPr/>
        </p:nvSpPr>
        <p:spPr>
          <a:xfrm>
            <a:off x="228600" y="1314450"/>
            <a:ext cx="11420476" cy="43538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00" cap="none" spc="0" baseline="0">
                <a:solidFill>
                  <a:srgbClr val="F4B082"/>
                </a:solidFill>
                <a:latin typeface="Calibri" charset="0"/>
                <a:ea typeface="Calibri" charset="0"/>
                <a:cs typeface="Times New Roman" pitchFamily="18" charset="0"/>
              </a:rPr>
              <a:t>GRID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b="0" i="0" u="none" strike="noStrike" kern="100" cap="none" spc="0" baseline="0">
                <a:solidFill>
                  <a:schemeClr val="bg1"/>
                </a:solidFill>
                <a:latin typeface="Calibri" charset="0"/>
                <a:ea typeface="Calibri" charset="0"/>
                <a:cs typeface="Times New Roman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b="1" i="1" u="none" strike="noStrike" kern="100" cap="none" spc="0" baseline="0">
                <a:solidFill>
                  <a:srgbClr val="F8CBAC"/>
                </a:solidFill>
                <a:latin typeface="Calibri" charset="0"/>
                <a:ea typeface="Calibri" charset="0"/>
                <a:cs typeface="Times New Roman" pitchFamily="18" charset="0"/>
              </a:rPr>
              <a:t>Objective:</a:t>
            </a:r>
            <a:endParaRPr lang="en-US" altLang="zh-CN" sz="2000" b="1" i="0" u="none" strike="noStrike" kern="100" cap="none" spc="0" baseline="0">
              <a:solidFill>
                <a:srgbClr val="F8CBAC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2000" b="0" i="1" u="none" strike="noStrike" kern="100" cap="none" spc="0" baseline="0">
                <a:solidFill>
                  <a:srgbClr val="F8CBAC"/>
                </a:solidFill>
                <a:latin typeface="Calibri" charset="0"/>
                <a:ea typeface="Calibri" charset="0"/>
                <a:cs typeface="Times New Roman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US" altLang="zh-CN" sz="2000" b="0" i="0" u="none" strike="noStrike" kern="100" cap="none" spc="0" baseline="0">
              <a:solidFill>
                <a:srgbClr val="F8CBAC"/>
              </a:solidFill>
              <a:latin typeface="Calibri" charset="0"/>
              <a:ea typeface="Calibri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00" cap="none" spc="0" baseline="0">
              <a:solidFill>
                <a:srgbClr val="F4B082"/>
              </a:solidFill>
              <a:latin typeface="Calibri" charset="0"/>
              <a:ea typeface="Calibri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4346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51</TotalTime>
  <Words>638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Droid Sans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Shrishti Sahu</cp:lastModifiedBy>
  <cp:revision>13</cp:revision>
  <dcterms:created xsi:type="dcterms:W3CDTF">2023-10-07T01:44:58Z</dcterms:created>
  <dcterms:modified xsi:type="dcterms:W3CDTF">2025-08-21T03:51:32Z</dcterms:modified>
</cp:coreProperties>
</file>