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3"/>
  </p:notesMasterIdLst>
  <p:sldIdLst>
    <p:sldId id="256" r:id="rId2"/>
    <p:sldId id="279" r:id="rId3"/>
    <p:sldId id="257" r:id="rId4"/>
    <p:sldId id="258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5" r:id="rId13"/>
    <p:sldId id="293" r:id="rId14"/>
    <p:sldId id="294" r:id="rId15"/>
    <p:sldId id="295" r:id="rId16"/>
    <p:sldId id="265" r:id="rId17"/>
    <p:sldId id="264" r:id="rId18"/>
    <p:sldId id="260" r:id="rId19"/>
    <p:sldId id="263" r:id="rId20"/>
    <p:sldId id="275" r:id="rId21"/>
    <p:sldId id="276" r:id="rId22"/>
    <p:sldId id="278" r:id="rId23"/>
    <p:sldId id="274" r:id="rId24"/>
    <p:sldId id="302" r:id="rId25"/>
    <p:sldId id="306" r:id="rId26"/>
    <p:sldId id="304" r:id="rId27"/>
    <p:sldId id="314" r:id="rId28"/>
    <p:sldId id="315" r:id="rId29"/>
    <p:sldId id="303" r:id="rId30"/>
    <p:sldId id="305" r:id="rId31"/>
    <p:sldId id="318" r:id="rId32"/>
    <p:sldId id="316" r:id="rId33"/>
    <p:sldId id="317" r:id="rId34"/>
    <p:sldId id="267" r:id="rId35"/>
    <p:sldId id="296" r:id="rId36"/>
    <p:sldId id="297" r:id="rId37"/>
    <p:sldId id="269" r:id="rId38"/>
    <p:sldId id="266" r:id="rId39"/>
    <p:sldId id="281" r:id="rId40"/>
    <p:sldId id="283" r:id="rId41"/>
    <p:sldId id="280" r:id="rId42"/>
    <p:sldId id="298" r:id="rId43"/>
    <p:sldId id="299" r:id="rId44"/>
    <p:sldId id="300" r:id="rId45"/>
    <p:sldId id="301" r:id="rId46"/>
    <p:sldId id="307" r:id="rId47"/>
    <p:sldId id="311" r:id="rId48"/>
    <p:sldId id="312" r:id="rId49"/>
    <p:sldId id="313" r:id="rId50"/>
    <p:sldId id="319" r:id="rId51"/>
    <p:sldId id="27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29DAE-3FB7-4F86-B260-A6F33BD9E0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7D76-CFF1-415C-ABBE-8838B6F1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77D76-CFF1-415C-ABBE-8838B6F18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9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77D76-CFF1-415C-ABBE-8838B6F18F6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3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09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9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811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4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5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2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2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2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2BD2-4A3C-4388-A3CF-BD42F898047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hints.io/xpat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angular/angular_application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68CF-0593-463F-9219-18B97426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1651"/>
            <a:ext cx="7053629" cy="1646302"/>
          </a:xfrm>
        </p:spPr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6EE14-8484-430E-BEA2-23EC236CA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5794" y="4008625"/>
            <a:ext cx="7766936" cy="1096899"/>
          </a:xfrm>
        </p:spPr>
        <p:txBody>
          <a:bodyPr>
            <a:normAutofit/>
          </a:bodyPr>
          <a:lstStyle/>
          <a:p>
            <a:r>
              <a:rPr lang="en-IN" sz="1400" dirty="0"/>
              <a:t>Automation Architect- Shrish Tripathi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3C174-8591-48A6-83BF-5361304C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85" y="2077170"/>
            <a:ext cx="3019057" cy="7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8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95AC76-4EE3-49B6-8C1F-C0EF5741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19" y="1145382"/>
            <a:ext cx="6515100" cy="600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9F29B1-F77F-4FD1-BAE4-F956C884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7670-E70C-4CB3-A0B6-AC88CD80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43A04-4CE0-4B9D-9BF0-84272787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72" y="2281239"/>
            <a:ext cx="646747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2ACC5-1DF9-4A09-AA3F-3B95B3F4D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71" y="2986089"/>
            <a:ext cx="6467475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521CA-3E57-4492-BAE9-C93493C96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072" y="3833814"/>
            <a:ext cx="646747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F3CE3-76A5-4BCB-BEF4-999B5EA7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93" y="609600"/>
            <a:ext cx="5019675" cy="12668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2E01-ED55-40F7-9C39-1275B2B3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80EAA-6066-4121-827A-9278F119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6" y="2765500"/>
            <a:ext cx="6229350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4FC7D-1A20-4FF6-8FF2-136B53EFD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43" y="3753386"/>
            <a:ext cx="621982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86D91-FC90-4B81-B8BD-DF518853C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068" y="2765500"/>
            <a:ext cx="1685925" cy="19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9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7C5FF-41BB-4FA0-9FB3-E5AD5A4EB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65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60E6D0-EC42-446C-AB17-12746875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10" y="1439926"/>
            <a:ext cx="7003562" cy="39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DE96256-AD1B-4BC3-AAC7-6813806CC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10" y="2341635"/>
            <a:ext cx="7003562" cy="21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6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72BCF9A-059A-40D5-8559-0E441D48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10" y="1755087"/>
            <a:ext cx="7003562" cy="33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3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5B8A-54EC-4A62-9807-6AAC7689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15" y="2780175"/>
            <a:ext cx="8596668" cy="1320800"/>
          </a:xfrm>
        </p:spPr>
        <p:txBody>
          <a:bodyPr/>
          <a:lstStyle/>
          <a:p>
            <a:r>
              <a:rPr lang="en-IN" dirty="0"/>
              <a:t>AUTOMATION TOOLS (SOFTWARES)</a:t>
            </a:r>
          </a:p>
        </p:txBody>
      </p:sp>
    </p:spTree>
    <p:extLst>
      <p:ext uri="{BB962C8B-B14F-4D97-AF65-F5344CB8AC3E}">
        <p14:creationId xmlns:p14="http://schemas.microsoft.com/office/powerpoint/2010/main" val="23226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D475-A0E4-4371-B0D7-605CA729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33091" cy="1320800"/>
          </a:xfrm>
        </p:spPr>
        <p:txBody>
          <a:bodyPr>
            <a:normAutofit/>
          </a:bodyPr>
          <a:lstStyle/>
          <a:p>
            <a:r>
              <a:rPr lang="en-IN" dirty="0"/>
              <a:t>AUTOMATION TOOLS (SOFTWARES)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8AB6-98F9-4247-96D3-0E29B63B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QTP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Selenium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Ranorex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Protractor</a:t>
            </a:r>
          </a:p>
          <a:p>
            <a:pPr marL="0" indent="0">
              <a:buNone/>
            </a:pPr>
            <a:r>
              <a:rPr lang="en-IN" dirty="0"/>
              <a:t>lot more……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AUTOMATION TOOLS IN MARKET?</a:t>
            </a:r>
          </a:p>
          <a:p>
            <a:r>
              <a:rPr lang="en-IN" dirty="0"/>
              <a:t>LICENSED (more User friendly, High Cost)</a:t>
            </a:r>
          </a:p>
          <a:p>
            <a:r>
              <a:rPr lang="en-IN" dirty="0"/>
              <a:t>OPEN SOURCE (less user friendly, Free of Cost)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EVERY TOOL HAS OWN </a:t>
            </a:r>
            <a:r>
              <a:rPr lang="en-IN" b="1" dirty="0"/>
              <a:t>REASON OF EXISTENCE</a:t>
            </a:r>
          </a:p>
          <a:p>
            <a:pPr marL="0" indent="0">
              <a:buNone/>
            </a:pPr>
            <a:r>
              <a:rPr lang="en-IN" dirty="0"/>
              <a:t>SELENIUM AND PROTRACTOR – THEY ARE NOT TOOLS..JUST </a:t>
            </a:r>
            <a:r>
              <a:rPr lang="en-IN" b="1" dirty="0"/>
              <a:t>SOFTWARE PACKAGE/API’S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0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4AAC-11E4-4618-9D14-93CEF258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FACTORS IN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6CF1-50A4-4185-A95A-07AFE5A0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LOCATORS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AUTOMATION TOOLS ( API/SOFTWARES/PACKAGE etc.)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PROGRAMMING LANGUAGE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FRAMEWORK(PUT EVERYTHING IN STRUCTURED WAY)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29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7EB9-DEB7-4DAB-AFF5-7E3EF320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3322-7167-4306-BE2B-E1C8C67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451" y="270922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LOCATORS</a:t>
            </a:r>
          </a:p>
        </p:txBody>
      </p:sp>
    </p:spTree>
    <p:extLst>
      <p:ext uri="{BB962C8B-B14F-4D97-AF65-F5344CB8AC3E}">
        <p14:creationId xmlns:p14="http://schemas.microsoft.com/office/powerpoint/2010/main" val="212136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306F-906F-4F92-A5B5-BB643FAD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3729-DAFF-41D8-B312-DFBE98C2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567"/>
            <a:ext cx="8596668" cy="46767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Automation Vs Development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Why Automation?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Latest Industry Trends-Automation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Automation Testing Process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Key Factors or Building Block in Automation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Why we need Type Scripts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Why we need protractor ?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What is AngularJS App?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Environment Setup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Quiz or Assignment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75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735F-CC57-4248-9B35-B89349F0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Locators 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587293-9F2A-46F0-8F8A-3881ED39D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254" y="2717690"/>
            <a:ext cx="59721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1C28-89DF-4327-9240-4C8DC4FC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0DB7DC-CF66-4558-84D9-F940E4C5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85" y="1547446"/>
            <a:ext cx="6624909" cy="44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7BB7-7FB6-4BBC-98F6-0A60D0CA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Tags Contd..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39856-0DDD-46EE-95BF-B00DA98BE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994" y="1488281"/>
            <a:ext cx="644402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167C-7CE4-4F1F-9AA9-8B49EA7B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8" y="155574"/>
            <a:ext cx="8596668" cy="1320800"/>
          </a:xfrm>
        </p:spPr>
        <p:txBody>
          <a:bodyPr/>
          <a:lstStyle/>
          <a:p>
            <a:r>
              <a:rPr lang="en-IN" dirty="0"/>
              <a:t>Sample Locator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FD216-00C4-4566-81AE-49803AA07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038" y="1069146"/>
            <a:ext cx="10071694" cy="49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20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0D84-3ED9-4DFB-BD7E-77BDD5EC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294" y="2905760"/>
            <a:ext cx="8596668" cy="1320800"/>
          </a:xfrm>
        </p:spPr>
        <p:txBody>
          <a:bodyPr/>
          <a:lstStyle/>
          <a:p>
            <a:r>
              <a:rPr lang="en-US" dirty="0"/>
              <a:t>Lets Understand Locators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48C0-B278-4D00-92C0-8130289F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6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5C36-3BD4-4171-811A-7804C7E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Locators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0F8F-5ABF-47C0-BC4D-01FB4ECE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Reference;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https://devhints.io/xpath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29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59FE-0A4F-42D5-9501-CB16BA6C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AngularJS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309B-1B13-4008-B039-4CA4A757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AngularJS is a </a:t>
            </a:r>
            <a:r>
              <a:rPr lang="en-US" b="1" i="1" dirty="0"/>
              <a:t>JavaScript framework</a:t>
            </a:r>
            <a:r>
              <a:rPr lang="en-US" i="1" dirty="0"/>
              <a:t>. It can be added to an HTML page with a &lt;script&gt; tag. AngularJS extends HTML attributes with </a:t>
            </a:r>
            <a:r>
              <a:rPr lang="en-US" b="1" i="1" dirty="0"/>
              <a:t>Directives</a:t>
            </a:r>
            <a:r>
              <a:rPr lang="en-US" i="1" dirty="0"/>
              <a:t>, and binds data to HTML with </a:t>
            </a:r>
            <a:r>
              <a:rPr lang="en-US" b="1" i="1" dirty="0"/>
              <a:t>Expressions</a:t>
            </a:r>
            <a:r>
              <a:rPr lang="en-US" i="1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861D2-FD07-4377-BB6B-7A78E46A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05" y="3331210"/>
            <a:ext cx="2571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8472-FE65-409B-9732-D597C262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0C60-2734-46AD-94BA-53C5AC29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single-page application is a web application or web site that interacts with the user by dynamically rewriting the current page </a:t>
            </a:r>
            <a:r>
              <a:rPr lang="en-US" b="1" dirty="0"/>
              <a:t>rather than loading entire new pages from a server</a:t>
            </a:r>
          </a:p>
        </p:txBody>
      </p:sp>
    </p:spTree>
    <p:extLst>
      <p:ext uri="{BB962C8B-B14F-4D97-AF65-F5344CB8AC3E}">
        <p14:creationId xmlns:p14="http://schemas.microsoft.com/office/powerpoint/2010/main" val="367447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707B40-AF56-455D-BEFD-B8CE43D3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003" y="1131994"/>
            <a:ext cx="4119870" cy="45903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3004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8E550D-99C7-4514-A1C4-F0729FE3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4457700" cy="508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48C03-5CD5-45B8-8BA7-A6116A6BE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2" y="2805112"/>
            <a:ext cx="1209675" cy="1247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146DDA-ABEC-46FD-AD4C-586F03579CBF}"/>
              </a:ext>
            </a:extLst>
          </p:cNvPr>
          <p:cNvSpPr txBox="1"/>
          <p:nvPr/>
        </p:nvSpPr>
        <p:spPr>
          <a:xfrm>
            <a:off x="6434844" y="2214741"/>
            <a:ext cx="445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Add Angular specific Locators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AA280-350F-4F42-9280-6B432BB3577A}"/>
              </a:ext>
            </a:extLst>
          </p:cNvPr>
          <p:cNvSpPr txBox="1"/>
          <p:nvPr/>
        </p:nvSpPr>
        <p:spPr>
          <a:xfrm>
            <a:off x="8372283" y="6171684"/>
            <a:ext cx="13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more….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6F6282-0FC3-4E45-BE28-56DDC00B0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986" y="2710745"/>
            <a:ext cx="2486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68CF-0593-463F-9219-18B97426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4" y="0"/>
            <a:ext cx="4584243" cy="563749"/>
          </a:xfrm>
        </p:spPr>
        <p:txBody>
          <a:bodyPr/>
          <a:lstStyle/>
          <a:p>
            <a:r>
              <a:rPr lang="en-IN" sz="2400" dirty="0"/>
              <a:t>Automation vs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6EE14-8484-430E-BEA2-23EC236CA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4" y="1547447"/>
            <a:ext cx="9153379" cy="2968282"/>
          </a:xfrm>
        </p:spPr>
        <p:txBody>
          <a:bodyPr>
            <a:no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Technically there is not much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involve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writing and managing code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various tools or in different languages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Application development is the process of creating a set of programs to perform the different tasks that a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requires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Automation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Test automation is the use of special 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(Selenium, Protractor, UFT etc.) to control the execution of tests in Application and the comparison of actual outcomes with predicted outcome</a:t>
            </a:r>
          </a:p>
        </p:txBody>
      </p:sp>
    </p:spTree>
    <p:extLst>
      <p:ext uri="{BB962C8B-B14F-4D97-AF65-F5344CB8AC3E}">
        <p14:creationId xmlns:p14="http://schemas.microsoft.com/office/powerpoint/2010/main" val="419975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9B9B-F448-4E5B-9268-644EFFDF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this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BF6E-A992-4556-BC90-6DED08FF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https://www.w3schools.com/angular/angular_application.asp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8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8C82-58DB-4D36-80AE-87E6053B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494" y="2895600"/>
            <a:ext cx="8596668" cy="1320800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FDE8-5015-4542-89CB-6683D2DE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2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12E8-A425-496B-A09D-502354C4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D6C9F-A3A6-4BC3-8E61-2CFCF9CB6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46" y="1364615"/>
            <a:ext cx="9530560" cy="49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54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DC5589-9641-4226-ACC0-A870F4FC3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401655"/>
            <a:ext cx="9941259" cy="40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63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7042-5AF6-402A-94FA-4AB6C90E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3191412"/>
            <a:ext cx="11141612" cy="1320800"/>
          </a:xfrm>
        </p:spPr>
        <p:txBody>
          <a:bodyPr>
            <a:normAutofit/>
          </a:bodyPr>
          <a:lstStyle/>
          <a:p>
            <a:r>
              <a:rPr lang="en-IN" sz="3200" dirty="0"/>
              <a:t>                     AUTOMATION FRAMEWORK</a:t>
            </a:r>
            <a:br>
              <a:rPr lang="en-IN" sz="3200" dirty="0"/>
            </a:br>
            <a:r>
              <a:rPr lang="en-IN" sz="3200" dirty="0"/>
              <a:t>           (PUT EVERYTHING IN STRUCTURED WAY)</a:t>
            </a:r>
          </a:p>
        </p:txBody>
      </p:sp>
    </p:spTree>
    <p:extLst>
      <p:ext uri="{BB962C8B-B14F-4D97-AF65-F5344CB8AC3E}">
        <p14:creationId xmlns:p14="http://schemas.microsoft.com/office/powerpoint/2010/main" val="1089267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86F1-0341-42C2-8398-058D70CF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1398-4799-4163-BF96-512CB52B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51B50-0BFF-4AC1-8F1D-8D7A15C0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14" y="2160589"/>
            <a:ext cx="6753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30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843AF4E-B777-44E1-AF0A-C2ADC99E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386" y="1131994"/>
            <a:ext cx="971510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B7E5-567B-45BC-9C65-5AED335C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" y="-54484"/>
            <a:ext cx="9867640" cy="914400"/>
          </a:xfrm>
        </p:spPr>
        <p:txBody>
          <a:bodyPr>
            <a:normAutofit/>
          </a:bodyPr>
          <a:lstStyle/>
          <a:p>
            <a:r>
              <a:rPr lang="en-IN" dirty="0"/>
              <a:t>Sample Framework Structure-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C9AE83-C96B-4124-9396-20C62F31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34" y="801858"/>
            <a:ext cx="8854766" cy="6233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6671C6-5F78-4F9F-AB4F-C439D0348A14}"/>
              </a:ext>
            </a:extLst>
          </p:cNvPr>
          <p:cNvSpPr txBox="1"/>
          <p:nvPr/>
        </p:nvSpPr>
        <p:spPr>
          <a:xfrm>
            <a:off x="8384345" y="1519311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Reusable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459E0-AA78-4050-A36A-98DF60E2395C}"/>
              </a:ext>
            </a:extLst>
          </p:cNvPr>
          <p:cNvSpPr txBox="1"/>
          <p:nvPr/>
        </p:nvSpPr>
        <p:spPr>
          <a:xfrm>
            <a:off x="8215532" y="2405575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Keep your all Test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047D0-E531-4824-AB3C-D76A953EAC53}"/>
              </a:ext>
            </a:extLst>
          </p:cNvPr>
          <p:cNvSpPr txBox="1"/>
          <p:nvPr/>
        </p:nvSpPr>
        <p:spPr>
          <a:xfrm>
            <a:off x="8581291" y="3207434"/>
            <a:ext cx="361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Generated node packages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27A6B-BAD5-4DBB-84AC-A62D54134BDE}"/>
              </a:ext>
            </a:extLst>
          </p:cNvPr>
          <p:cNvSpPr txBox="1"/>
          <p:nvPr/>
        </p:nvSpPr>
        <p:spPr>
          <a:xfrm>
            <a:off x="8792308" y="4051495"/>
            <a:ext cx="392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Page(Project) specific Locators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8B803-2C55-41B6-B5D0-16E414D9D818}"/>
              </a:ext>
            </a:extLst>
          </p:cNvPr>
          <p:cNvSpPr txBox="1"/>
          <p:nvPr/>
        </p:nvSpPr>
        <p:spPr>
          <a:xfrm>
            <a:off x="8581291" y="4679623"/>
            <a:ext cx="413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Report/Results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4AE1E-A28D-461F-939F-A435635F02C7}"/>
              </a:ext>
            </a:extLst>
          </p:cNvPr>
          <p:cNvSpPr txBox="1"/>
          <p:nvPr/>
        </p:nvSpPr>
        <p:spPr>
          <a:xfrm>
            <a:off x="8215531" y="5067158"/>
            <a:ext cx="14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Testcases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36BCB-0672-49C4-AE86-C09A9F0848CF}"/>
              </a:ext>
            </a:extLst>
          </p:cNvPr>
          <p:cNvSpPr txBox="1"/>
          <p:nvPr/>
        </p:nvSpPr>
        <p:spPr>
          <a:xfrm>
            <a:off x="8609428" y="6488668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16060-018A-420F-BAFA-DBF322CBAF69}"/>
              </a:ext>
            </a:extLst>
          </p:cNvPr>
          <p:cNvSpPr txBox="1"/>
          <p:nvPr/>
        </p:nvSpPr>
        <p:spPr>
          <a:xfrm>
            <a:off x="8693834" y="5824025"/>
            <a:ext cx="360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Recommended Testcase setup for execution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45066-26C1-4A9C-8D78-07524CCD0B66}"/>
              </a:ext>
            </a:extLst>
          </p:cNvPr>
          <p:cNvSpPr txBox="1"/>
          <p:nvPr/>
        </p:nvSpPr>
        <p:spPr>
          <a:xfrm>
            <a:off x="4220306" y="6273225"/>
            <a:ext cx="206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Update all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3172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9E0-D12D-4DF4-933A-6D806BF7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LANGAUGE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3EC7-9BBB-4FB4-AC01-74774AE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C#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VBSCRIPT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JAVASCRIPT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600" b="1" dirty="0">
                <a:solidFill>
                  <a:schemeClr val="accent5"/>
                </a:solidFill>
              </a:rPr>
              <a:t>TYPESCRIPT</a:t>
            </a:r>
            <a:endParaRPr lang="en-IN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2C83-BEFA-488F-84FE-4CD499A0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62" y="2780175"/>
            <a:ext cx="8596668" cy="1320800"/>
          </a:xfrm>
        </p:spPr>
        <p:txBody>
          <a:bodyPr/>
          <a:lstStyle/>
          <a:p>
            <a:r>
              <a:rPr lang="en-IN" dirty="0"/>
              <a:t>Why TypeScript? Why Not JavaScript?</a:t>
            </a:r>
          </a:p>
        </p:txBody>
      </p:sp>
    </p:spTree>
    <p:extLst>
      <p:ext uri="{BB962C8B-B14F-4D97-AF65-F5344CB8AC3E}">
        <p14:creationId xmlns:p14="http://schemas.microsoft.com/office/powerpoint/2010/main" val="321916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D4E4-0480-4427-8E6A-AC3630B2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Automation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31983-E670-4A2D-89CD-631C2314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If you want to </a:t>
            </a:r>
            <a:r>
              <a:rPr lang="en-IN" b="1" dirty="0"/>
              <a:t>repeat and test </a:t>
            </a:r>
            <a:r>
              <a:rPr lang="en-IN" dirty="0"/>
              <a:t>any task in your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If you want to </a:t>
            </a:r>
            <a:r>
              <a:rPr lang="en-IN" b="1" dirty="0"/>
              <a:t>reuse and test</a:t>
            </a:r>
            <a:r>
              <a:rPr lang="en-IN" dirty="0"/>
              <a:t> any set of task in your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Reduce the </a:t>
            </a:r>
            <a:r>
              <a:rPr lang="en-IN" b="1" dirty="0"/>
              <a:t>Cost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/>
              <a:t>Quality</a:t>
            </a:r>
            <a:r>
              <a:rPr lang="en-IN" dirty="0"/>
              <a:t> Coverage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/>
              <a:t>Speed</a:t>
            </a:r>
            <a:r>
              <a:rPr lang="en-IN" dirty="0"/>
              <a:t> to Deliver</a:t>
            </a:r>
          </a:p>
        </p:txBody>
      </p:sp>
    </p:spTree>
    <p:extLst>
      <p:ext uri="{BB962C8B-B14F-4D97-AF65-F5344CB8AC3E}">
        <p14:creationId xmlns:p14="http://schemas.microsoft.com/office/powerpoint/2010/main" val="3557515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1770-5734-4F47-80C3-7E0446D2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A919-BDE8-4A14-B84A-38C7090AE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TypeScript is a superset of JavaScript. </a:t>
            </a:r>
          </a:p>
          <a:p>
            <a:r>
              <a:rPr lang="en-IN" sz="2000" dirty="0"/>
              <a:t>TypeScript language includes the entire JavaScript language plus a collection of useful additional features</a:t>
            </a:r>
          </a:p>
          <a:p>
            <a:r>
              <a:rPr lang="en-IN" sz="2000" dirty="0"/>
              <a:t>Strong Typing</a:t>
            </a:r>
          </a:p>
          <a:p>
            <a:r>
              <a:rPr lang="en-IN" sz="2000" dirty="0"/>
              <a:t>OOPS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210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40D9-0140-492F-8EBA-65629129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Connect everything…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8DB477-FFA6-43CE-91AB-6DF9C9B4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Selenium</a:t>
            </a:r>
            <a:endParaRPr lang="en-IN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3200" dirty="0" err="1">
                <a:sym typeface="Wingdings" panose="05000000000000000000" pitchFamily="2" charset="2"/>
              </a:rPr>
              <a:t>Webdriver</a:t>
            </a:r>
            <a:r>
              <a:rPr lang="en-IN" sz="3200" dirty="0">
                <a:sym typeface="Wingdings" panose="05000000000000000000" pitchFamily="2" charset="2"/>
              </a:rPr>
              <a:t> (</a:t>
            </a:r>
            <a:r>
              <a:rPr lang="en-IN" sz="3200" dirty="0" err="1">
                <a:sym typeface="Wingdings" panose="05000000000000000000" pitchFamily="2" charset="2"/>
              </a:rPr>
              <a:t>Chrome,IE,Forefox</a:t>
            </a:r>
            <a:r>
              <a:rPr lang="en-IN" sz="3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IN" sz="3200" dirty="0" err="1">
                <a:sym typeface="Wingdings" panose="05000000000000000000" pitchFamily="2" charset="2"/>
              </a:rPr>
              <a:t>WebdriverJS</a:t>
            </a:r>
            <a:r>
              <a:rPr lang="en-IN" sz="3200" dirty="0">
                <a:sym typeface="Wingdings" panose="05000000000000000000" pitchFamily="2" charset="2"/>
              </a:rPr>
              <a:t> -&gt;  Node.js</a:t>
            </a:r>
          </a:p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Protractor</a:t>
            </a:r>
          </a:p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JavaScript</a:t>
            </a:r>
          </a:p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TypeScript</a:t>
            </a:r>
            <a:endParaRPr lang="en-IN" sz="3200" dirty="0"/>
          </a:p>
          <a:p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F625897-7DFA-418F-AD89-F1FA0FB10CAA}"/>
              </a:ext>
            </a:extLst>
          </p:cNvPr>
          <p:cNvSpPr/>
          <p:nvPr/>
        </p:nvSpPr>
        <p:spPr>
          <a:xfrm>
            <a:off x="1463040" y="2630658"/>
            <a:ext cx="28135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3B8A1CC-41A0-42E8-8773-F32F18329D82}"/>
              </a:ext>
            </a:extLst>
          </p:cNvPr>
          <p:cNvSpPr/>
          <p:nvPr/>
        </p:nvSpPr>
        <p:spPr>
          <a:xfrm>
            <a:off x="1463040" y="3246120"/>
            <a:ext cx="28135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7B86BB4-50BA-46A0-A699-3737FFDB6342}"/>
              </a:ext>
            </a:extLst>
          </p:cNvPr>
          <p:cNvSpPr/>
          <p:nvPr/>
        </p:nvSpPr>
        <p:spPr>
          <a:xfrm>
            <a:off x="1463040" y="3861582"/>
            <a:ext cx="28135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B5FB698-2586-4F05-AFA9-AF4E5C18AA3A}"/>
              </a:ext>
            </a:extLst>
          </p:cNvPr>
          <p:cNvSpPr/>
          <p:nvPr/>
        </p:nvSpPr>
        <p:spPr>
          <a:xfrm>
            <a:off x="1463040" y="4477044"/>
            <a:ext cx="28135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59E5ADA-028B-4AA2-90B7-86A58D9ED316}"/>
              </a:ext>
            </a:extLst>
          </p:cNvPr>
          <p:cNvSpPr/>
          <p:nvPr/>
        </p:nvSpPr>
        <p:spPr>
          <a:xfrm>
            <a:off x="1463040" y="5076323"/>
            <a:ext cx="28135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D1D27B8B-33D9-432B-96F2-BECA72C08107}"/>
              </a:ext>
            </a:extLst>
          </p:cNvPr>
          <p:cNvSpPr/>
          <p:nvPr/>
        </p:nvSpPr>
        <p:spPr>
          <a:xfrm rot="15995415">
            <a:off x="2616592" y="4846134"/>
            <a:ext cx="745587" cy="59295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C6F6-155F-4502-A78C-4F072267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214" y="3098800"/>
            <a:ext cx="8596668" cy="1320800"/>
          </a:xfrm>
        </p:spPr>
        <p:txBody>
          <a:bodyPr/>
          <a:lstStyle/>
          <a:p>
            <a:r>
              <a:rPr lang="en-US" dirty="0"/>
              <a:t>Why Protractor ?  Why not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6DD8-1712-47C7-B0E6-790490C6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1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CFA34E-B0D1-4EDC-AC3B-EA4BF5336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430" y="1131994"/>
            <a:ext cx="558101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2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76F04-60C8-4A18-8BBC-3F4ED3FC3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581" y="1131994"/>
            <a:ext cx="8500715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8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31E6B6-B378-43AF-A94D-9540CA195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981" y="1131994"/>
            <a:ext cx="6059915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02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8C59-13B7-44FB-A6D6-74000697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294" y="2590800"/>
            <a:ext cx="8596668" cy="1320800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87685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0E2E-9659-41FD-BF0B-378A03FE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define relationship among nodes?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3B87C-242C-4C59-869E-656FB979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</a:t>
            </a:r>
          </a:p>
          <a:p>
            <a:r>
              <a:rPr lang="en-US" dirty="0"/>
              <a:t>Children</a:t>
            </a:r>
          </a:p>
          <a:p>
            <a:r>
              <a:rPr lang="en-US" dirty="0"/>
              <a:t>Siblings</a:t>
            </a:r>
          </a:p>
          <a:p>
            <a:r>
              <a:rPr lang="en-US" dirty="0"/>
              <a:t>Ancestors</a:t>
            </a:r>
          </a:p>
          <a:p>
            <a:r>
              <a:rPr lang="en-US" dirty="0" err="1"/>
              <a:t>Descendents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6DC3-DEAF-4197-AADB-BB63B102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is the best Strategy for Locators?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A4E0-FDDE-44CB-AD65-B373BC66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14" y="1652589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Concise and Compact Locators.</a:t>
            </a:r>
          </a:p>
          <a:p>
            <a:pPr>
              <a:buFont typeface="+mj-lt"/>
              <a:buAutoNum type="arabicPeriod"/>
            </a:pPr>
            <a:r>
              <a:rPr lang="en-US" dirty="0"/>
              <a:t>Resilient to the Web UI Changes.</a:t>
            </a:r>
          </a:p>
          <a:p>
            <a:pPr>
              <a:buFont typeface="+mj-lt"/>
              <a:buAutoNum type="arabicPeriod"/>
            </a:pPr>
            <a:r>
              <a:rPr lang="en-US" dirty="0"/>
              <a:t>Independent to the Changes in Element Properties</a:t>
            </a:r>
          </a:p>
          <a:p>
            <a:pPr>
              <a:buFont typeface="+mj-lt"/>
              <a:buAutoNum type="arabicPeriod"/>
            </a:pPr>
            <a:r>
              <a:rPr lang="en-US" dirty="0"/>
              <a:t>All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45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231D-27C5-42B9-8147-3ABFB6A8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Which one is belong to Angular Locators specifically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3C3E-19A6-4273-8D46-B9763CF6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78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ID</a:t>
            </a:r>
          </a:p>
          <a:p>
            <a:pPr>
              <a:buFont typeface="+mj-lt"/>
              <a:buAutoNum type="arabicPeriod"/>
            </a:pPr>
            <a:r>
              <a:rPr lang="en-US" dirty="0"/>
              <a:t>Class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>
              <a:buFont typeface="+mj-lt"/>
              <a:buAutoNum type="arabicPeriod"/>
            </a:pPr>
            <a:r>
              <a:rPr lang="en-US" dirty="0"/>
              <a:t>ng-repeater</a:t>
            </a:r>
          </a:p>
          <a:p>
            <a:pPr>
              <a:buFont typeface="+mj-lt"/>
              <a:buAutoNum type="arabicPeriod"/>
            </a:pPr>
            <a:r>
              <a:rPr lang="en-US" dirty="0"/>
              <a:t>Link Text</a:t>
            </a:r>
          </a:p>
          <a:p>
            <a:pPr>
              <a:buFont typeface="+mj-lt"/>
              <a:buAutoNum type="arabicPeriod"/>
            </a:pPr>
            <a:r>
              <a:rPr lang="en-US" dirty="0"/>
              <a:t>Partial Link Text</a:t>
            </a:r>
          </a:p>
          <a:p>
            <a:pPr>
              <a:buFont typeface="+mj-lt"/>
              <a:buAutoNum type="arabicPeriod"/>
            </a:pPr>
            <a:r>
              <a:rPr lang="en-US" dirty="0"/>
              <a:t>ng-model</a:t>
            </a:r>
          </a:p>
          <a:p>
            <a:pPr>
              <a:buFont typeface="+mj-lt"/>
              <a:buAutoNum type="arabicPeriod"/>
            </a:pPr>
            <a:r>
              <a:rPr lang="en-US" dirty="0"/>
              <a:t>Tag Name</a:t>
            </a:r>
          </a:p>
          <a:p>
            <a:pPr>
              <a:buFont typeface="+mj-lt"/>
              <a:buAutoNum type="arabicPeriod"/>
            </a:pPr>
            <a:r>
              <a:rPr lang="en-US" dirty="0"/>
              <a:t>CSS Class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Xpath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ng-binding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8FA378-3B52-4135-A629-8F40BA50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165" y="1131994"/>
            <a:ext cx="682585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65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C7FD-AFF5-4F7B-85B7-D1DEC1F0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092" y="2987387"/>
            <a:ext cx="1708188" cy="6194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/>
              <a:t>Thanks !!</a:t>
            </a:r>
          </a:p>
        </p:txBody>
      </p:sp>
    </p:spTree>
    <p:extLst>
      <p:ext uri="{BB962C8B-B14F-4D97-AF65-F5344CB8AC3E}">
        <p14:creationId xmlns:p14="http://schemas.microsoft.com/office/powerpoint/2010/main" val="3280005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C9CD-BDBC-463B-8C49-4443E96D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Setup for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4A6A-12EE-4AA2-A671-73BA6522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Download node.js (</a:t>
            </a:r>
            <a:r>
              <a:rPr lang="en-IN" dirty="0" err="1"/>
              <a:t>npm</a:t>
            </a:r>
            <a:r>
              <a:rPr lang="en-IN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Install protractor($</a:t>
            </a:r>
            <a:r>
              <a:rPr lang="en-IN" dirty="0" err="1"/>
              <a:t>npm</a:t>
            </a:r>
            <a:r>
              <a:rPr lang="en-IN" dirty="0"/>
              <a:t> install –g protractor)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Install </a:t>
            </a:r>
            <a:r>
              <a:rPr lang="en-IN" dirty="0" err="1"/>
              <a:t>WebdriverJS</a:t>
            </a:r>
            <a:r>
              <a:rPr lang="en-IN" dirty="0"/>
              <a:t> ($</a:t>
            </a:r>
            <a:r>
              <a:rPr lang="en-IN" dirty="0" err="1"/>
              <a:t>webdriver</a:t>
            </a:r>
            <a:r>
              <a:rPr lang="en-IN" dirty="0"/>
              <a:t>-manager update)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Check your JDK($Java-version)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Start your </a:t>
            </a:r>
            <a:r>
              <a:rPr lang="en-IN" dirty="0" err="1"/>
              <a:t>Webdriver</a:t>
            </a:r>
            <a:r>
              <a:rPr lang="en-IN" dirty="0"/>
              <a:t> Manager ($</a:t>
            </a:r>
            <a:r>
              <a:rPr lang="en-IN" dirty="0" err="1"/>
              <a:t>webdriver</a:t>
            </a:r>
            <a:r>
              <a:rPr lang="en-IN" dirty="0"/>
              <a:t>-manager start)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Install Visual Studio Code-VSC (IDE)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Create your Project Workspace in VSC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Run $</a:t>
            </a: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command ( Package .JSON generate under project folder)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Go to Terminal and run $ </a:t>
            </a:r>
            <a:r>
              <a:rPr lang="en-IN" dirty="0" err="1"/>
              <a:t>npm</a:t>
            </a:r>
            <a:r>
              <a:rPr lang="en-IN" dirty="0"/>
              <a:t> install (</a:t>
            </a:r>
            <a:r>
              <a:rPr lang="en-IN" dirty="0" err="1"/>
              <a:t>node_module,package.lock.json</a:t>
            </a:r>
            <a:r>
              <a:rPr lang="en-IN" dirty="0"/>
              <a:t> refreshed)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87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8EFD8D-2F1C-4CF5-A78D-24C8625D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CC63C6-5550-4091-B0E5-56B5EC44D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2265264"/>
            <a:ext cx="8288033" cy="19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3EBC53-1CB9-49FD-B352-31120FA89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10" y="2114020"/>
            <a:ext cx="7003562" cy="26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9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1A08C9-D2AF-4422-BA77-CD0196BB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35" y="1131994"/>
            <a:ext cx="658471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A19C73-62B1-48F5-8DDB-FF736F89E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463789"/>
            <a:ext cx="9941259" cy="3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5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566</Words>
  <Application>Microsoft Office PowerPoint</Application>
  <PresentationFormat>Widescreen</PresentationFormat>
  <Paragraphs>137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Day 1</vt:lpstr>
      <vt:lpstr>Agenda</vt:lpstr>
      <vt:lpstr>Automation vs Development</vt:lpstr>
      <vt:lpstr>Why Automation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AUTOMATION TOOLS (SOFTWARES)</vt:lpstr>
      <vt:lpstr>AUTOMATION TOOLS (SOFTWARES) </vt:lpstr>
      <vt:lpstr>KEY FACTORS IN AUTOMATION</vt:lpstr>
      <vt:lpstr>PowerPoint Presentation</vt:lpstr>
      <vt:lpstr>Locators Definition</vt:lpstr>
      <vt:lpstr>Tags</vt:lpstr>
      <vt:lpstr>Tags Contd..</vt:lpstr>
      <vt:lpstr>Sample Locator</vt:lpstr>
      <vt:lpstr>Lets Understand Locators in detail</vt:lpstr>
      <vt:lpstr>Locators Cheat Sheet</vt:lpstr>
      <vt:lpstr>What is AngularJS Application?</vt:lpstr>
      <vt:lpstr>Single Page Application (SPA)</vt:lpstr>
      <vt:lpstr>PowerPoint Presentation</vt:lpstr>
      <vt:lpstr>PowerPoint Presentation</vt:lpstr>
      <vt:lpstr>Let’s Check this !!</vt:lpstr>
      <vt:lpstr>Assignment</vt:lpstr>
      <vt:lpstr>PowerPoint Presentation</vt:lpstr>
      <vt:lpstr>PowerPoint Presentation</vt:lpstr>
      <vt:lpstr>                     AUTOMATION FRAMEWORK            (PUT EVERYTHING IN STRUCTURED WAY)</vt:lpstr>
      <vt:lpstr>PowerPoint Presentation</vt:lpstr>
      <vt:lpstr>PowerPoint Presentation</vt:lpstr>
      <vt:lpstr>Sample Framework Structure- </vt:lpstr>
      <vt:lpstr>PROGRAMMING LANGAUGE</vt:lpstr>
      <vt:lpstr>Why TypeScript? Why Not JavaScript?</vt:lpstr>
      <vt:lpstr>PowerPoint Presentation</vt:lpstr>
      <vt:lpstr>Let’s Connect everything…</vt:lpstr>
      <vt:lpstr>Why Protractor ?  Why not Selenium?</vt:lpstr>
      <vt:lpstr>PowerPoint Presentation</vt:lpstr>
      <vt:lpstr>PowerPoint Presentation</vt:lpstr>
      <vt:lpstr>PowerPoint Presentation</vt:lpstr>
      <vt:lpstr>Quiz</vt:lpstr>
      <vt:lpstr>How to define relationship among nodes? </vt:lpstr>
      <vt:lpstr>What is the best Strategy for Locators?</vt:lpstr>
      <vt:lpstr>Which one is belong to Angular Locators specifically ?</vt:lpstr>
      <vt:lpstr>PowerPoint Presentation</vt:lpstr>
      <vt:lpstr>Environment Setup for 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Sanjay Andhey</dc:creator>
  <cp:lastModifiedBy>Sanjay Andhey</cp:lastModifiedBy>
  <cp:revision>3</cp:revision>
  <dcterms:created xsi:type="dcterms:W3CDTF">2018-10-26T14:46:03Z</dcterms:created>
  <dcterms:modified xsi:type="dcterms:W3CDTF">2018-10-29T14:59:22Z</dcterms:modified>
</cp:coreProperties>
</file>