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464" r:id="rId2"/>
    <p:sldId id="462" r:id="rId3"/>
    <p:sldId id="267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9" r:id="rId24"/>
    <p:sldId id="290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46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460" r:id="rId62"/>
    <p:sldId id="328" r:id="rId63"/>
    <p:sldId id="329" r:id="rId64"/>
    <p:sldId id="330" r:id="rId65"/>
    <p:sldId id="331" r:id="rId66"/>
    <p:sldId id="332" r:id="rId67"/>
    <p:sldId id="333" r:id="rId68"/>
    <p:sldId id="334" r:id="rId69"/>
    <p:sldId id="335" r:id="rId70"/>
    <p:sldId id="458" r:id="rId71"/>
    <p:sldId id="425" r:id="rId72"/>
    <p:sldId id="426" r:id="rId73"/>
    <p:sldId id="427" r:id="rId74"/>
    <p:sldId id="428" r:id="rId75"/>
    <p:sldId id="429" r:id="rId76"/>
    <p:sldId id="430" r:id="rId77"/>
    <p:sldId id="431" r:id="rId78"/>
    <p:sldId id="432" r:id="rId79"/>
    <p:sldId id="437" r:id="rId80"/>
    <p:sldId id="463" r:id="rId81"/>
  </p:sldIdLst>
  <p:sldSz cx="6858000" cy="8458200"/>
  <p:notesSz cx="6858000" cy="8458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08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6350" y="-10444"/>
            <a:ext cx="6877353" cy="8479087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947" y="2965592"/>
            <a:ext cx="4370039" cy="2030439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947" y="4996029"/>
            <a:ext cx="4370039" cy="1352842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lang="en-US" spc="-65" smtClean="0"/>
              <a:t>‹#›</a:t>
            </a:fld>
            <a:r>
              <a:rPr lang="en-US" spc="-65"/>
              <a:t>i</a:t>
            </a:r>
            <a:endParaRPr lang="en-US" spc="-65" dirty="0"/>
          </a:p>
        </p:txBody>
      </p:sp>
    </p:spTree>
    <p:extLst>
      <p:ext uri="{BB962C8B-B14F-4D97-AF65-F5344CB8AC3E}">
        <p14:creationId xmlns:p14="http://schemas.microsoft.com/office/powerpoint/2010/main" val="295972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1840"/>
            <a:ext cx="4760786" cy="419777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513493"/>
            <a:ext cx="4760786" cy="1937520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lang="en-US" spc="-65" smtClean="0"/>
              <a:t>‹#›</a:t>
            </a:fld>
            <a:r>
              <a:rPr lang="en-US" spc="-65"/>
              <a:t>i</a:t>
            </a:r>
            <a:endParaRPr lang="en-US" spc="-65" dirty="0"/>
          </a:p>
        </p:txBody>
      </p:sp>
    </p:spTree>
    <p:extLst>
      <p:ext uri="{BB962C8B-B14F-4D97-AF65-F5344CB8AC3E}">
        <p14:creationId xmlns:p14="http://schemas.microsoft.com/office/powerpoint/2010/main" val="196152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64" y="751840"/>
            <a:ext cx="4554137" cy="372787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5806" y="4479713"/>
            <a:ext cx="4064853" cy="4699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5513493"/>
            <a:ext cx="4760786" cy="1937520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lang="en-US" spc="-65" smtClean="0"/>
              <a:t>‹#›</a:t>
            </a:fld>
            <a:r>
              <a:rPr lang="en-US" spc="-65"/>
              <a:t>i</a:t>
            </a:r>
            <a:endParaRPr lang="en-US" spc="-65" dirty="0"/>
          </a:p>
        </p:txBody>
      </p:sp>
      <p:sp>
        <p:nvSpPr>
          <p:cNvPr id="24" name="TextBox 23"/>
          <p:cNvSpPr txBox="1"/>
          <p:nvPr/>
        </p:nvSpPr>
        <p:spPr>
          <a:xfrm>
            <a:off x="362034" y="974799"/>
            <a:ext cx="342989" cy="72122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60775" y="3560086"/>
            <a:ext cx="342989" cy="72122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002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382785"/>
            <a:ext cx="4760786" cy="3201067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5583852"/>
            <a:ext cx="4760786" cy="1867161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lang="en-US" spc="-65" smtClean="0"/>
              <a:t>‹#›</a:t>
            </a:fld>
            <a:r>
              <a:rPr lang="en-US" spc="-65"/>
              <a:t>i</a:t>
            </a:r>
            <a:endParaRPr lang="en-US" spc="-65" dirty="0"/>
          </a:p>
        </p:txBody>
      </p:sp>
    </p:spTree>
    <p:extLst>
      <p:ext uri="{BB962C8B-B14F-4D97-AF65-F5344CB8AC3E}">
        <p14:creationId xmlns:p14="http://schemas.microsoft.com/office/powerpoint/2010/main" val="3192090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64" y="751840"/>
            <a:ext cx="4554137" cy="372787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198" y="4949613"/>
            <a:ext cx="4760787" cy="634239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5583852"/>
            <a:ext cx="4760786" cy="1867161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lang="en-US" spc="-65" smtClean="0"/>
              <a:t>‹#›</a:t>
            </a:fld>
            <a:r>
              <a:rPr lang="en-US" spc="-65"/>
              <a:t>i</a:t>
            </a:r>
            <a:endParaRPr lang="en-US" spc="-65" dirty="0"/>
          </a:p>
        </p:txBody>
      </p:sp>
      <p:sp>
        <p:nvSpPr>
          <p:cNvPr id="24" name="TextBox 23"/>
          <p:cNvSpPr txBox="1"/>
          <p:nvPr/>
        </p:nvSpPr>
        <p:spPr>
          <a:xfrm>
            <a:off x="362034" y="974799"/>
            <a:ext cx="342989" cy="72122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60775" y="3560086"/>
            <a:ext cx="342989" cy="72122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2835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86" y="751840"/>
            <a:ext cx="4756099" cy="372787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198" y="4949613"/>
            <a:ext cx="4760787" cy="634239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5583852"/>
            <a:ext cx="4760786" cy="1867161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lang="en-US" spc="-65" smtClean="0"/>
              <a:t>‹#›</a:t>
            </a:fld>
            <a:r>
              <a:rPr lang="en-US" spc="-65"/>
              <a:t>i</a:t>
            </a:r>
            <a:endParaRPr lang="en-US" spc="-65" dirty="0"/>
          </a:p>
        </p:txBody>
      </p:sp>
    </p:spTree>
    <p:extLst>
      <p:ext uri="{BB962C8B-B14F-4D97-AF65-F5344CB8AC3E}">
        <p14:creationId xmlns:p14="http://schemas.microsoft.com/office/powerpoint/2010/main" val="3334050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lang="en-US" spc="-65" smtClean="0"/>
              <a:t>‹#›</a:t>
            </a:fld>
            <a:r>
              <a:rPr lang="en-US" spc="-65"/>
              <a:t>i</a:t>
            </a:r>
            <a:endParaRPr lang="en-US" spc="-65" dirty="0"/>
          </a:p>
        </p:txBody>
      </p:sp>
    </p:spTree>
    <p:extLst>
      <p:ext uri="{BB962C8B-B14F-4D97-AF65-F5344CB8AC3E}">
        <p14:creationId xmlns:p14="http://schemas.microsoft.com/office/powerpoint/2010/main" val="2781418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82984" y="751840"/>
            <a:ext cx="734109" cy="6476790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751840"/>
            <a:ext cx="3896270" cy="64767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lang="en-US" spc="-65" smtClean="0"/>
              <a:t>‹#›</a:t>
            </a:fld>
            <a:r>
              <a:rPr lang="en-US" spc="-65"/>
              <a:t>i</a:t>
            </a:r>
            <a:endParaRPr lang="en-US" spc="-65" dirty="0"/>
          </a:p>
        </p:txBody>
      </p:sp>
    </p:spTree>
    <p:extLst>
      <p:ext uri="{BB962C8B-B14F-4D97-AF65-F5344CB8AC3E}">
        <p14:creationId xmlns:p14="http://schemas.microsoft.com/office/powerpoint/2010/main" val="396908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lang="en-US" spc="-65" smtClean="0"/>
              <a:t>‹#›</a:t>
            </a:fld>
            <a:r>
              <a:rPr lang="en-US" spc="-65"/>
              <a:t>i</a:t>
            </a:r>
            <a:endParaRPr lang="en-US" spc="-65" dirty="0"/>
          </a:p>
        </p:txBody>
      </p:sp>
    </p:spTree>
    <p:extLst>
      <p:ext uri="{BB962C8B-B14F-4D97-AF65-F5344CB8AC3E}">
        <p14:creationId xmlns:p14="http://schemas.microsoft.com/office/powerpoint/2010/main" val="69791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331071"/>
            <a:ext cx="4760786" cy="2252783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5583853"/>
            <a:ext cx="4760786" cy="106116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lang="en-US" spc="-65" smtClean="0"/>
              <a:t>‹#›</a:t>
            </a:fld>
            <a:r>
              <a:rPr lang="en-US" spc="-65"/>
              <a:t>i</a:t>
            </a:r>
            <a:endParaRPr lang="en-US" spc="-65" dirty="0"/>
          </a:p>
        </p:txBody>
      </p:sp>
    </p:spTree>
    <p:extLst>
      <p:ext uri="{BB962C8B-B14F-4D97-AF65-F5344CB8AC3E}">
        <p14:creationId xmlns:p14="http://schemas.microsoft.com/office/powerpoint/2010/main" val="230495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1840"/>
            <a:ext cx="4760786" cy="16289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664727"/>
            <a:ext cx="2316082" cy="4786285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1903" y="2664728"/>
            <a:ext cx="2316083" cy="478628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lang="en-US" spc="-65" smtClean="0"/>
              <a:t>‹#›</a:t>
            </a:fld>
            <a:r>
              <a:rPr lang="en-US" spc="-65"/>
              <a:t>i</a:t>
            </a:r>
            <a:endParaRPr lang="en-US" spc="-65" dirty="0"/>
          </a:p>
        </p:txBody>
      </p:sp>
    </p:spTree>
    <p:extLst>
      <p:ext uri="{BB962C8B-B14F-4D97-AF65-F5344CB8AC3E}">
        <p14:creationId xmlns:p14="http://schemas.microsoft.com/office/powerpoint/2010/main" val="22421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1840"/>
            <a:ext cx="4760785" cy="16289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665212"/>
            <a:ext cx="2318004" cy="710723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3375937"/>
            <a:ext cx="2318004" cy="407507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99980" y="2665212"/>
            <a:ext cx="2318004" cy="710723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99980" y="3375937"/>
            <a:ext cx="2318004" cy="407507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lang="en-US" spc="-65" smtClean="0"/>
              <a:t>‹#›</a:t>
            </a:fld>
            <a:r>
              <a:rPr lang="en-US" spc="-65"/>
              <a:t>i</a:t>
            </a:r>
            <a:endParaRPr lang="en-US" spc="-65" dirty="0"/>
          </a:p>
        </p:txBody>
      </p:sp>
    </p:spTree>
    <p:extLst>
      <p:ext uri="{BB962C8B-B14F-4D97-AF65-F5344CB8AC3E}">
        <p14:creationId xmlns:p14="http://schemas.microsoft.com/office/powerpoint/2010/main" val="4168911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751840"/>
            <a:ext cx="4760786" cy="16289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lang="en-US" spc="-65" smtClean="0"/>
              <a:t>‹#›</a:t>
            </a:fld>
            <a:r>
              <a:rPr lang="en-US" spc="-65"/>
              <a:t>i</a:t>
            </a:r>
            <a:endParaRPr lang="en-US" spc="-65" dirty="0"/>
          </a:p>
        </p:txBody>
      </p:sp>
    </p:spTree>
    <p:extLst>
      <p:ext uri="{BB962C8B-B14F-4D97-AF65-F5344CB8AC3E}">
        <p14:creationId xmlns:p14="http://schemas.microsoft.com/office/powerpoint/2010/main" val="408396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lang="en-US" spc="-65" smtClean="0"/>
              <a:t>‹#›</a:t>
            </a:fld>
            <a:r>
              <a:rPr lang="en-US" spc="-65"/>
              <a:t>i</a:t>
            </a:r>
            <a:endParaRPr lang="en-US" spc="-65" dirty="0"/>
          </a:p>
        </p:txBody>
      </p:sp>
    </p:spTree>
    <p:extLst>
      <p:ext uri="{BB962C8B-B14F-4D97-AF65-F5344CB8AC3E}">
        <p14:creationId xmlns:p14="http://schemas.microsoft.com/office/powerpoint/2010/main" val="19356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848278"/>
            <a:ext cx="2092637" cy="1576775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8456" y="635075"/>
            <a:ext cx="2539528" cy="68159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3425052"/>
            <a:ext cx="2092637" cy="318748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lang="en-US" spc="-65" smtClean="0"/>
              <a:t>‹#›</a:t>
            </a:fld>
            <a:r>
              <a:rPr lang="en-US" spc="-65"/>
              <a:t>i</a:t>
            </a:r>
            <a:endParaRPr lang="en-US" spc="-65" dirty="0"/>
          </a:p>
        </p:txBody>
      </p:sp>
    </p:spTree>
    <p:extLst>
      <p:ext uri="{BB962C8B-B14F-4D97-AF65-F5344CB8AC3E}">
        <p14:creationId xmlns:p14="http://schemas.microsoft.com/office/powerpoint/2010/main" val="385087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920740"/>
            <a:ext cx="4760786" cy="698977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199" y="751840"/>
            <a:ext cx="4760786" cy="47430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6619717"/>
            <a:ext cx="4760786" cy="831296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lang="en-US" spc="-65" smtClean="0"/>
              <a:t>‹#›</a:t>
            </a:fld>
            <a:r>
              <a:rPr lang="en-US" spc="-65"/>
              <a:t>i</a:t>
            </a:r>
            <a:endParaRPr lang="en-US" spc="-65" dirty="0"/>
          </a:p>
        </p:txBody>
      </p:sp>
    </p:spTree>
    <p:extLst>
      <p:ext uri="{BB962C8B-B14F-4D97-AF65-F5344CB8AC3E}">
        <p14:creationId xmlns:p14="http://schemas.microsoft.com/office/powerpoint/2010/main" val="55673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6350" y="-10444"/>
            <a:ext cx="6877354" cy="8479087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51840"/>
            <a:ext cx="4760785" cy="16289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664728"/>
            <a:ext cx="4760786" cy="4786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53944" y="7451015"/>
            <a:ext cx="513099" cy="450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7451015"/>
            <a:ext cx="3467230" cy="450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3507" y="7451015"/>
            <a:ext cx="384479" cy="450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25400">
              <a:lnSpc>
                <a:spcPts val="1165"/>
              </a:lnSpc>
            </a:pPr>
            <a:fld id="{81D60167-4931-47E6-BA6A-407CBD079E47}" type="slidenum">
              <a:rPr lang="en-US" spc="-65" smtClean="0"/>
              <a:t>‹#›</a:t>
            </a:fld>
            <a:r>
              <a:rPr lang="en-US" spc="-65"/>
              <a:t>i</a:t>
            </a:r>
            <a:endParaRPr lang="en-US" spc="-65" dirty="0"/>
          </a:p>
        </p:txBody>
      </p:sp>
    </p:spTree>
    <p:extLst>
      <p:ext uri="{BB962C8B-B14F-4D97-AF65-F5344CB8AC3E}">
        <p14:creationId xmlns:p14="http://schemas.microsoft.com/office/powerpoint/2010/main" val="362897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-ebooks.info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-ebooks.info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-ebooks.info/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-ebooks.info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-ebooks.info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-ebooks.info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-ebooks.info/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-ebooks.info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-ebooks.info/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-ebooks.info/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-ebooks.info/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-ebooks.info/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-ebooks.info/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-ebooks.info/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-ebooks.info/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typescript.codeplex.com/workitem/125" TargetMode="External"/><Relationship Id="rId2" Type="http://schemas.openxmlformats.org/officeDocument/2006/relationships/hyperlink" Target="http://www.it-ebooks.info/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-ebooks.info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-ebooks.info/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-ebooks.info/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-ebooks.info/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-ebooks.info/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-ebooks.info/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-ebooks.info/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-ebooks.info/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-ebooks.info/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-ebooks.info/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-ebooks.info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-ebooks.info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-ebooks.info/" TargetMode="Externa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-ebooks.info/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-ebooks.info/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-ebooks.info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-ebooks.info/" TargetMode="Externa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-ebooks.info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-ebooks.info/" TargetMode="Externa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-ebooks.info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mothereff.in/js-variables" TargetMode="Externa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-ebooks.info/" TargetMode="Externa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-ebooks.info/" TargetMode="Externa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-ebooks.info/" TargetMode="Externa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-ebooks.info/" TargetMode="Externa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-ebooks.info/" TargetMode="Externa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-ebooks.info/" TargetMode="Externa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-ebooks.info/" TargetMode="Externa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-ebooks.info/" TargetMode="Externa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-ebooks.info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-ebooks.info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-ebooks.info/" TargetMode="Externa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-ebooks.info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-ebooks.info/" TargetMode="Externa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-ebooks.info/" TargetMode="Externa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-ebooks.info/" TargetMode="Externa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-ebooks.info/" TargetMode="Externa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-ebooks.info/" TargetMode="Externa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-ebooks.info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-ebooks.info/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-ebooks.info/" TargetMode="Externa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-ebooks.info/" TargetMode="Externa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-ebooks.info/" TargetMode="Externa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it-ebooks.info/" TargetMode="Externa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-ebooks.info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-ebooks.info/" TargetMode="Externa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-ebooks.info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-ebooks.info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-ebooks.info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B71E9-F157-4769-B3BF-4F8F2825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D29C6-6752-4C98-BC5F-C1E32B1C7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F92D58-5D04-4772-ACE2-05A4FF1AF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58" y="3390900"/>
            <a:ext cx="5056476" cy="1295400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9F8CEB11-EB8A-4383-8DC9-D0B75854C47B}"/>
              </a:ext>
            </a:extLst>
          </p:cNvPr>
          <p:cNvSpPr txBox="1">
            <a:spLocks/>
          </p:cNvSpPr>
          <p:nvPr/>
        </p:nvSpPr>
        <p:spPr>
          <a:xfrm>
            <a:off x="2111033" y="1677092"/>
            <a:ext cx="3133725" cy="48260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3000" b="1">
                <a:latin typeface="Arial Narrow"/>
                <a:cs typeface="Arial Narrow"/>
              </a:rPr>
              <a:t>Agenda</a:t>
            </a:r>
            <a:endParaRPr lang="en-US" sz="3000" dirty="0">
              <a:latin typeface="Arial Narrow"/>
              <a:cs typeface="Arial Narrow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0CAD53-42DA-42DC-8CBF-41F3598CB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805" y="-8467"/>
            <a:ext cx="1263853" cy="473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C42AA1-154E-4D2A-A415-198E79198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" y="-8467"/>
            <a:ext cx="2192747" cy="55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75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990867"/>
            <a:ext cx="5715000" cy="0"/>
          </a:xfrm>
          <a:custGeom>
            <a:avLst/>
            <a:gdLst/>
            <a:ahLst/>
            <a:cxnLst/>
            <a:rect l="l" t="t" r="r" b="b"/>
            <a:pathLst>
              <a:path w="5715000">
                <a:moveTo>
                  <a:pt x="0" y="0"/>
                </a:moveTo>
                <a:lnTo>
                  <a:pt x="5715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3097" y="301118"/>
            <a:ext cx="5741035" cy="61725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Chapter </a:t>
            </a:r>
            <a:r>
              <a:rPr sz="800" spc="-65" dirty="0">
                <a:latin typeface="Arial"/>
                <a:cs typeface="Arial"/>
              </a:rPr>
              <a:t>1 </a:t>
            </a:r>
            <a:r>
              <a:rPr sz="800" spc="-195" dirty="0">
                <a:solidFill>
                  <a:srgbClr val="CFD0D0"/>
                </a:solidFill>
                <a:latin typeface="MS UI Gothic"/>
                <a:cs typeface="MS UI Gothic"/>
              </a:rPr>
              <a:t>■ </a:t>
            </a:r>
            <a:r>
              <a:rPr sz="800" spc="-10" dirty="0">
                <a:latin typeface="Arial"/>
                <a:cs typeface="Arial"/>
              </a:rPr>
              <a:t>typeSCript </a:t>
            </a:r>
            <a:r>
              <a:rPr sz="800" spc="-40" dirty="0">
                <a:latin typeface="Arial"/>
                <a:cs typeface="Arial"/>
              </a:rPr>
              <a:t>Language</a:t>
            </a:r>
            <a:r>
              <a:rPr sz="800" spc="-110" dirty="0">
                <a:latin typeface="Arial"/>
                <a:cs typeface="Arial"/>
              </a:rPr>
              <a:t> </a:t>
            </a:r>
            <a:r>
              <a:rPr sz="800" spc="-30" dirty="0">
                <a:latin typeface="Arial"/>
                <a:cs typeface="Arial"/>
              </a:rPr>
              <a:t>FeatureS</a:t>
            </a: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0" spc="-110" dirty="0">
                <a:latin typeface="Bookman Old Style"/>
                <a:cs typeface="Bookman Old Style"/>
              </a:rPr>
              <a:t>Enumerations</a:t>
            </a:r>
            <a:endParaRPr sz="1400" dirty="0">
              <a:latin typeface="Bookman Old Style"/>
              <a:cs typeface="Bookman Old Style"/>
            </a:endParaRPr>
          </a:p>
          <a:p>
            <a:pPr marL="12700" marR="40640">
              <a:lnSpc>
                <a:spcPct val="101800"/>
              </a:lnSpc>
              <a:spcBef>
                <a:spcPts val="500"/>
              </a:spcBef>
            </a:pPr>
            <a:r>
              <a:rPr sz="900" b="0" spc="-80" dirty="0">
                <a:latin typeface="Bookman Old Style"/>
                <a:cs typeface="Bookman Old Style"/>
              </a:rPr>
              <a:t>Enumerations</a:t>
            </a:r>
            <a:r>
              <a:rPr sz="900" b="0" spc="-13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represent</a:t>
            </a:r>
            <a:r>
              <a:rPr sz="900" b="0" spc="-12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2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collection</a:t>
            </a:r>
            <a:r>
              <a:rPr sz="900" b="0" spc="-125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of</a:t>
            </a:r>
            <a:r>
              <a:rPr sz="900" b="0" spc="-13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named</a:t>
            </a:r>
            <a:r>
              <a:rPr sz="900" b="0" spc="-12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elements</a:t>
            </a:r>
            <a:r>
              <a:rPr sz="900" b="0" spc="-125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that</a:t>
            </a:r>
            <a:r>
              <a:rPr sz="900" b="0" spc="-12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you</a:t>
            </a:r>
            <a:r>
              <a:rPr sz="900" b="0" spc="-125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can</a:t>
            </a:r>
            <a:r>
              <a:rPr sz="900" b="0" spc="-130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use</a:t>
            </a:r>
            <a:r>
              <a:rPr sz="900" b="0" spc="-12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to</a:t>
            </a:r>
            <a:r>
              <a:rPr sz="900" b="0" spc="-12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avoid</a:t>
            </a:r>
            <a:r>
              <a:rPr sz="900" b="0" spc="-12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littering</a:t>
            </a:r>
            <a:r>
              <a:rPr sz="900" b="0" spc="-12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your</a:t>
            </a:r>
            <a:r>
              <a:rPr sz="900" b="0" spc="-13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program</a:t>
            </a:r>
            <a:r>
              <a:rPr sz="900" b="0" spc="-12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with</a:t>
            </a:r>
            <a:r>
              <a:rPr sz="900" b="0" spc="-12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hard-coded  values. </a:t>
            </a:r>
            <a:r>
              <a:rPr sz="900" b="0" spc="-95" dirty="0">
                <a:latin typeface="Bookman Old Style"/>
                <a:cs typeface="Bookman Old Style"/>
              </a:rPr>
              <a:t>By </a:t>
            </a:r>
            <a:r>
              <a:rPr sz="900" b="0" spc="-60" dirty="0">
                <a:latin typeface="Bookman Old Style"/>
                <a:cs typeface="Bookman Old Style"/>
              </a:rPr>
              <a:t>default, enumerations are </a:t>
            </a:r>
            <a:r>
              <a:rPr sz="900" b="0" spc="-40" dirty="0">
                <a:latin typeface="Bookman Old Style"/>
                <a:cs typeface="Bookman Old Style"/>
              </a:rPr>
              <a:t>zero </a:t>
            </a:r>
            <a:r>
              <a:rPr sz="900" b="0" spc="-65" dirty="0">
                <a:latin typeface="Bookman Old Style"/>
                <a:cs typeface="Bookman Old Style"/>
              </a:rPr>
              <a:t>based </a:t>
            </a:r>
            <a:r>
              <a:rPr sz="900" b="0" spc="-60" dirty="0">
                <a:latin typeface="Bookman Old Style"/>
                <a:cs typeface="Bookman Old Style"/>
              </a:rPr>
              <a:t>although </a:t>
            </a:r>
            <a:r>
              <a:rPr sz="900" b="0" spc="-65" dirty="0">
                <a:latin typeface="Bookman Old Style"/>
                <a:cs typeface="Bookman Old Style"/>
              </a:rPr>
              <a:t>you </a:t>
            </a:r>
            <a:r>
              <a:rPr sz="900" b="0" spc="-70" dirty="0">
                <a:latin typeface="Bookman Old Style"/>
                <a:cs typeface="Bookman Old Style"/>
              </a:rPr>
              <a:t>can </a:t>
            </a:r>
            <a:r>
              <a:rPr sz="900" b="0" spc="-60" dirty="0">
                <a:latin typeface="Bookman Old Style"/>
                <a:cs typeface="Bookman Old Style"/>
              </a:rPr>
              <a:t>change </a:t>
            </a:r>
            <a:r>
              <a:rPr sz="900" b="0" spc="-65" dirty="0">
                <a:latin typeface="Bookman Old Style"/>
                <a:cs typeface="Bookman Old Style"/>
              </a:rPr>
              <a:t>this by </a:t>
            </a:r>
            <a:r>
              <a:rPr sz="900" b="0" spc="-50" dirty="0">
                <a:latin typeface="Bookman Old Style"/>
                <a:cs typeface="Bookman Old Style"/>
              </a:rPr>
              <a:t>specifying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60" dirty="0">
                <a:latin typeface="Bookman Old Style"/>
                <a:cs typeface="Bookman Old Style"/>
              </a:rPr>
              <a:t>first value, </a:t>
            </a:r>
            <a:r>
              <a:rPr sz="900" b="0" spc="-50" dirty="0">
                <a:latin typeface="Bookman Old Style"/>
                <a:cs typeface="Bookman Old Style"/>
              </a:rPr>
              <a:t>in </a:t>
            </a:r>
            <a:r>
              <a:rPr sz="900" b="0" spc="-60" dirty="0">
                <a:latin typeface="Bookman Old Style"/>
                <a:cs typeface="Bookman Old Style"/>
              </a:rPr>
              <a:t>which  </a:t>
            </a:r>
            <a:r>
              <a:rPr sz="900" b="0" spc="-65" dirty="0">
                <a:latin typeface="Bookman Old Style"/>
                <a:cs typeface="Bookman Old Style"/>
              </a:rPr>
              <a:t>case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numbers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will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increment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from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specified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value.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You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opt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specify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values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for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all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identifiers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if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wish</a:t>
            </a:r>
            <a:endParaRPr sz="900" dirty="0">
              <a:latin typeface="Bookman Old Style"/>
              <a:cs typeface="Bookman Old Style"/>
            </a:endParaRPr>
          </a:p>
          <a:p>
            <a:pPr marL="12700" marR="87630">
              <a:lnSpc>
                <a:spcPct val="101800"/>
              </a:lnSpc>
            </a:pPr>
            <a:r>
              <a:rPr sz="900" b="0" spc="-65" dirty="0">
                <a:latin typeface="Bookman Old Style"/>
                <a:cs typeface="Bookman Old Style"/>
              </a:rPr>
              <a:t>to. </a:t>
            </a:r>
            <a:r>
              <a:rPr sz="900" b="0" spc="-45" dirty="0">
                <a:latin typeface="Bookman Old Style"/>
                <a:cs typeface="Bookman Old Style"/>
              </a:rPr>
              <a:t>In </a:t>
            </a:r>
            <a:r>
              <a:rPr sz="900" b="0" spc="-55" dirty="0">
                <a:latin typeface="Bookman Old Style"/>
                <a:cs typeface="Bookman Old Style"/>
              </a:rPr>
              <a:t>Listing </a:t>
            </a:r>
            <a:r>
              <a:rPr sz="900" b="0" spc="-85" dirty="0">
                <a:latin typeface="Bookman Old Style"/>
                <a:cs typeface="Bookman Old Style"/>
              </a:rPr>
              <a:t>1-8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dirty="0">
                <a:latin typeface="SimSun"/>
                <a:cs typeface="SimSun"/>
              </a:rPr>
              <a:t>VehicleType </a:t>
            </a:r>
            <a:r>
              <a:rPr sz="900" b="0" spc="-60" dirty="0">
                <a:latin typeface="Bookman Old Style"/>
                <a:cs typeface="Bookman Old Style"/>
              </a:rPr>
              <a:t>enumeration </a:t>
            </a:r>
            <a:r>
              <a:rPr sz="900" b="0" spc="-70" dirty="0">
                <a:latin typeface="Bookman Old Style"/>
                <a:cs typeface="Bookman Old Style"/>
              </a:rPr>
              <a:t>can </a:t>
            </a:r>
            <a:r>
              <a:rPr sz="900" b="0" spc="-45" dirty="0">
                <a:latin typeface="Bookman Old Style"/>
                <a:cs typeface="Bookman Old Style"/>
              </a:rPr>
              <a:t>be </a:t>
            </a:r>
            <a:r>
              <a:rPr sz="900" b="0" spc="-70" dirty="0">
                <a:latin typeface="Bookman Old Style"/>
                <a:cs typeface="Bookman Old Style"/>
              </a:rPr>
              <a:t>used </a:t>
            </a:r>
            <a:r>
              <a:rPr sz="900" b="0" spc="-45" dirty="0">
                <a:latin typeface="Bookman Old Style"/>
                <a:cs typeface="Bookman Old Style"/>
              </a:rPr>
              <a:t>to </a:t>
            </a:r>
            <a:r>
              <a:rPr sz="900" b="0" spc="-50" dirty="0">
                <a:latin typeface="Bookman Old Style"/>
                <a:cs typeface="Bookman Old Style"/>
              </a:rPr>
              <a:t>describe </a:t>
            </a:r>
            <a:r>
              <a:rPr sz="900" b="0" spc="-45" dirty="0">
                <a:latin typeface="Bookman Old Style"/>
                <a:cs typeface="Bookman Old Style"/>
              </a:rPr>
              <a:t>vehicle </a:t>
            </a:r>
            <a:r>
              <a:rPr sz="900" b="0" spc="-60" dirty="0">
                <a:latin typeface="Bookman Old Style"/>
                <a:cs typeface="Bookman Old Style"/>
              </a:rPr>
              <a:t>types </a:t>
            </a:r>
            <a:r>
              <a:rPr sz="900" b="0" spc="-70" dirty="0">
                <a:latin typeface="Bookman Old Style"/>
                <a:cs typeface="Bookman Old Style"/>
              </a:rPr>
              <a:t>using </a:t>
            </a:r>
            <a:r>
              <a:rPr sz="900" b="0" spc="-50" dirty="0">
                <a:latin typeface="Bookman Old Style"/>
                <a:cs typeface="Bookman Old Style"/>
              </a:rPr>
              <a:t>well-named identifiers  </a:t>
            </a:r>
            <a:r>
              <a:rPr sz="900" b="0" spc="-65" dirty="0">
                <a:latin typeface="Bookman Old Style"/>
                <a:cs typeface="Bookman Old Style"/>
              </a:rPr>
              <a:t>throughout your </a:t>
            </a:r>
            <a:r>
              <a:rPr sz="900" b="0" spc="-60" dirty="0">
                <a:latin typeface="Bookman Old Style"/>
                <a:cs typeface="Bookman Old Style"/>
              </a:rPr>
              <a:t>program. </a:t>
            </a:r>
            <a:r>
              <a:rPr sz="900" b="0" spc="-45" dirty="0">
                <a:latin typeface="Bookman Old Style"/>
                <a:cs typeface="Bookman Old Style"/>
              </a:rPr>
              <a:t>The </a:t>
            </a:r>
            <a:r>
              <a:rPr sz="900" b="0" spc="-55" dirty="0">
                <a:latin typeface="Bookman Old Style"/>
                <a:cs typeface="Bookman Old Style"/>
              </a:rPr>
              <a:t>value </a:t>
            </a:r>
            <a:r>
              <a:rPr sz="900" b="0" spc="-70" dirty="0">
                <a:latin typeface="Bookman Old Style"/>
                <a:cs typeface="Bookman Old Style"/>
              </a:rPr>
              <a:t>passed </a:t>
            </a:r>
            <a:r>
              <a:rPr sz="900" b="0" spc="-60" dirty="0">
                <a:latin typeface="Bookman Old Style"/>
                <a:cs typeface="Bookman Old Style"/>
              </a:rPr>
              <a:t>when </a:t>
            </a:r>
            <a:r>
              <a:rPr sz="900" b="0" spc="-75" dirty="0">
                <a:latin typeface="Bookman Old Style"/>
                <a:cs typeface="Bookman Old Style"/>
              </a:rPr>
              <a:t>an </a:t>
            </a:r>
            <a:r>
              <a:rPr sz="900" b="0" spc="-45" dirty="0">
                <a:latin typeface="Bookman Old Style"/>
                <a:cs typeface="Bookman Old Style"/>
              </a:rPr>
              <a:t>identifier </a:t>
            </a:r>
            <a:r>
              <a:rPr sz="900" b="0" spc="-65" dirty="0">
                <a:latin typeface="Bookman Old Style"/>
                <a:cs typeface="Bookman Old Style"/>
              </a:rPr>
              <a:t>name is </a:t>
            </a:r>
            <a:r>
              <a:rPr sz="900" b="0" spc="-45" dirty="0">
                <a:latin typeface="Bookman Old Style"/>
                <a:cs typeface="Bookman Old Style"/>
              </a:rPr>
              <a:t>specified </a:t>
            </a:r>
            <a:r>
              <a:rPr sz="900" b="0" spc="-65" dirty="0">
                <a:latin typeface="Bookman Old Style"/>
                <a:cs typeface="Bookman Old Style"/>
              </a:rPr>
              <a:t>is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65" dirty="0">
                <a:latin typeface="Bookman Old Style"/>
                <a:cs typeface="Bookman Old Style"/>
              </a:rPr>
              <a:t>number </a:t>
            </a:r>
            <a:r>
              <a:rPr sz="900" b="0" spc="-75" dirty="0">
                <a:latin typeface="Bookman Old Style"/>
                <a:cs typeface="Bookman Old Style"/>
              </a:rPr>
              <a:t>that </a:t>
            </a:r>
            <a:r>
              <a:rPr sz="900" b="0" spc="-65" dirty="0">
                <a:latin typeface="Bookman Old Style"/>
                <a:cs typeface="Bookman Old Style"/>
              </a:rPr>
              <a:t>represents </a:t>
            </a:r>
            <a:r>
              <a:rPr sz="900" b="0" spc="-55" dirty="0">
                <a:latin typeface="Bookman Old Style"/>
                <a:cs typeface="Bookman Old Style"/>
              </a:rPr>
              <a:t>the  </a:t>
            </a:r>
            <a:r>
              <a:rPr sz="900" b="0" spc="-50" dirty="0">
                <a:latin typeface="Bookman Old Style"/>
                <a:cs typeface="Bookman Old Style"/>
              </a:rPr>
              <a:t>identifier,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for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example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Listing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1-8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use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VehicleType.Lorry</a:t>
            </a:r>
            <a:r>
              <a:rPr sz="900" spc="-265" dirty="0">
                <a:latin typeface="SimSun"/>
                <a:cs typeface="SimSun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identifier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results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number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110" dirty="0">
                <a:latin typeface="Bookman Old Style"/>
                <a:cs typeface="Bookman Old Style"/>
              </a:rPr>
              <a:t>5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stored 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type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variable.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also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possible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get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identifier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name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from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enumeration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treating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enumeration  </a:t>
            </a:r>
            <a:r>
              <a:rPr sz="900" b="0" spc="-50" dirty="0">
                <a:latin typeface="Bookman Old Style"/>
                <a:cs typeface="Bookman Old Style"/>
              </a:rPr>
              <a:t>like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16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array.</a:t>
            </a:r>
            <a:endParaRPr sz="900" dirty="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5" dirty="0">
                <a:latin typeface="Book Antiqua"/>
                <a:cs typeface="Book Antiqua"/>
              </a:rPr>
              <a:t>1-8.</a:t>
            </a:r>
            <a:r>
              <a:rPr sz="900" b="1" i="1" spc="190" dirty="0">
                <a:latin typeface="Book Antiqua"/>
                <a:cs typeface="Book Antiqua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Enumerations</a:t>
            </a:r>
            <a:endParaRPr sz="900" dirty="0">
              <a:latin typeface="Bookman Old Style"/>
              <a:cs typeface="Bookman Old Style"/>
            </a:endParaRPr>
          </a:p>
          <a:p>
            <a:pPr marL="241300" marR="4691380" indent="-228600">
              <a:lnSpc>
                <a:spcPct val="101800"/>
              </a:lnSpc>
              <a:spcBef>
                <a:spcPts val="650"/>
              </a:spcBef>
            </a:pPr>
            <a:r>
              <a:rPr sz="900" dirty="0">
                <a:latin typeface="SimSun"/>
                <a:cs typeface="SimSun"/>
              </a:rPr>
              <a:t>enum VehicleType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  PedalCycle,  MotorCycle,  Car,</a:t>
            </a:r>
          </a:p>
          <a:p>
            <a:pPr marL="241300" marR="5205730" algn="just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Van,  Bus,  Lorry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var type =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VehicleType.Lorry;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var typeName = VehicleType[type]; //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'Lorry'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5" dirty="0">
                <a:latin typeface="Book Antiqua"/>
                <a:cs typeface="Book Antiqua"/>
              </a:rPr>
              <a:t>1-9.</a:t>
            </a:r>
            <a:r>
              <a:rPr sz="900" b="1" i="1" spc="20" dirty="0">
                <a:latin typeface="Book Antiqua"/>
                <a:cs typeface="Book Antiqua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Enumeration </a:t>
            </a:r>
            <a:r>
              <a:rPr sz="900" b="0" spc="-55" dirty="0">
                <a:latin typeface="Bookman Old Style"/>
                <a:cs typeface="Bookman Old Style"/>
              </a:rPr>
              <a:t>split </a:t>
            </a:r>
            <a:r>
              <a:rPr sz="900" b="0" spc="-70" dirty="0">
                <a:latin typeface="Bookman Old Style"/>
                <a:cs typeface="Bookman Old Style"/>
              </a:rPr>
              <a:t>across </a:t>
            </a:r>
            <a:r>
              <a:rPr sz="900" b="0" spc="-50" dirty="0">
                <a:latin typeface="Bookman Old Style"/>
                <a:cs typeface="Bookman Old Style"/>
              </a:rPr>
              <a:t>multiple </a:t>
            </a:r>
            <a:r>
              <a:rPr sz="900" b="0" spc="-65" dirty="0">
                <a:latin typeface="Bookman Old Style"/>
                <a:cs typeface="Bookman Old Style"/>
              </a:rPr>
              <a:t>blocks</a:t>
            </a:r>
            <a:endParaRPr sz="900" dirty="0">
              <a:latin typeface="Bookman Old Style"/>
              <a:cs typeface="Bookman Old Style"/>
            </a:endParaRPr>
          </a:p>
          <a:p>
            <a:pPr marL="241300" marR="4919980" indent="-228600">
              <a:lnSpc>
                <a:spcPct val="101800"/>
              </a:lnSpc>
              <a:spcBef>
                <a:spcPts val="650"/>
              </a:spcBef>
            </a:pPr>
            <a:r>
              <a:rPr sz="900" dirty="0">
                <a:latin typeface="SimSun"/>
                <a:cs typeface="SimSun"/>
              </a:rPr>
              <a:t>enum BoxSize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  Small,  Medium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//...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241300" marR="4919980" indent="-228600">
              <a:lnSpc>
                <a:spcPct val="101800"/>
              </a:lnSpc>
              <a:spcBef>
                <a:spcPts val="5"/>
              </a:spcBef>
            </a:pPr>
            <a:r>
              <a:rPr sz="900" dirty="0">
                <a:latin typeface="SimSun"/>
                <a:cs typeface="SimSun"/>
              </a:rPr>
              <a:t>enum BoxSize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  Large =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2,  XLarge,  XXLarge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4600" y="7992871"/>
            <a:ext cx="8890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25" dirty="0">
                <a:latin typeface="Bookman Old Style"/>
                <a:cs typeface="Bookman Old Style"/>
              </a:rPr>
              <a:t>9</a:t>
            </a:r>
            <a:endParaRPr sz="10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436636"/>
            <a:ext cx="5715000" cy="0"/>
          </a:xfrm>
          <a:custGeom>
            <a:avLst/>
            <a:gdLst/>
            <a:ahLst/>
            <a:cxnLst/>
            <a:rect l="l" t="t" r="r" b="b"/>
            <a:pathLst>
              <a:path w="5715000">
                <a:moveTo>
                  <a:pt x="0" y="0"/>
                </a:moveTo>
                <a:lnTo>
                  <a:pt x="5715000" y="0"/>
                </a:lnTo>
              </a:path>
            </a:pathLst>
          </a:custGeom>
          <a:ln w="28575">
            <a:solidFill>
              <a:srgbClr val="B1B2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719211"/>
            <a:ext cx="5715000" cy="0"/>
          </a:xfrm>
          <a:custGeom>
            <a:avLst/>
            <a:gdLst/>
            <a:ahLst/>
            <a:cxnLst/>
            <a:rect l="l" t="t" r="r" b="b"/>
            <a:pathLst>
              <a:path w="5715000">
                <a:moveTo>
                  <a:pt x="0" y="0"/>
                </a:moveTo>
                <a:lnTo>
                  <a:pt x="5715000" y="0"/>
                </a:lnTo>
              </a:path>
            </a:pathLst>
          </a:custGeom>
          <a:ln w="28575">
            <a:solidFill>
              <a:srgbClr val="B1B2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4500" y="301118"/>
            <a:ext cx="5734685" cy="7335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Chapter </a:t>
            </a:r>
            <a:r>
              <a:rPr sz="800" spc="-65" dirty="0">
                <a:latin typeface="Arial"/>
                <a:cs typeface="Arial"/>
              </a:rPr>
              <a:t>1 </a:t>
            </a:r>
            <a:r>
              <a:rPr sz="800" spc="-195" dirty="0">
                <a:solidFill>
                  <a:srgbClr val="CFD0D0"/>
                </a:solidFill>
                <a:latin typeface="MS UI Gothic"/>
                <a:cs typeface="MS UI Gothic"/>
              </a:rPr>
              <a:t>■ </a:t>
            </a:r>
            <a:r>
              <a:rPr sz="800" spc="-10" dirty="0">
                <a:latin typeface="Arial"/>
                <a:cs typeface="Arial"/>
              </a:rPr>
              <a:t>typeSCript </a:t>
            </a:r>
            <a:r>
              <a:rPr sz="800" spc="-40" dirty="0">
                <a:latin typeface="Arial"/>
                <a:cs typeface="Arial"/>
              </a:rPr>
              <a:t>Language</a:t>
            </a:r>
            <a:r>
              <a:rPr sz="800" spc="-45" dirty="0">
                <a:latin typeface="Arial"/>
                <a:cs typeface="Arial"/>
              </a:rPr>
              <a:t> </a:t>
            </a:r>
            <a:r>
              <a:rPr sz="800" spc="-30" dirty="0">
                <a:latin typeface="Arial"/>
                <a:cs typeface="Arial"/>
              </a:rPr>
              <a:t>FeatureS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65" dirty="0">
                <a:latin typeface="Arial"/>
                <a:cs typeface="Arial"/>
              </a:rPr>
              <a:t>Bit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110" dirty="0">
                <a:latin typeface="Arial"/>
                <a:cs typeface="Arial"/>
              </a:rPr>
              <a:t>Flags</a:t>
            </a:r>
            <a:endParaRPr sz="1400">
              <a:latin typeface="Arial"/>
              <a:cs typeface="Arial"/>
            </a:endParaRPr>
          </a:p>
          <a:p>
            <a:pPr marL="12700" marR="63500">
              <a:lnSpc>
                <a:spcPct val="101800"/>
              </a:lnSpc>
              <a:spcBef>
                <a:spcPts val="505"/>
              </a:spcBef>
            </a:pPr>
            <a:r>
              <a:rPr sz="900" b="0" spc="-80" dirty="0">
                <a:latin typeface="Bookman Old Style"/>
                <a:cs typeface="Bookman Old Style"/>
              </a:rPr>
              <a:t>You </a:t>
            </a:r>
            <a:r>
              <a:rPr sz="900" b="0" spc="-70" dirty="0">
                <a:latin typeface="Bookman Old Style"/>
                <a:cs typeface="Bookman Old Style"/>
              </a:rPr>
              <a:t>can </a:t>
            </a:r>
            <a:r>
              <a:rPr sz="900" b="0" spc="-75" dirty="0">
                <a:latin typeface="Bookman Old Style"/>
                <a:cs typeface="Bookman Old Style"/>
              </a:rPr>
              <a:t>use an </a:t>
            </a:r>
            <a:r>
              <a:rPr sz="900" b="0" spc="-60" dirty="0">
                <a:latin typeface="Bookman Old Style"/>
                <a:cs typeface="Bookman Old Style"/>
              </a:rPr>
              <a:t>enumeration </a:t>
            </a:r>
            <a:r>
              <a:rPr sz="900" b="0" spc="-45" dirty="0">
                <a:latin typeface="Bookman Old Style"/>
                <a:cs typeface="Bookman Old Style"/>
              </a:rPr>
              <a:t>to </a:t>
            </a:r>
            <a:r>
              <a:rPr sz="900" b="0" spc="-40" dirty="0">
                <a:latin typeface="Bookman Old Style"/>
                <a:cs typeface="Bookman Old Style"/>
              </a:rPr>
              <a:t>define </a:t>
            </a:r>
            <a:r>
              <a:rPr sz="900" b="0" spc="-50" dirty="0">
                <a:latin typeface="Bookman Old Style"/>
                <a:cs typeface="Bookman Old Style"/>
              </a:rPr>
              <a:t>bit </a:t>
            </a:r>
            <a:r>
              <a:rPr sz="900" b="0" spc="-65" dirty="0">
                <a:latin typeface="Bookman Old Style"/>
                <a:cs typeface="Bookman Old Style"/>
              </a:rPr>
              <a:t>flags. </a:t>
            </a:r>
            <a:r>
              <a:rPr sz="900" b="0" spc="-70" dirty="0">
                <a:latin typeface="Bookman Old Style"/>
                <a:cs typeface="Bookman Old Style"/>
              </a:rPr>
              <a:t>Bit </a:t>
            </a:r>
            <a:r>
              <a:rPr sz="900" b="0" spc="-60" dirty="0">
                <a:latin typeface="Bookman Old Style"/>
                <a:cs typeface="Bookman Old Style"/>
              </a:rPr>
              <a:t>flags </a:t>
            </a:r>
            <a:r>
              <a:rPr sz="900" b="0" spc="-45" dirty="0">
                <a:latin typeface="Bookman Old Style"/>
                <a:cs typeface="Bookman Old Style"/>
              </a:rPr>
              <a:t>allow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60" dirty="0">
                <a:latin typeface="Bookman Old Style"/>
                <a:cs typeface="Bookman Old Style"/>
              </a:rPr>
              <a:t>series </a:t>
            </a:r>
            <a:r>
              <a:rPr sz="900" b="0" spc="-25" dirty="0">
                <a:latin typeface="Bookman Old Style"/>
                <a:cs typeface="Bookman Old Style"/>
              </a:rPr>
              <a:t>of </a:t>
            </a:r>
            <a:r>
              <a:rPr sz="900" b="0" spc="-60" dirty="0">
                <a:latin typeface="Bookman Old Style"/>
                <a:cs typeface="Bookman Old Style"/>
              </a:rPr>
              <a:t>items </a:t>
            </a:r>
            <a:r>
              <a:rPr sz="900" b="0" spc="-45" dirty="0">
                <a:latin typeface="Bookman Old Style"/>
                <a:cs typeface="Bookman Old Style"/>
              </a:rPr>
              <a:t>to be </a:t>
            </a:r>
            <a:r>
              <a:rPr sz="900" b="0" spc="-50" dirty="0">
                <a:latin typeface="Bookman Old Style"/>
                <a:cs typeface="Bookman Old Style"/>
              </a:rPr>
              <a:t>selected </a:t>
            </a:r>
            <a:r>
              <a:rPr sz="900" b="0" spc="-40" dirty="0">
                <a:latin typeface="Bookman Old Style"/>
                <a:cs typeface="Bookman Old Style"/>
              </a:rPr>
              <a:t>or </a:t>
            </a:r>
            <a:r>
              <a:rPr sz="900" b="0" spc="-45" dirty="0">
                <a:latin typeface="Bookman Old Style"/>
                <a:cs typeface="Bookman Old Style"/>
              </a:rPr>
              <a:t>deselected </a:t>
            </a:r>
            <a:r>
              <a:rPr sz="900" b="0" spc="-65" dirty="0">
                <a:latin typeface="Bookman Old Style"/>
                <a:cs typeface="Bookman Old Style"/>
              </a:rPr>
              <a:t>by  </a:t>
            </a:r>
            <a:r>
              <a:rPr sz="900" b="0" spc="-60" dirty="0">
                <a:latin typeface="Bookman Old Style"/>
                <a:cs typeface="Bookman Old Style"/>
              </a:rPr>
              <a:t>switching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individual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bits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sequence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off.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ensure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each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value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enumeration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relates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single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bit,  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numbering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must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follow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binary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sequence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whereby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each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value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power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two,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e.g.,</a:t>
            </a:r>
            <a:endParaRPr sz="9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dirty="0">
                <a:latin typeface="SimSun"/>
                <a:cs typeface="SimSun"/>
              </a:rPr>
              <a:t>1, 2, 4, 8, 16, 32, 64, 128, 256, 512, 1,024, 2,048, 4,096, and so</a:t>
            </a:r>
            <a:r>
              <a:rPr sz="900" spc="-3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on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 indent="228600">
              <a:lnSpc>
                <a:spcPct val="101800"/>
              </a:lnSpc>
            </a:pPr>
            <a:r>
              <a:rPr sz="900" b="0" spc="-55" dirty="0">
                <a:latin typeface="Bookman Old Style"/>
                <a:cs typeface="Bookman Old Style"/>
              </a:rPr>
              <a:t>Listing </a:t>
            </a:r>
            <a:r>
              <a:rPr sz="900" b="0" spc="-90" dirty="0">
                <a:latin typeface="Bookman Old Style"/>
                <a:cs typeface="Bookman Old Style"/>
              </a:rPr>
              <a:t>1-10 </a:t>
            </a:r>
            <a:r>
              <a:rPr sz="900" b="0" spc="-70" dirty="0">
                <a:latin typeface="Bookman Old Style"/>
                <a:cs typeface="Bookman Old Style"/>
              </a:rPr>
              <a:t>shows </a:t>
            </a:r>
            <a:r>
              <a:rPr sz="900" b="0" spc="-75" dirty="0">
                <a:latin typeface="Bookman Old Style"/>
                <a:cs typeface="Bookman Old Style"/>
              </a:rPr>
              <a:t>an </a:t>
            </a:r>
            <a:r>
              <a:rPr sz="900" b="0" spc="-55" dirty="0">
                <a:latin typeface="Bookman Old Style"/>
                <a:cs typeface="Bookman Old Style"/>
              </a:rPr>
              <a:t>example </a:t>
            </a:r>
            <a:r>
              <a:rPr sz="900" b="0" spc="-25" dirty="0">
                <a:latin typeface="Bookman Old Style"/>
                <a:cs typeface="Bookman Old Style"/>
              </a:rPr>
              <a:t>of </a:t>
            </a:r>
            <a:r>
              <a:rPr sz="900" b="0" spc="-70" dirty="0">
                <a:latin typeface="Bookman Old Style"/>
                <a:cs typeface="Bookman Old Style"/>
              </a:rPr>
              <a:t>using </a:t>
            </a:r>
            <a:r>
              <a:rPr sz="900" b="0" spc="-75" dirty="0">
                <a:latin typeface="Bookman Old Style"/>
                <a:cs typeface="Bookman Old Style"/>
              </a:rPr>
              <a:t>an </a:t>
            </a:r>
            <a:r>
              <a:rPr sz="900" b="0" spc="-60" dirty="0">
                <a:latin typeface="Bookman Old Style"/>
                <a:cs typeface="Bookman Old Style"/>
              </a:rPr>
              <a:t>enumeration </a:t>
            </a:r>
            <a:r>
              <a:rPr sz="900" b="0" spc="-40" dirty="0">
                <a:latin typeface="Bookman Old Style"/>
                <a:cs typeface="Bookman Old Style"/>
              </a:rPr>
              <a:t>for </a:t>
            </a:r>
            <a:r>
              <a:rPr sz="900" b="0" spc="-50" dirty="0">
                <a:latin typeface="Bookman Old Style"/>
                <a:cs typeface="Bookman Old Style"/>
              </a:rPr>
              <a:t>bit </a:t>
            </a:r>
            <a:r>
              <a:rPr sz="900" b="0" spc="-65" dirty="0">
                <a:latin typeface="Bookman Old Style"/>
                <a:cs typeface="Bookman Old Style"/>
              </a:rPr>
              <a:t>flags. </a:t>
            </a:r>
            <a:r>
              <a:rPr sz="900" b="0" spc="-95" dirty="0">
                <a:latin typeface="Bookman Old Style"/>
                <a:cs typeface="Bookman Old Style"/>
              </a:rPr>
              <a:t>By </a:t>
            </a:r>
            <a:r>
              <a:rPr sz="900" b="0" spc="-55" dirty="0">
                <a:latin typeface="Bookman Old Style"/>
                <a:cs typeface="Bookman Old Style"/>
              </a:rPr>
              <a:t>default </a:t>
            </a:r>
            <a:r>
              <a:rPr sz="900" b="0" spc="-60" dirty="0">
                <a:latin typeface="Bookman Old Style"/>
                <a:cs typeface="Bookman Old Style"/>
              </a:rPr>
              <a:t>when </a:t>
            </a:r>
            <a:r>
              <a:rPr sz="900" b="0" spc="-65" dirty="0">
                <a:latin typeface="Bookman Old Style"/>
                <a:cs typeface="Bookman Old Style"/>
              </a:rPr>
              <a:t>you </a:t>
            </a:r>
            <a:r>
              <a:rPr sz="900" b="0" spc="-60" dirty="0">
                <a:latin typeface="Bookman Old Style"/>
                <a:cs typeface="Bookman Old Style"/>
              </a:rPr>
              <a:t>create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50" dirty="0">
                <a:latin typeface="Bookman Old Style"/>
                <a:cs typeface="Bookman Old Style"/>
              </a:rPr>
              <a:t>variable </a:t>
            </a:r>
            <a:r>
              <a:rPr sz="900" b="0" spc="-45" dirty="0">
                <a:latin typeface="Bookman Old Style"/>
                <a:cs typeface="Bookman Old Style"/>
              </a:rPr>
              <a:t>to  </a:t>
            </a:r>
            <a:r>
              <a:rPr sz="900" b="0" spc="-60" dirty="0">
                <a:latin typeface="Bookman Old Style"/>
                <a:cs typeface="Bookman Old Style"/>
              </a:rPr>
              <a:t>store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75" dirty="0">
                <a:latin typeface="Bookman Old Style"/>
                <a:cs typeface="Bookman Old Style"/>
              </a:rPr>
              <a:t>state, </a:t>
            </a:r>
            <a:r>
              <a:rPr sz="900" b="0" spc="-45" dirty="0">
                <a:latin typeface="Bookman Old Style"/>
                <a:cs typeface="Bookman Old Style"/>
              </a:rPr>
              <a:t>all </a:t>
            </a:r>
            <a:r>
              <a:rPr sz="900" b="0" spc="-60" dirty="0">
                <a:latin typeface="Bookman Old Style"/>
                <a:cs typeface="Bookman Old Style"/>
              </a:rPr>
              <a:t>items are switched </a:t>
            </a:r>
            <a:r>
              <a:rPr sz="900" b="0" spc="-40" dirty="0">
                <a:latin typeface="Bookman Old Style"/>
                <a:cs typeface="Bookman Old Style"/>
              </a:rPr>
              <a:t>off. </a:t>
            </a:r>
            <a:r>
              <a:rPr sz="900" b="0" spc="-60" dirty="0">
                <a:latin typeface="Bookman Old Style"/>
                <a:cs typeface="Bookman Old Style"/>
              </a:rPr>
              <a:t>To </a:t>
            </a:r>
            <a:r>
              <a:rPr sz="900" b="0" spc="-65" dirty="0">
                <a:latin typeface="Bookman Old Style"/>
                <a:cs typeface="Bookman Old Style"/>
              </a:rPr>
              <a:t>switch </a:t>
            </a:r>
            <a:r>
              <a:rPr sz="900" b="0" spc="-45" dirty="0">
                <a:latin typeface="Bookman Old Style"/>
                <a:cs typeface="Bookman Old Style"/>
              </a:rPr>
              <a:t>on </a:t>
            </a:r>
            <a:r>
              <a:rPr sz="900" b="0" spc="-75" dirty="0">
                <a:latin typeface="Bookman Old Style"/>
                <a:cs typeface="Bookman Old Style"/>
              </a:rPr>
              <a:t>an </a:t>
            </a:r>
            <a:r>
              <a:rPr sz="900" b="0" spc="-45" dirty="0">
                <a:latin typeface="Bookman Old Style"/>
                <a:cs typeface="Bookman Old Style"/>
              </a:rPr>
              <a:t>option, it </a:t>
            </a:r>
            <a:r>
              <a:rPr sz="900" b="0" spc="-70" dirty="0">
                <a:latin typeface="Bookman Old Style"/>
                <a:cs typeface="Bookman Old Style"/>
              </a:rPr>
              <a:t>can </a:t>
            </a:r>
            <a:r>
              <a:rPr sz="900" b="0" spc="-60" dirty="0">
                <a:latin typeface="Bookman Old Style"/>
                <a:cs typeface="Bookman Old Style"/>
              </a:rPr>
              <a:t>simply </a:t>
            </a:r>
            <a:r>
              <a:rPr sz="900" b="0" spc="-45" dirty="0">
                <a:latin typeface="Bookman Old Style"/>
                <a:cs typeface="Bookman Old Style"/>
              </a:rPr>
              <a:t>be </a:t>
            </a:r>
            <a:r>
              <a:rPr sz="900" b="0" spc="-65" dirty="0">
                <a:latin typeface="Bookman Old Style"/>
                <a:cs typeface="Bookman Old Style"/>
              </a:rPr>
              <a:t>assigned </a:t>
            </a:r>
            <a:r>
              <a:rPr sz="900" b="0" spc="-45" dirty="0">
                <a:latin typeface="Bookman Old Style"/>
                <a:cs typeface="Bookman Old Style"/>
              </a:rPr>
              <a:t>to </a:t>
            </a:r>
            <a:r>
              <a:rPr sz="900" b="0" spc="-55" dirty="0">
                <a:latin typeface="Bookman Old Style"/>
                <a:cs typeface="Bookman Old Style"/>
              </a:rPr>
              <a:t>the variable. </a:t>
            </a:r>
            <a:r>
              <a:rPr sz="900" b="0" spc="-60" dirty="0">
                <a:latin typeface="Bookman Old Style"/>
                <a:cs typeface="Bookman Old Style"/>
              </a:rPr>
              <a:t>To </a:t>
            </a:r>
            <a:r>
              <a:rPr sz="900" b="0" spc="-65" dirty="0">
                <a:latin typeface="Bookman Old Style"/>
                <a:cs typeface="Bookman Old Style"/>
              </a:rPr>
              <a:t>switch  </a:t>
            </a:r>
            <a:r>
              <a:rPr sz="900" b="0" spc="-45" dirty="0">
                <a:latin typeface="Bookman Old Style"/>
                <a:cs typeface="Bookman Old Style"/>
              </a:rPr>
              <a:t>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multiple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items,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items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combined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with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bitwise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OR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operator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(|).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Items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remain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switched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if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happen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  </a:t>
            </a:r>
            <a:r>
              <a:rPr sz="900" b="0" spc="-50" dirty="0">
                <a:latin typeface="Bookman Old Style"/>
                <a:cs typeface="Bookman Old Style"/>
              </a:rPr>
              <a:t>include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them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multiple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times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bitwise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OR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operator.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Bitwise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Flags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explained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detail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Appendix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3.</a:t>
            </a:r>
            <a:endParaRPr sz="9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10" dirty="0">
                <a:latin typeface="Book Antiqua"/>
                <a:cs typeface="Book Antiqua"/>
              </a:rPr>
              <a:t>1-10.</a:t>
            </a:r>
            <a:r>
              <a:rPr sz="900" b="1" i="1" spc="130" dirty="0">
                <a:latin typeface="Book Antiqua"/>
                <a:cs typeface="Book Antiqua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Flags</a:t>
            </a:r>
            <a:endParaRPr sz="9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900" dirty="0">
                <a:latin typeface="SimSun"/>
                <a:cs typeface="SimSun"/>
              </a:rPr>
              <a:t>enum DiscFlags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None =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0,</a:t>
            </a:r>
            <a:endParaRPr sz="9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Drive =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1,</a:t>
            </a:r>
            <a:endParaRPr sz="9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Influence =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2,</a:t>
            </a:r>
            <a:endParaRPr sz="9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Steadiness =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4,</a:t>
            </a:r>
            <a:endParaRPr sz="9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Conscientiousness =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8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// Using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flags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var personality = DiscFlags.Drive |</a:t>
            </a:r>
            <a:r>
              <a:rPr sz="900" spc="-1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DiscFlags.Conscientiousness;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// Testing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flags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//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true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var hasD = (personality &amp; DiscFlags.Drive) ==</a:t>
            </a:r>
            <a:r>
              <a:rPr sz="900" spc="-2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DiscFlags.Drive;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//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true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var hasI = (personality &amp; DiscFlags.Influence) ==</a:t>
            </a:r>
            <a:r>
              <a:rPr sz="900" spc="-2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DiscFlags.Influence;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dirty="0">
                <a:latin typeface="SimSun"/>
                <a:cs typeface="SimSun"/>
              </a:rPr>
              <a:t>//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false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var hasS = (personality &amp; DiscFlags.Steadiness) ==</a:t>
            </a:r>
            <a:r>
              <a:rPr sz="900" spc="-2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DiscFlags.Steadiness;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//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false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var hasC = (personality &amp; DiscFlags.Conscientiousness) ==</a:t>
            </a:r>
            <a:r>
              <a:rPr sz="900" spc="-3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DiscFlags.Conscientiousness;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400" b="0" spc="-75" dirty="0">
                <a:latin typeface="Bookman Old Style"/>
                <a:cs typeface="Bookman Old Style"/>
              </a:rPr>
              <a:t>Type</a:t>
            </a:r>
            <a:r>
              <a:rPr sz="1400" b="0" spc="-165" dirty="0">
                <a:latin typeface="Bookman Old Style"/>
                <a:cs typeface="Bookman Old Style"/>
              </a:rPr>
              <a:t> </a:t>
            </a:r>
            <a:r>
              <a:rPr sz="1400" b="0" spc="-95" dirty="0">
                <a:latin typeface="Bookman Old Style"/>
                <a:cs typeface="Bookman Old Style"/>
              </a:rPr>
              <a:t>Assertions</a:t>
            </a:r>
            <a:endParaRPr sz="1400">
              <a:latin typeface="Bookman Old Style"/>
              <a:cs typeface="Bookman Old Style"/>
            </a:endParaRPr>
          </a:p>
          <a:p>
            <a:pPr marL="12700" marR="186055">
              <a:lnSpc>
                <a:spcPct val="101800"/>
              </a:lnSpc>
              <a:spcBef>
                <a:spcPts val="500"/>
              </a:spcBef>
            </a:pPr>
            <a:r>
              <a:rPr sz="900" b="0" spc="-45" dirty="0">
                <a:latin typeface="Bookman Old Style"/>
                <a:cs typeface="Bookman Old Style"/>
              </a:rPr>
              <a:t>In </a:t>
            </a:r>
            <a:r>
              <a:rPr sz="900" b="0" spc="-70" dirty="0">
                <a:latin typeface="Bookman Old Style"/>
                <a:cs typeface="Bookman Old Style"/>
              </a:rPr>
              <a:t>cases </a:t>
            </a:r>
            <a:r>
              <a:rPr sz="900" b="0" spc="-50" dirty="0">
                <a:latin typeface="Bookman Old Style"/>
                <a:cs typeface="Bookman Old Style"/>
              </a:rPr>
              <a:t>in </a:t>
            </a:r>
            <a:r>
              <a:rPr sz="900" b="0" spc="-60" dirty="0">
                <a:latin typeface="Bookman Old Style"/>
                <a:cs typeface="Bookman Old Style"/>
              </a:rPr>
              <a:t>which TypeScript </a:t>
            </a:r>
            <a:r>
              <a:rPr sz="900" b="0" spc="-55" dirty="0">
                <a:latin typeface="Bookman Old Style"/>
                <a:cs typeface="Bookman Old Style"/>
              </a:rPr>
              <a:t>determines </a:t>
            </a:r>
            <a:r>
              <a:rPr sz="900" b="0" spc="-75" dirty="0">
                <a:latin typeface="Bookman Old Style"/>
                <a:cs typeface="Bookman Old Style"/>
              </a:rPr>
              <a:t>that an </a:t>
            </a:r>
            <a:r>
              <a:rPr sz="900" b="0" spc="-70" dirty="0">
                <a:latin typeface="Bookman Old Style"/>
                <a:cs typeface="Bookman Old Style"/>
              </a:rPr>
              <a:t>assignment </a:t>
            </a:r>
            <a:r>
              <a:rPr sz="900" b="0" spc="-65" dirty="0">
                <a:latin typeface="Bookman Old Style"/>
                <a:cs typeface="Bookman Old Style"/>
              </a:rPr>
              <a:t>is </a:t>
            </a:r>
            <a:r>
              <a:rPr sz="900" b="0" spc="-50" dirty="0">
                <a:latin typeface="Bookman Old Style"/>
                <a:cs typeface="Bookman Old Style"/>
              </a:rPr>
              <a:t>invalid, </a:t>
            </a:r>
            <a:r>
              <a:rPr sz="900" b="0" spc="-75" dirty="0">
                <a:latin typeface="Bookman Old Style"/>
                <a:cs typeface="Bookman Old Style"/>
              </a:rPr>
              <a:t>but </a:t>
            </a:r>
            <a:r>
              <a:rPr sz="900" b="0" spc="-65" dirty="0">
                <a:latin typeface="Bookman Old Style"/>
                <a:cs typeface="Bookman Old Style"/>
              </a:rPr>
              <a:t>you know </a:t>
            </a:r>
            <a:r>
              <a:rPr sz="900" b="0" spc="-75" dirty="0">
                <a:latin typeface="Bookman Old Style"/>
                <a:cs typeface="Bookman Old Style"/>
              </a:rPr>
              <a:t>that </a:t>
            </a:r>
            <a:r>
              <a:rPr sz="900" b="0" spc="-65" dirty="0">
                <a:latin typeface="Bookman Old Style"/>
                <a:cs typeface="Bookman Old Style"/>
              </a:rPr>
              <a:t>you </a:t>
            </a:r>
            <a:r>
              <a:rPr sz="900" b="0" spc="-60" dirty="0">
                <a:latin typeface="Bookman Old Style"/>
                <a:cs typeface="Bookman Old Style"/>
              </a:rPr>
              <a:t>are </a:t>
            </a:r>
            <a:r>
              <a:rPr sz="900" b="0" spc="-50" dirty="0">
                <a:latin typeface="Bookman Old Style"/>
                <a:cs typeface="Bookman Old Style"/>
              </a:rPr>
              <a:t>dealing </a:t>
            </a:r>
            <a:r>
              <a:rPr sz="900" b="0" spc="-55" dirty="0">
                <a:latin typeface="Bookman Old Style"/>
                <a:cs typeface="Bookman Old Style"/>
              </a:rPr>
              <a:t>with </a:t>
            </a:r>
            <a:r>
              <a:rPr sz="900" b="0" spc="-75" dirty="0">
                <a:latin typeface="Bookman Old Style"/>
                <a:cs typeface="Bookman Old Style"/>
              </a:rPr>
              <a:t>a  </a:t>
            </a:r>
            <a:r>
              <a:rPr sz="900" b="0" spc="-55" dirty="0">
                <a:latin typeface="Bookman Old Style"/>
                <a:cs typeface="Bookman Old Style"/>
              </a:rPr>
              <a:t>special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case,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override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assertion.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When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use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assertion,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guaranteeing 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assignment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valid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scenario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where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system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has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found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not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be—so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need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sure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 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right,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otherwise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program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may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not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work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correctly.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assertion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precedes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statement,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shown 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Listing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1-11.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avenueRoad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variable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declared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spc="-15" dirty="0">
                <a:latin typeface="SimSun"/>
                <a:cs typeface="SimSun"/>
              </a:rPr>
              <a:t>House</a:t>
            </a:r>
            <a:r>
              <a:rPr sz="900" b="0" spc="-15" dirty="0">
                <a:latin typeface="Bookman Old Style"/>
                <a:cs typeface="Bookman Old Style"/>
              </a:rPr>
              <a:t>,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so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subsequent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assignment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variable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declared 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Mansion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would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fail.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Because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we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know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variable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compatible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with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Mansion</a:t>
            </a:r>
            <a:r>
              <a:rPr sz="900" spc="-265" dirty="0">
                <a:latin typeface="SimSun"/>
                <a:cs typeface="SimSun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interface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15" dirty="0">
                <a:latin typeface="Bookman Old Style"/>
                <a:cs typeface="Bookman Old Style"/>
              </a:rPr>
              <a:t>(it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has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all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three  </a:t>
            </a:r>
            <a:r>
              <a:rPr sz="900" b="0" spc="-50" dirty="0">
                <a:latin typeface="Bookman Old Style"/>
                <a:cs typeface="Bookman Old Style"/>
              </a:rPr>
              <a:t>properties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required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satisfy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interface),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assertion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&lt;Mansion&gt;</a:t>
            </a:r>
            <a:r>
              <a:rPr sz="900" spc="-265" dirty="0">
                <a:latin typeface="SimSun"/>
                <a:cs typeface="SimSun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confirms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this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compiler.</a:t>
            </a:r>
            <a:endParaRPr sz="9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7992871"/>
            <a:ext cx="14732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70" dirty="0">
                <a:latin typeface="Bookman Old Style"/>
                <a:cs typeface="Bookman Old Style"/>
              </a:rPr>
              <a:t>1</a:t>
            </a:r>
            <a:r>
              <a:rPr sz="1000" b="0" spc="-125" dirty="0">
                <a:latin typeface="Bookman Old Style"/>
                <a:cs typeface="Bookman Old Style"/>
              </a:rPr>
              <a:t>0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82900" y="8241630"/>
            <a:ext cx="10915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www.it-ebooks.info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265748" y="7992871"/>
            <a:ext cx="14351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65" dirty="0">
                <a:latin typeface="Bookman Old Style"/>
                <a:cs typeface="Bookman Old Style"/>
              </a:rPr>
              <a:t>11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82900" y="8241630"/>
            <a:ext cx="10915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www.it-ebooks.info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27520" y="301118"/>
            <a:ext cx="188658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Chapter </a:t>
            </a:r>
            <a:r>
              <a:rPr sz="800" spc="-65" dirty="0">
                <a:latin typeface="Arial"/>
                <a:cs typeface="Arial"/>
              </a:rPr>
              <a:t>1 </a:t>
            </a:r>
            <a:r>
              <a:rPr sz="800" spc="-195" dirty="0">
                <a:solidFill>
                  <a:srgbClr val="CFD0D0"/>
                </a:solidFill>
                <a:latin typeface="MS UI Gothic"/>
                <a:cs typeface="MS UI Gothic"/>
              </a:rPr>
              <a:t>■ </a:t>
            </a:r>
            <a:r>
              <a:rPr sz="800" spc="-10" dirty="0">
                <a:latin typeface="Arial"/>
                <a:cs typeface="Arial"/>
              </a:rPr>
              <a:t>typeSCript </a:t>
            </a:r>
            <a:r>
              <a:rPr sz="800" spc="-40" dirty="0">
                <a:latin typeface="Arial"/>
                <a:cs typeface="Arial"/>
              </a:rPr>
              <a:t>Language</a:t>
            </a:r>
            <a:r>
              <a:rPr sz="800" spc="-105" dirty="0">
                <a:latin typeface="Arial"/>
                <a:cs typeface="Arial"/>
              </a:rPr>
              <a:t> </a:t>
            </a:r>
            <a:r>
              <a:rPr sz="800" spc="-30" dirty="0">
                <a:latin typeface="Arial"/>
                <a:cs typeface="Arial"/>
              </a:rPr>
              <a:t>FeatureS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591464"/>
            <a:ext cx="5708650" cy="7274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10" dirty="0">
                <a:latin typeface="Book Antiqua"/>
                <a:cs typeface="Book Antiqua"/>
              </a:rPr>
              <a:t>1-11.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6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assertions</a:t>
            </a:r>
            <a:endParaRPr sz="900" dirty="0">
              <a:latin typeface="Bookman Old Style"/>
              <a:cs typeface="Bookman Old Style"/>
            </a:endParaRPr>
          </a:p>
          <a:p>
            <a:pPr marL="241300" marR="4430395" indent="-228600">
              <a:lnSpc>
                <a:spcPct val="101800"/>
              </a:lnSpc>
              <a:spcBef>
                <a:spcPts val="650"/>
              </a:spcBef>
            </a:pPr>
            <a:r>
              <a:rPr sz="900" dirty="0">
                <a:latin typeface="SimSun"/>
                <a:cs typeface="SimSun"/>
              </a:rPr>
              <a:t>interface House {  bedrooms: number;  bathrooms: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number;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241300" marR="4430395" indent="-22860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interface Mansion {  bedrooms: number;  bathrooms: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number;  butlers:</a:t>
            </a:r>
            <a:r>
              <a:rPr sz="900" spc="-3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number;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241300" marR="4258945" indent="-22860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var avenueRoad: House =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  bedrooms:</a:t>
            </a:r>
            <a:r>
              <a:rPr sz="900" spc="-1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11,</a:t>
            </a: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bathrooms: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10,</a:t>
            </a: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butlers: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 marR="3287395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// Errors: Cannot convert House to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Mansion  var mansion: Mansion =</a:t>
            </a:r>
            <a:r>
              <a:rPr sz="900" spc="-3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avenueRoad;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dirty="0">
                <a:latin typeface="SimSun"/>
                <a:cs typeface="SimSun"/>
              </a:rPr>
              <a:t>//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Works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var mansion: Mansion =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b="1" spc="-35" dirty="0">
                <a:latin typeface="Arial"/>
                <a:cs typeface="Arial"/>
              </a:rPr>
              <a:t>&lt;Mansion&gt;</a:t>
            </a:r>
            <a:r>
              <a:rPr sz="900" spc="-35" dirty="0">
                <a:latin typeface="SimSun"/>
                <a:cs typeface="SimSun"/>
              </a:rPr>
              <a:t>avenueRoad;</a:t>
            </a:r>
            <a:endParaRPr sz="900" dirty="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 marR="36195" indent="228600" algn="just">
              <a:lnSpc>
                <a:spcPct val="101800"/>
              </a:lnSpc>
            </a:pPr>
            <a:r>
              <a:rPr sz="900" b="0" spc="-60" dirty="0">
                <a:latin typeface="Bookman Old Style"/>
                <a:cs typeface="Bookman Old Style"/>
              </a:rPr>
              <a:t>Although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assertion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overrides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far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compiler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concerned,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there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still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checks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performed  </a:t>
            </a:r>
            <a:r>
              <a:rPr sz="900" b="0" spc="-60" dirty="0">
                <a:latin typeface="Bookman Old Style"/>
                <a:cs typeface="Bookman Old Style"/>
              </a:rPr>
              <a:t>when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assert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possible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force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assertion,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shown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Listing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1-12,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adding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additional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&lt;any&gt; 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assertion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between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actual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want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use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identifier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variable.</a:t>
            </a:r>
            <a:endParaRPr sz="900" dirty="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10" dirty="0">
                <a:latin typeface="Book Antiqua"/>
                <a:cs typeface="Book Antiqua"/>
              </a:rPr>
              <a:t>1-12. </a:t>
            </a:r>
            <a:r>
              <a:rPr sz="900" b="0" spc="-55" dirty="0">
                <a:latin typeface="Bookman Old Style"/>
                <a:cs typeface="Bookman Old Style"/>
              </a:rPr>
              <a:t>Forced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21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assertions</a:t>
            </a:r>
            <a:endParaRPr sz="900" dirty="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900" dirty="0">
                <a:latin typeface="SimSun"/>
                <a:cs typeface="SimSun"/>
              </a:rPr>
              <a:t>var name: string = 'Avenue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Road';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 marR="3115945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// Error: Cannot convert 'string' to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'number'  var bedrooms: number = &lt;number&gt;</a:t>
            </a:r>
            <a:r>
              <a:rPr sz="900" spc="-4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name;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dirty="0">
                <a:latin typeface="SimSun"/>
                <a:cs typeface="SimSun"/>
              </a:rPr>
              <a:t>//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Works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var bedrooms: number = &lt;number&gt; </a:t>
            </a:r>
            <a:r>
              <a:rPr sz="900" b="1" spc="-75" dirty="0">
                <a:latin typeface="Arial"/>
                <a:cs typeface="Arial"/>
              </a:rPr>
              <a:t>&lt;any&gt;</a:t>
            </a:r>
            <a:r>
              <a:rPr sz="900" b="1" spc="10" dirty="0">
                <a:latin typeface="Arial"/>
                <a:cs typeface="Arial"/>
              </a:rPr>
              <a:t> </a:t>
            </a:r>
            <a:r>
              <a:rPr sz="900" dirty="0">
                <a:latin typeface="SimSun"/>
                <a:cs typeface="SimSun"/>
              </a:rPr>
              <a:t>name;</a:t>
            </a: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spc="-140" dirty="0">
                <a:latin typeface="Arial"/>
                <a:cs typeface="Arial"/>
              </a:rPr>
              <a:t>Operators</a:t>
            </a:r>
            <a:endParaRPr sz="1800" dirty="0">
              <a:latin typeface="Arial"/>
              <a:cs typeface="Arial"/>
            </a:endParaRPr>
          </a:p>
          <a:p>
            <a:pPr marL="12700" marR="22225">
              <a:lnSpc>
                <a:spcPct val="101800"/>
              </a:lnSpc>
              <a:spcBef>
                <a:spcPts val="420"/>
              </a:spcBef>
            </a:pPr>
            <a:r>
              <a:rPr sz="900" b="0" spc="-35" dirty="0">
                <a:latin typeface="Bookman Old Style"/>
                <a:cs typeface="Bookman Old Style"/>
              </a:rPr>
              <a:t>All </a:t>
            </a:r>
            <a:r>
              <a:rPr sz="900" b="0" spc="-25" dirty="0">
                <a:latin typeface="Bookman Old Style"/>
                <a:cs typeface="Bookman Old Style"/>
              </a:rPr>
              <a:t>of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75" dirty="0">
                <a:latin typeface="Bookman Old Style"/>
                <a:cs typeface="Bookman Old Style"/>
              </a:rPr>
              <a:t>standard </a:t>
            </a:r>
            <a:r>
              <a:rPr sz="900" b="0" spc="-90" dirty="0">
                <a:latin typeface="Bookman Old Style"/>
                <a:cs typeface="Bookman Old Style"/>
              </a:rPr>
              <a:t>JavaScript </a:t>
            </a:r>
            <a:r>
              <a:rPr sz="900" b="0" spc="-60" dirty="0">
                <a:latin typeface="Bookman Old Style"/>
                <a:cs typeface="Bookman Old Style"/>
              </a:rPr>
              <a:t>operators are </a:t>
            </a:r>
            <a:r>
              <a:rPr sz="900" b="0" spc="-55" dirty="0">
                <a:latin typeface="Bookman Old Style"/>
                <a:cs typeface="Bookman Old Style"/>
              </a:rPr>
              <a:t>available </a:t>
            </a:r>
            <a:r>
              <a:rPr sz="900" b="0" spc="-50" dirty="0">
                <a:latin typeface="Bookman Old Style"/>
                <a:cs typeface="Bookman Old Style"/>
              </a:rPr>
              <a:t>within </a:t>
            </a:r>
            <a:r>
              <a:rPr sz="900" b="0" spc="-65" dirty="0">
                <a:latin typeface="Bookman Old Style"/>
                <a:cs typeface="Bookman Old Style"/>
              </a:rPr>
              <a:t>your </a:t>
            </a:r>
            <a:r>
              <a:rPr sz="900" b="0" spc="-60" dirty="0">
                <a:latin typeface="Bookman Old Style"/>
                <a:cs typeface="Bookman Old Style"/>
              </a:rPr>
              <a:t>TypeScript program. </a:t>
            </a:r>
            <a:r>
              <a:rPr sz="900" b="0" spc="-45" dirty="0">
                <a:latin typeface="Bookman Old Style"/>
                <a:cs typeface="Bookman Old Style"/>
              </a:rPr>
              <a:t>The </a:t>
            </a:r>
            <a:r>
              <a:rPr sz="900" b="0" spc="-90" dirty="0">
                <a:latin typeface="Bookman Old Style"/>
                <a:cs typeface="Bookman Old Style"/>
              </a:rPr>
              <a:t>JavaScript </a:t>
            </a:r>
            <a:r>
              <a:rPr sz="900" b="0" spc="-60" dirty="0">
                <a:latin typeface="Bookman Old Style"/>
                <a:cs typeface="Bookman Old Style"/>
              </a:rPr>
              <a:t>operators are  </a:t>
            </a:r>
            <a:r>
              <a:rPr sz="900" b="0" spc="-50" dirty="0">
                <a:latin typeface="Bookman Old Style"/>
                <a:cs typeface="Bookman Old Style"/>
              </a:rPr>
              <a:t>described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Appendix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1.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This</a:t>
            </a:r>
            <a:r>
              <a:rPr sz="900" b="0" spc="-9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section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describes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operators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have</a:t>
            </a:r>
            <a:r>
              <a:rPr sz="900" b="0" spc="-9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special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significance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within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TypeScript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because</a:t>
            </a:r>
            <a:r>
              <a:rPr sz="900" b="0" spc="-9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 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restrictions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because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they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affect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types.</a:t>
            </a:r>
            <a:endParaRPr sz="900" dirty="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400" b="0" spc="-85" dirty="0">
                <a:latin typeface="Bookman Old Style"/>
                <a:cs typeface="Bookman Old Style"/>
              </a:rPr>
              <a:t>Increment </a:t>
            </a:r>
            <a:r>
              <a:rPr sz="1400" b="0" spc="-100" dirty="0">
                <a:latin typeface="Bookman Old Style"/>
                <a:cs typeface="Bookman Old Style"/>
              </a:rPr>
              <a:t>and</a:t>
            </a:r>
            <a:r>
              <a:rPr sz="1400" b="0" spc="-240" dirty="0">
                <a:latin typeface="Bookman Old Style"/>
                <a:cs typeface="Bookman Old Style"/>
              </a:rPr>
              <a:t> </a:t>
            </a:r>
            <a:r>
              <a:rPr sz="1400" b="0" spc="-80" dirty="0">
                <a:latin typeface="Bookman Old Style"/>
                <a:cs typeface="Bookman Old Style"/>
              </a:rPr>
              <a:t>Decrement</a:t>
            </a:r>
            <a:endParaRPr sz="1400" dirty="0">
              <a:latin typeface="Bookman Old Style"/>
              <a:cs typeface="Bookman Old Style"/>
            </a:endParaRPr>
          </a:p>
          <a:p>
            <a:pPr marL="12700" marR="5080">
              <a:lnSpc>
                <a:spcPct val="101800"/>
              </a:lnSpc>
              <a:spcBef>
                <a:spcPts val="500"/>
              </a:spcBef>
            </a:pPr>
            <a:r>
              <a:rPr sz="900" b="0" spc="-4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increment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25" dirty="0">
                <a:latin typeface="Bookman Old Style"/>
                <a:cs typeface="Bookman Old Style"/>
              </a:rPr>
              <a:t>(</a:t>
            </a:r>
            <a:r>
              <a:rPr sz="900" spc="25" dirty="0">
                <a:latin typeface="SimSun"/>
                <a:cs typeface="SimSun"/>
              </a:rPr>
              <a:t>++</a:t>
            </a:r>
            <a:r>
              <a:rPr sz="900" b="0" spc="25" dirty="0">
                <a:latin typeface="Bookman Old Style"/>
                <a:cs typeface="Bookman Old Style"/>
              </a:rPr>
              <a:t>)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decrement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25" dirty="0">
                <a:latin typeface="Bookman Old Style"/>
                <a:cs typeface="Bookman Old Style"/>
              </a:rPr>
              <a:t>(</a:t>
            </a:r>
            <a:r>
              <a:rPr sz="900" spc="25" dirty="0">
                <a:latin typeface="SimSun"/>
                <a:cs typeface="SimSun"/>
              </a:rPr>
              <a:t>--</a:t>
            </a:r>
            <a:r>
              <a:rPr sz="900" b="0" spc="25" dirty="0">
                <a:latin typeface="Bookman Old Style"/>
                <a:cs typeface="Bookman Old Style"/>
              </a:rPr>
              <a:t>)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operators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only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applied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variables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spc="-20" dirty="0">
                <a:latin typeface="SimSun"/>
                <a:cs typeface="SimSun"/>
              </a:rPr>
              <a:t>any</a:t>
            </a:r>
            <a:r>
              <a:rPr sz="900" b="0" spc="-20" dirty="0">
                <a:latin typeface="Bookman Old Style"/>
                <a:cs typeface="Bookman Old Style"/>
              </a:rPr>
              <a:t>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spc="-10" dirty="0">
                <a:latin typeface="SimSun"/>
                <a:cs typeface="SimSun"/>
              </a:rPr>
              <a:t>number</a:t>
            </a:r>
            <a:r>
              <a:rPr sz="900" b="0" spc="-10" dirty="0">
                <a:latin typeface="Bookman Old Style"/>
                <a:cs typeface="Bookman Old Style"/>
              </a:rPr>
              <a:t>,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spc="-15" dirty="0">
                <a:latin typeface="SimSun"/>
                <a:cs typeface="SimSun"/>
              </a:rPr>
              <a:t>enum</a:t>
            </a:r>
            <a:r>
              <a:rPr sz="900" b="0" spc="-15" dirty="0">
                <a:latin typeface="Bookman Old Style"/>
                <a:cs typeface="Bookman Old Style"/>
              </a:rPr>
              <a:t>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This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  </a:t>
            </a:r>
            <a:r>
              <a:rPr sz="900" b="0" spc="-60" dirty="0">
                <a:latin typeface="Bookman Old Style"/>
                <a:cs typeface="Bookman Old Style"/>
              </a:rPr>
              <a:t>mainly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increase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index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variables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loop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update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counting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variables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program,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shown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endParaRPr sz="900" dirty="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b="0" spc="-55" dirty="0">
                <a:latin typeface="Bookman Old Style"/>
                <a:cs typeface="Bookman Old Style"/>
              </a:rPr>
              <a:t>Listing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1-13.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these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cases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will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typically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working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with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number</a:t>
            </a:r>
            <a:r>
              <a:rPr sz="900" spc="-265" dirty="0">
                <a:latin typeface="SimSun"/>
                <a:cs typeface="SimSun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operator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works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variables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with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endParaRPr sz="900" dirty="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any</a:t>
            </a:r>
            <a:r>
              <a:rPr sz="900" spc="-265" dirty="0">
                <a:latin typeface="SimSun"/>
                <a:cs typeface="SimSun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no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checking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performed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these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variables.</a:t>
            </a:r>
            <a:endParaRPr sz="900" dirty="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500" y="7992871"/>
            <a:ext cx="15113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30" dirty="0">
                <a:latin typeface="Bookman Old Style"/>
                <a:cs typeface="Bookman Old Style"/>
              </a:rPr>
              <a:t>12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82900" y="8241630"/>
            <a:ext cx="10915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www.it-ebooks.info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44500" y="301118"/>
            <a:ext cx="5708650" cy="6965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Chapter </a:t>
            </a:r>
            <a:r>
              <a:rPr sz="800" spc="-65" dirty="0">
                <a:latin typeface="Arial"/>
                <a:cs typeface="Arial"/>
              </a:rPr>
              <a:t>1 </a:t>
            </a:r>
            <a:r>
              <a:rPr sz="800" spc="-195" dirty="0">
                <a:solidFill>
                  <a:srgbClr val="CFD0D0"/>
                </a:solidFill>
                <a:latin typeface="MS UI Gothic"/>
                <a:cs typeface="MS UI Gothic"/>
              </a:rPr>
              <a:t>■ </a:t>
            </a:r>
            <a:r>
              <a:rPr sz="800" spc="-10" dirty="0">
                <a:latin typeface="Arial"/>
                <a:cs typeface="Arial"/>
              </a:rPr>
              <a:t>typeSCript </a:t>
            </a:r>
            <a:r>
              <a:rPr sz="800" spc="-40" dirty="0">
                <a:latin typeface="Arial"/>
                <a:cs typeface="Arial"/>
              </a:rPr>
              <a:t>Language</a:t>
            </a:r>
            <a:r>
              <a:rPr sz="800" spc="-45" dirty="0">
                <a:latin typeface="Arial"/>
                <a:cs typeface="Arial"/>
              </a:rPr>
              <a:t> </a:t>
            </a:r>
            <a:r>
              <a:rPr sz="800" spc="-30" dirty="0">
                <a:latin typeface="Arial"/>
                <a:cs typeface="Arial"/>
              </a:rPr>
              <a:t>FeatureS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10" dirty="0">
                <a:latin typeface="Book Antiqua"/>
                <a:cs typeface="Book Antiqua"/>
              </a:rPr>
              <a:t>1-13. </a:t>
            </a:r>
            <a:r>
              <a:rPr sz="900" b="0" spc="-55" dirty="0">
                <a:latin typeface="Bookman Old Style"/>
                <a:cs typeface="Bookman Old Style"/>
              </a:rPr>
              <a:t>Increment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21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decrement</a:t>
            </a:r>
            <a:endParaRPr sz="9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900" dirty="0">
                <a:latin typeface="SimSun"/>
                <a:cs typeface="SimSun"/>
              </a:rPr>
              <a:t>var counter =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0;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do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b="1" spc="-20" dirty="0">
                <a:latin typeface="Arial"/>
                <a:cs typeface="Arial"/>
              </a:rPr>
              <a:t>++</a:t>
            </a:r>
            <a:r>
              <a:rPr sz="900" spc="-20" dirty="0">
                <a:latin typeface="SimSun"/>
                <a:cs typeface="SimSun"/>
              </a:rPr>
              <a:t>counter;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 while (counter &lt;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10);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alert(counter); //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10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5080" indent="228600">
              <a:lnSpc>
                <a:spcPct val="101800"/>
              </a:lnSpc>
            </a:pPr>
            <a:r>
              <a:rPr sz="900" b="0" spc="-60" dirty="0">
                <a:latin typeface="Bookman Old Style"/>
                <a:cs typeface="Bookman Old Style"/>
              </a:rPr>
              <a:t>When </a:t>
            </a:r>
            <a:r>
              <a:rPr sz="900" b="0" spc="-55" dirty="0">
                <a:latin typeface="Bookman Old Style"/>
                <a:cs typeface="Bookman Old Style"/>
              </a:rPr>
              <a:t>incrementing </a:t>
            </a:r>
            <a:r>
              <a:rPr sz="900" b="0" spc="-40" dirty="0">
                <a:latin typeface="Bookman Old Style"/>
                <a:cs typeface="Bookman Old Style"/>
              </a:rPr>
              <a:t>or </a:t>
            </a:r>
            <a:r>
              <a:rPr sz="900" b="0" spc="-55" dirty="0">
                <a:latin typeface="Bookman Old Style"/>
                <a:cs typeface="Bookman Old Style"/>
              </a:rPr>
              <a:t>decrementing </a:t>
            </a:r>
            <a:r>
              <a:rPr sz="900" b="0" spc="-75" dirty="0">
                <a:latin typeface="Bookman Old Style"/>
                <a:cs typeface="Bookman Old Style"/>
              </a:rPr>
              <a:t>an </a:t>
            </a:r>
            <a:r>
              <a:rPr sz="900" b="0" spc="-60" dirty="0">
                <a:latin typeface="Bookman Old Style"/>
                <a:cs typeface="Bookman Old Style"/>
              </a:rPr>
              <a:t>enumeration,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65" dirty="0">
                <a:latin typeface="Bookman Old Style"/>
                <a:cs typeface="Bookman Old Style"/>
              </a:rPr>
              <a:t>number </a:t>
            </a:r>
            <a:r>
              <a:rPr sz="900" b="0" spc="-60" dirty="0">
                <a:latin typeface="Bookman Old Style"/>
                <a:cs typeface="Bookman Old Style"/>
              </a:rPr>
              <a:t>representation </a:t>
            </a:r>
            <a:r>
              <a:rPr sz="900" b="0" spc="-65" dirty="0">
                <a:latin typeface="Bookman Old Style"/>
                <a:cs typeface="Bookman Old Style"/>
              </a:rPr>
              <a:t>is updated. </a:t>
            </a:r>
            <a:r>
              <a:rPr sz="900" b="0" spc="-55" dirty="0">
                <a:latin typeface="Bookman Old Style"/>
                <a:cs typeface="Bookman Old Style"/>
              </a:rPr>
              <a:t>Listing </a:t>
            </a:r>
            <a:r>
              <a:rPr sz="900" b="0" spc="-90" dirty="0">
                <a:latin typeface="Bookman Old Style"/>
                <a:cs typeface="Bookman Old Style"/>
              </a:rPr>
              <a:t>1-14  </a:t>
            </a:r>
            <a:r>
              <a:rPr sz="900" b="0" spc="-70" dirty="0">
                <a:latin typeface="Bookman Old Style"/>
                <a:cs typeface="Bookman Old Style"/>
              </a:rPr>
              <a:t>shows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how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incrementing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size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variable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results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next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element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enumeration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decrementing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size  </a:t>
            </a:r>
            <a:r>
              <a:rPr sz="900" b="0" spc="-50" dirty="0">
                <a:latin typeface="Bookman Old Style"/>
                <a:cs typeface="Bookman Old Style"/>
              </a:rPr>
              <a:t>variable </a:t>
            </a:r>
            <a:r>
              <a:rPr sz="900" b="0" spc="-75" dirty="0">
                <a:latin typeface="Bookman Old Style"/>
                <a:cs typeface="Bookman Old Style"/>
              </a:rPr>
              <a:t>results </a:t>
            </a:r>
            <a:r>
              <a:rPr sz="900" b="0" spc="-50" dirty="0">
                <a:latin typeface="Bookman Old Style"/>
                <a:cs typeface="Bookman Old Style"/>
              </a:rPr>
              <a:t>in </a:t>
            </a:r>
            <a:r>
              <a:rPr sz="900" b="0" spc="-55" dirty="0">
                <a:latin typeface="Bookman Old Style"/>
                <a:cs typeface="Bookman Old Style"/>
              </a:rPr>
              <a:t>the previous </a:t>
            </a:r>
            <a:r>
              <a:rPr sz="900" b="0" spc="-45" dirty="0">
                <a:latin typeface="Bookman Old Style"/>
                <a:cs typeface="Bookman Old Style"/>
              </a:rPr>
              <a:t>element </a:t>
            </a:r>
            <a:r>
              <a:rPr sz="900" b="0" spc="-50" dirty="0">
                <a:latin typeface="Bookman Old Style"/>
                <a:cs typeface="Bookman Old Style"/>
              </a:rPr>
              <a:t>in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60" dirty="0">
                <a:latin typeface="Bookman Old Style"/>
                <a:cs typeface="Bookman Old Style"/>
              </a:rPr>
              <a:t>enumeration. </a:t>
            </a:r>
            <a:r>
              <a:rPr sz="900" b="0" spc="-65" dirty="0">
                <a:latin typeface="Bookman Old Style"/>
                <a:cs typeface="Bookman Old Style"/>
              </a:rPr>
              <a:t>Beware </a:t>
            </a:r>
            <a:r>
              <a:rPr sz="900" b="0" spc="-60" dirty="0">
                <a:latin typeface="Bookman Old Style"/>
                <a:cs typeface="Bookman Old Style"/>
              </a:rPr>
              <a:t>when </a:t>
            </a:r>
            <a:r>
              <a:rPr sz="900" b="0" spc="-65" dirty="0">
                <a:latin typeface="Bookman Old Style"/>
                <a:cs typeface="Bookman Old Style"/>
              </a:rPr>
              <a:t>you </a:t>
            </a:r>
            <a:r>
              <a:rPr sz="900" b="0" spc="-75" dirty="0">
                <a:latin typeface="Bookman Old Style"/>
                <a:cs typeface="Bookman Old Style"/>
              </a:rPr>
              <a:t>use </a:t>
            </a:r>
            <a:r>
              <a:rPr sz="900" b="0" spc="-65" dirty="0">
                <a:latin typeface="Bookman Old Style"/>
                <a:cs typeface="Bookman Old Style"/>
              </a:rPr>
              <a:t>this </a:t>
            </a:r>
            <a:r>
              <a:rPr sz="900" b="0" spc="-50" dirty="0">
                <a:latin typeface="Bookman Old Style"/>
                <a:cs typeface="Bookman Old Style"/>
              </a:rPr>
              <a:t>method </a:t>
            </a:r>
            <a:r>
              <a:rPr sz="900" b="0" spc="-90" dirty="0">
                <a:latin typeface="Bookman Old Style"/>
                <a:cs typeface="Bookman Old Style"/>
              </a:rPr>
              <a:t>as </a:t>
            </a:r>
            <a:r>
              <a:rPr sz="900" b="0" spc="-65" dirty="0">
                <a:latin typeface="Bookman Old Style"/>
                <a:cs typeface="Bookman Old Style"/>
              </a:rPr>
              <a:t>you </a:t>
            </a:r>
            <a:r>
              <a:rPr sz="900" b="0" spc="-70" dirty="0">
                <a:latin typeface="Bookman Old Style"/>
                <a:cs typeface="Bookman Old Style"/>
              </a:rPr>
              <a:t>can </a:t>
            </a:r>
            <a:r>
              <a:rPr sz="900" b="0" spc="-60" dirty="0">
                <a:latin typeface="Bookman Old Style"/>
                <a:cs typeface="Bookman Old Style"/>
              </a:rPr>
              <a:t>increase 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decrease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value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beyond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bounds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enumeration.</a:t>
            </a:r>
            <a:endParaRPr sz="9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10" dirty="0">
                <a:latin typeface="Book Antiqua"/>
                <a:cs typeface="Book Antiqua"/>
              </a:rPr>
              <a:t>1-14. </a:t>
            </a:r>
            <a:r>
              <a:rPr sz="900" b="0" spc="-55" dirty="0">
                <a:latin typeface="Bookman Old Style"/>
                <a:cs typeface="Bookman Old Style"/>
              </a:rPr>
              <a:t>Increment </a:t>
            </a:r>
            <a:r>
              <a:rPr sz="900" b="0" spc="-65" dirty="0">
                <a:latin typeface="Bookman Old Style"/>
                <a:cs typeface="Bookman Old Style"/>
              </a:rPr>
              <a:t>and </a:t>
            </a:r>
            <a:r>
              <a:rPr sz="900" b="0" spc="-55" dirty="0">
                <a:latin typeface="Bookman Old Style"/>
                <a:cs typeface="Bookman Old Style"/>
              </a:rPr>
              <a:t>decrement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60" dirty="0">
                <a:latin typeface="Bookman Old Style"/>
                <a:cs typeface="Bookman Old Style"/>
              </a:rPr>
              <a:t> enumerations</a:t>
            </a:r>
            <a:endParaRPr sz="900">
              <a:latin typeface="Bookman Old Style"/>
              <a:cs typeface="Bookman Old Style"/>
            </a:endParaRPr>
          </a:p>
          <a:p>
            <a:pPr marL="241300" marR="5059045" indent="-228600">
              <a:lnSpc>
                <a:spcPct val="101800"/>
              </a:lnSpc>
              <a:spcBef>
                <a:spcPts val="650"/>
              </a:spcBef>
            </a:pPr>
            <a:r>
              <a:rPr sz="900" dirty="0">
                <a:latin typeface="SimSun"/>
                <a:cs typeface="SimSun"/>
              </a:rPr>
              <a:t>enum Size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  S,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M,</a:t>
            </a:r>
            <a:endParaRPr sz="900">
              <a:latin typeface="SimSun"/>
              <a:cs typeface="SimSun"/>
            </a:endParaRPr>
          </a:p>
          <a:p>
            <a:pPr marL="241300" marR="5344795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L,  XL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var size =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Size.S;</a:t>
            </a:r>
            <a:endParaRPr sz="900">
              <a:latin typeface="SimSun"/>
              <a:cs typeface="SimSun"/>
            </a:endParaRPr>
          </a:p>
          <a:p>
            <a:pPr marL="12700" marR="4030345">
              <a:lnSpc>
                <a:spcPct val="101800"/>
              </a:lnSpc>
            </a:pPr>
            <a:r>
              <a:rPr sz="900" b="1" spc="-25" dirty="0">
                <a:latin typeface="Arial"/>
                <a:cs typeface="Arial"/>
              </a:rPr>
              <a:t>++</a:t>
            </a:r>
            <a:r>
              <a:rPr sz="900" spc="-25" dirty="0">
                <a:latin typeface="SimSun"/>
                <a:cs typeface="SimSun"/>
              </a:rPr>
              <a:t>size;  </a:t>
            </a:r>
            <a:r>
              <a:rPr sz="900" dirty="0">
                <a:latin typeface="SimSun"/>
                <a:cs typeface="SimSun"/>
              </a:rPr>
              <a:t>console.log(Size[size]); //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M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var size =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Size.XL;</a:t>
            </a:r>
            <a:endParaRPr sz="900">
              <a:latin typeface="SimSun"/>
              <a:cs typeface="SimSun"/>
            </a:endParaRPr>
          </a:p>
          <a:p>
            <a:pPr marL="12700" marR="4030345">
              <a:lnSpc>
                <a:spcPct val="101800"/>
              </a:lnSpc>
            </a:pPr>
            <a:r>
              <a:rPr sz="900" b="1" spc="40" dirty="0">
                <a:latin typeface="Arial"/>
                <a:cs typeface="Arial"/>
              </a:rPr>
              <a:t>--</a:t>
            </a:r>
            <a:r>
              <a:rPr sz="900" spc="40" dirty="0">
                <a:latin typeface="SimSun"/>
                <a:cs typeface="SimSun"/>
              </a:rPr>
              <a:t>size;  </a:t>
            </a:r>
            <a:r>
              <a:rPr sz="900" dirty="0">
                <a:latin typeface="SimSun"/>
                <a:cs typeface="SimSun"/>
              </a:rPr>
              <a:t>console.log(Size[size]); //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L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var size =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Size.XL;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b="1" spc="-25" dirty="0">
                <a:latin typeface="Arial"/>
                <a:cs typeface="Arial"/>
              </a:rPr>
              <a:t>++</a:t>
            </a:r>
            <a:r>
              <a:rPr sz="900" spc="-25" dirty="0">
                <a:latin typeface="SimSun"/>
                <a:cs typeface="SimSun"/>
              </a:rPr>
              <a:t>size;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console.log(Size[size]); //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undefined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0" spc="-110" dirty="0">
                <a:latin typeface="Bookman Old Style"/>
                <a:cs typeface="Bookman Old Style"/>
              </a:rPr>
              <a:t>Binary</a:t>
            </a:r>
            <a:r>
              <a:rPr sz="1400" b="0" spc="-165" dirty="0">
                <a:latin typeface="Bookman Old Style"/>
                <a:cs typeface="Bookman Old Style"/>
              </a:rPr>
              <a:t> </a:t>
            </a:r>
            <a:r>
              <a:rPr sz="1400" b="0" spc="-95" dirty="0">
                <a:latin typeface="Bookman Old Style"/>
                <a:cs typeface="Bookman Old Style"/>
              </a:rPr>
              <a:t>Operators</a:t>
            </a:r>
            <a:endParaRPr sz="1400">
              <a:latin typeface="Bookman Old Style"/>
              <a:cs typeface="Bookman Old Style"/>
            </a:endParaRPr>
          </a:p>
          <a:p>
            <a:pPr marL="12700" marR="52705">
              <a:lnSpc>
                <a:spcPct val="101800"/>
              </a:lnSpc>
              <a:spcBef>
                <a:spcPts val="500"/>
              </a:spcBef>
            </a:pPr>
            <a:r>
              <a:rPr sz="900" b="0" spc="-45" dirty="0">
                <a:latin typeface="Bookman Old Style"/>
                <a:cs typeface="Bookman Old Style"/>
              </a:rPr>
              <a:t>The </a:t>
            </a:r>
            <a:r>
              <a:rPr sz="900" b="0" spc="-60" dirty="0">
                <a:latin typeface="Bookman Old Style"/>
                <a:cs typeface="Bookman Old Style"/>
              </a:rPr>
              <a:t>operators </a:t>
            </a:r>
            <a:r>
              <a:rPr sz="900" b="0" spc="-50" dirty="0">
                <a:latin typeface="Bookman Old Style"/>
                <a:cs typeface="Bookman Old Style"/>
              </a:rPr>
              <a:t>in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35" dirty="0">
                <a:latin typeface="Bookman Old Style"/>
                <a:cs typeface="Bookman Old Style"/>
              </a:rPr>
              <a:t>following </a:t>
            </a:r>
            <a:r>
              <a:rPr sz="900" b="0" spc="-55" dirty="0">
                <a:latin typeface="Bookman Old Style"/>
                <a:cs typeface="Bookman Old Style"/>
              </a:rPr>
              <a:t>list </a:t>
            </a:r>
            <a:r>
              <a:rPr sz="900" b="0" spc="-60" dirty="0">
                <a:latin typeface="Bookman Old Style"/>
                <a:cs typeface="Bookman Old Style"/>
              </a:rPr>
              <a:t>are </a:t>
            </a:r>
            <a:r>
              <a:rPr sz="900" b="0" spc="-50" dirty="0">
                <a:latin typeface="Bookman Old Style"/>
                <a:cs typeface="Bookman Old Style"/>
              </a:rPr>
              <a:t>designed </a:t>
            </a:r>
            <a:r>
              <a:rPr sz="900" b="0" spc="-45" dirty="0">
                <a:latin typeface="Bookman Old Style"/>
                <a:cs typeface="Bookman Old Style"/>
              </a:rPr>
              <a:t>to </a:t>
            </a:r>
            <a:r>
              <a:rPr sz="900" b="0" spc="-65" dirty="0">
                <a:latin typeface="Bookman Old Style"/>
                <a:cs typeface="Bookman Old Style"/>
              </a:rPr>
              <a:t>work </a:t>
            </a:r>
            <a:r>
              <a:rPr sz="900" b="0" spc="-55" dirty="0">
                <a:latin typeface="Bookman Old Style"/>
                <a:cs typeface="Bookman Old Style"/>
              </a:rPr>
              <a:t>with </a:t>
            </a:r>
            <a:r>
              <a:rPr sz="900" b="0" spc="-45" dirty="0">
                <a:latin typeface="Bookman Old Style"/>
                <a:cs typeface="Bookman Old Style"/>
              </a:rPr>
              <a:t>two </a:t>
            </a:r>
            <a:r>
              <a:rPr sz="900" b="0" spc="-75" dirty="0">
                <a:latin typeface="Bookman Old Style"/>
                <a:cs typeface="Bookman Old Style"/>
              </a:rPr>
              <a:t>numbers. </a:t>
            </a:r>
            <a:r>
              <a:rPr sz="900" b="0" spc="-45" dirty="0">
                <a:latin typeface="Bookman Old Style"/>
                <a:cs typeface="Bookman Old Style"/>
              </a:rPr>
              <a:t>In </a:t>
            </a:r>
            <a:r>
              <a:rPr sz="900" b="0" spc="-60" dirty="0">
                <a:latin typeface="Bookman Old Style"/>
                <a:cs typeface="Bookman Old Style"/>
              </a:rPr>
              <a:t>TypeScript, </a:t>
            </a:r>
            <a:r>
              <a:rPr sz="900" b="0" spc="-45" dirty="0">
                <a:latin typeface="Bookman Old Style"/>
                <a:cs typeface="Bookman Old Style"/>
              </a:rPr>
              <a:t>it </a:t>
            </a:r>
            <a:r>
              <a:rPr sz="900" b="0" spc="-65" dirty="0">
                <a:latin typeface="Bookman Old Style"/>
                <a:cs typeface="Bookman Old Style"/>
              </a:rPr>
              <a:t>is </a:t>
            </a:r>
            <a:r>
              <a:rPr sz="900" b="0" spc="-45" dirty="0">
                <a:latin typeface="Bookman Old Style"/>
                <a:cs typeface="Bookman Old Style"/>
              </a:rPr>
              <a:t>valid to </a:t>
            </a:r>
            <a:r>
              <a:rPr sz="900" b="0" spc="-75" dirty="0">
                <a:latin typeface="Bookman Old Style"/>
                <a:cs typeface="Bookman Old Style"/>
              </a:rPr>
              <a:t>use </a:t>
            </a:r>
            <a:r>
              <a:rPr sz="900" b="0" spc="-55" dirty="0">
                <a:latin typeface="Bookman Old Style"/>
                <a:cs typeface="Bookman Old Style"/>
              </a:rPr>
              <a:t>the  </a:t>
            </a:r>
            <a:r>
              <a:rPr sz="900" b="0" spc="-60" dirty="0">
                <a:latin typeface="Bookman Old Style"/>
                <a:cs typeface="Bookman Old Style"/>
              </a:rPr>
              <a:t>operators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with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variables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number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spc="-20" dirty="0">
                <a:latin typeface="SimSun"/>
                <a:cs typeface="SimSun"/>
              </a:rPr>
              <a:t>any</a:t>
            </a:r>
            <a:r>
              <a:rPr sz="900" b="0" spc="-20" dirty="0">
                <a:latin typeface="Bookman Old Style"/>
                <a:cs typeface="Bookman Old Style"/>
              </a:rPr>
              <a:t>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Where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variable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with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any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should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ensure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  </a:t>
            </a:r>
            <a:r>
              <a:rPr sz="900" b="0" spc="-60" dirty="0">
                <a:latin typeface="Bookman Old Style"/>
                <a:cs typeface="Bookman Old Style"/>
              </a:rPr>
              <a:t>contains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number.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result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operation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this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list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always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number.</a:t>
            </a:r>
            <a:endParaRPr sz="900">
              <a:latin typeface="Bookman Old Style"/>
              <a:cs typeface="Bookman Old Style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b="0" spc="-70" dirty="0">
                <a:latin typeface="Bookman Old Style"/>
                <a:cs typeface="Bookman Old Style"/>
              </a:rPr>
              <a:t>Binary </a:t>
            </a:r>
            <a:r>
              <a:rPr sz="900" b="0" spc="-55" dirty="0">
                <a:latin typeface="Bookman Old Style"/>
                <a:cs typeface="Bookman Old Style"/>
              </a:rPr>
              <a:t>operators: </a:t>
            </a:r>
            <a:r>
              <a:rPr sz="900" dirty="0">
                <a:latin typeface="SimSun"/>
                <a:cs typeface="SimSun"/>
              </a:rPr>
              <a:t>- * / % &lt;&lt; &gt;&gt; &gt;&gt;&gt; &amp; ^</a:t>
            </a:r>
            <a:r>
              <a:rPr sz="900" spc="25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|</a:t>
            </a:r>
            <a:endParaRPr sz="900">
              <a:latin typeface="SimSun"/>
              <a:cs typeface="SimSun"/>
            </a:endParaRPr>
          </a:p>
          <a:p>
            <a:pPr marL="12700" marR="12065" indent="228600">
              <a:lnSpc>
                <a:spcPct val="101800"/>
              </a:lnSpc>
            </a:pPr>
            <a:r>
              <a:rPr sz="900" b="0" spc="-4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plus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30" dirty="0">
                <a:latin typeface="Bookman Old Style"/>
                <a:cs typeface="Bookman Old Style"/>
              </a:rPr>
              <a:t>(</a:t>
            </a:r>
            <a:r>
              <a:rPr sz="900" spc="30" dirty="0">
                <a:latin typeface="SimSun"/>
                <a:cs typeface="SimSun"/>
              </a:rPr>
              <a:t>+</a:t>
            </a:r>
            <a:r>
              <a:rPr sz="900" b="0" spc="30" dirty="0">
                <a:latin typeface="Bookman Old Style"/>
                <a:cs typeface="Bookman Old Style"/>
              </a:rPr>
              <a:t>)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operator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absent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from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list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because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special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case;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mathematical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addition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operator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well  </a:t>
            </a:r>
            <a:r>
              <a:rPr sz="900" b="0" spc="-90" dirty="0">
                <a:latin typeface="Bookman Old Style"/>
                <a:cs typeface="Bookman Old Style"/>
              </a:rPr>
              <a:t>as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55" dirty="0">
                <a:latin typeface="Bookman Old Style"/>
                <a:cs typeface="Bookman Old Style"/>
              </a:rPr>
              <a:t>concatenation </a:t>
            </a:r>
            <a:r>
              <a:rPr sz="900" b="0" spc="-60" dirty="0">
                <a:latin typeface="Bookman Old Style"/>
                <a:cs typeface="Bookman Old Style"/>
              </a:rPr>
              <a:t>operator. Whether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45" dirty="0">
                <a:latin typeface="Bookman Old Style"/>
                <a:cs typeface="Bookman Old Style"/>
              </a:rPr>
              <a:t>addition </a:t>
            </a:r>
            <a:r>
              <a:rPr sz="900" b="0" spc="-40" dirty="0">
                <a:latin typeface="Bookman Old Style"/>
                <a:cs typeface="Bookman Old Style"/>
              </a:rPr>
              <a:t>or </a:t>
            </a:r>
            <a:r>
              <a:rPr sz="900" b="0" spc="-55" dirty="0">
                <a:latin typeface="Bookman Old Style"/>
                <a:cs typeface="Bookman Old Style"/>
              </a:rPr>
              <a:t>concatenation </a:t>
            </a:r>
            <a:r>
              <a:rPr sz="900" b="0" spc="-65" dirty="0">
                <a:latin typeface="Bookman Old Style"/>
                <a:cs typeface="Bookman Old Style"/>
              </a:rPr>
              <a:t>is </a:t>
            </a:r>
            <a:r>
              <a:rPr sz="900" b="0" spc="-60" dirty="0">
                <a:latin typeface="Bookman Old Style"/>
                <a:cs typeface="Bookman Old Style"/>
              </a:rPr>
              <a:t>chosen </a:t>
            </a:r>
            <a:r>
              <a:rPr sz="900" b="0" spc="-55" dirty="0">
                <a:latin typeface="Bookman Old Style"/>
                <a:cs typeface="Bookman Old Style"/>
              </a:rPr>
              <a:t>depends </a:t>
            </a:r>
            <a:r>
              <a:rPr sz="900" b="0" spc="-45" dirty="0">
                <a:latin typeface="Bookman Old Style"/>
                <a:cs typeface="Bookman Old Style"/>
              </a:rPr>
              <a:t>on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50" dirty="0">
                <a:latin typeface="Bookman Old Style"/>
                <a:cs typeface="Bookman Old Style"/>
              </a:rPr>
              <a:t>type </a:t>
            </a:r>
            <a:r>
              <a:rPr sz="900" b="0" spc="-25" dirty="0">
                <a:latin typeface="Bookman Old Style"/>
                <a:cs typeface="Bookman Old Style"/>
              </a:rPr>
              <a:t>of </a:t>
            </a:r>
            <a:r>
              <a:rPr sz="900" b="0" spc="-55" dirty="0">
                <a:latin typeface="Bookman Old Style"/>
                <a:cs typeface="Bookman Old Style"/>
              </a:rPr>
              <a:t>the variables  </a:t>
            </a:r>
            <a:r>
              <a:rPr sz="900" b="0" spc="-45" dirty="0">
                <a:latin typeface="Bookman Old Style"/>
                <a:cs typeface="Bookman Old Style"/>
              </a:rPr>
              <a:t>on </a:t>
            </a:r>
            <a:r>
              <a:rPr sz="900" b="0" spc="-50" dirty="0">
                <a:latin typeface="Bookman Old Style"/>
                <a:cs typeface="Bookman Old Style"/>
              </a:rPr>
              <a:t>either side </a:t>
            </a:r>
            <a:r>
              <a:rPr sz="900" b="0" spc="-25" dirty="0">
                <a:latin typeface="Bookman Old Style"/>
                <a:cs typeface="Bookman Old Style"/>
              </a:rPr>
              <a:t>of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60" dirty="0">
                <a:latin typeface="Bookman Old Style"/>
                <a:cs typeface="Bookman Old Style"/>
              </a:rPr>
              <a:t>operator. </a:t>
            </a:r>
            <a:r>
              <a:rPr sz="900" b="0" spc="-70" dirty="0">
                <a:latin typeface="Bookman Old Style"/>
                <a:cs typeface="Bookman Old Style"/>
              </a:rPr>
              <a:t>As </a:t>
            </a:r>
            <a:r>
              <a:rPr sz="900" b="0" spc="-55" dirty="0">
                <a:latin typeface="Bookman Old Style"/>
                <a:cs typeface="Bookman Old Style"/>
              </a:rPr>
              <a:t>Listing </a:t>
            </a:r>
            <a:r>
              <a:rPr sz="900" b="0" spc="-90" dirty="0">
                <a:latin typeface="Bookman Old Style"/>
                <a:cs typeface="Bookman Old Style"/>
              </a:rPr>
              <a:t>1-15 </a:t>
            </a:r>
            <a:r>
              <a:rPr sz="900" b="0" spc="-75" dirty="0">
                <a:latin typeface="Bookman Old Style"/>
                <a:cs typeface="Bookman Old Style"/>
              </a:rPr>
              <a:t>shows, </a:t>
            </a:r>
            <a:r>
              <a:rPr sz="900" b="0" spc="-65" dirty="0">
                <a:latin typeface="Bookman Old Style"/>
                <a:cs typeface="Bookman Old Style"/>
              </a:rPr>
              <a:t>this is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50" dirty="0">
                <a:latin typeface="Bookman Old Style"/>
                <a:cs typeface="Bookman Old Style"/>
              </a:rPr>
              <a:t>common </a:t>
            </a:r>
            <a:r>
              <a:rPr sz="900" b="0" spc="-45" dirty="0">
                <a:latin typeface="Bookman Old Style"/>
                <a:cs typeface="Bookman Old Style"/>
              </a:rPr>
              <a:t>problem </a:t>
            </a:r>
            <a:r>
              <a:rPr sz="900" b="0" spc="-50" dirty="0">
                <a:latin typeface="Bookman Old Style"/>
                <a:cs typeface="Bookman Old Style"/>
              </a:rPr>
              <a:t>in </a:t>
            </a:r>
            <a:r>
              <a:rPr sz="900" b="0" spc="-90" dirty="0">
                <a:latin typeface="Bookman Old Style"/>
                <a:cs typeface="Bookman Old Style"/>
              </a:rPr>
              <a:t>JavaScript </a:t>
            </a:r>
            <a:r>
              <a:rPr sz="900" b="0" spc="-65" dirty="0">
                <a:latin typeface="Bookman Old Style"/>
                <a:cs typeface="Bookman Old Style"/>
              </a:rPr>
              <a:t>programs </a:t>
            </a:r>
            <a:r>
              <a:rPr sz="900" b="0" spc="-50" dirty="0">
                <a:latin typeface="Bookman Old Style"/>
                <a:cs typeface="Bookman Old Style"/>
              </a:rPr>
              <a:t>in </a:t>
            </a:r>
            <a:r>
              <a:rPr sz="900" b="0" spc="-60" dirty="0">
                <a:latin typeface="Bookman Old Style"/>
                <a:cs typeface="Bookman Old Style"/>
              </a:rPr>
              <a:t>which </a:t>
            </a:r>
            <a:r>
              <a:rPr sz="900" b="0" spc="-75" dirty="0">
                <a:latin typeface="Bookman Old Style"/>
                <a:cs typeface="Bookman Old Style"/>
              </a:rPr>
              <a:t>an  </a:t>
            </a:r>
            <a:r>
              <a:rPr sz="900" b="0" spc="-50" dirty="0">
                <a:latin typeface="Bookman Old Style"/>
                <a:cs typeface="Bookman Old Style"/>
              </a:rPr>
              <a:t>intended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addition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results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concatenation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two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values,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resulting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unexpected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value.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will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caught  </a:t>
            </a:r>
            <a:r>
              <a:rPr sz="900" b="0" spc="-50" dirty="0">
                <a:latin typeface="Bookman Old Style"/>
                <a:cs typeface="Bookman Old Style"/>
              </a:rPr>
              <a:t>in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60" dirty="0">
                <a:latin typeface="Bookman Old Style"/>
                <a:cs typeface="Bookman Old Style"/>
              </a:rPr>
              <a:t>TypeScript program </a:t>
            </a:r>
            <a:r>
              <a:rPr sz="900" b="0" spc="-30" dirty="0">
                <a:latin typeface="Bookman Old Style"/>
                <a:cs typeface="Bookman Old Style"/>
              </a:rPr>
              <a:t>if </a:t>
            </a:r>
            <a:r>
              <a:rPr sz="900" b="0" spc="-65" dirty="0">
                <a:latin typeface="Bookman Old Style"/>
                <a:cs typeface="Bookman Old Style"/>
              </a:rPr>
              <a:t>you </a:t>
            </a:r>
            <a:r>
              <a:rPr sz="900" b="0" spc="-60" dirty="0">
                <a:latin typeface="Bookman Old Style"/>
                <a:cs typeface="Bookman Old Style"/>
              </a:rPr>
              <a:t>try </a:t>
            </a:r>
            <a:r>
              <a:rPr sz="900" b="0" spc="-45" dirty="0">
                <a:latin typeface="Bookman Old Style"/>
                <a:cs typeface="Bookman Old Style"/>
              </a:rPr>
              <a:t>to </a:t>
            </a:r>
            <a:r>
              <a:rPr sz="900" b="0" spc="-75" dirty="0">
                <a:latin typeface="Bookman Old Style"/>
                <a:cs typeface="Bookman Old Style"/>
              </a:rPr>
              <a:t>assign a </a:t>
            </a:r>
            <a:r>
              <a:rPr sz="900" b="0" spc="-65" dirty="0">
                <a:latin typeface="Bookman Old Style"/>
                <a:cs typeface="Bookman Old Style"/>
              </a:rPr>
              <a:t>string </a:t>
            </a:r>
            <a:r>
              <a:rPr sz="900" b="0" spc="-45" dirty="0">
                <a:latin typeface="Bookman Old Style"/>
                <a:cs typeface="Bookman Old Style"/>
              </a:rPr>
              <a:t>to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50" dirty="0">
                <a:latin typeface="Bookman Old Style"/>
                <a:cs typeface="Bookman Old Style"/>
              </a:rPr>
              <a:t>variable </a:t>
            </a:r>
            <a:r>
              <a:rPr sz="900" b="0" spc="-25" dirty="0">
                <a:latin typeface="Bookman Old Style"/>
                <a:cs typeface="Bookman Old Style"/>
              </a:rPr>
              <a:t>of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dirty="0">
                <a:latin typeface="SimSun"/>
                <a:cs typeface="SimSun"/>
              </a:rPr>
              <a:t>number </a:t>
            </a:r>
            <a:r>
              <a:rPr sz="900" b="0" spc="-60" dirty="0">
                <a:latin typeface="Bookman Old Style"/>
                <a:cs typeface="Bookman Old Style"/>
              </a:rPr>
              <a:t>type, </a:t>
            </a:r>
            <a:r>
              <a:rPr sz="900" b="0" spc="-40" dirty="0">
                <a:latin typeface="Bookman Old Style"/>
                <a:cs typeface="Bookman Old Style"/>
              </a:rPr>
              <a:t>or </a:t>
            </a:r>
            <a:r>
              <a:rPr sz="900" b="0" spc="-60" dirty="0">
                <a:latin typeface="Bookman Old Style"/>
                <a:cs typeface="Bookman Old Style"/>
              </a:rPr>
              <a:t>try </a:t>
            </a:r>
            <a:r>
              <a:rPr sz="900" b="0" spc="-45" dirty="0">
                <a:latin typeface="Bookman Old Style"/>
                <a:cs typeface="Bookman Old Style"/>
              </a:rPr>
              <a:t>to </a:t>
            </a:r>
            <a:r>
              <a:rPr sz="900" b="0" spc="-70" dirty="0">
                <a:latin typeface="Bookman Old Style"/>
                <a:cs typeface="Bookman Old Style"/>
              </a:rPr>
              <a:t>return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65" dirty="0">
                <a:latin typeface="Bookman Old Style"/>
                <a:cs typeface="Bookman Old Style"/>
              </a:rPr>
              <a:t>string </a:t>
            </a:r>
            <a:r>
              <a:rPr sz="900" b="0" spc="-40" dirty="0">
                <a:latin typeface="Bookman Old Style"/>
                <a:cs typeface="Bookman Old Style"/>
              </a:rPr>
              <a:t>for </a:t>
            </a:r>
            <a:r>
              <a:rPr sz="900" b="0" spc="-75" dirty="0">
                <a:latin typeface="Bookman Old Style"/>
                <a:cs typeface="Bookman Old Style"/>
              </a:rPr>
              <a:t>a  </a:t>
            </a:r>
            <a:r>
              <a:rPr sz="900" b="0" spc="-55" dirty="0">
                <a:latin typeface="Bookman Old Style"/>
                <a:cs typeface="Bookman Old Style"/>
              </a:rPr>
              <a:t>function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annotated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return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spc="-10" dirty="0">
                <a:latin typeface="SimSun"/>
                <a:cs typeface="SimSun"/>
              </a:rPr>
              <a:t>number</a:t>
            </a:r>
            <a:r>
              <a:rPr sz="900" b="0" spc="-10" dirty="0">
                <a:latin typeface="Bookman Old Style"/>
                <a:cs typeface="Bookman Old Style"/>
              </a:rPr>
              <a:t>.</a:t>
            </a:r>
            <a:endParaRPr sz="9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262865" y="7992871"/>
            <a:ext cx="14922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40" dirty="0">
                <a:latin typeface="Bookman Old Style"/>
                <a:cs typeface="Bookman Old Style"/>
              </a:rPr>
              <a:t>13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82900" y="8241630"/>
            <a:ext cx="10915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www.it-ebooks.info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27520" y="301118"/>
            <a:ext cx="188658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Chapter </a:t>
            </a:r>
            <a:r>
              <a:rPr sz="800" spc="-65" dirty="0">
                <a:latin typeface="Arial"/>
                <a:cs typeface="Arial"/>
              </a:rPr>
              <a:t>1 </a:t>
            </a:r>
            <a:r>
              <a:rPr sz="800" spc="-195" dirty="0">
                <a:solidFill>
                  <a:srgbClr val="CFD0D0"/>
                </a:solidFill>
                <a:latin typeface="MS UI Gothic"/>
                <a:cs typeface="MS UI Gothic"/>
              </a:rPr>
              <a:t>■ </a:t>
            </a:r>
            <a:r>
              <a:rPr sz="800" spc="-10" dirty="0">
                <a:latin typeface="Arial"/>
                <a:cs typeface="Arial"/>
              </a:rPr>
              <a:t>typeSCript </a:t>
            </a:r>
            <a:r>
              <a:rPr sz="800" spc="-40" dirty="0">
                <a:latin typeface="Arial"/>
                <a:cs typeface="Arial"/>
              </a:rPr>
              <a:t>Language</a:t>
            </a:r>
            <a:r>
              <a:rPr sz="800" spc="-105" dirty="0">
                <a:latin typeface="Arial"/>
                <a:cs typeface="Arial"/>
              </a:rPr>
              <a:t> </a:t>
            </a:r>
            <a:r>
              <a:rPr sz="800" spc="-30" dirty="0">
                <a:latin typeface="Arial"/>
                <a:cs typeface="Arial"/>
              </a:rPr>
              <a:t>FeatureS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591210"/>
            <a:ext cx="5701030" cy="550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10" dirty="0">
                <a:latin typeface="Book Antiqua"/>
                <a:cs typeface="Book Antiqua"/>
              </a:rPr>
              <a:t>1-15. </a:t>
            </a:r>
            <a:r>
              <a:rPr sz="900" b="0" spc="-70" dirty="0">
                <a:latin typeface="Bookman Old Style"/>
                <a:cs typeface="Bookman Old Style"/>
              </a:rPr>
              <a:t>Binary plus</a:t>
            </a:r>
            <a:r>
              <a:rPr sz="900" b="0" spc="-1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operator</a:t>
            </a:r>
            <a:endParaRPr sz="9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900" dirty="0">
                <a:latin typeface="SimSun"/>
                <a:cs typeface="SimSun"/>
              </a:rPr>
              <a:t>// 6: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number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var num = 5 +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1;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// '51':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string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var str = 5 +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'1';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900" b="0" spc="-4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rules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for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determining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resulting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from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plus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operation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endParaRPr sz="900">
              <a:latin typeface="Bookman Old Style"/>
              <a:cs typeface="Bookman Old Style"/>
            </a:endParaRPr>
          </a:p>
          <a:p>
            <a:pPr marL="607060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b="0" spc="-20" dirty="0">
                <a:latin typeface="Bookman Old Style"/>
                <a:cs typeface="Bookman Old Style"/>
              </a:rPr>
              <a:t>If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either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arguments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spc="-10" dirty="0">
                <a:latin typeface="SimSun"/>
                <a:cs typeface="SimSun"/>
              </a:rPr>
              <a:t>string</a:t>
            </a:r>
            <a:r>
              <a:rPr sz="900" b="0" spc="-10" dirty="0">
                <a:latin typeface="Bookman Old Style"/>
                <a:cs typeface="Bookman Old Style"/>
              </a:rPr>
              <a:t>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result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always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spc="-10" dirty="0">
                <a:latin typeface="SimSun"/>
                <a:cs typeface="SimSun"/>
              </a:rPr>
              <a:t>string</a:t>
            </a:r>
            <a:r>
              <a:rPr sz="900" b="0" spc="-10" dirty="0">
                <a:latin typeface="Bookman Old Style"/>
                <a:cs typeface="Bookman Old Style"/>
              </a:rPr>
              <a:t>.</a:t>
            </a:r>
            <a:endParaRPr sz="900">
              <a:latin typeface="Bookman Old Style"/>
              <a:cs typeface="Bookman Old Style"/>
            </a:endParaRPr>
          </a:p>
          <a:p>
            <a:pPr marL="607060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b="0" spc="-20" dirty="0">
                <a:latin typeface="Bookman Old Style"/>
                <a:cs typeface="Bookman Old Style"/>
              </a:rPr>
              <a:t>If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both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arguments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either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number</a:t>
            </a:r>
            <a:r>
              <a:rPr sz="900" spc="-265" dirty="0">
                <a:latin typeface="SimSun"/>
                <a:cs typeface="SimSun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spc="-15" dirty="0">
                <a:latin typeface="SimSun"/>
                <a:cs typeface="SimSun"/>
              </a:rPr>
              <a:t>enum</a:t>
            </a:r>
            <a:r>
              <a:rPr sz="900" b="0" spc="-15" dirty="0">
                <a:latin typeface="Bookman Old Style"/>
                <a:cs typeface="Bookman Old Style"/>
              </a:rPr>
              <a:t>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result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spc="-10" dirty="0">
                <a:latin typeface="SimSun"/>
                <a:cs typeface="SimSun"/>
              </a:rPr>
              <a:t>number</a:t>
            </a:r>
            <a:r>
              <a:rPr sz="900" b="0" spc="-10" dirty="0">
                <a:latin typeface="Bookman Old Style"/>
                <a:cs typeface="Bookman Old Style"/>
              </a:rPr>
              <a:t>.</a:t>
            </a:r>
            <a:endParaRPr sz="900">
              <a:latin typeface="Bookman Old Style"/>
              <a:cs typeface="Bookman Old Style"/>
            </a:endParaRPr>
          </a:p>
          <a:p>
            <a:pPr marL="607060" marR="1056005" indent="-228600">
              <a:lnSpc>
                <a:spcPct val="101800"/>
              </a:lnSpc>
              <a:spcBef>
                <a:spcPts val="605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b="0" spc="-20" dirty="0">
                <a:latin typeface="Bookman Old Style"/>
                <a:cs typeface="Bookman Old Style"/>
              </a:rPr>
              <a:t>If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either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arguments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spc="-20" dirty="0">
                <a:latin typeface="SimSun"/>
                <a:cs typeface="SimSun"/>
              </a:rPr>
              <a:t>any</a:t>
            </a:r>
            <a:r>
              <a:rPr sz="900" b="0" spc="-20" dirty="0">
                <a:latin typeface="Bookman Old Style"/>
                <a:cs typeface="Bookman Old Style"/>
              </a:rPr>
              <a:t>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other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argument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not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spc="-10" dirty="0">
                <a:latin typeface="SimSun"/>
                <a:cs typeface="SimSun"/>
              </a:rPr>
              <a:t>string</a:t>
            </a:r>
            <a:r>
              <a:rPr sz="900" b="0" spc="-10" dirty="0">
                <a:latin typeface="Bookman Old Style"/>
                <a:cs typeface="Bookman Old Style"/>
              </a:rPr>
              <a:t>, 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70" dirty="0">
                <a:latin typeface="Bookman Old Style"/>
                <a:cs typeface="Bookman Old Style"/>
              </a:rPr>
              <a:t>result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95" dirty="0">
                <a:latin typeface="Bookman Old Style"/>
                <a:cs typeface="Bookman Old Style"/>
              </a:rPr>
              <a:t> </a:t>
            </a:r>
            <a:r>
              <a:rPr sz="900" spc="-20" dirty="0">
                <a:latin typeface="SimSun"/>
                <a:cs typeface="SimSun"/>
              </a:rPr>
              <a:t>any</a:t>
            </a:r>
            <a:r>
              <a:rPr sz="900" b="0" spc="-20" dirty="0">
                <a:latin typeface="Bookman Old Style"/>
                <a:cs typeface="Bookman Old Style"/>
              </a:rPr>
              <a:t>.</a:t>
            </a:r>
            <a:endParaRPr sz="900">
              <a:latin typeface="Bookman Old Style"/>
              <a:cs typeface="Bookman Old Style"/>
            </a:endParaRPr>
          </a:p>
          <a:p>
            <a:pPr marL="607060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b="0" spc="-45" dirty="0">
                <a:latin typeface="Bookman Old Style"/>
                <a:cs typeface="Bookman Old Style"/>
              </a:rPr>
              <a:t>In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other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case,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operator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not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allowed.</a:t>
            </a:r>
            <a:endParaRPr sz="900">
              <a:latin typeface="Bookman Old Style"/>
              <a:cs typeface="Bookman Old Style"/>
            </a:endParaRPr>
          </a:p>
          <a:p>
            <a:pPr marL="12700" marR="5080" indent="228600">
              <a:lnSpc>
                <a:spcPct val="101800"/>
              </a:lnSpc>
              <a:spcBef>
                <a:spcPts val="600"/>
              </a:spcBef>
            </a:pPr>
            <a:r>
              <a:rPr sz="900" b="0" spc="-60" dirty="0">
                <a:latin typeface="Bookman Old Style"/>
                <a:cs typeface="Bookman Old Style"/>
              </a:rPr>
              <a:t>When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plus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operator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with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only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single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argument,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acts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shorthand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conversion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number.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This  </a:t>
            </a:r>
            <a:r>
              <a:rPr sz="900" b="0" spc="-75" dirty="0">
                <a:latin typeface="Bookman Old Style"/>
                <a:cs typeface="Bookman Old Style"/>
              </a:rPr>
              <a:t>unary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use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plus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operator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illustrated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Listing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1-16.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unary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minus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operator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also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converts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number  </a:t>
            </a:r>
            <a:r>
              <a:rPr sz="900" b="0" spc="-65" dirty="0">
                <a:latin typeface="Bookman Old Style"/>
                <a:cs typeface="Bookman Old Style"/>
              </a:rPr>
              <a:t>and </a:t>
            </a:r>
            <a:r>
              <a:rPr sz="900" b="0" spc="-70" dirty="0">
                <a:latin typeface="Bookman Old Style"/>
                <a:cs typeface="Bookman Old Style"/>
              </a:rPr>
              <a:t>changes </a:t>
            </a:r>
            <a:r>
              <a:rPr sz="900" b="0" spc="-65" dirty="0">
                <a:latin typeface="Bookman Old Style"/>
                <a:cs typeface="Bookman Old Style"/>
              </a:rPr>
              <a:t>its</a:t>
            </a:r>
            <a:r>
              <a:rPr sz="900" b="0" spc="-18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sign.</a:t>
            </a:r>
            <a:endParaRPr sz="9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10" dirty="0">
                <a:latin typeface="Book Antiqua"/>
                <a:cs typeface="Book Antiqua"/>
              </a:rPr>
              <a:t>1-16. </a:t>
            </a:r>
            <a:r>
              <a:rPr sz="900" b="0" spc="-70" dirty="0">
                <a:latin typeface="Bookman Old Style"/>
                <a:cs typeface="Bookman Old Style"/>
              </a:rPr>
              <a:t>Unary plus </a:t>
            </a:r>
            <a:r>
              <a:rPr sz="900" b="0" spc="-65" dirty="0">
                <a:latin typeface="Bookman Old Style"/>
                <a:cs typeface="Bookman Old Style"/>
              </a:rPr>
              <a:t>and </a:t>
            </a:r>
            <a:r>
              <a:rPr sz="900" b="0" spc="-75" dirty="0">
                <a:latin typeface="Bookman Old Style"/>
                <a:cs typeface="Bookman Old Style"/>
              </a:rPr>
              <a:t>minus</a:t>
            </a:r>
            <a:r>
              <a:rPr sz="900" b="0" spc="-3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operators</a:t>
            </a:r>
            <a:endParaRPr sz="9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900" dirty="0">
                <a:latin typeface="SimSun"/>
                <a:cs typeface="SimSun"/>
              </a:rPr>
              <a:t>var str: string =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'5';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4822825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// 5: number  var num =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+str;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// -5: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number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var negative =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-str;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400" b="0" spc="-90" dirty="0">
                <a:latin typeface="Bookman Old Style"/>
                <a:cs typeface="Bookman Old Style"/>
              </a:rPr>
              <a:t>Bitwise</a:t>
            </a:r>
            <a:r>
              <a:rPr sz="1400" b="0" spc="-165" dirty="0">
                <a:latin typeface="Bookman Old Style"/>
                <a:cs typeface="Bookman Old Style"/>
              </a:rPr>
              <a:t> </a:t>
            </a:r>
            <a:r>
              <a:rPr sz="1400" b="0" spc="-95" dirty="0">
                <a:latin typeface="Bookman Old Style"/>
                <a:cs typeface="Bookman Old Style"/>
              </a:rPr>
              <a:t>Operators</a:t>
            </a:r>
            <a:endParaRPr sz="1400">
              <a:latin typeface="Bookman Old Style"/>
              <a:cs typeface="Bookman Old Style"/>
            </a:endParaRPr>
          </a:p>
          <a:p>
            <a:pPr marL="12700" marR="233045">
              <a:lnSpc>
                <a:spcPct val="101800"/>
              </a:lnSpc>
              <a:spcBef>
                <a:spcPts val="500"/>
              </a:spcBef>
            </a:pPr>
            <a:r>
              <a:rPr sz="900" b="0" spc="-60" dirty="0">
                <a:latin typeface="Bookman Old Style"/>
                <a:cs typeface="Bookman Old Style"/>
              </a:rPr>
              <a:t>Bitwise operators </a:t>
            </a:r>
            <a:r>
              <a:rPr sz="900" b="0" spc="-50" dirty="0">
                <a:latin typeface="Bookman Old Style"/>
                <a:cs typeface="Bookman Old Style"/>
              </a:rPr>
              <a:t>in </a:t>
            </a:r>
            <a:r>
              <a:rPr sz="900" b="0" spc="-60" dirty="0">
                <a:latin typeface="Bookman Old Style"/>
                <a:cs typeface="Bookman Old Style"/>
              </a:rPr>
              <a:t>TypeScript </a:t>
            </a:r>
            <a:r>
              <a:rPr sz="900" b="0" spc="-55" dirty="0">
                <a:latin typeface="Bookman Old Style"/>
                <a:cs typeface="Bookman Old Style"/>
              </a:rPr>
              <a:t>accept </a:t>
            </a:r>
            <a:r>
              <a:rPr sz="900" b="0" spc="-65" dirty="0">
                <a:latin typeface="Bookman Old Style"/>
                <a:cs typeface="Bookman Old Style"/>
              </a:rPr>
              <a:t>values </a:t>
            </a:r>
            <a:r>
              <a:rPr sz="900" b="0" spc="-25" dirty="0">
                <a:latin typeface="Bookman Old Style"/>
                <a:cs typeface="Bookman Old Style"/>
              </a:rPr>
              <a:t>of </a:t>
            </a:r>
            <a:r>
              <a:rPr sz="900" b="0" spc="-45" dirty="0">
                <a:latin typeface="Bookman Old Style"/>
                <a:cs typeface="Bookman Old Style"/>
              </a:rPr>
              <a:t>all </a:t>
            </a:r>
            <a:r>
              <a:rPr sz="900" b="0" spc="-65" dirty="0">
                <a:latin typeface="Bookman Old Style"/>
                <a:cs typeface="Bookman Old Style"/>
              </a:rPr>
              <a:t>types. </a:t>
            </a:r>
            <a:r>
              <a:rPr sz="900" b="0" spc="-45" dirty="0">
                <a:latin typeface="Bookman Old Style"/>
                <a:cs typeface="Bookman Old Style"/>
              </a:rPr>
              <a:t>The </a:t>
            </a:r>
            <a:r>
              <a:rPr sz="900" b="0" spc="-50" dirty="0">
                <a:latin typeface="Bookman Old Style"/>
                <a:cs typeface="Bookman Old Style"/>
              </a:rPr>
              <a:t>operator </a:t>
            </a:r>
            <a:r>
              <a:rPr sz="900" b="0" spc="-70" dirty="0">
                <a:latin typeface="Bookman Old Style"/>
                <a:cs typeface="Bookman Old Style"/>
              </a:rPr>
              <a:t>treats </a:t>
            </a:r>
            <a:r>
              <a:rPr sz="900" b="0" spc="-60" dirty="0">
                <a:latin typeface="Bookman Old Style"/>
                <a:cs typeface="Bookman Old Style"/>
              </a:rPr>
              <a:t>each </a:t>
            </a:r>
            <a:r>
              <a:rPr sz="900" b="0" spc="-55" dirty="0">
                <a:latin typeface="Bookman Old Style"/>
                <a:cs typeface="Bookman Old Style"/>
              </a:rPr>
              <a:t>value </a:t>
            </a:r>
            <a:r>
              <a:rPr sz="900" b="0" spc="-50" dirty="0">
                <a:latin typeface="Bookman Old Style"/>
                <a:cs typeface="Bookman Old Style"/>
              </a:rPr>
              <a:t>in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60" dirty="0">
                <a:latin typeface="Bookman Old Style"/>
                <a:cs typeface="Bookman Old Style"/>
              </a:rPr>
              <a:t>expression </a:t>
            </a:r>
            <a:r>
              <a:rPr sz="900" b="0" spc="-90" dirty="0">
                <a:latin typeface="Bookman Old Style"/>
                <a:cs typeface="Bookman Old Style"/>
              </a:rPr>
              <a:t>as </a:t>
            </a:r>
            <a:r>
              <a:rPr sz="900" b="0" spc="-75" dirty="0">
                <a:latin typeface="Bookman Old Style"/>
                <a:cs typeface="Bookman Old Style"/>
              </a:rPr>
              <a:t>a  </a:t>
            </a:r>
            <a:r>
              <a:rPr sz="900" b="0" spc="-55" dirty="0">
                <a:latin typeface="Bookman Old Style"/>
                <a:cs typeface="Bookman Old Style"/>
              </a:rPr>
              <a:t>sequence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110" dirty="0">
                <a:latin typeface="Bookman Old Style"/>
                <a:cs typeface="Bookman Old Style"/>
              </a:rPr>
              <a:t>32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bits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returns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number.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Bitwise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operators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useful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for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working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with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Flags,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discussed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  </a:t>
            </a:r>
            <a:r>
              <a:rPr sz="900" b="0" spc="-50" dirty="0">
                <a:latin typeface="Bookman Old Style"/>
                <a:cs typeface="Bookman Old Style"/>
              </a:rPr>
              <a:t>earlier section </a:t>
            </a:r>
            <a:r>
              <a:rPr sz="900" b="0" spc="-45" dirty="0">
                <a:latin typeface="Bookman Old Style"/>
                <a:cs typeface="Bookman Old Style"/>
              </a:rPr>
              <a:t>on</a:t>
            </a:r>
            <a:r>
              <a:rPr sz="900" b="0" spc="-22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Enumerations.</a:t>
            </a:r>
            <a:endParaRPr sz="900">
              <a:latin typeface="Bookman Old Style"/>
              <a:cs typeface="Bookman Old Style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b="0" spc="-4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full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list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bitwise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operators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shown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Table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solidFill>
                  <a:srgbClr val="0000FF"/>
                </a:solidFill>
                <a:latin typeface="Bookman Old Style"/>
                <a:cs typeface="Bookman Old Style"/>
              </a:rPr>
              <a:t>1-1</a:t>
            </a:r>
            <a:r>
              <a:rPr sz="900" b="0" spc="-80" dirty="0">
                <a:latin typeface="Bookman Old Style"/>
                <a:cs typeface="Bookman Old Style"/>
              </a:rPr>
              <a:t>.</a:t>
            </a:r>
            <a:endParaRPr sz="9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900" b="1" i="1" spc="-10" dirty="0">
                <a:latin typeface="Book Antiqua"/>
                <a:cs typeface="Book Antiqua"/>
              </a:rPr>
              <a:t>Table </a:t>
            </a:r>
            <a:r>
              <a:rPr sz="900" b="1" i="1" spc="5" dirty="0">
                <a:latin typeface="Book Antiqua"/>
                <a:cs typeface="Book Antiqua"/>
              </a:rPr>
              <a:t>1-1. </a:t>
            </a:r>
            <a:r>
              <a:rPr sz="900" b="0" i="1" spc="-75" dirty="0">
                <a:latin typeface="Bookman Old Style"/>
                <a:cs typeface="Bookman Old Style"/>
              </a:rPr>
              <a:t>Bitwise</a:t>
            </a:r>
            <a:r>
              <a:rPr sz="900" b="0" i="1" spc="-135" dirty="0">
                <a:latin typeface="Bookman Old Style"/>
                <a:cs typeface="Bookman Old Style"/>
              </a:rPr>
              <a:t> </a:t>
            </a:r>
            <a:r>
              <a:rPr sz="900" b="0" i="1" spc="-60" dirty="0">
                <a:latin typeface="Bookman Old Style"/>
                <a:cs typeface="Bookman Old Style"/>
              </a:rPr>
              <a:t>Operators</a:t>
            </a:r>
            <a:endParaRPr sz="900">
              <a:latin typeface="Bookman Old Style"/>
              <a:cs typeface="Bookman Old Style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85800" y="6157874"/>
          <a:ext cx="5714365" cy="13207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6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7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b="1" dirty="0">
                          <a:latin typeface="Arial Narrow"/>
                          <a:cs typeface="Arial Narrow"/>
                        </a:rPr>
                        <a:t>Operator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T="127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b="1" dirty="0">
                          <a:latin typeface="Arial Narrow"/>
                          <a:cs typeface="Arial Narrow"/>
                        </a:rPr>
                        <a:t>Name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T="127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b="1" dirty="0">
                          <a:latin typeface="Arial Narrow"/>
                          <a:cs typeface="Arial Narrow"/>
                        </a:rPr>
                        <a:t>Description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T="127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900" dirty="0">
                          <a:latin typeface="SimSun"/>
                          <a:cs typeface="SimSun"/>
                        </a:rPr>
                        <a:t>&amp;</a:t>
                      </a:r>
                      <a:endParaRPr sz="900">
                        <a:latin typeface="SimSun"/>
                        <a:cs typeface="SimSun"/>
                      </a:endParaRPr>
                    </a:p>
                  </a:txBody>
                  <a:tcPr marL="0" marR="0" marT="6858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900" b="0" spc="-35" dirty="0">
                          <a:latin typeface="Bookman Old Style"/>
                          <a:cs typeface="Bookman Old Style"/>
                        </a:rPr>
                        <a:t>AND</a:t>
                      </a:r>
                      <a:endParaRPr sz="900">
                        <a:latin typeface="Bookman Old Style"/>
                        <a:cs typeface="Bookman Old Style"/>
                      </a:endParaRPr>
                    </a:p>
                  </a:txBody>
                  <a:tcPr marL="0" marR="0" marT="6858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900" b="0" spc="-75" dirty="0">
                          <a:latin typeface="Bookman Old Style"/>
                          <a:cs typeface="Bookman Old Style"/>
                        </a:rPr>
                        <a:t>Returns</a:t>
                      </a:r>
                      <a:r>
                        <a:rPr sz="900" b="0" spc="-10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900" b="0" spc="-7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900" b="0" spc="-10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900" b="0" spc="-70" dirty="0">
                          <a:latin typeface="Bookman Old Style"/>
                          <a:cs typeface="Bookman Old Style"/>
                        </a:rPr>
                        <a:t>result</a:t>
                      </a:r>
                      <a:r>
                        <a:rPr sz="900" b="0" spc="-10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900" b="0" spc="-55" dirty="0">
                          <a:latin typeface="Bookman Old Style"/>
                          <a:cs typeface="Bookman Old Style"/>
                        </a:rPr>
                        <a:t>with</a:t>
                      </a:r>
                      <a:r>
                        <a:rPr sz="900" b="0" spc="-10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900" b="0" spc="-7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900" b="0" spc="-10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900" b="0" spc="-110" dirty="0">
                          <a:latin typeface="Bookman Old Style"/>
                          <a:cs typeface="Bookman Old Style"/>
                        </a:rPr>
                        <a:t>1</a:t>
                      </a:r>
                      <a:r>
                        <a:rPr sz="900" b="0" spc="-10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900" b="0" spc="-50" dirty="0">
                          <a:latin typeface="Bookman Old Style"/>
                          <a:cs typeface="Bookman Old Style"/>
                        </a:rPr>
                        <a:t>in</a:t>
                      </a:r>
                      <a:r>
                        <a:rPr sz="900" b="0" spc="-10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900" b="0" spc="-60" dirty="0">
                          <a:latin typeface="Bookman Old Style"/>
                          <a:cs typeface="Bookman Old Style"/>
                        </a:rPr>
                        <a:t>each</a:t>
                      </a:r>
                      <a:r>
                        <a:rPr sz="900" b="0" spc="-10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900" b="0" spc="-45" dirty="0">
                          <a:latin typeface="Bookman Old Style"/>
                          <a:cs typeface="Bookman Old Style"/>
                        </a:rPr>
                        <a:t>position</a:t>
                      </a:r>
                      <a:r>
                        <a:rPr sz="900" b="0" spc="-10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900" b="0" spc="-75" dirty="0">
                          <a:latin typeface="Bookman Old Style"/>
                          <a:cs typeface="Bookman Old Style"/>
                        </a:rPr>
                        <a:t>that</a:t>
                      </a:r>
                      <a:r>
                        <a:rPr sz="900" b="0" spc="-10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900" b="0" spc="-55" dirty="0">
                          <a:latin typeface="Bookman Old Style"/>
                          <a:cs typeface="Bookman Old Style"/>
                        </a:rPr>
                        <a:t>both</a:t>
                      </a:r>
                      <a:r>
                        <a:rPr sz="900" b="0" spc="-10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900" b="0" spc="-70" dirty="0">
                          <a:latin typeface="Bookman Old Style"/>
                          <a:cs typeface="Bookman Old Style"/>
                        </a:rPr>
                        <a:t>inputs</a:t>
                      </a:r>
                      <a:r>
                        <a:rPr sz="900" b="0" spc="-10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900" b="0" spc="-65" dirty="0">
                          <a:latin typeface="Bookman Old Style"/>
                          <a:cs typeface="Bookman Old Style"/>
                        </a:rPr>
                        <a:t>have</a:t>
                      </a:r>
                      <a:r>
                        <a:rPr sz="900" b="0" spc="-10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900" b="0" spc="-7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900" b="0" spc="-10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900" b="0" spc="-90" dirty="0">
                          <a:latin typeface="Bookman Old Style"/>
                          <a:cs typeface="Bookman Old Style"/>
                        </a:rPr>
                        <a:t>1.</a:t>
                      </a:r>
                      <a:endParaRPr sz="900">
                        <a:latin typeface="Bookman Old Style"/>
                        <a:cs typeface="Bookman Old Style"/>
                      </a:endParaRPr>
                    </a:p>
                  </a:txBody>
                  <a:tcPr marL="0" marR="0" marT="6858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900" dirty="0">
                          <a:latin typeface="SimSun"/>
                          <a:cs typeface="SimSun"/>
                        </a:rPr>
                        <a:t>|</a:t>
                      </a:r>
                      <a:endParaRPr sz="900">
                        <a:latin typeface="SimSun"/>
                        <a:cs typeface="SimSun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900" b="0" spc="-85" dirty="0">
                          <a:latin typeface="Bookman Old Style"/>
                          <a:cs typeface="Bookman Old Style"/>
                        </a:rPr>
                        <a:t>OR</a:t>
                      </a:r>
                      <a:endParaRPr sz="900">
                        <a:latin typeface="Bookman Old Style"/>
                        <a:cs typeface="Bookman Old Style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900" b="0" spc="-75" dirty="0">
                          <a:latin typeface="Bookman Old Style"/>
                          <a:cs typeface="Bookman Old Style"/>
                        </a:rPr>
                        <a:t>Returns</a:t>
                      </a:r>
                      <a:r>
                        <a:rPr sz="900" b="0" spc="-10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900" b="0" spc="-7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900" b="0" spc="-10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900" b="0" spc="-70" dirty="0">
                          <a:latin typeface="Bookman Old Style"/>
                          <a:cs typeface="Bookman Old Style"/>
                        </a:rPr>
                        <a:t>result</a:t>
                      </a:r>
                      <a:r>
                        <a:rPr sz="900" b="0" spc="-10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900" b="0" spc="-55" dirty="0">
                          <a:latin typeface="Bookman Old Style"/>
                          <a:cs typeface="Bookman Old Style"/>
                        </a:rPr>
                        <a:t>with</a:t>
                      </a:r>
                      <a:r>
                        <a:rPr sz="900" b="0" spc="-10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900" b="0" spc="-7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900" b="0" spc="-10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900" b="0" spc="-110" dirty="0">
                          <a:latin typeface="Bookman Old Style"/>
                          <a:cs typeface="Bookman Old Style"/>
                        </a:rPr>
                        <a:t>1</a:t>
                      </a:r>
                      <a:r>
                        <a:rPr sz="900" b="0" spc="-10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900" b="0" spc="-50" dirty="0">
                          <a:latin typeface="Bookman Old Style"/>
                          <a:cs typeface="Bookman Old Style"/>
                        </a:rPr>
                        <a:t>in</a:t>
                      </a:r>
                      <a:r>
                        <a:rPr sz="900" b="0" spc="-10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900" b="0" spc="-60" dirty="0">
                          <a:latin typeface="Bookman Old Style"/>
                          <a:cs typeface="Bookman Old Style"/>
                        </a:rPr>
                        <a:t>each</a:t>
                      </a:r>
                      <a:r>
                        <a:rPr sz="900" b="0" spc="-10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900" b="0" spc="-45" dirty="0">
                          <a:latin typeface="Bookman Old Style"/>
                          <a:cs typeface="Bookman Old Style"/>
                        </a:rPr>
                        <a:t>position</a:t>
                      </a:r>
                      <a:r>
                        <a:rPr sz="900" b="0" spc="-10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900" b="0" spc="-55" dirty="0">
                          <a:latin typeface="Bookman Old Style"/>
                          <a:cs typeface="Bookman Old Style"/>
                        </a:rPr>
                        <a:t>where</a:t>
                      </a:r>
                      <a:r>
                        <a:rPr sz="900" b="0" spc="-10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900" b="0" spc="-50" dirty="0">
                          <a:latin typeface="Bookman Old Style"/>
                          <a:cs typeface="Bookman Old Style"/>
                        </a:rPr>
                        <a:t>either</a:t>
                      </a:r>
                      <a:r>
                        <a:rPr sz="900" b="0" spc="-10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900" b="0" spc="-65" dirty="0">
                          <a:latin typeface="Bookman Old Style"/>
                          <a:cs typeface="Bookman Old Style"/>
                        </a:rPr>
                        <a:t>input</a:t>
                      </a:r>
                      <a:r>
                        <a:rPr sz="900" b="0" spc="-10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900" b="0" spc="-90" dirty="0">
                          <a:latin typeface="Bookman Old Style"/>
                          <a:cs typeface="Bookman Old Style"/>
                        </a:rPr>
                        <a:t>has</a:t>
                      </a:r>
                      <a:r>
                        <a:rPr sz="900" b="0" spc="-10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900" b="0" spc="-7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900" b="0" spc="-10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900" b="0" spc="-90" dirty="0">
                          <a:latin typeface="Bookman Old Style"/>
                          <a:cs typeface="Bookman Old Style"/>
                        </a:rPr>
                        <a:t>1.</a:t>
                      </a:r>
                      <a:endParaRPr sz="900">
                        <a:latin typeface="Bookman Old Style"/>
                        <a:cs typeface="Bookman Old Style"/>
                      </a:endParaRPr>
                    </a:p>
                  </a:txBody>
                  <a:tcPr marL="0" marR="0" marT="2159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900" dirty="0">
                          <a:latin typeface="SimSun"/>
                          <a:cs typeface="SimSun"/>
                        </a:rPr>
                        <a:t>^</a:t>
                      </a:r>
                      <a:endParaRPr sz="900">
                        <a:latin typeface="SimSun"/>
                        <a:cs typeface="SimSun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900" b="0" spc="-95" dirty="0">
                          <a:latin typeface="Bookman Old Style"/>
                          <a:cs typeface="Bookman Old Style"/>
                        </a:rPr>
                        <a:t>XOR</a:t>
                      </a:r>
                      <a:endParaRPr sz="900">
                        <a:latin typeface="Bookman Old Style"/>
                        <a:cs typeface="Bookman Old Style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900" b="0" spc="-75" dirty="0">
                          <a:latin typeface="Bookman Old Style"/>
                          <a:cs typeface="Bookman Old Style"/>
                        </a:rPr>
                        <a:t>Returns</a:t>
                      </a:r>
                      <a:r>
                        <a:rPr sz="900" b="0" spc="-10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900" b="0" spc="-7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900" b="0" spc="-10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900" b="0" spc="-70" dirty="0">
                          <a:latin typeface="Bookman Old Style"/>
                          <a:cs typeface="Bookman Old Style"/>
                        </a:rPr>
                        <a:t>result</a:t>
                      </a:r>
                      <a:r>
                        <a:rPr sz="900" b="0" spc="-10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900" b="0" spc="-55" dirty="0">
                          <a:latin typeface="Bookman Old Style"/>
                          <a:cs typeface="Bookman Old Style"/>
                        </a:rPr>
                        <a:t>with</a:t>
                      </a:r>
                      <a:r>
                        <a:rPr sz="900" b="0" spc="-10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900" b="0" spc="-7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900" b="0" spc="-10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900" b="0" spc="-110" dirty="0">
                          <a:latin typeface="Bookman Old Style"/>
                          <a:cs typeface="Bookman Old Style"/>
                        </a:rPr>
                        <a:t>1</a:t>
                      </a:r>
                      <a:r>
                        <a:rPr sz="900" b="0" spc="-10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900" b="0" spc="-50" dirty="0">
                          <a:latin typeface="Bookman Old Style"/>
                          <a:cs typeface="Bookman Old Style"/>
                        </a:rPr>
                        <a:t>in</a:t>
                      </a:r>
                      <a:r>
                        <a:rPr sz="900" b="0" spc="-10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900" b="0" spc="-60" dirty="0">
                          <a:latin typeface="Bookman Old Style"/>
                          <a:cs typeface="Bookman Old Style"/>
                        </a:rPr>
                        <a:t>each</a:t>
                      </a:r>
                      <a:r>
                        <a:rPr sz="900" b="0" spc="-10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900" b="0" spc="-45" dirty="0">
                          <a:latin typeface="Bookman Old Style"/>
                          <a:cs typeface="Bookman Old Style"/>
                        </a:rPr>
                        <a:t>position</a:t>
                      </a:r>
                      <a:r>
                        <a:rPr sz="900" b="0" spc="-10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900" b="0" spc="-55" dirty="0">
                          <a:latin typeface="Bookman Old Style"/>
                          <a:cs typeface="Bookman Old Style"/>
                        </a:rPr>
                        <a:t>where</a:t>
                      </a:r>
                      <a:r>
                        <a:rPr sz="900" b="0" spc="-10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900" b="0" spc="-60" dirty="0">
                          <a:latin typeface="Bookman Old Style"/>
                          <a:cs typeface="Bookman Old Style"/>
                        </a:rPr>
                        <a:t>exactly</a:t>
                      </a:r>
                      <a:r>
                        <a:rPr sz="900" b="0" spc="-10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900" b="0" spc="-40" dirty="0">
                          <a:latin typeface="Bookman Old Style"/>
                          <a:cs typeface="Bookman Old Style"/>
                        </a:rPr>
                        <a:t>one</a:t>
                      </a:r>
                      <a:r>
                        <a:rPr sz="900" b="0" spc="-10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900" b="0" spc="-65" dirty="0">
                          <a:latin typeface="Bookman Old Style"/>
                          <a:cs typeface="Bookman Old Style"/>
                        </a:rPr>
                        <a:t>input</a:t>
                      </a:r>
                      <a:r>
                        <a:rPr sz="900" b="0" spc="-10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900" b="0" spc="-90" dirty="0">
                          <a:latin typeface="Bookman Old Style"/>
                          <a:cs typeface="Bookman Old Style"/>
                        </a:rPr>
                        <a:t>has</a:t>
                      </a:r>
                      <a:r>
                        <a:rPr sz="900" b="0" spc="-10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900" b="0" spc="-7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900" b="0" spc="-10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900" b="0" spc="-90" dirty="0">
                          <a:latin typeface="Bookman Old Style"/>
                          <a:cs typeface="Bookman Old Style"/>
                        </a:rPr>
                        <a:t>1.</a:t>
                      </a:r>
                      <a:endParaRPr sz="900">
                        <a:latin typeface="Bookman Old Style"/>
                        <a:cs typeface="Bookman Old Style"/>
                      </a:endParaRPr>
                    </a:p>
                  </a:txBody>
                  <a:tcPr marL="0" marR="0" marT="2159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8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900" dirty="0">
                          <a:latin typeface="SimSun"/>
                          <a:cs typeface="SimSun"/>
                        </a:rPr>
                        <a:t>&lt;&lt;</a:t>
                      </a:r>
                      <a:endParaRPr sz="900">
                        <a:latin typeface="SimSun"/>
                        <a:cs typeface="SimSun"/>
                      </a:endParaRPr>
                    </a:p>
                  </a:txBody>
                  <a:tcPr marL="0" marR="0" marT="2159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900" b="0" spc="-45" dirty="0">
                          <a:latin typeface="Bookman Old Style"/>
                          <a:cs typeface="Bookman Old Style"/>
                        </a:rPr>
                        <a:t>Left</a:t>
                      </a:r>
                      <a:r>
                        <a:rPr sz="900" b="0" spc="-114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900" b="0" spc="-70" dirty="0">
                          <a:latin typeface="Bookman Old Style"/>
                          <a:cs typeface="Bookman Old Style"/>
                        </a:rPr>
                        <a:t>Shift</a:t>
                      </a:r>
                      <a:endParaRPr sz="900">
                        <a:latin typeface="Bookman Old Style"/>
                        <a:cs typeface="Bookman Old Style"/>
                      </a:endParaRPr>
                    </a:p>
                  </a:txBody>
                  <a:tcPr marL="0" marR="0" marT="2159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 marR="85725">
                        <a:lnSpc>
                          <a:spcPct val="101800"/>
                        </a:lnSpc>
                        <a:spcBef>
                          <a:spcPts val="155"/>
                        </a:spcBef>
                      </a:pPr>
                      <a:r>
                        <a:rPr sz="900" b="0" spc="-80" dirty="0">
                          <a:latin typeface="Bookman Old Style"/>
                          <a:cs typeface="Bookman Old Style"/>
                        </a:rPr>
                        <a:t>Bits </a:t>
                      </a:r>
                      <a:r>
                        <a:rPr sz="900" b="0" spc="-50" dirty="0">
                          <a:latin typeface="Bookman Old Style"/>
                          <a:cs typeface="Bookman Old Style"/>
                        </a:rPr>
                        <a:t>in </a:t>
                      </a:r>
                      <a:r>
                        <a:rPr sz="900" b="0" spc="-55" dirty="0">
                          <a:latin typeface="Bookman Old Style"/>
                          <a:cs typeface="Bookman Old Style"/>
                        </a:rPr>
                        <a:t>the </a:t>
                      </a:r>
                      <a:r>
                        <a:rPr sz="900" b="0" spc="-40" dirty="0">
                          <a:latin typeface="Bookman Old Style"/>
                          <a:cs typeface="Bookman Old Style"/>
                        </a:rPr>
                        <a:t>left </a:t>
                      </a:r>
                      <a:r>
                        <a:rPr sz="900" b="0" spc="-70" dirty="0">
                          <a:latin typeface="Bookman Old Style"/>
                          <a:cs typeface="Bookman Old Style"/>
                        </a:rPr>
                        <a:t>hand argument </a:t>
                      </a:r>
                      <a:r>
                        <a:rPr sz="900" b="0" spc="-60" dirty="0">
                          <a:latin typeface="Bookman Old Style"/>
                          <a:cs typeface="Bookman Old Style"/>
                        </a:rPr>
                        <a:t>are </a:t>
                      </a:r>
                      <a:r>
                        <a:rPr sz="900" b="0" spc="-45" dirty="0">
                          <a:latin typeface="Bookman Old Style"/>
                          <a:cs typeface="Bookman Old Style"/>
                        </a:rPr>
                        <a:t>moved to </a:t>
                      </a:r>
                      <a:r>
                        <a:rPr sz="900" b="0" spc="-55" dirty="0">
                          <a:latin typeface="Bookman Old Style"/>
                          <a:cs typeface="Bookman Old Style"/>
                        </a:rPr>
                        <a:t>the </a:t>
                      </a:r>
                      <a:r>
                        <a:rPr sz="900" b="0" spc="-40" dirty="0">
                          <a:latin typeface="Bookman Old Style"/>
                          <a:cs typeface="Bookman Old Style"/>
                        </a:rPr>
                        <a:t>left </a:t>
                      </a:r>
                      <a:r>
                        <a:rPr sz="900" b="0" spc="-65" dirty="0">
                          <a:latin typeface="Bookman Old Style"/>
                          <a:cs typeface="Bookman Old Style"/>
                        </a:rPr>
                        <a:t>by </a:t>
                      </a:r>
                      <a:r>
                        <a:rPr sz="900" b="0" spc="-55" dirty="0">
                          <a:latin typeface="Bookman Old Style"/>
                          <a:cs typeface="Bookman Old Style"/>
                        </a:rPr>
                        <a:t>the </a:t>
                      </a:r>
                      <a:r>
                        <a:rPr sz="900" b="0" spc="-65" dirty="0">
                          <a:latin typeface="Bookman Old Style"/>
                          <a:cs typeface="Bookman Old Style"/>
                        </a:rPr>
                        <a:t>number </a:t>
                      </a:r>
                      <a:r>
                        <a:rPr sz="900" b="0" spc="-25" dirty="0">
                          <a:latin typeface="Bookman Old Style"/>
                          <a:cs typeface="Bookman Old Style"/>
                        </a:rPr>
                        <a:t>of </a:t>
                      </a:r>
                      <a:r>
                        <a:rPr sz="900" b="0" spc="-60" dirty="0">
                          <a:latin typeface="Bookman Old Style"/>
                          <a:cs typeface="Bookman Old Style"/>
                        </a:rPr>
                        <a:t>bits </a:t>
                      </a:r>
                      <a:r>
                        <a:rPr sz="900" b="0" spc="-45" dirty="0">
                          <a:latin typeface="Bookman Old Style"/>
                          <a:cs typeface="Bookman Old Style"/>
                        </a:rPr>
                        <a:t>specified </a:t>
                      </a:r>
                      <a:r>
                        <a:rPr sz="900" b="0" spc="-50" dirty="0">
                          <a:latin typeface="Bookman Old Style"/>
                          <a:cs typeface="Bookman Old Style"/>
                        </a:rPr>
                        <a:t>in  </a:t>
                      </a:r>
                      <a:r>
                        <a:rPr sz="900" b="0" spc="-55" dirty="0">
                          <a:latin typeface="Bookman Old Style"/>
                          <a:cs typeface="Bookman Old Style"/>
                        </a:rPr>
                        <a:t>the</a:t>
                      </a:r>
                      <a:r>
                        <a:rPr sz="900" b="0" spc="-10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900" b="0" spc="-60" dirty="0">
                          <a:latin typeface="Bookman Old Style"/>
                          <a:cs typeface="Bookman Old Style"/>
                        </a:rPr>
                        <a:t>right</a:t>
                      </a:r>
                      <a:r>
                        <a:rPr sz="900" b="0" spc="-10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900" b="0" spc="-70" dirty="0">
                          <a:latin typeface="Bookman Old Style"/>
                          <a:cs typeface="Bookman Old Style"/>
                        </a:rPr>
                        <a:t>hand</a:t>
                      </a:r>
                      <a:r>
                        <a:rPr sz="900" b="0" spc="-10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900" b="0" spc="-70" dirty="0">
                          <a:latin typeface="Bookman Old Style"/>
                          <a:cs typeface="Bookman Old Style"/>
                        </a:rPr>
                        <a:t>argument.</a:t>
                      </a:r>
                      <a:r>
                        <a:rPr sz="900" b="0" spc="-10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900" b="0" spc="-80" dirty="0">
                          <a:latin typeface="Bookman Old Style"/>
                          <a:cs typeface="Bookman Old Style"/>
                        </a:rPr>
                        <a:t>Bits</a:t>
                      </a:r>
                      <a:r>
                        <a:rPr sz="900" b="0" spc="-10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900" b="0" spc="-45" dirty="0">
                          <a:latin typeface="Bookman Old Style"/>
                          <a:cs typeface="Bookman Old Style"/>
                        </a:rPr>
                        <a:t>moved</a:t>
                      </a:r>
                      <a:r>
                        <a:rPr sz="900" b="0" spc="-10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900" b="0" spc="-25" dirty="0">
                          <a:latin typeface="Bookman Old Style"/>
                          <a:cs typeface="Bookman Old Style"/>
                        </a:rPr>
                        <a:t>off</a:t>
                      </a:r>
                      <a:r>
                        <a:rPr sz="900" b="0" spc="-10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900" b="0" spc="-55" dirty="0">
                          <a:latin typeface="Bookman Old Style"/>
                          <a:cs typeface="Bookman Old Style"/>
                        </a:rPr>
                        <a:t>the</a:t>
                      </a:r>
                      <a:r>
                        <a:rPr sz="900" b="0" spc="-10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900" b="0" spc="-40" dirty="0">
                          <a:latin typeface="Bookman Old Style"/>
                          <a:cs typeface="Bookman Old Style"/>
                        </a:rPr>
                        <a:t>left</a:t>
                      </a:r>
                      <a:r>
                        <a:rPr sz="900" b="0" spc="-10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900" b="0" spc="-50" dirty="0">
                          <a:latin typeface="Bookman Old Style"/>
                          <a:cs typeface="Bookman Old Style"/>
                        </a:rPr>
                        <a:t>side</a:t>
                      </a:r>
                      <a:r>
                        <a:rPr sz="900" b="0" spc="-10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900" b="0" spc="-60" dirty="0">
                          <a:latin typeface="Bookman Old Style"/>
                          <a:cs typeface="Bookman Old Style"/>
                        </a:rPr>
                        <a:t>are</a:t>
                      </a:r>
                      <a:r>
                        <a:rPr sz="900" b="0" spc="-10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900" b="0" spc="-55" dirty="0">
                          <a:latin typeface="Bookman Old Style"/>
                          <a:cs typeface="Bookman Old Style"/>
                        </a:rPr>
                        <a:t>discarded</a:t>
                      </a:r>
                      <a:r>
                        <a:rPr sz="900" b="0" spc="-10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900" b="0" spc="-65" dirty="0">
                          <a:latin typeface="Bookman Old Style"/>
                          <a:cs typeface="Bookman Old Style"/>
                        </a:rPr>
                        <a:t>and</a:t>
                      </a:r>
                      <a:r>
                        <a:rPr sz="900" b="0" spc="-10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900" b="0" spc="-50" dirty="0">
                          <a:latin typeface="Bookman Old Style"/>
                          <a:cs typeface="Bookman Old Style"/>
                        </a:rPr>
                        <a:t>zeroes</a:t>
                      </a:r>
                      <a:r>
                        <a:rPr sz="900" b="0" spc="-10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900" b="0" spc="-60" dirty="0">
                          <a:latin typeface="Bookman Old Style"/>
                          <a:cs typeface="Bookman Old Style"/>
                        </a:rPr>
                        <a:t>are</a:t>
                      </a:r>
                      <a:r>
                        <a:rPr sz="900" b="0" spc="-10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900" b="0" spc="-50" dirty="0">
                          <a:latin typeface="Bookman Old Style"/>
                          <a:cs typeface="Bookman Old Style"/>
                        </a:rPr>
                        <a:t>added  </a:t>
                      </a:r>
                      <a:r>
                        <a:rPr sz="900" b="0" spc="-45" dirty="0">
                          <a:latin typeface="Bookman Old Style"/>
                          <a:cs typeface="Bookman Old Style"/>
                        </a:rPr>
                        <a:t>on </a:t>
                      </a:r>
                      <a:r>
                        <a:rPr sz="900" b="0" spc="-55" dirty="0">
                          <a:latin typeface="Bookman Old Style"/>
                          <a:cs typeface="Bookman Old Style"/>
                        </a:rPr>
                        <a:t>the </a:t>
                      </a:r>
                      <a:r>
                        <a:rPr sz="900" b="0" spc="-60" dirty="0">
                          <a:latin typeface="Bookman Old Style"/>
                          <a:cs typeface="Bookman Old Style"/>
                        </a:rPr>
                        <a:t>right</a:t>
                      </a:r>
                      <a:r>
                        <a:rPr sz="900" b="0" spc="-22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900" b="0" spc="-60" dirty="0">
                          <a:latin typeface="Bookman Old Style"/>
                          <a:cs typeface="Bookman Old Style"/>
                        </a:rPr>
                        <a:t>side.</a:t>
                      </a:r>
                      <a:endParaRPr sz="900">
                        <a:latin typeface="Bookman Old Style"/>
                        <a:cs typeface="Bookman Old Style"/>
                      </a:endParaRPr>
                    </a:p>
                  </a:txBody>
                  <a:tcPr marL="0" marR="0" marT="1968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824143" y="7507870"/>
            <a:ext cx="5899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0" spc="50" dirty="0">
                <a:latin typeface="Bookman Old Style"/>
                <a:cs typeface="Bookman Old Style"/>
              </a:rPr>
              <a:t>(</a:t>
            </a:r>
            <a:r>
              <a:rPr sz="900" b="0" i="1" spc="-60" dirty="0">
                <a:latin typeface="Bookman Old Style"/>
                <a:cs typeface="Bookman Old Style"/>
              </a:rPr>
              <a:t>c</a:t>
            </a:r>
            <a:r>
              <a:rPr sz="900" b="0" i="1" spc="-35" dirty="0">
                <a:latin typeface="Bookman Old Style"/>
                <a:cs typeface="Bookman Old Style"/>
              </a:rPr>
              <a:t>o</a:t>
            </a:r>
            <a:r>
              <a:rPr sz="900" b="0" i="1" spc="-45" dirty="0">
                <a:latin typeface="Bookman Old Style"/>
                <a:cs typeface="Bookman Old Style"/>
              </a:rPr>
              <a:t>n</a:t>
            </a:r>
            <a:r>
              <a:rPr sz="900" b="0" i="1" spc="-20" dirty="0">
                <a:latin typeface="Bookman Old Style"/>
                <a:cs typeface="Bookman Old Style"/>
              </a:rPr>
              <a:t>ti</a:t>
            </a:r>
            <a:r>
              <a:rPr sz="900" b="0" i="1" spc="-45" dirty="0">
                <a:latin typeface="Bookman Old Style"/>
                <a:cs typeface="Bookman Old Style"/>
              </a:rPr>
              <a:t>n</a:t>
            </a:r>
            <a:r>
              <a:rPr sz="900" b="0" i="1" spc="-75" dirty="0">
                <a:latin typeface="Bookman Old Style"/>
                <a:cs typeface="Bookman Old Style"/>
              </a:rPr>
              <a:t>ued</a:t>
            </a:r>
            <a:r>
              <a:rPr sz="900" b="0" spc="50" dirty="0">
                <a:latin typeface="Bookman Old Style"/>
                <a:cs typeface="Bookman Old Style"/>
              </a:rPr>
              <a:t>)</a:t>
            </a:r>
            <a:endParaRPr sz="9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301118"/>
            <a:ext cx="188658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Chapter </a:t>
            </a:r>
            <a:r>
              <a:rPr sz="800" spc="-65" dirty="0">
                <a:latin typeface="Arial"/>
                <a:cs typeface="Arial"/>
              </a:rPr>
              <a:t>1 </a:t>
            </a:r>
            <a:r>
              <a:rPr sz="800" spc="-195" dirty="0">
                <a:solidFill>
                  <a:srgbClr val="CFD0D0"/>
                </a:solidFill>
                <a:latin typeface="MS UI Gothic"/>
                <a:cs typeface="MS UI Gothic"/>
              </a:rPr>
              <a:t>■ </a:t>
            </a:r>
            <a:r>
              <a:rPr sz="800" spc="-10" dirty="0">
                <a:latin typeface="Arial"/>
                <a:cs typeface="Arial"/>
              </a:rPr>
              <a:t>typeSCript </a:t>
            </a:r>
            <a:r>
              <a:rPr sz="800" spc="-40" dirty="0">
                <a:latin typeface="Arial"/>
                <a:cs typeface="Arial"/>
              </a:rPr>
              <a:t>Language</a:t>
            </a:r>
            <a:r>
              <a:rPr sz="800" spc="-105" dirty="0">
                <a:latin typeface="Arial"/>
                <a:cs typeface="Arial"/>
              </a:rPr>
              <a:t> </a:t>
            </a:r>
            <a:r>
              <a:rPr sz="800" spc="-30" dirty="0">
                <a:latin typeface="Arial"/>
                <a:cs typeface="Arial"/>
              </a:rPr>
              <a:t>FeatureS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2417484"/>
            <a:ext cx="5718175" cy="437357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400" b="0" spc="-65" dirty="0">
                <a:latin typeface="Bookman Old Style"/>
                <a:cs typeface="Bookman Old Style"/>
              </a:rPr>
              <a:t>Logical</a:t>
            </a:r>
            <a:r>
              <a:rPr sz="1400" b="0" spc="-165" dirty="0">
                <a:latin typeface="Bookman Old Style"/>
                <a:cs typeface="Bookman Old Style"/>
              </a:rPr>
              <a:t> </a:t>
            </a:r>
            <a:r>
              <a:rPr sz="1400" b="0" spc="-95" dirty="0">
                <a:latin typeface="Bookman Old Style"/>
                <a:cs typeface="Bookman Old Style"/>
              </a:rPr>
              <a:t>Operators</a:t>
            </a:r>
            <a:endParaRPr sz="1400" dirty="0">
              <a:latin typeface="Bookman Old Style"/>
              <a:cs typeface="Bookman Old Style"/>
            </a:endParaRPr>
          </a:p>
          <a:p>
            <a:pPr marL="12700" marR="91440">
              <a:lnSpc>
                <a:spcPct val="101800"/>
              </a:lnSpc>
              <a:spcBef>
                <a:spcPts val="505"/>
              </a:spcBef>
            </a:pPr>
            <a:r>
              <a:rPr sz="900" b="0" spc="-40" dirty="0">
                <a:latin typeface="Bookman Old Style"/>
                <a:cs typeface="Bookman Old Style"/>
              </a:rPr>
              <a:t>Logical </a:t>
            </a:r>
            <a:r>
              <a:rPr sz="900" b="0" spc="-60" dirty="0">
                <a:latin typeface="Bookman Old Style"/>
                <a:cs typeface="Bookman Old Style"/>
              </a:rPr>
              <a:t>operators are </a:t>
            </a:r>
            <a:r>
              <a:rPr sz="900" b="0" spc="-75" dirty="0">
                <a:latin typeface="Bookman Old Style"/>
                <a:cs typeface="Bookman Old Style"/>
              </a:rPr>
              <a:t>usually </a:t>
            </a:r>
            <a:r>
              <a:rPr sz="900" b="0" spc="-70" dirty="0">
                <a:latin typeface="Bookman Old Style"/>
                <a:cs typeface="Bookman Old Style"/>
              </a:rPr>
              <a:t>used </a:t>
            </a:r>
            <a:r>
              <a:rPr sz="900" b="0" spc="-45" dirty="0">
                <a:latin typeface="Bookman Old Style"/>
                <a:cs typeface="Bookman Old Style"/>
              </a:rPr>
              <a:t>to </a:t>
            </a:r>
            <a:r>
              <a:rPr sz="900" b="0" spc="-70" dirty="0">
                <a:latin typeface="Bookman Old Style"/>
                <a:cs typeface="Bookman Old Style"/>
              </a:rPr>
              <a:t>test </a:t>
            </a:r>
            <a:r>
              <a:rPr sz="900" b="0" spc="-50" dirty="0">
                <a:latin typeface="Bookman Old Style"/>
                <a:cs typeface="Bookman Old Style"/>
              </a:rPr>
              <a:t>Boolean </a:t>
            </a:r>
            <a:r>
              <a:rPr sz="900" b="0" spc="-55" dirty="0">
                <a:latin typeface="Bookman Old Style"/>
                <a:cs typeface="Bookman Old Style"/>
              </a:rPr>
              <a:t>variables </a:t>
            </a:r>
            <a:r>
              <a:rPr sz="900" b="0" spc="-40" dirty="0">
                <a:latin typeface="Bookman Old Style"/>
                <a:cs typeface="Bookman Old Style"/>
              </a:rPr>
              <a:t>or </a:t>
            </a:r>
            <a:r>
              <a:rPr sz="900" b="0" spc="-45" dirty="0">
                <a:latin typeface="Bookman Old Style"/>
                <a:cs typeface="Bookman Old Style"/>
              </a:rPr>
              <a:t>to </a:t>
            </a:r>
            <a:r>
              <a:rPr sz="900" b="0" spc="-50" dirty="0">
                <a:latin typeface="Bookman Old Style"/>
                <a:cs typeface="Bookman Old Style"/>
              </a:rPr>
              <a:t>convert </a:t>
            </a:r>
            <a:r>
              <a:rPr sz="900" b="0" spc="-75" dirty="0">
                <a:latin typeface="Bookman Old Style"/>
                <a:cs typeface="Bookman Old Style"/>
              </a:rPr>
              <a:t>an </a:t>
            </a:r>
            <a:r>
              <a:rPr sz="900" b="0" spc="-60" dirty="0">
                <a:latin typeface="Bookman Old Style"/>
                <a:cs typeface="Bookman Old Style"/>
              </a:rPr>
              <a:t>expression </a:t>
            </a:r>
            <a:r>
              <a:rPr sz="900" b="0" spc="-50" dirty="0">
                <a:latin typeface="Bookman Old Style"/>
                <a:cs typeface="Bookman Old Style"/>
              </a:rPr>
              <a:t>into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50" dirty="0">
                <a:latin typeface="Bookman Old Style"/>
                <a:cs typeface="Bookman Old Style"/>
              </a:rPr>
              <a:t>Boolean </a:t>
            </a:r>
            <a:r>
              <a:rPr sz="900" b="0" spc="-60" dirty="0">
                <a:latin typeface="Bookman Old Style"/>
                <a:cs typeface="Bookman Old Style"/>
              </a:rPr>
              <a:t>value. This  </a:t>
            </a:r>
            <a:r>
              <a:rPr sz="900" b="0" spc="-50" dirty="0">
                <a:latin typeface="Bookman Old Style"/>
                <a:cs typeface="Bookman Old Style"/>
              </a:rPr>
              <a:t>section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explains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how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logical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operators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TypeScript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for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purpose,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also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how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logical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logical  </a:t>
            </a:r>
            <a:r>
              <a:rPr sz="900" b="0" spc="-85" dirty="0">
                <a:latin typeface="Bookman Old Style"/>
                <a:cs typeface="Bookman Old Style"/>
              </a:rPr>
              <a:t>OR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operators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outside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context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Boolean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types.</a:t>
            </a:r>
            <a:endParaRPr sz="900" dirty="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400" spc="-260" dirty="0">
                <a:latin typeface="Arial"/>
                <a:cs typeface="Arial"/>
              </a:rPr>
              <a:t>NOT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spc="-110" dirty="0">
                <a:latin typeface="Arial"/>
                <a:cs typeface="Arial"/>
              </a:rPr>
              <a:t>Operator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10" dirty="0">
                <a:latin typeface="Book Antiqua"/>
                <a:cs typeface="Book Antiqua"/>
              </a:rPr>
              <a:t>1-17. </a:t>
            </a:r>
            <a:r>
              <a:rPr sz="900" b="0" spc="-35" dirty="0">
                <a:latin typeface="Bookman Old Style"/>
                <a:cs typeface="Bookman Old Style"/>
              </a:rPr>
              <a:t>NOT</a:t>
            </a:r>
            <a:r>
              <a:rPr sz="900" b="0" spc="-16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operator</a:t>
            </a:r>
            <a:endParaRPr sz="900" dirty="0">
              <a:latin typeface="Bookman Old Style"/>
              <a:cs typeface="Bookman Old Style"/>
            </a:endParaRPr>
          </a:p>
          <a:p>
            <a:pPr marL="12700" marR="3696970">
              <a:lnSpc>
                <a:spcPct val="101800"/>
              </a:lnSpc>
              <a:spcBef>
                <a:spcPts val="655"/>
              </a:spcBef>
            </a:pPr>
            <a:r>
              <a:rPr sz="900" dirty="0">
                <a:latin typeface="SimSun"/>
                <a:cs typeface="SimSun"/>
              </a:rPr>
              <a:t>var truthyString = 'Truthy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string';  var falseyString:</a:t>
            </a:r>
            <a:r>
              <a:rPr sz="900" spc="-2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string;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 marR="272542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// False, it checks the string but inverts the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truth  var invertedTest = </a:t>
            </a:r>
            <a:r>
              <a:rPr sz="900" b="1" spc="150" dirty="0">
                <a:latin typeface="Arial"/>
                <a:cs typeface="Arial"/>
              </a:rPr>
              <a:t>!</a:t>
            </a:r>
            <a:r>
              <a:rPr sz="900" b="1" spc="175" dirty="0">
                <a:latin typeface="Arial"/>
                <a:cs typeface="Arial"/>
              </a:rPr>
              <a:t> </a:t>
            </a:r>
            <a:r>
              <a:rPr sz="900" dirty="0">
                <a:latin typeface="SimSun"/>
                <a:cs typeface="SimSun"/>
              </a:rPr>
              <a:t>truthyString;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 marR="3125470">
              <a:lnSpc>
                <a:spcPct val="101800"/>
              </a:lnSpc>
              <a:spcBef>
                <a:spcPts val="5"/>
              </a:spcBef>
            </a:pPr>
            <a:r>
              <a:rPr sz="900" dirty="0">
                <a:latin typeface="SimSun"/>
                <a:cs typeface="SimSun"/>
              </a:rPr>
              <a:t>// True, the string is not undefined or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empty  var truthyTest = </a:t>
            </a:r>
            <a:r>
              <a:rPr sz="900" b="1" spc="150" dirty="0">
                <a:latin typeface="Arial"/>
                <a:cs typeface="Arial"/>
              </a:rPr>
              <a:t>!!</a:t>
            </a:r>
            <a:r>
              <a:rPr sz="900" b="1" spc="170" dirty="0">
                <a:latin typeface="Arial"/>
                <a:cs typeface="Arial"/>
              </a:rPr>
              <a:t> </a:t>
            </a:r>
            <a:r>
              <a:rPr sz="900" dirty="0">
                <a:latin typeface="SimSun"/>
                <a:cs typeface="SimSun"/>
              </a:rPr>
              <a:t>truthyString;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// False, the string is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empty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var falseyTest = </a:t>
            </a:r>
            <a:r>
              <a:rPr sz="900" b="1" spc="150" dirty="0">
                <a:latin typeface="Arial"/>
                <a:cs typeface="Arial"/>
              </a:rPr>
              <a:t>!!</a:t>
            </a:r>
            <a:r>
              <a:rPr sz="900" b="1" spc="185" dirty="0">
                <a:latin typeface="Arial"/>
                <a:cs typeface="Arial"/>
              </a:rPr>
              <a:t> </a:t>
            </a:r>
            <a:r>
              <a:rPr sz="900" dirty="0">
                <a:latin typeface="SimSun"/>
                <a:cs typeface="SimSun"/>
              </a:rPr>
              <a:t>falseyString;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 marR="5080" indent="228600">
              <a:lnSpc>
                <a:spcPct val="101800"/>
              </a:lnSpc>
              <a:spcBef>
                <a:spcPts val="5"/>
              </a:spcBef>
            </a:pPr>
            <a:r>
              <a:rPr sz="900" b="0" spc="-60" dirty="0">
                <a:latin typeface="Bookman Old Style"/>
                <a:cs typeface="Bookman Old Style"/>
              </a:rPr>
              <a:t>When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converting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Boolean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this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technique,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JavaScript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style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juggling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rules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apply.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For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reason 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worth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familiarizing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yourself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with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concepts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“truthy”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“falsey”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apply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operation.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term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i="1" spc="-90" dirty="0">
                <a:latin typeface="Bookman Old Style"/>
                <a:cs typeface="Bookman Old Style"/>
              </a:rPr>
              <a:t>falsey  </a:t>
            </a:r>
            <a:r>
              <a:rPr sz="900" b="0" spc="-50" dirty="0">
                <a:latin typeface="Bookman Old Style"/>
                <a:cs typeface="Bookman Old Style"/>
              </a:rPr>
              <a:t>applies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certain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values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equivalent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false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when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logical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operation.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Everything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else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“truthy”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  is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equivalent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spc="-15" dirty="0">
                <a:latin typeface="SimSun"/>
                <a:cs typeface="SimSun"/>
              </a:rPr>
              <a:t>true</a:t>
            </a:r>
            <a:r>
              <a:rPr sz="900" b="0" spc="-15" dirty="0">
                <a:latin typeface="Bookman Old Style"/>
                <a:cs typeface="Bookman Old Style"/>
              </a:rPr>
              <a:t>.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following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values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“falsey”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evaluated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false</a:t>
            </a:r>
          </a:p>
          <a:p>
            <a:pPr marL="607060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dirty="0">
                <a:latin typeface="SimSun"/>
                <a:cs typeface="SimSun"/>
              </a:rPr>
              <a:t>undefined</a:t>
            </a:r>
          </a:p>
          <a:p>
            <a:pPr marL="607060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dirty="0">
                <a:latin typeface="SimSun"/>
                <a:cs typeface="SimSun"/>
              </a:rPr>
              <a:t>null</a:t>
            </a:r>
          </a:p>
        </p:txBody>
      </p:sp>
      <p:sp>
        <p:nvSpPr>
          <p:cNvPr id="4" name="object 4"/>
          <p:cNvSpPr/>
          <p:nvPr/>
        </p:nvSpPr>
        <p:spPr>
          <a:xfrm>
            <a:off x="1129943" y="2223121"/>
            <a:ext cx="696595" cy="0"/>
          </a:xfrm>
          <a:custGeom>
            <a:avLst/>
            <a:gdLst/>
            <a:ahLst/>
            <a:cxnLst/>
            <a:rect l="l" t="t" r="r" b="b"/>
            <a:pathLst>
              <a:path w="696594">
                <a:moveTo>
                  <a:pt x="0" y="0"/>
                </a:moveTo>
                <a:lnTo>
                  <a:pt x="696417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2223121"/>
            <a:ext cx="673100" cy="0"/>
          </a:xfrm>
          <a:custGeom>
            <a:avLst/>
            <a:gdLst/>
            <a:ahLst/>
            <a:cxnLst/>
            <a:rect l="l" t="t" r="r" b="b"/>
            <a:pathLst>
              <a:path w="673100">
                <a:moveTo>
                  <a:pt x="0" y="0"/>
                </a:moveTo>
                <a:lnTo>
                  <a:pt x="672744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6360" y="2223121"/>
            <a:ext cx="4345940" cy="0"/>
          </a:xfrm>
          <a:custGeom>
            <a:avLst/>
            <a:gdLst/>
            <a:ahLst/>
            <a:cxnLst/>
            <a:rect l="l" t="t" r="r" b="b"/>
            <a:pathLst>
              <a:path w="4345940">
                <a:moveTo>
                  <a:pt x="0" y="0"/>
                </a:moveTo>
                <a:lnTo>
                  <a:pt x="4345838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818502"/>
            <a:ext cx="673100" cy="0"/>
          </a:xfrm>
          <a:custGeom>
            <a:avLst/>
            <a:gdLst/>
            <a:ahLst/>
            <a:cxnLst/>
            <a:rect l="l" t="t" r="r" b="b"/>
            <a:pathLst>
              <a:path w="673100">
                <a:moveTo>
                  <a:pt x="0" y="0"/>
                </a:moveTo>
                <a:lnTo>
                  <a:pt x="672744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991220"/>
            <a:ext cx="673100" cy="0"/>
          </a:xfrm>
          <a:custGeom>
            <a:avLst/>
            <a:gdLst/>
            <a:ahLst/>
            <a:cxnLst/>
            <a:rect l="l" t="t" r="r" b="b"/>
            <a:pathLst>
              <a:path w="673100">
                <a:moveTo>
                  <a:pt x="0" y="0"/>
                </a:moveTo>
                <a:lnTo>
                  <a:pt x="672744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29943" y="818502"/>
            <a:ext cx="696595" cy="0"/>
          </a:xfrm>
          <a:custGeom>
            <a:avLst/>
            <a:gdLst/>
            <a:ahLst/>
            <a:cxnLst/>
            <a:rect l="l" t="t" r="r" b="b"/>
            <a:pathLst>
              <a:path w="696594">
                <a:moveTo>
                  <a:pt x="0" y="0"/>
                </a:moveTo>
                <a:lnTo>
                  <a:pt x="696417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29943" y="991220"/>
            <a:ext cx="696595" cy="0"/>
          </a:xfrm>
          <a:custGeom>
            <a:avLst/>
            <a:gdLst/>
            <a:ahLst/>
            <a:cxnLst/>
            <a:rect l="l" t="t" r="r" b="b"/>
            <a:pathLst>
              <a:path w="696594">
                <a:moveTo>
                  <a:pt x="0" y="0"/>
                </a:moveTo>
                <a:lnTo>
                  <a:pt x="696417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6360" y="818502"/>
            <a:ext cx="4345940" cy="0"/>
          </a:xfrm>
          <a:custGeom>
            <a:avLst/>
            <a:gdLst/>
            <a:ahLst/>
            <a:cxnLst/>
            <a:rect l="l" t="t" r="r" b="b"/>
            <a:pathLst>
              <a:path w="4345940">
                <a:moveTo>
                  <a:pt x="0" y="0"/>
                </a:moveTo>
                <a:lnTo>
                  <a:pt x="4345838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6360" y="991220"/>
            <a:ext cx="4345940" cy="0"/>
          </a:xfrm>
          <a:custGeom>
            <a:avLst/>
            <a:gdLst/>
            <a:ahLst/>
            <a:cxnLst/>
            <a:rect l="l" t="t" r="r" b="b"/>
            <a:pathLst>
              <a:path w="4345940">
                <a:moveTo>
                  <a:pt x="0" y="0"/>
                </a:moveTo>
                <a:lnTo>
                  <a:pt x="4345838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13686" y="807072"/>
            <a:ext cx="5988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 Narrow"/>
                <a:cs typeface="Arial Narrow"/>
              </a:rPr>
              <a:t>Description</a:t>
            </a:r>
            <a:endParaRPr sz="1000">
              <a:latin typeface="Arial Narrow"/>
              <a:cs typeface="Arial Narro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4500" y="7992871"/>
            <a:ext cx="13970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80" dirty="0">
                <a:latin typeface="Bookman Old Style"/>
                <a:cs typeface="Bookman Old Style"/>
              </a:rPr>
              <a:t>14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82900" y="8241630"/>
            <a:ext cx="10915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www.it-ebooks.info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4500" y="1537296"/>
            <a:ext cx="1968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SimSun"/>
                <a:cs typeface="SimSun"/>
              </a:rPr>
              <a:t>&gt;&gt;&gt;</a:t>
            </a:r>
            <a:endParaRPr sz="900">
              <a:latin typeface="SimSun"/>
              <a:cs typeface="SimSu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17269" y="1537296"/>
            <a:ext cx="530860" cy="302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80"/>
              </a:spcBef>
            </a:pPr>
            <a:r>
              <a:rPr sz="900" b="0" spc="-35" dirty="0">
                <a:latin typeface="Bookman Old Style"/>
                <a:cs typeface="Bookman Old Style"/>
              </a:rPr>
              <a:t>Zero-fill  </a:t>
            </a:r>
            <a:r>
              <a:rPr sz="900" b="0" spc="-65" dirty="0">
                <a:latin typeface="Bookman Old Style"/>
                <a:cs typeface="Bookman Old Style"/>
              </a:rPr>
              <a:t>Right</a:t>
            </a:r>
            <a:r>
              <a:rPr sz="900" b="0" spc="-17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Shift</a:t>
            </a:r>
            <a:endParaRPr sz="900">
              <a:latin typeface="Bookman Old Style"/>
              <a:cs typeface="Bookman Old Styl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4500" y="2019871"/>
            <a:ext cx="82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SimSun"/>
                <a:cs typeface="SimSun"/>
              </a:rPr>
              <a:t>~</a:t>
            </a:r>
            <a:endParaRPr sz="900">
              <a:latin typeface="SimSun"/>
              <a:cs typeface="SimSu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17269" y="2019871"/>
            <a:ext cx="2597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0" spc="-40" dirty="0">
                <a:latin typeface="Bookman Old Style"/>
                <a:cs typeface="Bookman Old Style"/>
              </a:rPr>
              <a:t>NO</a:t>
            </a:r>
            <a:r>
              <a:rPr sz="900" b="0" spc="-30" dirty="0">
                <a:latin typeface="Bookman Old Style"/>
                <a:cs typeface="Bookman Old Style"/>
              </a:rPr>
              <a:t>T</a:t>
            </a:r>
            <a:endParaRPr sz="900">
              <a:latin typeface="Bookman Old Style"/>
              <a:cs typeface="Bookman Old Styl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13699" y="1054722"/>
            <a:ext cx="4284345" cy="1127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80"/>
              </a:spcBef>
            </a:pPr>
            <a:r>
              <a:rPr sz="900" b="0" spc="-80" dirty="0">
                <a:latin typeface="Bookman Old Style"/>
                <a:cs typeface="Bookman Old Style"/>
              </a:rPr>
              <a:t>Bits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left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hand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argument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moved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right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number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bits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specified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 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right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hand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argument.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Bits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moved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right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side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discarded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digits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matching 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left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most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bit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added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left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side.</a:t>
            </a:r>
            <a:endParaRPr sz="900">
              <a:latin typeface="Bookman Old Style"/>
              <a:cs typeface="Bookman Old Style"/>
            </a:endParaRPr>
          </a:p>
          <a:p>
            <a:pPr marL="12700" marR="145415">
              <a:lnSpc>
                <a:spcPct val="101800"/>
              </a:lnSpc>
              <a:spcBef>
                <a:spcPts val="500"/>
              </a:spcBef>
            </a:pPr>
            <a:r>
              <a:rPr sz="900" b="0" spc="-80" dirty="0">
                <a:latin typeface="Bookman Old Style"/>
                <a:cs typeface="Bookman Old Style"/>
              </a:rPr>
              <a:t>Bits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left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hand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argument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moved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right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number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bits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specified 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right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hand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argument.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Bits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moved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right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side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discarded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zeroes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  </a:t>
            </a:r>
            <a:r>
              <a:rPr sz="900" b="0" spc="-50" dirty="0">
                <a:latin typeface="Bookman Old Style"/>
                <a:cs typeface="Bookman Old Style"/>
              </a:rPr>
              <a:t>added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left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side.</a:t>
            </a:r>
            <a:endParaRPr sz="9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900" b="0" spc="-55" dirty="0">
                <a:latin typeface="Bookman Old Style"/>
                <a:cs typeface="Bookman Old Style"/>
              </a:rPr>
              <a:t>Accepts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single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argument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inverts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each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bit.</a:t>
            </a:r>
            <a:endParaRPr sz="900">
              <a:latin typeface="Bookman Old Style"/>
              <a:cs typeface="Bookman Old Styl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4500" y="520209"/>
            <a:ext cx="1203960" cy="69723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900" b="1" i="1" spc="-10" dirty="0">
                <a:latin typeface="Book Antiqua"/>
                <a:cs typeface="Book Antiqua"/>
              </a:rPr>
              <a:t>Table </a:t>
            </a:r>
            <a:r>
              <a:rPr sz="900" b="1" i="1" spc="5" dirty="0">
                <a:latin typeface="Book Antiqua"/>
                <a:cs typeface="Book Antiqua"/>
              </a:rPr>
              <a:t>1-1.</a:t>
            </a:r>
            <a:r>
              <a:rPr sz="900" b="1" i="1" spc="145" dirty="0">
                <a:latin typeface="Book Antiqua"/>
                <a:cs typeface="Book Antiqua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(</a:t>
            </a:r>
            <a:r>
              <a:rPr sz="900" b="0" i="1" spc="-30" dirty="0">
                <a:latin typeface="Bookman Old Style"/>
                <a:cs typeface="Bookman Old Style"/>
              </a:rPr>
              <a:t>continued</a:t>
            </a:r>
            <a:r>
              <a:rPr sz="900" b="0" spc="-30" dirty="0">
                <a:latin typeface="Bookman Old Style"/>
                <a:cs typeface="Bookman Old Style"/>
              </a:rPr>
              <a:t>)</a:t>
            </a:r>
            <a:endParaRPr sz="9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  <a:tabLst>
                <a:tab pos="685165" algn="l"/>
              </a:tabLst>
            </a:pPr>
            <a:r>
              <a:rPr sz="1000" b="1" dirty="0">
                <a:latin typeface="Arial Narrow"/>
                <a:cs typeface="Arial Narrow"/>
              </a:rPr>
              <a:t>Operator	Name</a:t>
            </a:r>
            <a:endParaRPr sz="10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  <a:tabLst>
                <a:tab pos="685165" algn="l"/>
              </a:tabLst>
            </a:pPr>
            <a:r>
              <a:rPr sz="900" dirty="0">
                <a:latin typeface="SimSun"/>
                <a:cs typeface="SimSun"/>
              </a:rPr>
              <a:t>&gt;&gt;	</a:t>
            </a:r>
            <a:r>
              <a:rPr sz="900" b="0" spc="-65" dirty="0">
                <a:latin typeface="Bookman Old Style"/>
                <a:cs typeface="Bookman Old Style"/>
              </a:rPr>
              <a:t>Right</a:t>
            </a:r>
            <a:r>
              <a:rPr sz="900" b="0" spc="-15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Shift</a:t>
            </a:r>
            <a:endParaRPr sz="9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263233" y="7992871"/>
            <a:ext cx="14859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45" dirty="0">
                <a:latin typeface="Bookman Old Style"/>
                <a:cs typeface="Bookman Old Style"/>
              </a:rPr>
              <a:t>15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82900" y="8241630"/>
            <a:ext cx="10915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www.it-ebooks.info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27520" y="301118"/>
            <a:ext cx="188658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Chapter </a:t>
            </a:r>
            <a:r>
              <a:rPr sz="800" spc="-65" dirty="0">
                <a:latin typeface="Arial"/>
                <a:cs typeface="Arial"/>
              </a:rPr>
              <a:t>1 </a:t>
            </a:r>
            <a:r>
              <a:rPr sz="800" spc="-195" dirty="0">
                <a:solidFill>
                  <a:srgbClr val="CFD0D0"/>
                </a:solidFill>
                <a:latin typeface="MS UI Gothic"/>
                <a:cs typeface="MS UI Gothic"/>
              </a:rPr>
              <a:t>■ </a:t>
            </a:r>
            <a:r>
              <a:rPr sz="800" spc="-10" dirty="0">
                <a:latin typeface="Arial"/>
                <a:cs typeface="Arial"/>
              </a:rPr>
              <a:t>typeSCript </a:t>
            </a:r>
            <a:r>
              <a:rPr sz="800" spc="-40" dirty="0">
                <a:latin typeface="Arial"/>
                <a:cs typeface="Arial"/>
              </a:rPr>
              <a:t>Language</a:t>
            </a:r>
            <a:r>
              <a:rPr sz="800" spc="-105" dirty="0">
                <a:latin typeface="Arial"/>
                <a:cs typeface="Arial"/>
              </a:rPr>
              <a:t> </a:t>
            </a:r>
            <a:r>
              <a:rPr sz="800" spc="-30" dirty="0">
                <a:latin typeface="Arial"/>
                <a:cs typeface="Arial"/>
              </a:rPr>
              <a:t>FeatureS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514542"/>
            <a:ext cx="5696585" cy="6053901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607060" indent="-228600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dirty="0">
                <a:latin typeface="SimSun"/>
                <a:cs typeface="SimSun"/>
              </a:rPr>
              <a:t>false: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boolean</a:t>
            </a:r>
          </a:p>
          <a:p>
            <a:pPr marL="607060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dirty="0">
                <a:latin typeface="SimSun"/>
                <a:cs typeface="SimSun"/>
              </a:rPr>
              <a:t>'': string</a:t>
            </a:r>
            <a:r>
              <a:rPr sz="900" spc="-330" dirty="0">
                <a:latin typeface="SimSun"/>
                <a:cs typeface="SimSun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(empty string)</a:t>
            </a:r>
            <a:endParaRPr sz="900" dirty="0">
              <a:latin typeface="Bookman Old Style"/>
              <a:cs typeface="Bookman Old Style"/>
            </a:endParaRPr>
          </a:p>
          <a:p>
            <a:pPr marL="607060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dirty="0">
                <a:latin typeface="SimSun"/>
                <a:cs typeface="SimSun"/>
              </a:rPr>
              <a:t>0: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number</a:t>
            </a:r>
          </a:p>
          <a:p>
            <a:pPr marL="607060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dirty="0">
                <a:latin typeface="SimSun"/>
                <a:cs typeface="SimSun"/>
              </a:rPr>
              <a:t>NaN</a:t>
            </a:r>
            <a:r>
              <a:rPr sz="900" spc="-265" dirty="0">
                <a:latin typeface="SimSun"/>
                <a:cs typeface="SimSun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(the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JavaScript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Not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Number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value)</a:t>
            </a:r>
            <a:endParaRPr sz="900" dirty="0">
              <a:latin typeface="Bookman Old Style"/>
              <a:cs typeface="Bookman Old Style"/>
            </a:endParaRPr>
          </a:p>
          <a:p>
            <a:pPr marL="241300">
              <a:lnSpc>
                <a:spcPct val="100000"/>
              </a:lnSpc>
              <a:spcBef>
                <a:spcPts val="620"/>
              </a:spcBef>
            </a:pPr>
            <a:r>
              <a:rPr sz="900" b="0" spc="-35" dirty="0">
                <a:latin typeface="Bookman Old Style"/>
                <a:cs typeface="Bookman Old Style"/>
              </a:rPr>
              <a:t>All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other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values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evaluated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spc="-15" dirty="0">
                <a:latin typeface="SimSun"/>
                <a:cs typeface="SimSun"/>
              </a:rPr>
              <a:t>true</a:t>
            </a:r>
            <a:r>
              <a:rPr sz="900" b="0" spc="-15" dirty="0">
                <a:latin typeface="Bookman Old Style"/>
                <a:cs typeface="Bookman Old Style"/>
              </a:rPr>
              <a:t>.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Surprising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examples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this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include:</a:t>
            </a:r>
            <a:endParaRPr sz="900" dirty="0">
              <a:latin typeface="Bookman Old Style"/>
              <a:cs typeface="Bookman Old Style"/>
            </a:endParaRPr>
          </a:p>
          <a:p>
            <a:pPr marL="607060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dirty="0">
                <a:latin typeface="SimSun"/>
                <a:cs typeface="SimSun"/>
              </a:rPr>
              <a:t>'0':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string</a:t>
            </a:r>
          </a:p>
          <a:p>
            <a:pPr marL="607060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dirty="0">
                <a:latin typeface="SimSun"/>
                <a:cs typeface="SimSun"/>
              </a:rPr>
              <a:t>'False':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string</a:t>
            </a:r>
          </a:p>
          <a:p>
            <a:pPr marL="12700" marR="5080" indent="228600">
              <a:lnSpc>
                <a:spcPct val="101800"/>
              </a:lnSpc>
              <a:spcBef>
                <a:spcPts val="600"/>
              </a:spcBef>
            </a:pPr>
            <a:r>
              <a:rPr sz="900" b="0" spc="-60" dirty="0">
                <a:latin typeface="Bookman Old Style"/>
                <a:cs typeface="Bookman Old Style"/>
              </a:rPr>
              <a:t>This style </a:t>
            </a:r>
            <a:r>
              <a:rPr sz="900" b="0" spc="-25" dirty="0">
                <a:latin typeface="Bookman Old Style"/>
                <a:cs typeface="Bookman Old Style"/>
              </a:rPr>
              <a:t>of </a:t>
            </a:r>
            <a:r>
              <a:rPr sz="900" b="0" spc="-60" dirty="0">
                <a:latin typeface="Bookman Old Style"/>
                <a:cs typeface="Bookman Old Style"/>
              </a:rPr>
              <a:t>checking </a:t>
            </a:r>
            <a:r>
              <a:rPr sz="900" b="0" spc="-50" dirty="0">
                <a:latin typeface="Bookman Old Style"/>
                <a:cs typeface="Bookman Old Style"/>
              </a:rPr>
              <a:t>differs from other </a:t>
            </a:r>
            <a:r>
              <a:rPr sz="900" b="0" spc="-70" dirty="0">
                <a:latin typeface="Bookman Old Style"/>
                <a:cs typeface="Bookman Old Style"/>
              </a:rPr>
              <a:t>languages, </a:t>
            </a:r>
            <a:r>
              <a:rPr sz="900" b="0" spc="-75" dirty="0">
                <a:latin typeface="Bookman Old Style"/>
                <a:cs typeface="Bookman Old Style"/>
              </a:rPr>
              <a:t>but </a:t>
            </a:r>
            <a:r>
              <a:rPr sz="900" b="0" spc="-55" dirty="0">
                <a:latin typeface="Bookman Old Style"/>
                <a:cs typeface="Bookman Old Style"/>
              </a:rPr>
              <a:t>allows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65" dirty="0">
                <a:latin typeface="Bookman Old Style"/>
                <a:cs typeface="Bookman Old Style"/>
              </a:rPr>
              <a:t>rather </a:t>
            </a:r>
            <a:r>
              <a:rPr sz="900" b="0" spc="-50" dirty="0">
                <a:latin typeface="Bookman Old Style"/>
                <a:cs typeface="Bookman Old Style"/>
              </a:rPr>
              <a:t>powerful </a:t>
            </a:r>
            <a:r>
              <a:rPr sz="900" b="0" spc="-65" dirty="0">
                <a:latin typeface="Bookman Old Style"/>
                <a:cs typeface="Bookman Old Style"/>
              </a:rPr>
              <a:t>shorthand </a:t>
            </a:r>
            <a:r>
              <a:rPr sz="900" b="0" spc="-70" dirty="0">
                <a:latin typeface="Bookman Old Style"/>
                <a:cs typeface="Bookman Old Style"/>
              </a:rPr>
              <a:t>test </a:t>
            </a:r>
            <a:r>
              <a:rPr sz="900" b="0" spc="-25" dirty="0">
                <a:latin typeface="Bookman Old Style"/>
                <a:cs typeface="Bookman Old Style"/>
              </a:rPr>
              <a:t>of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50" dirty="0">
                <a:latin typeface="Bookman Old Style"/>
                <a:cs typeface="Bookman Old Style"/>
              </a:rPr>
              <a:t>variable </a:t>
            </a:r>
            <a:r>
              <a:rPr sz="900" b="0" spc="-90" dirty="0">
                <a:latin typeface="Bookman Old Style"/>
                <a:cs typeface="Bookman Old Style"/>
              </a:rPr>
              <a:t>as  </a:t>
            </a:r>
            <a:r>
              <a:rPr sz="900" b="0" spc="-65" dirty="0">
                <a:latin typeface="Bookman Old Style"/>
                <a:cs typeface="Bookman Old Style"/>
              </a:rPr>
              <a:t>shown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Listing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1-18.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Given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variable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undefined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spc="-15" dirty="0">
                <a:latin typeface="SimSun"/>
                <a:cs typeface="SimSun"/>
              </a:rPr>
              <a:t>null</a:t>
            </a:r>
            <a:r>
              <a:rPr sz="900" b="0" spc="-15" dirty="0">
                <a:latin typeface="Bookman Old Style"/>
                <a:cs typeface="Bookman Old Style"/>
              </a:rPr>
              <a:t>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probably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don’t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want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check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for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both,  </a:t>
            </a:r>
            <a:r>
              <a:rPr sz="900" b="0" spc="-65" dirty="0">
                <a:latin typeface="Bookman Old Style"/>
                <a:cs typeface="Bookman Old Style"/>
              </a:rPr>
              <a:t>this is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65" dirty="0">
                <a:latin typeface="Bookman Old Style"/>
                <a:cs typeface="Bookman Old Style"/>
              </a:rPr>
              <a:t>useful feature. </a:t>
            </a:r>
            <a:r>
              <a:rPr sz="900" b="0" spc="-20" dirty="0">
                <a:latin typeface="Bookman Old Style"/>
                <a:cs typeface="Bookman Old Style"/>
              </a:rPr>
              <a:t>If </a:t>
            </a:r>
            <a:r>
              <a:rPr sz="900" b="0" spc="-65" dirty="0">
                <a:latin typeface="Bookman Old Style"/>
                <a:cs typeface="Bookman Old Style"/>
              </a:rPr>
              <a:t>you </a:t>
            </a:r>
            <a:r>
              <a:rPr sz="900" b="0" spc="-70" dirty="0">
                <a:latin typeface="Bookman Old Style"/>
                <a:cs typeface="Bookman Old Style"/>
              </a:rPr>
              <a:t>want </a:t>
            </a:r>
            <a:r>
              <a:rPr sz="900" b="0" spc="-45" dirty="0">
                <a:latin typeface="Bookman Old Style"/>
                <a:cs typeface="Bookman Old Style"/>
              </a:rPr>
              <a:t>to perform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55" dirty="0">
                <a:latin typeface="Bookman Old Style"/>
                <a:cs typeface="Bookman Old Style"/>
              </a:rPr>
              <a:t>type-safe </a:t>
            </a:r>
            <a:r>
              <a:rPr sz="900" b="0" spc="-65" dirty="0">
                <a:latin typeface="Bookman Old Style"/>
                <a:cs typeface="Bookman Old Style"/>
              </a:rPr>
              <a:t>check </a:t>
            </a:r>
            <a:r>
              <a:rPr sz="900" b="0" spc="-55" dirty="0">
                <a:latin typeface="Bookman Old Style"/>
                <a:cs typeface="Bookman Old Style"/>
              </a:rPr>
              <a:t>with </a:t>
            </a:r>
            <a:r>
              <a:rPr sz="900" b="0" spc="-45" dirty="0">
                <a:latin typeface="Bookman Old Style"/>
                <a:cs typeface="Bookman Old Style"/>
              </a:rPr>
              <a:t>no </a:t>
            </a:r>
            <a:r>
              <a:rPr sz="900" b="0" spc="-55" dirty="0">
                <a:latin typeface="Bookman Old Style"/>
                <a:cs typeface="Bookman Old Style"/>
              </a:rPr>
              <a:t>juggling, </a:t>
            </a:r>
            <a:r>
              <a:rPr sz="900" b="0" spc="-65" dirty="0">
                <a:latin typeface="Bookman Old Style"/>
                <a:cs typeface="Bookman Old Style"/>
              </a:rPr>
              <a:t>you </a:t>
            </a:r>
            <a:r>
              <a:rPr sz="900" b="0" spc="-70" dirty="0">
                <a:latin typeface="Bookman Old Style"/>
                <a:cs typeface="Bookman Old Style"/>
              </a:rPr>
              <a:t>can </a:t>
            </a:r>
            <a:r>
              <a:rPr sz="900" b="0" spc="-75" dirty="0">
                <a:latin typeface="Bookman Old Style"/>
                <a:cs typeface="Bookman Old Style"/>
              </a:rPr>
              <a:t>use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60" dirty="0">
                <a:latin typeface="Bookman Old Style"/>
                <a:cs typeface="Bookman Old Style"/>
              </a:rPr>
              <a:t>three-character  operators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===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spc="-20" dirty="0">
                <a:latin typeface="SimSun"/>
                <a:cs typeface="SimSun"/>
              </a:rPr>
              <a:t>!==</a:t>
            </a:r>
            <a:r>
              <a:rPr sz="900" b="0" spc="-20" dirty="0">
                <a:latin typeface="Bookman Old Style"/>
                <a:cs typeface="Bookman Old Style"/>
              </a:rPr>
              <a:t>;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for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example,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if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(myProperty</a:t>
            </a:r>
            <a:r>
              <a:rPr sz="900" spc="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===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false)</a:t>
            </a:r>
            <a:r>
              <a:rPr sz="900" spc="-265" dirty="0">
                <a:latin typeface="SimSun"/>
                <a:cs typeface="SimSun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tests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both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sides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comparison 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same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their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values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same.</a:t>
            </a:r>
            <a:endParaRPr sz="900" dirty="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10" dirty="0">
                <a:latin typeface="Book Antiqua"/>
                <a:cs typeface="Book Antiqua"/>
              </a:rPr>
              <a:t>1-18. </a:t>
            </a:r>
            <a:r>
              <a:rPr sz="900" b="0" spc="-70" dirty="0">
                <a:latin typeface="Bookman Old Style"/>
                <a:cs typeface="Bookman Old Style"/>
              </a:rPr>
              <a:t>Shorthand </a:t>
            </a:r>
            <a:r>
              <a:rPr sz="900" b="0" spc="-50" dirty="0">
                <a:latin typeface="Bookman Old Style"/>
                <a:cs typeface="Bookman Old Style"/>
              </a:rPr>
              <a:t>Boolean</a:t>
            </a:r>
            <a:r>
              <a:rPr sz="900" b="0" spc="-1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test</a:t>
            </a:r>
            <a:endParaRPr sz="900" dirty="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900" dirty="0">
                <a:latin typeface="SimSun"/>
                <a:cs typeface="SimSun"/>
              </a:rPr>
              <a:t>var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myProperty;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if (myProperty)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// Reaching this location means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that...</a:t>
            </a: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// myProperty is not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null</a:t>
            </a: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// myProperty is not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undefined</a:t>
            </a: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// myProperty is not boolean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false</a:t>
            </a: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// myProperty is not an empty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string</a:t>
            </a: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// myProperty is not the number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0</a:t>
            </a: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// myProperty is not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NaN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400" spc="-220" dirty="0">
                <a:latin typeface="Arial"/>
                <a:cs typeface="Arial"/>
              </a:rPr>
              <a:t>AND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110" dirty="0">
                <a:latin typeface="Arial"/>
                <a:cs typeface="Arial"/>
              </a:rPr>
              <a:t>Operator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10" dirty="0">
                <a:latin typeface="Book Antiqua"/>
                <a:cs typeface="Book Antiqua"/>
              </a:rPr>
              <a:t>1-19. </a:t>
            </a:r>
            <a:r>
              <a:rPr sz="900" b="0" spc="-35" dirty="0">
                <a:latin typeface="Bookman Old Style"/>
                <a:cs typeface="Bookman Old Style"/>
              </a:rPr>
              <a:t>AND</a:t>
            </a:r>
            <a:r>
              <a:rPr sz="900" b="0" spc="-16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operator</a:t>
            </a:r>
            <a:endParaRPr sz="900" dirty="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900" dirty="0">
                <a:latin typeface="SimSun"/>
                <a:cs typeface="SimSun"/>
              </a:rPr>
              <a:t>//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longhand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if (console)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console.log('Console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Available');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//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shorthand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console </a:t>
            </a:r>
            <a:r>
              <a:rPr sz="900" b="1" spc="-200" dirty="0">
                <a:latin typeface="Arial"/>
                <a:cs typeface="Arial"/>
              </a:rPr>
              <a:t>&amp;&amp; </a:t>
            </a:r>
            <a:r>
              <a:rPr sz="900" dirty="0">
                <a:latin typeface="SimSun"/>
                <a:cs typeface="SimSun"/>
              </a:rPr>
              <a:t>console.log('Console</a:t>
            </a:r>
            <a:r>
              <a:rPr sz="900" spc="-1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Available');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500" y="7992871"/>
            <a:ext cx="14224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65" dirty="0">
                <a:latin typeface="Bookman Old Style"/>
                <a:cs typeface="Bookman Old Style"/>
              </a:rPr>
              <a:t>16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82900" y="8241630"/>
            <a:ext cx="10915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www.it-ebooks.info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44500" y="301118"/>
            <a:ext cx="5732780" cy="50786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Chapter </a:t>
            </a:r>
            <a:r>
              <a:rPr sz="800" spc="-65" dirty="0">
                <a:latin typeface="Arial"/>
                <a:cs typeface="Arial"/>
              </a:rPr>
              <a:t>1 </a:t>
            </a:r>
            <a:r>
              <a:rPr sz="800" spc="-195" dirty="0">
                <a:solidFill>
                  <a:srgbClr val="CFD0D0"/>
                </a:solidFill>
                <a:latin typeface="MS UI Gothic"/>
                <a:cs typeface="MS UI Gothic"/>
              </a:rPr>
              <a:t>■ </a:t>
            </a:r>
            <a:r>
              <a:rPr sz="800" spc="-10" dirty="0">
                <a:latin typeface="Arial"/>
                <a:cs typeface="Arial"/>
              </a:rPr>
              <a:t>typeSCript </a:t>
            </a:r>
            <a:r>
              <a:rPr sz="800" spc="-40" dirty="0">
                <a:latin typeface="Arial"/>
                <a:cs typeface="Arial"/>
              </a:rPr>
              <a:t>Language</a:t>
            </a:r>
            <a:r>
              <a:rPr sz="800" spc="-45" dirty="0">
                <a:latin typeface="Arial"/>
                <a:cs typeface="Arial"/>
              </a:rPr>
              <a:t> </a:t>
            </a:r>
            <a:r>
              <a:rPr sz="800" spc="-30" dirty="0">
                <a:latin typeface="Arial"/>
                <a:cs typeface="Arial"/>
              </a:rPr>
              <a:t>FeatureS</a:t>
            </a: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var player1 =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'Martin';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 marR="2968625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// player2 is only defined if player1 is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defined  var player2 = player1 </a:t>
            </a:r>
            <a:r>
              <a:rPr sz="900" b="1" spc="-200" dirty="0">
                <a:latin typeface="Arial"/>
                <a:cs typeface="Arial"/>
              </a:rPr>
              <a:t>&amp;&amp;</a:t>
            </a:r>
            <a:r>
              <a:rPr sz="900" b="1" spc="-180" dirty="0">
                <a:latin typeface="Arial"/>
                <a:cs typeface="Arial"/>
              </a:rPr>
              <a:t> </a:t>
            </a:r>
            <a:r>
              <a:rPr sz="900" dirty="0">
                <a:latin typeface="SimSun"/>
                <a:cs typeface="SimSun"/>
              </a:rPr>
              <a:t>'Dan';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 marR="4854575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// 'Dan'  alert(player2);</a:t>
            </a: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400" spc="-285" dirty="0">
                <a:latin typeface="Arial"/>
                <a:cs typeface="Arial"/>
              </a:rPr>
              <a:t>OR 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110" dirty="0">
                <a:latin typeface="Arial"/>
                <a:cs typeface="Arial"/>
              </a:rPr>
              <a:t>Operator</a:t>
            </a:r>
            <a:endParaRPr sz="1400" dirty="0">
              <a:latin typeface="Arial"/>
              <a:cs typeface="Arial"/>
            </a:endParaRPr>
          </a:p>
          <a:p>
            <a:pPr marL="12700" marR="5080" algn="just">
              <a:lnSpc>
                <a:spcPct val="101800"/>
              </a:lnSpc>
              <a:spcBef>
                <a:spcPts val="500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10" dirty="0">
                <a:latin typeface="Book Antiqua"/>
                <a:cs typeface="Book Antiqua"/>
              </a:rPr>
              <a:t>1-20. </a:t>
            </a:r>
            <a:r>
              <a:rPr sz="900" b="0" spc="-85" dirty="0">
                <a:latin typeface="Bookman Old Style"/>
                <a:cs typeface="Bookman Old Style"/>
              </a:rPr>
              <a:t>OR</a:t>
            </a:r>
            <a:r>
              <a:rPr sz="900" b="0" spc="-16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operator</a:t>
            </a:r>
            <a:endParaRPr sz="900" dirty="0">
              <a:latin typeface="Bookman Old Style"/>
              <a:cs typeface="Bookman Old Style"/>
            </a:endParaRPr>
          </a:p>
          <a:p>
            <a:pPr marL="12700" marR="4168775">
              <a:lnSpc>
                <a:spcPct val="101800"/>
              </a:lnSpc>
              <a:spcBef>
                <a:spcPts val="655"/>
              </a:spcBef>
            </a:pPr>
            <a:r>
              <a:rPr sz="900" dirty="0">
                <a:latin typeface="SimSun"/>
                <a:cs typeface="SimSun"/>
              </a:rPr>
              <a:t>// Empty strings are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falsey  var errorMessages =</a:t>
            </a:r>
            <a:r>
              <a:rPr sz="900" spc="-4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'';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// result is 'Saved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OK'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var result = errorMessages || 'Saved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OK';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 marR="3825875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// Filled strings are truthy  errorMessages = 'Error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Detected';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// result is 'Error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Detected'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result = errorMessages || 'Saved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OK';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var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undefinedLogger;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 marR="396875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// if the logger isn't initialized, substitute it for the result of the right-hand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expression  var logger = undefinedLogger || { log: function (msg: string) { alert(msg); }</a:t>
            </a:r>
            <a:r>
              <a:rPr sz="900" spc="-5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};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 marR="4454525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// alerts 'Message'  logger.log('Message');</a:t>
            </a: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268694" y="7992871"/>
            <a:ext cx="13716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85" dirty="0">
                <a:latin typeface="Bookman Old Style"/>
                <a:cs typeface="Bookman Old Style"/>
              </a:rPr>
              <a:t>17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27520" y="301118"/>
            <a:ext cx="188658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Chapter </a:t>
            </a:r>
            <a:r>
              <a:rPr sz="800" spc="-65" dirty="0">
                <a:latin typeface="Arial"/>
                <a:cs typeface="Arial"/>
              </a:rPr>
              <a:t>1 </a:t>
            </a:r>
            <a:r>
              <a:rPr sz="800" spc="-195" dirty="0">
                <a:solidFill>
                  <a:srgbClr val="CFD0D0"/>
                </a:solidFill>
                <a:latin typeface="MS UI Gothic"/>
                <a:cs typeface="MS UI Gothic"/>
              </a:rPr>
              <a:t>■ </a:t>
            </a:r>
            <a:r>
              <a:rPr sz="800" spc="-10" dirty="0">
                <a:latin typeface="Arial"/>
                <a:cs typeface="Arial"/>
              </a:rPr>
              <a:t>typeSCript </a:t>
            </a:r>
            <a:r>
              <a:rPr sz="800" spc="-40" dirty="0">
                <a:latin typeface="Arial"/>
                <a:cs typeface="Arial"/>
              </a:rPr>
              <a:t>Language</a:t>
            </a:r>
            <a:r>
              <a:rPr sz="800" spc="-105" dirty="0">
                <a:latin typeface="Arial"/>
                <a:cs typeface="Arial"/>
              </a:rPr>
              <a:t> </a:t>
            </a:r>
            <a:r>
              <a:rPr sz="800" spc="-30" dirty="0">
                <a:latin typeface="Arial"/>
                <a:cs typeface="Arial"/>
              </a:rPr>
              <a:t>FeatureS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591464"/>
            <a:ext cx="5677535" cy="47379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10" dirty="0">
                <a:latin typeface="Book Antiqua"/>
                <a:cs typeface="Book Antiqua"/>
              </a:rPr>
              <a:t>1-21. </a:t>
            </a:r>
            <a:r>
              <a:rPr sz="900" b="0" spc="-65" dirty="0">
                <a:latin typeface="Bookman Old Style"/>
                <a:cs typeface="Bookman Old Style"/>
              </a:rPr>
              <a:t>Short-circuit</a:t>
            </a:r>
            <a:r>
              <a:rPr sz="900" b="0" spc="-15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evaluation</a:t>
            </a:r>
            <a:endParaRPr sz="900" dirty="0">
              <a:latin typeface="Bookman Old Style"/>
              <a:cs typeface="Bookman Old Style"/>
            </a:endParaRPr>
          </a:p>
          <a:p>
            <a:pPr marL="241300" marR="4571365" indent="-228600">
              <a:lnSpc>
                <a:spcPct val="101800"/>
              </a:lnSpc>
              <a:spcBef>
                <a:spcPts val="650"/>
              </a:spcBef>
            </a:pPr>
            <a:r>
              <a:rPr sz="900" dirty="0">
                <a:latin typeface="SimSun"/>
                <a:cs typeface="SimSun"/>
              </a:rPr>
              <a:t>interface</a:t>
            </a:r>
            <a:r>
              <a:rPr sz="900" spc="-5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Caravan</a:t>
            </a:r>
            <a:r>
              <a:rPr sz="900" spc="-5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  rooms:</a:t>
            </a:r>
            <a:r>
              <a:rPr sz="900" spc="-5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number;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var caravan: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Caravan;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dirty="0">
                <a:latin typeface="SimSun"/>
                <a:cs typeface="SimSun"/>
              </a:rPr>
              <a:t>if (caravan &amp;&amp; caravan.rooms &gt; 5)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//...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400" spc="-95" dirty="0">
                <a:latin typeface="Arial"/>
                <a:cs typeface="Arial"/>
              </a:rPr>
              <a:t>Conditional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110" dirty="0">
                <a:latin typeface="Arial"/>
                <a:cs typeface="Arial"/>
              </a:rPr>
              <a:t>Operator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10" dirty="0">
                <a:latin typeface="Book Antiqua"/>
                <a:cs typeface="Book Antiqua"/>
              </a:rPr>
              <a:t>1-22. </a:t>
            </a:r>
            <a:r>
              <a:rPr sz="900" b="0" spc="-45" dirty="0">
                <a:latin typeface="Bookman Old Style"/>
                <a:cs typeface="Bookman Old Style"/>
              </a:rPr>
              <a:t>The</a:t>
            </a:r>
            <a:r>
              <a:rPr sz="900" b="0" spc="-16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If-statement</a:t>
            </a:r>
            <a:endParaRPr sz="900" dirty="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900" dirty="0">
                <a:latin typeface="SimSun"/>
                <a:cs typeface="SimSun"/>
              </a:rPr>
              <a:t>var isValid =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true;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 marR="4342765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//</a:t>
            </a:r>
            <a:r>
              <a:rPr sz="900" spc="-5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Long-hand</a:t>
            </a:r>
            <a:r>
              <a:rPr sz="900" spc="-5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equivalent  if (isValid)</a:t>
            </a:r>
            <a:r>
              <a:rPr sz="900" spc="-2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</a:p>
          <a:p>
            <a:pPr marR="4215765" algn="ctr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message =</a:t>
            </a:r>
            <a:r>
              <a:rPr sz="900" spc="-3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'Okay';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 else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message =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'Failed';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10" dirty="0">
                <a:latin typeface="Book Antiqua"/>
                <a:cs typeface="Book Antiqua"/>
              </a:rPr>
              <a:t>1-23. </a:t>
            </a:r>
            <a:r>
              <a:rPr sz="900" b="0" spc="-50" dirty="0">
                <a:latin typeface="Bookman Old Style"/>
                <a:cs typeface="Bookman Old Style"/>
              </a:rPr>
              <a:t>Conditional</a:t>
            </a:r>
            <a:r>
              <a:rPr sz="900" b="0" spc="-16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operator</a:t>
            </a:r>
            <a:endParaRPr sz="900" dirty="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900" dirty="0">
                <a:latin typeface="SimSun"/>
                <a:cs typeface="SimSun"/>
              </a:rPr>
              <a:t>var isValid =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true;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// Conditional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operator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var message = isValid </a:t>
            </a:r>
            <a:r>
              <a:rPr sz="900" b="1" spc="-100" dirty="0">
                <a:latin typeface="Arial"/>
                <a:cs typeface="Arial"/>
              </a:rPr>
              <a:t>? </a:t>
            </a:r>
            <a:r>
              <a:rPr sz="900" dirty="0">
                <a:latin typeface="SimSun"/>
                <a:cs typeface="SimSun"/>
              </a:rPr>
              <a:t>'Okay' </a:t>
            </a:r>
            <a:r>
              <a:rPr sz="900" b="1" spc="150" dirty="0">
                <a:latin typeface="Arial"/>
                <a:cs typeface="Arial"/>
              </a:rPr>
              <a:t>:</a:t>
            </a:r>
            <a:r>
              <a:rPr sz="900" b="1" spc="175" dirty="0">
                <a:latin typeface="Arial"/>
                <a:cs typeface="Arial"/>
              </a:rPr>
              <a:t> </a:t>
            </a:r>
            <a:r>
              <a:rPr sz="900" dirty="0">
                <a:latin typeface="SimSun"/>
                <a:cs typeface="SimSun"/>
              </a:rPr>
              <a:t>'Failed';</a:t>
            </a: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500" y="7992871"/>
            <a:ext cx="14541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55" dirty="0">
                <a:latin typeface="Bookman Old Style"/>
                <a:cs typeface="Bookman Old Style"/>
              </a:rPr>
              <a:t>18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82900" y="8241630"/>
            <a:ext cx="10915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www.it-ebooks.info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44500" y="301118"/>
            <a:ext cx="5737225" cy="57216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lang="en-US" sz="2400" spc="-120" dirty="0">
                <a:latin typeface="Arial"/>
                <a:cs typeface="Arial"/>
              </a:rPr>
              <a:t>Functions</a:t>
            </a:r>
            <a:endParaRPr lang="en-US" sz="2400" dirty="0">
              <a:latin typeface="Arial"/>
              <a:cs typeface="Arial"/>
            </a:endParaRPr>
          </a:p>
          <a:p>
            <a:pPr marL="12700" marR="60325">
              <a:lnSpc>
                <a:spcPct val="101800"/>
              </a:lnSpc>
              <a:spcBef>
                <a:spcPts val="420"/>
              </a:spcBef>
            </a:pPr>
            <a:r>
              <a:rPr lang="en-US" sz="1050" spc="-30" dirty="0">
                <a:latin typeface="Bookman Old Style"/>
                <a:cs typeface="Bookman Old Style"/>
              </a:rPr>
              <a:t>Now </a:t>
            </a:r>
            <a:r>
              <a:rPr lang="en-US" sz="1050" spc="-55" dirty="0">
                <a:latin typeface="Bookman Old Style"/>
                <a:cs typeface="Bookman Old Style"/>
              </a:rPr>
              <a:t>you </a:t>
            </a:r>
            <a:r>
              <a:rPr lang="en-US" sz="1050" spc="-60" dirty="0">
                <a:latin typeface="Bookman Old Style"/>
                <a:cs typeface="Bookman Old Style"/>
              </a:rPr>
              <a:t>have </a:t>
            </a:r>
            <a:r>
              <a:rPr lang="en-US" sz="1050" spc="-70" dirty="0">
                <a:latin typeface="Bookman Old Style"/>
                <a:cs typeface="Bookman Old Style"/>
              </a:rPr>
              <a:t>an </a:t>
            </a:r>
            <a:r>
              <a:rPr lang="en-US" sz="1050" spc="-60" dirty="0">
                <a:latin typeface="Bookman Old Style"/>
                <a:cs typeface="Bookman Old Style"/>
              </a:rPr>
              <a:t>understanding </a:t>
            </a:r>
            <a:r>
              <a:rPr lang="en-US" sz="1050" spc="-20" dirty="0">
                <a:latin typeface="Bookman Old Style"/>
                <a:cs typeface="Bookman Old Style"/>
              </a:rPr>
              <a:t>of </a:t>
            </a:r>
            <a:r>
              <a:rPr lang="en-US" sz="1050" spc="-55" dirty="0">
                <a:latin typeface="Bookman Old Style"/>
                <a:cs typeface="Bookman Old Style"/>
              </a:rPr>
              <a:t>the </a:t>
            </a:r>
            <a:r>
              <a:rPr lang="en-US" sz="1050" spc="-40" dirty="0">
                <a:latin typeface="Bookman Old Style"/>
                <a:cs typeface="Bookman Old Style"/>
              </a:rPr>
              <a:t>detailed </a:t>
            </a:r>
            <a:r>
              <a:rPr lang="en-US" sz="1050" spc="-60" dirty="0">
                <a:latin typeface="Bookman Old Style"/>
                <a:cs typeface="Bookman Old Style"/>
              </a:rPr>
              <a:t>minutia </a:t>
            </a:r>
            <a:r>
              <a:rPr lang="en-US" sz="1050" spc="-20" dirty="0">
                <a:latin typeface="Bookman Old Style"/>
                <a:cs typeface="Bookman Old Style"/>
              </a:rPr>
              <a:t>of </a:t>
            </a:r>
            <a:r>
              <a:rPr lang="en-US" sz="1050" spc="-60" dirty="0">
                <a:latin typeface="Bookman Old Style"/>
                <a:cs typeface="Bookman Old Style"/>
              </a:rPr>
              <a:t>types, </a:t>
            </a:r>
            <a:r>
              <a:rPr lang="en-US" sz="1050" spc="-55" dirty="0">
                <a:latin typeface="Bookman Old Style"/>
                <a:cs typeface="Bookman Old Style"/>
              </a:rPr>
              <a:t>you are ready </a:t>
            </a:r>
            <a:r>
              <a:rPr lang="en-US" sz="1050" spc="-40" dirty="0">
                <a:latin typeface="Bookman Old Style"/>
                <a:cs typeface="Bookman Old Style"/>
              </a:rPr>
              <a:t>to </a:t>
            </a:r>
            <a:r>
              <a:rPr lang="en-US" sz="1050" spc="-50" dirty="0">
                <a:latin typeface="Bookman Old Style"/>
                <a:cs typeface="Bookman Old Style"/>
              </a:rPr>
              <a:t>apply </a:t>
            </a:r>
            <a:r>
              <a:rPr lang="en-US" sz="1050" spc="-70" dirty="0">
                <a:latin typeface="Bookman Old Style"/>
                <a:cs typeface="Bookman Old Style"/>
              </a:rPr>
              <a:t>that </a:t>
            </a:r>
            <a:r>
              <a:rPr lang="en-US" sz="1050" spc="-45" dirty="0">
                <a:latin typeface="Bookman Old Style"/>
                <a:cs typeface="Bookman Old Style"/>
              </a:rPr>
              <a:t>knowledge </a:t>
            </a:r>
            <a:r>
              <a:rPr lang="en-US" sz="1050" spc="-40" dirty="0">
                <a:latin typeface="Bookman Old Style"/>
                <a:cs typeface="Bookman Old Style"/>
              </a:rPr>
              <a:t>to </a:t>
            </a:r>
            <a:r>
              <a:rPr lang="en-US" sz="1050" spc="-75" dirty="0">
                <a:latin typeface="Bookman Old Style"/>
                <a:cs typeface="Bookman Old Style"/>
              </a:rPr>
              <a:t>a  </a:t>
            </a:r>
            <a:r>
              <a:rPr lang="en-US" sz="1050" spc="-55" dirty="0">
                <a:latin typeface="Bookman Old Style"/>
                <a:cs typeface="Bookman Old Style"/>
              </a:rPr>
              <a:t>subject </a:t>
            </a:r>
            <a:r>
              <a:rPr lang="en-US" sz="1050" spc="-70" dirty="0">
                <a:latin typeface="Bookman Old Style"/>
                <a:cs typeface="Bookman Old Style"/>
              </a:rPr>
              <a:t>that </a:t>
            </a:r>
            <a:r>
              <a:rPr lang="en-US" sz="1050" spc="-60" dirty="0">
                <a:latin typeface="Bookman Old Style"/>
                <a:cs typeface="Bookman Old Style"/>
              </a:rPr>
              <a:t>is </a:t>
            </a:r>
            <a:r>
              <a:rPr lang="en-US" sz="1050" spc="-50" dirty="0">
                <a:latin typeface="Bookman Old Style"/>
                <a:cs typeface="Bookman Old Style"/>
              </a:rPr>
              <a:t>right </a:t>
            </a:r>
            <a:r>
              <a:rPr lang="en-US" sz="1050" spc="-70" dirty="0">
                <a:latin typeface="Bookman Old Style"/>
                <a:cs typeface="Bookman Old Style"/>
              </a:rPr>
              <a:t>at </a:t>
            </a:r>
            <a:r>
              <a:rPr lang="en-US" sz="1050" spc="-55" dirty="0">
                <a:latin typeface="Bookman Old Style"/>
                <a:cs typeface="Bookman Old Style"/>
              </a:rPr>
              <a:t>the heart </a:t>
            </a:r>
            <a:r>
              <a:rPr lang="en-US" sz="1050" spc="-20" dirty="0">
                <a:latin typeface="Bookman Old Style"/>
                <a:cs typeface="Bookman Old Style"/>
              </a:rPr>
              <a:t>of </a:t>
            </a:r>
            <a:r>
              <a:rPr lang="en-US" sz="1050" spc="-75" dirty="0">
                <a:latin typeface="Bookman Old Style"/>
                <a:cs typeface="Bookman Old Style"/>
              </a:rPr>
              <a:t>a </a:t>
            </a:r>
            <a:r>
              <a:rPr lang="en-US" sz="1050" spc="-50" dirty="0">
                <a:latin typeface="Bookman Old Style"/>
                <a:cs typeface="Bookman Old Style"/>
              </a:rPr>
              <a:t>TypeScript program: </a:t>
            </a:r>
            <a:r>
              <a:rPr lang="en-US" sz="1050" spc="-55" dirty="0">
                <a:latin typeface="Bookman Old Style"/>
                <a:cs typeface="Bookman Old Style"/>
              </a:rPr>
              <a:t>functions. Although </a:t>
            </a:r>
            <a:r>
              <a:rPr lang="en-US" sz="1050" spc="-50" dirty="0">
                <a:latin typeface="Bookman Old Style"/>
                <a:cs typeface="Bookman Old Style"/>
              </a:rPr>
              <a:t>there </a:t>
            </a:r>
            <a:r>
              <a:rPr lang="en-US" sz="1050" spc="-55" dirty="0">
                <a:latin typeface="Bookman Old Style"/>
                <a:cs typeface="Bookman Old Style"/>
              </a:rPr>
              <a:t>are </a:t>
            </a:r>
            <a:r>
              <a:rPr lang="en-US" sz="1050" spc="-50" dirty="0">
                <a:latin typeface="Bookman Old Style"/>
                <a:cs typeface="Bookman Old Style"/>
              </a:rPr>
              <a:t>some interesting </a:t>
            </a:r>
            <a:r>
              <a:rPr lang="en-US" sz="1050" spc="-30" dirty="0">
                <a:latin typeface="Bookman Old Style"/>
                <a:cs typeface="Bookman Old Style"/>
              </a:rPr>
              <a:t>code  </a:t>
            </a:r>
            <a:r>
              <a:rPr lang="en-US" sz="1050" spc="-45" dirty="0">
                <a:latin typeface="Bookman Old Style"/>
                <a:cs typeface="Bookman Old Style"/>
              </a:rPr>
              <a:t>organization</a:t>
            </a:r>
            <a:r>
              <a:rPr lang="en-US" sz="1050" spc="-80" dirty="0">
                <a:latin typeface="Bookman Old Style"/>
                <a:cs typeface="Bookman Old Style"/>
              </a:rPr>
              <a:t> </a:t>
            </a:r>
            <a:r>
              <a:rPr lang="en-US" sz="1050" spc="-45" dirty="0">
                <a:latin typeface="Bookman Old Style"/>
                <a:cs typeface="Bookman Old Style"/>
              </a:rPr>
              <a:t>options</a:t>
            </a:r>
            <a:r>
              <a:rPr lang="en-US" sz="1050" spc="-80" dirty="0">
                <a:latin typeface="Bookman Old Style"/>
                <a:cs typeface="Bookman Old Style"/>
              </a:rPr>
              <a:t> </a:t>
            </a:r>
            <a:r>
              <a:rPr lang="en-US" sz="1050" spc="-65" dirty="0">
                <a:latin typeface="Bookman Old Style"/>
                <a:cs typeface="Bookman Old Style"/>
              </a:rPr>
              <a:t>using</a:t>
            </a:r>
            <a:r>
              <a:rPr lang="en-US" sz="1050" spc="-75" dirty="0">
                <a:latin typeface="Bookman Old Style"/>
                <a:cs typeface="Bookman Old Style"/>
              </a:rPr>
              <a:t> </a:t>
            </a:r>
            <a:r>
              <a:rPr lang="en-US" sz="1050" spc="-65" dirty="0">
                <a:latin typeface="Bookman Old Style"/>
                <a:cs typeface="Bookman Old Style"/>
              </a:rPr>
              <a:t>classes</a:t>
            </a:r>
            <a:r>
              <a:rPr lang="en-US" sz="1050" spc="-80" dirty="0">
                <a:latin typeface="Bookman Old Style"/>
                <a:cs typeface="Bookman Old Style"/>
              </a:rPr>
              <a:t> </a:t>
            </a:r>
            <a:r>
              <a:rPr lang="en-US" sz="1050" spc="-65" dirty="0">
                <a:latin typeface="Bookman Old Style"/>
                <a:cs typeface="Bookman Old Style"/>
              </a:rPr>
              <a:t>and</a:t>
            </a:r>
            <a:r>
              <a:rPr lang="en-US" sz="1050" spc="-75" dirty="0">
                <a:latin typeface="Bookman Old Style"/>
                <a:cs typeface="Bookman Old Style"/>
              </a:rPr>
              <a:t> </a:t>
            </a:r>
            <a:r>
              <a:rPr lang="en-US" sz="1050" spc="-55" dirty="0">
                <a:latin typeface="Bookman Old Style"/>
                <a:cs typeface="Bookman Old Style"/>
              </a:rPr>
              <a:t>modules,</a:t>
            </a:r>
            <a:r>
              <a:rPr lang="en-US" sz="1050" spc="-80" dirty="0">
                <a:latin typeface="Bookman Old Style"/>
                <a:cs typeface="Bookman Old Style"/>
              </a:rPr>
              <a:t> </a:t>
            </a:r>
            <a:r>
              <a:rPr lang="en-US" sz="1050" spc="-55" dirty="0">
                <a:latin typeface="Bookman Old Style"/>
                <a:cs typeface="Bookman Old Style"/>
              </a:rPr>
              <a:t>functions</a:t>
            </a:r>
            <a:r>
              <a:rPr lang="en-US" sz="1050" spc="-75" dirty="0">
                <a:latin typeface="Bookman Old Style"/>
                <a:cs typeface="Bookman Old Style"/>
              </a:rPr>
              <a:t> </a:t>
            </a:r>
            <a:r>
              <a:rPr lang="en-US" sz="1050" spc="-55" dirty="0">
                <a:latin typeface="Bookman Old Style"/>
                <a:cs typeface="Bookman Old Style"/>
              </a:rPr>
              <a:t>are</a:t>
            </a:r>
            <a:r>
              <a:rPr lang="en-US" sz="1050" spc="-80" dirty="0">
                <a:latin typeface="Bookman Old Style"/>
                <a:cs typeface="Bookman Old Style"/>
              </a:rPr>
              <a:t> </a:t>
            </a:r>
            <a:r>
              <a:rPr lang="en-US" sz="1050" spc="-55" dirty="0">
                <a:latin typeface="Bookman Old Style"/>
                <a:cs typeface="Bookman Old Style"/>
              </a:rPr>
              <a:t>the</a:t>
            </a:r>
            <a:r>
              <a:rPr lang="en-US" sz="1050" spc="-75" dirty="0">
                <a:latin typeface="Bookman Old Style"/>
                <a:cs typeface="Bookman Old Style"/>
              </a:rPr>
              <a:t> </a:t>
            </a:r>
            <a:r>
              <a:rPr lang="en-US" sz="1050" spc="-45" dirty="0">
                <a:latin typeface="Bookman Old Style"/>
                <a:cs typeface="Bookman Old Style"/>
              </a:rPr>
              <a:t>building</a:t>
            </a:r>
            <a:r>
              <a:rPr lang="en-US" sz="1050" spc="-80" dirty="0">
                <a:latin typeface="Bookman Old Style"/>
                <a:cs typeface="Bookman Old Style"/>
              </a:rPr>
              <a:t> </a:t>
            </a:r>
            <a:r>
              <a:rPr lang="en-US" sz="1050" spc="-55" dirty="0">
                <a:latin typeface="Bookman Old Style"/>
                <a:cs typeface="Bookman Old Style"/>
              </a:rPr>
              <a:t>blocks</a:t>
            </a:r>
            <a:r>
              <a:rPr lang="en-US" sz="1050" spc="-75" dirty="0">
                <a:latin typeface="Bookman Old Style"/>
                <a:cs typeface="Bookman Old Style"/>
              </a:rPr>
              <a:t> </a:t>
            </a:r>
            <a:r>
              <a:rPr lang="en-US" sz="1050" spc="-20" dirty="0">
                <a:latin typeface="Bookman Old Style"/>
                <a:cs typeface="Bookman Old Style"/>
              </a:rPr>
              <a:t>of</a:t>
            </a:r>
            <a:r>
              <a:rPr lang="en-US" sz="1050" spc="-80" dirty="0">
                <a:latin typeface="Bookman Old Style"/>
                <a:cs typeface="Bookman Old Style"/>
              </a:rPr>
              <a:t> </a:t>
            </a:r>
            <a:r>
              <a:rPr lang="en-US" sz="1050" spc="-50" dirty="0">
                <a:latin typeface="Bookman Old Style"/>
                <a:cs typeface="Bookman Old Style"/>
              </a:rPr>
              <a:t>readable,</a:t>
            </a:r>
            <a:r>
              <a:rPr lang="en-US" sz="1050" spc="-75" dirty="0">
                <a:latin typeface="Bookman Old Style"/>
                <a:cs typeface="Bookman Old Style"/>
              </a:rPr>
              <a:t> </a:t>
            </a:r>
            <a:r>
              <a:rPr lang="en-US" sz="1050" spc="-55" dirty="0">
                <a:latin typeface="Bookman Old Style"/>
                <a:cs typeface="Bookman Old Style"/>
              </a:rPr>
              <a:t>maintainable,</a:t>
            </a:r>
            <a:r>
              <a:rPr lang="en-US" sz="1050" spc="-80" dirty="0">
                <a:latin typeface="Bookman Old Style"/>
                <a:cs typeface="Bookman Old Style"/>
              </a:rPr>
              <a:t> </a:t>
            </a:r>
            <a:r>
              <a:rPr lang="en-US" sz="1050" spc="-60" dirty="0">
                <a:latin typeface="Bookman Old Style"/>
                <a:cs typeface="Bookman Old Style"/>
              </a:rPr>
              <a:t>and  </a:t>
            </a:r>
            <a:r>
              <a:rPr lang="en-US" sz="1050" spc="-55" dirty="0">
                <a:latin typeface="Bookman Old Style"/>
                <a:cs typeface="Bookman Old Style"/>
              </a:rPr>
              <a:t>re-usable</a:t>
            </a:r>
            <a:r>
              <a:rPr lang="en-US" sz="1050" spc="-90" dirty="0">
                <a:latin typeface="Bookman Old Style"/>
                <a:cs typeface="Bookman Old Style"/>
              </a:rPr>
              <a:t> </a:t>
            </a:r>
            <a:r>
              <a:rPr lang="en-US" sz="1050" spc="-40" dirty="0">
                <a:latin typeface="Bookman Old Style"/>
                <a:cs typeface="Bookman Old Style"/>
              </a:rPr>
              <a:t>code.</a:t>
            </a:r>
            <a:endParaRPr lang="en-US" sz="1050" dirty="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10" dirty="0">
                <a:latin typeface="Book Antiqua"/>
                <a:cs typeface="Book Antiqua"/>
              </a:rPr>
              <a:t>1-24. </a:t>
            </a:r>
            <a:r>
              <a:rPr sz="900" b="0" spc="-65" dirty="0">
                <a:latin typeface="Bookman Old Style"/>
                <a:cs typeface="Bookman Old Style"/>
              </a:rPr>
              <a:t>Function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2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annotations</a:t>
            </a:r>
            <a:endParaRPr sz="900" dirty="0">
              <a:latin typeface="Bookman Old Style"/>
              <a:cs typeface="Bookman Old Style"/>
            </a:endParaRPr>
          </a:p>
          <a:p>
            <a:pPr marL="241300" marR="2172970" indent="-228600">
              <a:lnSpc>
                <a:spcPct val="101800"/>
              </a:lnSpc>
              <a:spcBef>
                <a:spcPts val="650"/>
              </a:spcBef>
            </a:pPr>
            <a:r>
              <a:rPr sz="900" dirty="0">
                <a:latin typeface="SimSun"/>
                <a:cs typeface="SimSun"/>
              </a:rPr>
              <a:t>function </a:t>
            </a:r>
            <a:r>
              <a:rPr sz="900" spc="10" dirty="0">
                <a:latin typeface="SimSun"/>
                <a:cs typeface="SimSun"/>
              </a:rPr>
              <a:t>getAverage(a</a:t>
            </a:r>
            <a:r>
              <a:rPr sz="900" b="1" spc="10" dirty="0">
                <a:latin typeface="Arial"/>
                <a:cs typeface="Arial"/>
              </a:rPr>
              <a:t>: </a:t>
            </a:r>
            <a:r>
              <a:rPr sz="900" b="1" spc="-90" dirty="0">
                <a:latin typeface="Arial"/>
                <a:cs typeface="Arial"/>
              </a:rPr>
              <a:t>number</a:t>
            </a:r>
            <a:r>
              <a:rPr sz="900" spc="-90" dirty="0">
                <a:latin typeface="SimSun"/>
                <a:cs typeface="SimSun"/>
              </a:rPr>
              <a:t>, </a:t>
            </a:r>
            <a:r>
              <a:rPr sz="900" spc="75" dirty="0">
                <a:latin typeface="SimSun"/>
                <a:cs typeface="SimSun"/>
              </a:rPr>
              <a:t>b</a:t>
            </a:r>
            <a:r>
              <a:rPr sz="900" b="1" spc="75" dirty="0">
                <a:latin typeface="Arial"/>
                <a:cs typeface="Arial"/>
              </a:rPr>
              <a:t>: </a:t>
            </a:r>
            <a:r>
              <a:rPr sz="900" b="1" spc="-90" dirty="0">
                <a:latin typeface="Arial"/>
                <a:cs typeface="Arial"/>
              </a:rPr>
              <a:t>number</a:t>
            </a:r>
            <a:r>
              <a:rPr sz="900" spc="-90" dirty="0">
                <a:latin typeface="SimSun"/>
                <a:cs typeface="SimSun"/>
              </a:rPr>
              <a:t>, </a:t>
            </a:r>
            <a:r>
              <a:rPr sz="900" spc="75" dirty="0">
                <a:latin typeface="SimSun"/>
                <a:cs typeface="SimSun"/>
              </a:rPr>
              <a:t>c</a:t>
            </a:r>
            <a:r>
              <a:rPr sz="900" b="1" spc="75" dirty="0">
                <a:latin typeface="Arial"/>
                <a:cs typeface="Arial"/>
              </a:rPr>
              <a:t>: </a:t>
            </a:r>
            <a:r>
              <a:rPr sz="900" b="1" spc="-60" dirty="0">
                <a:latin typeface="Arial"/>
                <a:cs typeface="Arial"/>
              </a:rPr>
              <a:t>number</a:t>
            </a:r>
            <a:r>
              <a:rPr sz="900" spc="-60" dirty="0">
                <a:latin typeface="SimSun"/>
                <a:cs typeface="SimSun"/>
              </a:rPr>
              <a:t>)</a:t>
            </a:r>
            <a:r>
              <a:rPr sz="900" b="1" spc="-60" dirty="0">
                <a:latin typeface="Arial"/>
                <a:cs typeface="Arial"/>
              </a:rPr>
              <a:t>: </a:t>
            </a:r>
            <a:r>
              <a:rPr sz="900" b="1" spc="30" dirty="0">
                <a:latin typeface="Arial"/>
                <a:cs typeface="Arial"/>
              </a:rPr>
              <a:t>string </a:t>
            </a:r>
            <a:r>
              <a:rPr sz="900" dirty="0">
                <a:latin typeface="SimSun"/>
                <a:cs typeface="SimSun"/>
              </a:rPr>
              <a:t>{  var total = a + b +</a:t>
            </a:r>
            <a:r>
              <a:rPr sz="900" spc="-2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c;</a:t>
            </a: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var average = total /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3;</a:t>
            </a: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return 'The average is ' +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average;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var result = getAverage(4, 3, 8); // 'The average is</a:t>
            </a:r>
            <a:r>
              <a:rPr sz="900" spc="-2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5'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400" b="0" spc="-80" dirty="0">
                <a:latin typeface="Bookman Old Style"/>
                <a:cs typeface="Bookman Old Style"/>
              </a:rPr>
              <a:t>Optional</a:t>
            </a:r>
            <a:r>
              <a:rPr sz="1400" b="0" spc="-165" dirty="0">
                <a:latin typeface="Bookman Old Style"/>
                <a:cs typeface="Bookman Old Style"/>
              </a:rPr>
              <a:t> </a:t>
            </a:r>
            <a:r>
              <a:rPr sz="1400" b="0" spc="-100" dirty="0">
                <a:latin typeface="Bookman Old Style"/>
                <a:cs typeface="Bookman Old Style"/>
              </a:rPr>
              <a:t>Parameters</a:t>
            </a:r>
            <a:endParaRPr sz="1400" dirty="0">
              <a:latin typeface="Bookman Old Style"/>
              <a:cs typeface="Bookman Old Style"/>
            </a:endParaRPr>
          </a:p>
          <a:p>
            <a:pPr marL="12700" marR="162560">
              <a:lnSpc>
                <a:spcPct val="101800"/>
              </a:lnSpc>
              <a:spcBef>
                <a:spcPts val="500"/>
              </a:spcBef>
            </a:pPr>
            <a:r>
              <a:rPr sz="900" b="0" spc="-45" dirty="0">
                <a:latin typeface="Bookman Old Style"/>
                <a:cs typeface="Bookman Old Style"/>
              </a:rPr>
              <a:t>In </a:t>
            </a:r>
            <a:r>
              <a:rPr sz="900" b="0" spc="-85" dirty="0">
                <a:latin typeface="Bookman Old Style"/>
                <a:cs typeface="Bookman Old Style"/>
              </a:rPr>
              <a:t>JavaScript, </a:t>
            </a:r>
            <a:r>
              <a:rPr sz="900" b="0" spc="-45" dirty="0">
                <a:latin typeface="Bookman Old Style"/>
                <a:cs typeface="Bookman Old Style"/>
              </a:rPr>
              <a:t>it </a:t>
            </a:r>
            <a:r>
              <a:rPr sz="900" b="0" spc="-65" dirty="0">
                <a:latin typeface="Bookman Old Style"/>
                <a:cs typeface="Bookman Old Style"/>
              </a:rPr>
              <a:t>is </a:t>
            </a:r>
            <a:r>
              <a:rPr sz="900" b="0" spc="-50" dirty="0">
                <a:latin typeface="Bookman Old Style"/>
                <a:cs typeface="Bookman Old Style"/>
              </a:rPr>
              <a:t>possible </a:t>
            </a:r>
            <a:r>
              <a:rPr sz="900" b="0" spc="-45" dirty="0">
                <a:latin typeface="Bookman Old Style"/>
                <a:cs typeface="Bookman Old Style"/>
              </a:rPr>
              <a:t>to </a:t>
            </a:r>
            <a:r>
              <a:rPr sz="900" b="0" spc="-50" dirty="0">
                <a:latin typeface="Bookman Old Style"/>
                <a:cs typeface="Bookman Old Style"/>
              </a:rPr>
              <a:t>call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55" dirty="0">
                <a:latin typeface="Bookman Old Style"/>
                <a:cs typeface="Bookman Old Style"/>
              </a:rPr>
              <a:t>function </a:t>
            </a:r>
            <a:r>
              <a:rPr sz="900" b="0" spc="-60" dirty="0">
                <a:latin typeface="Bookman Old Style"/>
                <a:cs typeface="Bookman Old Style"/>
              </a:rPr>
              <a:t>without supplying </a:t>
            </a:r>
            <a:r>
              <a:rPr sz="900" b="0" spc="-75" dirty="0">
                <a:latin typeface="Bookman Old Style"/>
                <a:cs typeface="Bookman Old Style"/>
              </a:rPr>
              <a:t>any arguments, </a:t>
            </a:r>
            <a:r>
              <a:rPr sz="900" b="0" spc="-45" dirty="0">
                <a:latin typeface="Bookman Old Style"/>
                <a:cs typeface="Bookman Old Style"/>
              </a:rPr>
              <a:t>even </a:t>
            </a:r>
            <a:r>
              <a:rPr sz="900" b="0" spc="-55" dirty="0">
                <a:latin typeface="Bookman Old Style"/>
                <a:cs typeface="Bookman Old Style"/>
              </a:rPr>
              <a:t>where the function </a:t>
            </a:r>
            <a:r>
              <a:rPr sz="900" b="0" spc="-50" dirty="0">
                <a:latin typeface="Bookman Old Style"/>
                <a:cs typeface="Bookman Old Style"/>
              </a:rPr>
              <a:t>specifies  </a:t>
            </a:r>
            <a:r>
              <a:rPr sz="900" b="0" spc="-65" dirty="0">
                <a:latin typeface="Bookman Old Style"/>
                <a:cs typeface="Bookman Old Style"/>
              </a:rPr>
              <a:t>parameters. </a:t>
            </a:r>
            <a:r>
              <a:rPr sz="900" b="0" spc="-45" dirty="0">
                <a:latin typeface="Bookman Old Style"/>
                <a:cs typeface="Bookman Old Style"/>
              </a:rPr>
              <a:t>It </a:t>
            </a:r>
            <a:r>
              <a:rPr sz="900" b="0" spc="-65" dirty="0">
                <a:latin typeface="Bookman Old Style"/>
                <a:cs typeface="Bookman Old Style"/>
              </a:rPr>
              <a:t>is </a:t>
            </a:r>
            <a:r>
              <a:rPr sz="900" b="0" spc="-45" dirty="0">
                <a:latin typeface="Bookman Old Style"/>
                <a:cs typeface="Bookman Old Style"/>
              </a:rPr>
              <a:t>even </a:t>
            </a:r>
            <a:r>
              <a:rPr sz="900" b="0" spc="-50" dirty="0">
                <a:latin typeface="Bookman Old Style"/>
                <a:cs typeface="Bookman Old Style"/>
              </a:rPr>
              <a:t>possible in </a:t>
            </a:r>
            <a:r>
              <a:rPr sz="900" b="0" spc="-90" dirty="0">
                <a:latin typeface="Bookman Old Style"/>
                <a:cs typeface="Bookman Old Style"/>
              </a:rPr>
              <a:t>JavaScript </a:t>
            </a:r>
            <a:r>
              <a:rPr sz="900" b="0" spc="-45" dirty="0">
                <a:latin typeface="Bookman Old Style"/>
                <a:cs typeface="Bookman Old Style"/>
              </a:rPr>
              <a:t>to </a:t>
            </a:r>
            <a:r>
              <a:rPr sz="900" b="0" spc="-85" dirty="0">
                <a:latin typeface="Bookman Old Style"/>
                <a:cs typeface="Bookman Old Style"/>
              </a:rPr>
              <a:t>pass </a:t>
            </a:r>
            <a:r>
              <a:rPr sz="900" b="0" spc="-50" dirty="0">
                <a:latin typeface="Bookman Old Style"/>
                <a:cs typeface="Bookman Old Style"/>
              </a:rPr>
              <a:t>more </a:t>
            </a:r>
            <a:r>
              <a:rPr sz="900" b="0" spc="-70" dirty="0">
                <a:latin typeface="Bookman Old Style"/>
                <a:cs typeface="Bookman Old Style"/>
              </a:rPr>
              <a:t>arguments </a:t>
            </a:r>
            <a:r>
              <a:rPr sz="900" b="0" spc="-75" dirty="0">
                <a:latin typeface="Bookman Old Style"/>
                <a:cs typeface="Bookman Old Style"/>
              </a:rPr>
              <a:t>than </a:t>
            </a:r>
            <a:r>
              <a:rPr sz="900" b="0" spc="-55" dirty="0">
                <a:latin typeface="Bookman Old Style"/>
                <a:cs typeface="Bookman Old Style"/>
              </a:rPr>
              <a:t>the function </a:t>
            </a:r>
            <a:r>
              <a:rPr sz="900" b="0" spc="-60" dirty="0">
                <a:latin typeface="Bookman Old Style"/>
                <a:cs typeface="Bookman Old Style"/>
              </a:rPr>
              <a:t>requires. </a:t>
            </a:r>
            <a:r>
              <a:rPr sz="900" b="0" spc="-45" dirty="0">
                <a:latin typeface="Bookman Old Style"/>
                <a:cs typeface="Bookman Old Style"/>
              </a:rPr>
              <a:t>In </a:t>
            </a:r>
            <a:r>
              <a:rPr sz="900" b="0" spc="-60" dirty="0">
                <a:latin typeface="Bookman Old Style"/>
                <a:cs typeface="Bookman Old Style"/>
              </a:rPr>
              <a:t>TypeScript, </a:t>
            </a:r>
            <a:r>
              <a:rPr sz="900" b="0" spc="-55" dirty="0">
                <a:latin typeface="Bookman Old Style"/>
                <a:cs typeface="Bookman Old Style"/>
              </a:rPr>
              <a:t>the  </a:t>
            </a:r>
            <a:r>
              <a:rPr sz="900" b="0" spc="-40" dirty="0">
                <a:latin typeface="Bookman Old Style"/>
                <a:cs typeface="Bookman Old Style"/>
              </a:rPr>
              <a:t>compiler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checks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each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call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warns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if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arguments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fail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match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required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parameters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number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type.</a:t>
            </a:r>
            <a:endParaRPr sz="900" dirty="0">
              <a:latin typeface="Bookman Old Style"/>
              <a:cs typeface="Bookman Old Style"/>
            </a:endParaRPr>
          </a:p>
          <a:p>
            <a:pPr marL="12700" marR="78740" indent="228600">
              <a:lnSpc>
                <a:spcPct val="101800"/>
              </a:lnSpc>
            </a:pPr>
            <a:r>
              <a:rPr sz="900" b="0" spc="-75" dirty="0">
                <a:latin typeface="Bookman Old Style"/>
                <a:cs typeface="Bookman Old Style"/>
              </a:rPr>
              <a:t>Because </a:t>
            </a:r>
            <a:r>
              <a:rPr sz="900" b="0" spc="-70" dirty="0">
                <a:latin typeface="Bookman Old Style"/>
                <a:cs typeface="Bookman Old Style"/>
              </a:rPr>
              <a:t>arguments </a:t>
            </a:r>
            <a:r>
              <a:rPr sz="900" b="0" spc="-60" dirty="0">
                <a:latin typeface="Bookman Old Style"/>
                <a:cs typeface="Bookman Old Style"/>
              </a:rPr>
              <a:t>are thoroughly checked, </a:t>
            </a:r>
            <a:r>
              <a:rPr sz="900" b="0" spc="-65" dirty="0">
                <a:latin typeface="Bookman Old Style"/>
                <a:cs typeface="Bookman Old Style"/>
              </a:rPr>
              <a:t>you </a:t>
            </a:r>
            <a:r>
              <a:rPr sz="900" b="0" spc="-45" dirty="0">
                <a:latin typeface="Bookman Old Style"/>
                <a:cs typeface="Bookman Old Style"/>
              </a:rPr>
              <a:t>need to </a:t>
            </a:r>
            <a:r>
              <a:rPr sz="900" b="0" spc="-60" dirty="0">
                <a:latin typeface="Bookman Old Style"/>
                <a:cs typeface="Bookman Old Style"/>
              </a:rPr>
              <a:t>annotate </a:t>
            </a:r>
            <a:r>
              <a:rPr sz="900" b="0" spc="-45" dirty="0">
                <a:latin typeface="Bookman Old Style"/>
                <a:cs typeface="Bookman Old Style"/>
              </a:rPr>
              <a:t>optional </a:t>
            </a:r>
            <a:r>
              <a:rPr sz="900" b="0" spc="-65" dirty="0">
                <a:latin typeface="Bookman Old Style"/>
                <a:cs typeface="Bookman Old Style"/>
              </a:rPr>
              <a:t>parameters </a:t>
            </a:r>
            <a:r>
              <a:rPr sz="900" b="0" spc="-45" dirty="0">
                <a:latin typeface="Bookman Old Style"/>
                <a:cs typeface="Bookman Old Style"/>
              </a:rPr>
              <a:t>to inform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40" dirty="0">
                <a:latin typeface="Bookman Old Style"/>
                <a:cs typeface="Bookman Old Style"/>
              </a:rPr>
              <a:t>compiler 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acceptable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for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argument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omitted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by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calling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code.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make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parameter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optional,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suffix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identifier  </a:t>
            </a:r>
            <a:r>
              <a:rPr sz="900" b="0" spc="-55" dirty="0">
                <a:latin typeface="Bookman Old Style"/>
                <a:cs typeface="Bookman Old Style"/>
              </a:rPr>
              <a:t>with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55" dirty="0">
                <a:latin typeface="Bookman Old Style"/>
                <a:cs typeface="Bookman Old Style"/>
              </a:rPr>
              <a:t>question </a:t>
            </a:r>
            <a:r>
              <a:rPr sz="900" b="0" spc="-80" dirty="0">
                <a:latin typeface="Bookman Old Style"/>
                <a:cs typeface="Bookman Old Style"/>
              </a:rPr>
              <a:t>mark, </a:t>
            </a:r>
            <a:r>
              <a:rPr sz="900" b="0" spc="-90" dirty="0">
                <a:latin typeface="Bookman Old Style"/>
                <a:cs typeface="Bookman Old Style"/>
              </a:rPr>
              <a:t>as </a:t>
            </a:r>
            <a:r>
              <a:rPr sz="900" b="0" spc="-65" dirty="0">
                <a:latin typeface="Bookman Old Style"/>
                <a:cs typeface="Bookman Old Style"/>
              </a:rPr>
              <a:t>shown </a:t>
            </a:r>
            <a:r>
              <a:rPr sz="900" b="0" spc="-50" dirty="0">
                <a:latin typeface="Bookman Old Style"/>
                <a:cs typeface="Bookman Old Style"/>
              </a:rPr>
              <a:t>in </a:t>
            </a:r>
            <a:r>
              <a:rPr sz="900" b="0" spc="-55" dirty="0">
                <a:latin typeface="Bookman Old Style"/>
                <a:cs typeface="Bookman Old Style"/>
              </a:rPr>
              <a:t>Listing </a:t>
            </a:r>
            <a:r>
              <a:rPr sz="900" b="0" spc="-85" dirty="0">
                <a:latin typeface="Bookman Old Style"/>
                <a:cs typeface="Bookman Old Style"/>
              </a:rPr>
              <a:t>1-25, </a:t>
            </a:r>
            <a:r>
              <a:rPr sz="900" b="0" spc="-60" dirty="0">
                <a:latin typeface="Bookman Old Style"/>
                <a:cs typeface="Bookman Old Style"/>
              </a:rPr>
              <a:t>which </a:t>
            </a:r>
            <a:r>
              <a:rPr sz="900" b="0" spc="-65" dirty="0">
                <a:latin typeface="Bookman Old Style"/>
                <a:cs typeface="Bookman Old Style"/>
              </a:rPr>
              <a:t>is </a:t>
            </a:r>
            <a:r>
              <a:rPr sz="900" b="0" spc="-75" dirty="0">
                <a:latin typeface="Bookman Old Style"/>
                <a:cs typeface="Bookman Old Style"/>
              </a:rPr>
              <a:t>an </a:t>
            </a:r>
            <a:r>
              <a:rPr sz="900" b="0" spc="-65" dirty="0">
                <a:latin typeface="Bookman Old Style"/>
                <a:cs typeface="Bookman Old Style"/>
              </a:rPr>
              <a:t>updated </a:t>
            </a:r>
            <a:r>
              <a:rPr sz="900" b="0" spc="-55" dirty="0">
                <a:latin typeface="Bookman Old Style"/>
                <a:cs typeface="Bookman Old Style"/>
              </a:rPr>
              <a:t>version </a:t>
            </a:r>
            <a:r>
              <a:rPr sz="900" b="0" spc="-25" dirty="0">
                <a:latin typeface="Bookman Old Style"/>
                <a:cs typeface="Bookman Old Style"/>
              </a:rPr>
              <a:t>of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dirty="0">
                <a:latin typeface="SimSun"/>
                <a:cs typeface="SimSun"/>
              </a:rPr>
              <a:t>getAverage </a:t>
            </a:r>
            <a:r>
              <a:rPr sz="900" b="0" spc="-55" dirty="0">
                <a:latin typeface="Bookman Old Style"/>
                <a:cs typeface="Bookman Old Style"/>
              </a:rPr>
              <a:t>function, </a:t>
            </a:r>
            <a:r>
              <a:rPr sz="900" b="0" spc="-60" dirty="0">
                <a:latin typeface="Bookman Old Style"/>
                <a:cs typeface="Bookman Old Style"/>
              </a:rPr>
              <a:t>which  accepts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either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two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three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arguments.</a:t>
            </a:r>
            <a:endParaRPr sz="900" dirty="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10" dirty="0">
                <a:latin typeface="Book Antiqua"/>
                <a:cs typeface="Book Antiqua"/>
              </a:rPr>
              <a:t>1-25. </a:t>
            </a:r>
            <a:r>
              <a:rPr sz="900" b="0" spc="-50" dirty="0">
                <a:latin typeface="Bookman Old Style"/>
                <a:cs typeface="Bookman Old Style"/>
              </a:rPr>
              <a:t>Optional</a:t>
            </a:r>
            <a:r>
              <a:rPr sz="900" b="0" spc="-16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paramters</a:t>
            </a:r>
            <a:endParaRPr sz="900" dirty="0">
              <a:latin typeface="Bookman Old Style"/>
              <a:cs typeface="Bookman Old Style"/>
            </a:endParaRPr>
          </a:p>
          <a:p>
            <a:pPr marL="241300" marR="2115820" indent="-228600">
              <a:lnSpc>
                <a:spcPct val="101800"/>
              </a:lnSpc>
              <a:spcBef>
                <a:spcPts val="650"/>
              </a:spcBef>
            </a:pPr>
            <a:r>
              <a:rPr sz="900" dirty="0">
                <a:latin typeface="SimSun"/>
                <a:cs typeface="SimSun"/>
              </a:rPr>
              <a:t>function getAverage(a: number, b: number, </a:t>
            </a:r>
            <a:r>
              <a:rPr sz="900" spc="-35" dirty="0">
                <a:latin typeface="SimSun"/>
                <a:cs typeface="SimSun"/>
              </a:rPr>
              <a:t>c</a:t>
            </a:r>
            <a:r>
              <a:rPr sz="900" b="1" spc="-35" dirty="0">
                <a:latin typeface="Arial"/>
                <a:cs typeface="Arial"/>
              </a:rPr>
              <a:t>?</a:t>
            </a:r>
            <a:r>
              <a:rPr sz="900" spc="-35" dirty="0">
                <a:latin typeface="SimSun"/>
                <a:cs typeface="SimSun"/>
              </a:rPr>
              <a:t>: </a:t>
            </a:r>
            <a:r>
              <a:rPr sz="900" dirty="0">
                <a:latin typeface="SimSun"/>
                <a:cs typeface="SimSun"/>
              </a:rPr>
              <a:t>number): string</a:t>
            </a:r>
            <a:r>
              <a:rPr sz="900" spc="-6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  var total =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a;</a:t>
            </a: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var count =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1;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241300" marR="4859020">
              <a:lnSpc>
                <a:spcPct val="101800"/>
              </a:lnSpc>
              <a:spcBef>
                <a:spcPts val="5"/>
              </a:spcBef>
            </a:pPr>
            <a:r>
              <a:rPr sz="900" dirty="0">
                <a:latin typeface="SimSun"/>
                <a:cs typeface="SimSun"/>
              </a:rPr>
              <a:t>total +=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b;  count++;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2B923-01A0-4521-81E3-4C2D0B88A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82A67-3641-4179-A4DB-5D4B1BC6B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431D63-19F7-4AAC-A980-DE0F9B0644DC}"/>
              </a:ext>
            </a:extLst>
          </p:cNvPr>
          <p:cNvSpPr txBox="1">
            <a:spLocks/>
          </p:cNvSpPr>
          <p:nvPr/>
        </p:nvSpPr>
        <p:spPr>
          <a:xfrm>
            <a:off x="933098" y="3722816"/>
            <a:ext cx="45688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000" b="1" kern="0" spc="-20">
                <a:latin typeface="Arial Narrow"/>
                <a:cs typeface="Arial Narrow"/>
              </a:rPr>
              <a:t>TypeScript </a:t>
            </a:r>
            <a:r>
              <a:rPr lang="en-US" sz="3000" b="1" kern="0">
                <a:latin typeface="Arial Narrow"/>
                <a:cs typeface="Arial Narrow"/>
              </a:rPr>
              <a:t>Language</a:t>
            </a:r>
            <a:r>
              <a:rPr lang="en-US" sz="3000" b="1" kern="0" spc="-65">
                <a:latin typeface="Arial Narrow"/>
                <a:cs typeface="Arial Narrow"/>
              </a:rPr>
              <a:t> </a:t>
            </a:r>
            <a:r>
              <a:rPr lang="en-US" sz="3000" b="1" kern="0">
                <a:latin typeface="Arial Narrow"/>
                <a:cs typeface="Arial Narrow"/>
              </a:rPr>
              <a:t>Features</a:t>
            </a:r>
            <a:endParaRPr lang="en-US" sz="3000" kern="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733772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263233" y="7992871"/>
            <a:ext cx="14859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45" dirty="0">
                <a:latin typeface="Bookman Old Style"/>
                <a:cs typeface="Bookman Old Style"/>
              </a:rPr>
              <a:t>19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82900" y="8241630"/>
            <a:ext cx="10915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www.it-ebooks.info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27520" y="301118"/>
            <a:ext cx="188658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Chapter </a:t>
            </a:r>
            <a:r>
              <a:rPr sz="800" spc="-65" dirty="0">
                <a:latin typeface="Arial"/>
                <a:cs typeface="Arial"/>
              </a:rPr>
              <a:t>1 </a:t>
            </a:r>
            <a:r>
              <a:rPr sz="800" spc="-195" dirty="0">
                <a:solidFill>
                  <a:srgbClr val="CFD0D0"/>
                </a:solidFill>
                <a:latin typeface="MS UI Gothic"/>
                <a:cs typeface="MS UI Gothic"/>
              </a:rPr>
              <a:t>■ </a:t>
            </a:r>
            <a:r>
              <a:rPr sz="800" spc="-10" dirty="0">
                <a:latin typeface="Arial"/>
                <a:cs typeface="Arial"/>
              </a:rPr>
              <a:t>typeSCript </a:t>
            </a:r>
            <a:r>
              <a:rPr sz="800" spc="-40" dirty="0">
                <a:latin typeface="Arial"/>
                <a:cs typeface="Arial"/>
              </a:rPr>
              <a:t>Language</a:t>
            </a:r>
            <a:r>
              <a:rPr sz="800" spc="-105" dirty="0">
                <a:latin typeface="Arial"/>
                <a:cs typeface="Arial"/>
              </a:rPr>
              <a:t> </a:t>
            </a:r>
            <a:r>
              <a:rPr sz="800" spc="-30" dirty="0">
                <a:latin typeface="Arial"/>
                <a:cs typeface="Arial"/>
              </a:rPr>
              <a:t>FeatureS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593294"/>
            <a:ext cx="5673090" cy="60856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900" marR="3651885" indent="-228600">
              <a:lnSpc>
                <a:spcPct val="101800"/>
              </a:lnSpc>
              <a:spcBef>
                <a:spcPts val="80"/>
              </a:spcBef>
            </a:pPr>
            <a:r>
              <a:rPr sz="900" dirty="0">
                <a:latin typeface="SimSun"/>
                <a:cs typeface="SimSun"/>
              </a:rPr>
              <a:t>if (typeof c !== 'undefined')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  total +=</a:t>
            </a:r>
            <a:r>
              <a:rPr sz="900" spc="-1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c;</a:t>
            </a: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count++;</a:t>
            </a: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var average = total /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count;</a:t>
            </a: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return 'The average is ' +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average;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dirty="0">
                <a:latin typeface="SimSun"/>
                <a:cs typeface="SimSun"/>
              </a:rPr>
              <a:t>var result = getAverage(4, 6); // 'The average is</a:t>
            </a:r>
            <a:r>
              <a:rPr sz="900" spc="-2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5'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0" spc="-85" dirty="0">
                <a:latin typeface="Bookman Old Style"/>
                <a:cs typeface="Bookman Old Style"/>
              </a:rPr>
              <a:t>Default</a:t>
            </a:r>
            <a:r>
              <a:rPr sz="1400" b="0" spc="-165" dirty="0">
                <a:latin typeface="Bookman Old Style"/>
                <a:cs typeface="Bookman Old Style"/>
              </a:rPr>
              <a:t> </a:t>
            </a:r>
            <a:r>
              <a:rPr sz="1400" b="0" spc="-100" dirty="0">
                <a:latin typeface="Bookman Old Style"/>
                <a:cs typeface="Bookman Old Style"/>
              </a:rPr>
              <a:t>Parameters</a:t>
            </a:r>
            <a:endParaRPr sz="1400" dirty="0">
              <a:latin typeface="Bookman Old Style"/>
              <a:cs typeface="Bookman Old Style"/>
            </a:endParaRPr>
          </a:p>
          <a:p>
            <a:pPr marL="12700" marR="24765">
              <a:lnSpc>
                <a:spcPct val="101800"/>
              </a:lnSpc>
              <a:spcBef>
                <a:spcPts val="500"/>
              </a:spcBef>
            </a:pPr>
            <a:r>
              <a:rPr sz="900" b="0" spc="-55" dirty="0">
                <a:latin typeface="Bookman Old Style"/>
                <a:cs typeface="Bookman Old Style"/>
              </a:rPr>
              <a:t>Default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parameters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complementary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optional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parameters.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Wherever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consider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optional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parameter  </a:t>
            </a:r>
            <a:r>
              <a:rPr sz="900" b="0" spc="-65" dirty="0">
                <a:latin typeface="Bookman Old Style"/>
                <a:cs typeface="Bookman Old Style"/>
              </a:rPr>
              <a:t>you should </a:t>
            </a:r>
            <a:r>
              <a:rPr sz="900" b="0" spc="-55" dirty="0">
                <a:latin typeface="Bookman Old Style"/>
                <a:cs typeface="Bookman Old Style"/>
              </a:rPr>
              <a:t>also </a:t>
            </a:r>
            <a:r>
              <a:rPr sz="900" b="0" spc="-50" dirty="0">
                <a:latin typeface="Bookman Old Style"/>
                <a:cs typeface="Bookman Old Style"/>
              </a:rPr>
              <a:t>consider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75" dirty="0">
                <a:latin typeface="Bookman Old Style"/>
                <a:cs typeface="Bookman Old Style"/>
              </a:rPr>
              <a:t>use </a:t>
            </a:r>
            <a:r>
              <a:rPr sz="900" b="0" spc="-25" dirty="0">
                <a:latin typeface="Bookman Old Style"/>
                <a:cs typeface="Bookman Old Style"/>
              </a:rPr>
              <a:t>of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55" dirty="0">
                <a:latin typeface="Bookman Old Style"/>
                <a:cs typeface="Bookman Old Style"/>
              </a:rPr>
              <a:t>default </a:t>
            </a:r>
            <a:r>
              <a:rPr sz="900" b="0" spc="-60" dirty="0">
                <a:latin typeface="Bookman Old Style"/>
                <a:cs typeface="Bookman Old Style"/>
              </a:rPr>
              <a:t>parameter </a:t>
            </a:r>
            <a:r>
              <a:rPr sz="900" b="0" spc="-90" dirty="0">
                <a:latin typeface="Bookman Old Style"/>
                <a:cs typeface="Bookman Old Style"/>
              </a:rPr>
              <a:t>as </a:t>
            </a:r>
            <a:r>
              <a:rPr sz="900" b="0" spc="-75" dirty="0">
                <a:latin typeface="Bookman Old Style"/>
                <a:cs typeface="Bookman Old Style"/>
              </a:rPr>
              <a:t>an </a:t>
            </a:r>
            <a:r>
              <a:rPr sz="900" b="0" spc="-55" dirty="0">
                <a:latin typeface="Bookman Old Style"/>
                <a:cs typeface="Bookman Old Style"/>
              </a:rPr>
              <a:t>alternative design. </a:t>
            </a:r>
            <a:r>
              <a:rPr sz="900" b="0" spc="-60" dirty="0">
                <a:latin typeface="Bookman Old Style"/>
                <a:cs typeface="Bookman Old Style"/>
              </a:rPr>
              <a:t>When </a:t>
            </a:r>
            <a:r>
              <a:rPr sz="900" b="0" spc="-65" dirty="0">
                <a:latin typeface="Bookman Old Style"/>
                <a:cs typeface="Bookman Old Style"/>
              </a:rPr>
              <a:t>you </a:t>
            </a:r>
            <a:r>
              <a:rPr sz="900" b="0" spc="-50" dirty="0">
                <a:latin typeface="Bookman Old Style"/>
                <a:cs typeface="Bookman Old Style"/>
              </a:rPr>
              <a:t>specify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55" dirty="0">
                <a:latin typeface="Bookman Old Style"/>
                <a:cs typeface="Bookman Old Style"/>
              </a:rPr>
              <a:t>default  </a:t>
            </a:r>
            <a:r>
              <a:rPr sz="900" b="0" spc="-70" dirty="0">
                <a:latin typeface="Bookman Old Style"/>
                <a:cs typeface="Bookman Old Style"/>
              </a:rPr>
              <a:t>parameter, </a:t>
            </a:r>
            <a:r>
              <a:rPr sz="900" b="0" spc="-45" dirty="0">
                <a:latin typeface="Bookman Old Style"/>
                <a:cs typeface="Bookman Old Style"/>
              </a:rPr>
              <a:t>it </a:t>
            </a:r>
            <a:r>
              <a:rPr sz="900" b="0" spc="-55" dirty="0">
                <a:latin typeface="Bookman Old Style"/>
                <a:cs typeface="Bookman Old Style"/>
              </a:rPr>
              <a:t>allows the </a:t>
            </a:r>
            <a:r>
              <a:rPr sz="900" b="0" spc="-70" dirty="0">
                <a:latin typeface="Bookman Old Style"/>
                <a:cs typeface="Bookman Old Style"/>
              </a:rPr>
              <a:t>argument </a:t>
            </a:r>
            <a:r>
              <a:rPr sz="900" b="0" spc="-45" dirty="0">
                <a:latin typeface="Bookman Old Style"/>
                <a:cs typeface="Bookman Old Style"/>
              </a:rPr>
              <a:t>to be omitted </a:t>
            </a:r>
            <a:r>
              <a:rPr sz="900" b="0" spc="-65" dirty="0">
                <a:latin typeface="Bookman Old Style"/>
                <a:cs typeface="Bookman Old Style"/>
              </a:rPr>
              <a:t>by </a:t>
            </a:r>
            <a:r>
              <a:rPr sz="900" b="0" spc="-50" dirty="0">
                <a:latin typeface="Bookman Old Style"/>
                <a:cs typeface="Bookman Old Style"/>
              </a:rPr>
              <a:t>calling </a:t>
            </a:r>
            <a:r>
              <a:rPr sz="900" b="0" spc="-35" dirty="0">
                <a:latin typeface="Bookman Old Style"/>
                <a:cs typeface="Bookman Old Style"/>
              </a:rPr>
              <a:t>code </a:t>
            </a:r>
            <a:r>
              <a:rPr sz="900" b="0" spc="-65" dirty="0">
                <a:latin typeface="Bookman Old Style"/>
                <a:cs typeface="Bookman Old Style"/>
              </a:rPr>
              <a:t>and </a:t>
            </a:r>
            <a:r>
              <a:rPr sz="900" b="0" spc="-50" dirty="0">
                <a:latin typeface="Bookman Old Style"/>
                <a:cs typeface="Bookman Old Style"/>
              </a:rPr>
              <a:t>in </a:t>
            </a:r>
            <a:r>
              <a:rPr sz="900" b="0" spc="-70" dirty="0">
                <a:latin typeface="Bookman Old Style"/>
                <a:cs typeface="Bookman Old Style"/>
              </a:rPr>
              <a:t>cases </a:t>
            </a:r>
            <a:r>
              <a:rPr sz="900" b="0" spc="-55" dirty="0">
                <a:latin typeface="Bookman Old Style"/>
                <a:cs typeface="Bookman Old Style"/>
              </a:rPr>
              <a:t>where the </a:t>
            </a:r>
            <a:r>
              <a:rPr sz="900" b="0" spc="-70" dirty="0">
                <a:latin typeface="Bookman Old Style"/>
                <a:cs typeface="Bookman Old Style"/>
              </a:rPr>
              <a:t>argument </a:t>
            </a:r>
            <a:r>
              <a:rPr sz="900" b="0" spc="-65" dirty="0">
                <a:latin typeface="Bookman Old Style"/>
                <a:cs typeface="Bookman Old Style"/>
              </a:rPr>
              <a:t>is </a:t>
            </a:r>
            <a:r>
              <a:rPr sz="900" b="0" spc="-50" dirty="0">
                <a:latin typeface="Bookman Old Style"/>
                <a:cs typeface="Bookman Old Style"/>
              </a:rPr>
              <a:t>not </a:t>
            </a:r>
            <a:r>
              <a:rPr sz="900" b="0" spc="-70" dirty="0">
                <a:latin typeface="Bookman Old Style"/>
                <a:cs typeface="Bookman Old Style"/>
              </a:rPr>
              <a:t>passed </a:t>
            </a:r>
            <a:r>
              <a:rPr sz="900" b="0" spc="-55" dirty="0">
                <a:latin typeface="Bookman Old Style"/>
                <a:cs typeface="Bookman Old Style"/>
              </a:rPr>
              <a:t>the  default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value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will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instead.</a:t>
            </a:r>
            <a:endParaRPr sz="900" dirty="0">
              <a:latin typeface="Bookman Old Style"/>
              <a:cs typeface="Bookman Old Style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b="0" spc="-60" dirty="0">
                <a:latin typeface="Bookman Old Style"/>
                <a:cs typeface="Bookman Old Style"/>
              </a:rPr>
              <a:t>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supply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default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value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for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parameter,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assign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value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function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declaration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shown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Listing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1-26.</a:t>
            </a:r>
            <a:endParaRPr sz="900" dirty="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10" dirty="0">
                <a:latin typeface="Book Antiqua"/>
                <a:cs typeface="Book Antiqua"/>
              </a:rPr>
              <a:t>1-26. </a:t>
            </a:r>
            <a:r>
              <a:rPr sz="900" b="0" spc="-55" dirty="0">
                <a:latin typeface="Bookman Old Style"/>
                <a:cs typeface="Bookman Old Style"/>
              </a:rPr>
              <a:t>Default</a:t>
            </a:r>
            <a:r>
              <a:rPr sz="900" b="0" spc="-16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parameters</a:t>
            </a:r>
            <a:endParaRPr sz="900" dirty="0">
              <a:latin typeface="Bookman Old Style"/>
              <a:cs typeface="Bookman Old Style"/>
            </a:endParaRPr>
          </a:p>
          <a:p>
            <a:pPr marL="469900" marR="451484" indent="-457200">
              <a:lnSpc>
                <a:spcPct val="101800"/>
              </a:lnSpc>
              <a:spcBef>
                <a:spcPts val="650"/>
              </a:spcBef>
            </a:pPr>
            <a:r>
              <a:rPr sz="900" dirty="0">
                <a:latin typeface="SimSun"/>
                <a:cs typeface="SimSun"/>
              </a:rPr>
              <a:t>function concatenate(items: string[], separator </a:t>
            </a:r>
            <a:r>
              <a:rPr sz="900" b="1" spc="-80" dirty="0">
                <a:latin typeface="Arial"/>
                <a:cs typeface="Arial"/>
              </a:rPr>
              <a:t>= </a:t>
            </a:r>
            <a:r>
              <a:rPr sz="900" b="1" spc="165" dirty="0">
                <a:latin typeface="Arial"/>
                <a:cs typeface="Arial"/>
              </a:rPr>
              <a:t>','</a:t>
            </a:r>
            <a:r>
              <a:rPr sz="900" spc="165" dirty="0">
                <a:latin typeface="SimSun"/>
                <a:cs typeface="SimSun"/>
              </a:rPr>
              <a:t>, </a:t>
            </a:r>
            <a:r>
              <a:rPr sz="900" dirty="0">
                <a:latin typeface="SimSun"/>
                <a:cs typeface="SimSun"/>
              </a:rPr>
              <a:t>beginAt </a:t>
            </a:r>
            <a:r>
              <a:rPr sz="900" b="1" spc="-80" dirty="0">
                <a:latin typeface="Arial"/>
                <a:cs typeface="Arial"/>
              </a:rPr>
              <a:t>= </a:t>
            </a:r>
            <a:r>
              <a:rPr sz="900" b="1" spc="-30" dirty="0">
                <a:latin typeface="Arial"/>
                <a:cs typeface="Arial"/>
              </a:rPr>
              <a:t>0</a:t>
            </a:r>
            <a:r>
              <a:rPr sz="900" spc="-30" dirty="0">
                <a:latin typeface="SimSun"/>
                <a:cs typeface="SimSun"/>
              </a:rPr>
              <a:t>, </a:t>
            </a:r>
            <a:r>
              <a:rPr sz="900" dirty="0">
                <a:latin typeface="SimSun"/>
                <a:cs typeface="SimSun"/>
              </a:rPr>
              <a:t>endAt </a:t>
            </a:r>
            <a:r>
              <a:rPr sz="900" b="1" spc="-80" dirty="0">
                <a:latin typeface="Arial"/>
                <a:cs typeface="Arial"/>
              </a:rPr>
              <a:t>= </a:t>
            </a:r>
            <a:r>
              <a:rPr sz="900" b="1" spc="5" dirty="0">
                <a:latin typeface="Arial"/>
                <a:cs typeface="Arial"/>
              </a:rPr>
              <a:t>items.length</a:t>
            </a:r>
            <a:r>
              <a:rPr sz="900" spc="5" dirty="0">
                <a:latin typeface="SimSun"/>
                <a:cs typeface="SimSun"/>
              </a:rPr>
              <a:t>) </a:t>
            </a:r>
            <a:r>
              <a:rPr sz="900" dirty="0">
                <a:latin typeface="SimSun"/>
                <a:cs typeface="SimSun"/>
              </a:rPr>
              <a:t>{  var result =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'';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927100" marR="2966085" indent="-45720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for (var i = beginAt; i &lt; endAt; i++)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  result +=</a:t>
            </a:r>
            <a:r>
              <a:rPr sz="900" spc="-1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items[i];</a:t>
            </a:r>
          </a:p>
          <a:p>
            <a:pPr marL="9271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if (i &lt; (endAt - 1))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</a:p>
          <a:p>
            <a:pPr marL="1384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result +=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separator;</a:t>
            </a:r>
          </a:p>
          <a:p>
            <a:pPr marL="9271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return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result;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var items = ['A', 'B',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'C'];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//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'A,B,C'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var result =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concatenate(items);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dirty="0">
                <a:latin typeface="SimSun"/>
                <a:cs typeface="SimSun"/>
              </a:rPr>
              <a:t>//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'B-C'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var partialResult = concatenate(items, '-',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1);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5909588"/>
            <a:ext cx="5715000" cy="0"/>
          </a:xfrm>
          <a:custGeom>
            <a:avLst/>
            <a:gdLst/>
            <a:ahLst/>
            <a:cxnLst/>
            <a:rect l="l" t="t" r="r" b="b"/>
            <a:pathLst>
              <a:path w="5715000">
                <a:moveTo>
                  <a:pt x="0" y="0"/>
                </a:moveTo>
                <a:lnTo>
                  <a:pt x="5715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6616343"/>
            <a:ext cx="5715000" cy="0"/>
          </a:xfrm>
          <a:custGeom>
            <a:avLst/>
            <a:gdLst/>
            <a:ahLst/>
            <a:cxnLst/>
            <a:rect l="l" t="t" r="r" b="b"/>
            <a:pathLst>
              <a:path w="5715000">
                <a:moveTo>
                  <a:pt x="0" y="0"/>
                </a:moveTo>
                <a:lnTo>
                  <a:pt x="5715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4497" y="301118"/>
            <a:ext cx="5740400" cy="43565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400" b="0" spc="-114" dirty="0">
                <a:latin typeface="Bookman Old Style"/>
                <a:cs typeface="Bookman Old Style"/>
              </a:rPr>
              <a:t>Rest</a:t>
            </a:r>
            <a:r>
              <a:rPr sz="1400" b="0" spc="-165" dirty="0">
                <a:latin typeface="Bookman Old Style"/>
                <a:cs typeface="Bookman Old Style"/>
              </a:rPr>
              <a:t> </a:t>
            </a:r>
            <a:r>
              <a:rPr sz="1400" b="0" spc="-100" dirty="0">
                <a:latin typeface="Bookman Old Style"/>
                <a:cs typeface="Bookman Old Style"/>
              </a:rPr>
              <a:t>Parameters</a:t>
            </a:r>
            <a:endParaRPr sz="1400" dirty="0">
              <a:latin typeface="Bookman Old Style"/>
              <a:cs typeface="Bookman Old Style"/>
            </a:endParaRPr>
          </a:p>
          <a:p>
            <a:pPr marL="12700" marR="162560">
              <a:lnSpc>
                <a:spcPct val="101800"/>
              </a:lnSpc>
              <a:spcBef>
                <a:spcPts val="500"/>
              </a:spcBef>
            </a:pPr>
            <a:r>
              <a:rPr sz="900" b="0" spc="-75" dirty="0">
                <a:latin typeface="Bookman Old Style"/>
                <a:cs typeface="Bookman Old Style"/>
              </a:rPr>
              <a:t>Rest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parameters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allow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calling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code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specify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zero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more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arguments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specified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For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arguments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  </a:t>
            </a:r>
            <a:r>
              <a:rPr sz="900" b="0" spc="-50" dirty="0">
                <a:latin typeface="Bookman Old Style"/>
                <a:cs typeface="Bookman Old Style"/>
              </a:rPr>
              <a:t>correctly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passed,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rest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parameters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must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follow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these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rules</a:t>
            </a:r>
            <a:endParaRPr sz="900" dirty="0">
              <a:latin typeface="Bookman Old Style"/>
              <a:cs typeface="Bookman Old Style"/>
            </a:endParaRPr>
          </a:p>
          <a:p>
            <a:pPr marL="607060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b="0" spc="-60" dirty="0">
                <a:latin typeface="Bookman Old Style"/>
                <a:cs typeface="Bookman Old Style"/>
              </a:rPr>
              <a:t>Only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one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rest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parameter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allowed.</a:t>
            </a:r>
            <a:endParaRPr sz="900" dirty="0">
              <a:latin typeface="Bookman Old Style"/>
              <a:cs typeface="Bookman Old Style"/>
            </a:endParaRPr>
          </a:p>
          <a:p>
            <a:pPr marL="607060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b="0" spc="-45" dirty="0">
                <a:latin typeface="Bookman Old Style"/>
                <a:cs typeface="Bookman Old Style"/>
              </a:rPr>
              <a:t>The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rest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parameter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must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appear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last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parameter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list.</a:t>
            </a:r>
            <a:endParaRPr sz="900" dirty="0">
              <a:latin typeface="Bookman Old Style"/>
              <a:cs typeface="Bookman Old Style"/>
            </a:endParaRPr>
          </a:p>
          <a:p>
            <a:pPr marL="607060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b="0" spc="-4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rest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parameter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must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array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type.</a:t>
            </a:r>
            <a:endParaRPr sz="900" dirty="0">
              <a:latin typeface="Bookman Old Style"/>
              <a:cs typeface="Bookman Old Style"/>
            </a:endParaRPr>
          </a:p>
          <a:p>
            <a:pPr marL="12700" marR="7620" indent="228600">
              <a:lnSpc>
                <a:spcPct val="101800"/>
              </a:lnSpc>
              <a:spcBef>
                <a:spcPts val="605"/>
              </a:spcBef>
            </a:pPr>
            <a:r>
              <a:rPr sz="900" b="0" spc="-60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declare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rest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parameter,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prefix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identifier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with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three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periods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ensure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annotation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array  </a:t>
            </a:r>
            <a:r>
              <a:rPr sz="900" b="0" spc="-60" dirty="0">
                <a:latin typeface="Bookman Old Style"/>
                <a:cs typeface="Bookman Old Style"/>
              </a:rPr>
              <a:t>type,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shown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Listing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1-27.</a:t>
            </a:r>
            <a:endParaRPr sz="900" dirty="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10" dirty="0">
                <a:latin typeface="Book Antiqua"/>
                <a:cs typeface="Book Antiqua"/>
              </a:rPr>
              <a:t>1-27.  </a:t>
            </a:r>
            <a:r>
              <a:rPr sz="900" b="0" spc="-75" dirty="0">
                <a:latin typeface="Bookman Old Style"/>
                <a:cs typeface="Bookman Old Style"/>
              </a:rPr>
              <a:t>Rest</a:t>
            </a:r>
            <a:r>
              <a:rPr sz="900" b="0" spc="-204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Parameters</a:t>
            </a:r>
            <a:endParaRPr sz="900" dirty="0">
              <a:latin typeface="Bookman Old Style"/>
              <a:cs typeface="Bookman Old Style"/>
            </a:endParaRPr>
          </a:p>
          <a:p>
            <a:pPr marL="241300" marR="3148330" indent="-228600">
              <a:lnSpc>
                <a:spcPct val="101800"/>
              </a:lnSpc>
              <a:spcBef>
                <a:spcPts val="650"/>
              </a:spcBef>
            </a:pPr>
            <a:r>
              <a:rPr sz="900" dirty="0">
                <a:latin typeface="SimSun"/>
                <a:cs typeface="SimSun"/>
              </a:rPr>
              <a:t>function </a:t>
            </a:r>
            <a:r>
              <a:rPr sz="900" spc="35" dirty="0">
                <a:latin typeface="SimSun"/>
                <a:cs typeface="SimSun"/>
              </a:rPr>
              <a:t>getAverage(</a:t>
            </a:r>
            <a:r>
              <a:rPr sz="900" b="1" spc="35" dirty="0">
                <a:latin typeface="Arial"/>
                <a:cs typeface="Arial"/>
              </a:rPr>
              <a:t>...</a:t>
            </a:r>
            <a:r>
              <a:rPr sz="900" spc="35" dirty="0">
                <a:latin typeface="SimSun"/>
                <a:cs typeface="SimSun"/>
              </a:rPr>
              <a:t>a: </a:t>
            </a:r>
            <a:r>
              <a:rPr sz="900" dirty="0">
                <a:latin typeface="SimSun"/>
                <a:cs typeface="SimSun"/>
              </a:rPr>
              <a:t>number[]):</a:t>
            </a:r>
            <a:r>
              <a:rPr sz="900" spc="-8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string</a:t>
            </a:r>
            <a:r>
              <a:rPr sz="900" spc="-1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  var total =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0;</a:t>
            </a: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var count =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0;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469900" marR="3434079" indent="-228600">
              <a:lnSpc>
                <a:spcPct val="101800"/>
              </a:lnSpc>
              <a:spcBef>
                <a:spcPts val="5"/>
              </a:spcBef>
            </a:pPr>
            <a:r>
              <a:rPr sz="900" dirty="0">
                <a:latin typeface="SimSun"/>
                <a:cs typeface="SimSun"/>
              </a:rPr>
              <a:t>for (var i = 0; i &lt; a.length;</a:t>
            </a:r>
            <a:r>
              <a:rPr sz="900" spc="-9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i++)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  total +=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a[i];</a:t>
            </a:r>
          </a:p>
          <a:p>
            <a:pPr marR="4336415" algn="ctr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count++;</a:t>
            </a: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var average = total /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count;</a:t>
            </a: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return 'The average is ' +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average;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var result = getAverage(2, 4, 6, 8, 10); // 'The average is</a:t>
            </a:r>
            <a:r>
              <a:rPr sz="900" spc="-2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6'</a:t>
            </a: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7992871"/>
            <a:ext cx="15557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14" dirty="0">
                <a:latin typeface="Bookman Old Style"/>
                <a:cs typeface="Bookman Old Style"/>
              </a:rPr>
              <a:t>20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82900" y="8241630"/>
            <a:ext cx="10915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www.it-ebooks.info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73097" y="301118"/>
            <a:ext cx="5741035" cy="33268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lang="en-US"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1200" spc="-85" dirty="0">
                <a:latin typeface="Bookman Old Style"/>
                <a:cs typeface="Bookman Old Style"/>
              </a:rPr>
              <a:t>Overloads</a:t>
            </a:r>
            <a:endParaRPr lang="en-US" sz="1200" dirty="0">
              <a:latin typeface="Bookman Old Style"/>
              <a:cs typeface="Bookman Old Style"/>
            </a:endParaRPr>
          </a:p>
          <a:p>
            <a:pPr marL="12700" marR="5080">
              <a:lnSpc>
                <a:spcPct val="101800"/>
              </a:lnSpc>
              <a:spcBef>
                <a:spcPts val="500"/>
              </a:spcBef>
            </a:pPr>
            <a:r>
              <a:rPr lang="en-US" sz="800" spc="-10" dirty="0">
                <a:latin typeface="Bookman Old Style"/>
                <a:cs typeface="Bookman Old Style"/>
              </a:rPr>
              <a:t>I</a:t>
            </a:r>
            <a:r>
              <a:rPr lang="en-US" sz="800" spc="-95" dirty="0">
                <a:latin typeface="Bookman Old Style"/>
                <a:cs typeface="Bookman Old Style"/>
              </a:rPr>
              <a:t> </a:t>
            </a:r>
            <a:r>
              <a:rPr lang="en-US" sz="800" spc="-65" dirty="0">
                <a:latin typeface="Bookman Old Style"/>
                <a:cs typeface="Bookman Old Style"/>
              </a:rPr>
              <a:t>have</a:t>
            </a:r>
            <a:r>
              <a:rPr lang="en-US" sz="800" spc="-95" dirty="0">
                <a:latin typeface="Bookman Old Style"/>
                <a:cs typeface="Bookman Old Style"/>
              </a:rPr>
              <a:t> </a:t>
            </a:r>
            <a:r>
              <a:rPr lang="en-US" sz="800" spc="-50" dirty="0">
                <a:latin typeface="Bookman Old Style"/>
                <a:cs typeface="Bookman Old Style"/>
              </a:rPr>
              <a:t>deliberately</a:t>
            </a:r>
            <a:r>
              <a:rPr lang="en-US" sz="800" spc="-95" dirty="0">
                <a:latin typeface="Bookman Old Style"/>
                <a:cs typeface="Bookman Old Style"/>
              </a:rPr>
              <a:t> </a:t>
            </a:r>
            <a:r>
              <a:rPr lang="en-US" sz="800" spc="-45" dirty="0">
                <a:latin typeface="Bookman Old Style"/>
                <a:cs typeface="Bookman Old Style"/>
              </a:rPr>
              <a:t>covered</a:t>
            </a:r>
            <a:r>
              <a:rPr lang="en-US" sz="800" spc="-90" dirty="0">
                <a:latin typeface="Bookman Old Style"/>
                <a:cs typeface="Bookman Old Style"/>
              </a:rPr>
              <a:t> </a:t>
            </a:r>
            <a:r>
              <a:rPr lang="en-US" sz="800" spc="-50" dirty="0">
                <a:latin typeface="Bookman Old Style"/>
                <a:cs typeface="Bookman Old Style"/>
              </a:rPr>
              <a:t>optional,</a:t>
            </a:r>
            <a:r>
              <a:rPr lang="en-US" sz="800" spc="-95" dirty="0">
                <a:latin typeface="Bookman Old Style"/>
                <a:cs typeface="Bookman Old Style"/>
              </a:rPr>
              <a:t> </a:t>
            </a:r>
            <a:r>
              <a:rPr lang="en-US" sz="800" spc="-60" dirty="0">
                <a:latin typeface="Bookman Old Style"/>
                <a:cs typeface="Bookman Old Style"/>
              </a:rPr>
              <a:t>default,</a:t>
            </a:r>
            <a:r>
              <a:rPr lang="en-US" sz="800" spc="-95" dirty="0">
                <a:latin typeface="Bookman Old Style"/>
                <a:cs typeface="Bookman Old Style"/>
              </a:rPr>
              <a:t> </a:t>
            </a:r>
            <a:r>
              <a:rPr lang="en-US" sz="800" spc="-65" dirty="0">
                <a:latin typeface="Bookman Old Style"/>
                <a:cs typeface="Bookman Old Style"/>
              </a:rPr>
              <a:t>and</a:t>
            </a:r>
            <a:r>
              <a:rPr lang="en-US" sz="800" spc="-95" dirty="0">
                <a:latin typeface="Bookman Old Style"/>
                <a:cs typeface="Bookman Old Style"/>
              </a:rPr>
              <a:t> </a:t>
            </a:r>
            <a:r>
              <a:rPr lang="en-US" sz="800" spc="-70" dirty="0">
                <a:latin typeface="Bookman Old Style"/>
                <a:cs typeface="Bookman Old Style"/>
              </a:rPr>
              <a:t>rest</a:t>
            </a:r>
            <a:r>
              <a:rPr lang="en-US" sz="800" spc="-90" dirty="0">
                <a:latin typeface="Bookman Old Style"/>
                <a:cs typeface="Bookman Old Style"/>
              </a:rPr>
              <a:t> </a:t>
            </a:r>
            <a:r>
              <a:rPr lang="en-US" sz="800" spc="-65" dirty="0">
                <a:latin typeface="Bookman Old Style"/>
                <a:cs typeface="Bookman Old Style"/>
              </a:rPr>
              <a:t>parameters</a:t>
            </a:r>
            <a:r>
              <a:rPr lang="en-US" sz="800" spc="-95" dirty="0">
                <a:latin typeface="Bookman Old Style"/>
                <a:cs typeface="Bookman Old Style"/>
              </a:rPr>
              <a:t> </a:t>
            </a:r>
            <a:r>
              <a:rPr lang="en-US" sz="800" spc="-40" dirty="0">
                <a:latin typeface="Bookman Old Style"/>
                <a:cs typeface="Bookman Old Style"/>
              </a:rPr>
              <a:t>before</a:t>
            </a:r>
            <a:r>
              <a:rPr lang="en-US" sz="800" spc="-95" dirty="0">
                <a:latin typeface="Bookman Old Style"/>
                <a:cs typeface="Bookman Old Style"/>
              </a:rPr>
              <a:t> </a:t>
            </a:r>
            <a:r>
              <a:rPr lang="en-US" sz="800" spc="-55" dirty="0">
                <a:latin typeface="Bookman Old Style"/>
                <a:cs typeface="Bookman Old Style"/>
              </a:rPr>
              <a:t>introducing</a:t>
            </a:r>
            <a:r>
              <a:rPr lang="en-US" sz="800" spc="-95" dirty="0">
                <a:latin typeface="Bookman Old Style"/>
                <a:cs typeface="Bookman Old Style"/>
              </a:rPr>
              <a:t> </a:t>
            </a:r>
            <a:r>
              <a:rPr lang="en-US" sz="800" spc="-55" dirty="0">
                <a:latin typeface="Bookman Old Style"/>
                <a:cs typeface="Bookman Old Style"/>
              </a:rPr>
              <a:t>function</a:t>
            </a:r>
            <a:r>
              <a:rPr lang="en-US" sz="800" spc="-90" dirty="0">
                <a:latin typeface="Bookman Old Style"/>
                <a:cs typeface="Bookman Old Style"/>
              </a:rPr>
              <a:t> </a:t>
            </a:r>
            <a:r>
              <a:rPr lang="en-US" sz="800" spc="-50" dirty="0">
                <a:latin typeface="Bookman Old Style"/>
                <a:cs typeface="Bookman Old Style"/>
              </a:rPr>
              <a:t>overloads;</a:t>
            </a:r>
            <a:r>
              <a:rPr lang="en-US" sz="800" spc="-95" dirty="0">
                <a:latin typeface="Bookman Old Style"/>
                <a:cs typeface="Bookman Old Style"/>
              </a:rPr>
              <a:t> </a:t>
            </a:r>
            <a:r>
              <a:rPr lang="en-US" sz="800" spc="-50" dirty="0">
                <a:latin typeface="Bookman Old Style"/>
                <a:cs typeface="Bookman Old Style"/>
              </a:rPr>
              <a:t>in</a:t>
            </a:r>
            <a:r>
              <a:rPr lang="en-US" sz="800" spc="-95" dirty="0">
                <a:latin typeface="Bookman Old Style"/>
                <a:cs typeface="Bookman Old Style"/>
              </a:rPr>
              <a:t> </a:t>
            </a:r>
            <a:r>
              <a:rPr lang="en-US" sz="800" spc="-65" dirty="0">
                <a:latin typeface="Bookman Old Style"/>
                <a:cs typeface="Bookman Old Style"/>
              </a:rPr>
              <a:t>most</a:t>
            </a:r>
            <a:r>
              <a:rPr lang="en-US" sz="800" spc="-90" dirty="0">
                <a:latin typeface="Bookman Old Style"/>
                <a:cs typeface="Bookman Old Style"/>
              </a:rPr>
              <a:t> </a:t>
            </a:r>
            <a:r>
              <a:rPr lang="en-US" sz="800" spc="-70" dirty="0">
                <a:latin typeface="Bookman Old Style"/>
                <a:cs typeface="Bookman Old Style"/>
              </a:rPr>
              <a:t>cases  </a:t>
            </a:r>
            <a:r>
              <a:rPr lang="en-US" sz="800" spc="-65" dirty="0">
                <a:latin typeface="Bookman Old Style"/>
                <a:cs typeface="Bookman Old Style"/>
              </a:rPr>
              <a:t>you </a:t>
            </a:r>
            <a:r>
              <a:rPr lang="en-US" sz="800" spc="-70" dirty="0">
                <a:latin typeface="Bookman Old Style"/>
                <a:cs typeface="Bookman Old Style"/>
              </a:rPr>
              <a:t>can </a:t>
            </a:r>
            <a:r>
              <a:rPr lang="en-US" sz="800" spc="-50" dirty="0">
                <a:latin typeface="Bookman Old Style"/>
                <a:cs typeface="Bookman Old Style"/>
              </a:rPr>
              <a:t>write </a:t>
            </a:r>
            <a:r>
              <a:rPr lang="en-US" sz="800" spc="-75" dirty="0">
                <a:latin typeface="Bookman Old Style"/>
                <a:cs typeface="Bookman Old Style"/>
              </a:rPr>
              <a:t>a </a:t>
            </a:r>
            <a:r>
              <a:rPr lang="en-US" sz="800" spc="-50" dirty="0">
                <a:latin typeface="Bookman Old Style"/>
                <a:cs typeface="Bookman Old Style"/>
              </a:rPr>
              <a:t>method </a:t>
            </a:r>
            <a:r>
              <a:rPr lang="en-US" sz="800" spc="-70" dirty="0">
                <a:latin typeface="Bookman Old Style"/>
                <a:cs typeface="Bookman Old Style"/>
              </a:rPr>
              <a:t>using </a:t>
            </a:r>
            <a:r>
              <a:rPr lang="en-US" sz="800" spc="-60" dirty="0">
                <a:latin typeface="Bookman Old Style"/>
                <a:cs typeface="Bookman Old Style"/>
              </a:rPr>
              <a:t>parameter language </a:t>
            </a:r>
            <a:r>
              <a:rPr lang="en-US" sz="800" spc="-65" dirty="0">
                <a:latin typeface="Bookman Old Style"/>
                <a:cs typeface="Bookman Old Style"/>
              </a:rPr>
              <a:t>features and </a:t>
            </a:r>
            <a:r>
              <a:rPr lang="en-US" sz="800" spc="-45" dirty="0">
                <a:latin typeface="Bookman Old Style"/>
                <a:cs typeface="Bookman Old Style"/>
              </a:rPr>
              <a:t>avoid </a:t>
            </a:r>
            <a:r>
              <a:rPr lang="en-US" sz="800" spc="-50" dirty="0">
                <a:latin typeface="Bookman Old Style"/>
                <a:cs typeface="Bookman Old Style"/>
              </a:rPr>
              <a:t>writing </a:t>
            </a:r>
            <a:r>
              <a:rPr lang="en-US" sz="800" spc="-75" dirty="0">
                <a:latin typeface="Bookman Old Style"/>
                <a:cs typeface="Bookman Old Style"/>
              </a:rPr>
              <a:t>an </a:t>
            </a:r>
            <a:r>
              <a:rPr lang="en-US" sz="800" spc="-45" dirty="0">
                <a:latin typeface="Bookman Old Style"/>
                <a:cs typeface="Bookman Old Style"/>
              </a:rPr>
              <a:t>overload. </a:t>
            </a:r>
            <a:r>
              <a:rPr lang="en-US" sz="800" spc="-55" dirty="0">
                <a:latin typeface="Bookman Old Style"/>
                <a:cs typeface="Bookman Old Style"/>
              </a:rPr>
              <a:t>Where </a:t>
            </a:r>
            <a:r>
              <a:rPr lang="en-US" sz="800" spc="-65" dirty="0">
                <a:latin typeface="Bookman Old Style"/>
                <a:cs typeface="Bookman Old Style"/>
              </a:rPr>
              <a:t>this </a:t>
            </a:r>
            <a:r>
              <a:rPr lang="en-US" sz="800" spc="-45" dirty="0">
                <a:latin typeface="Bookman Old Style"/>
                <a:cs typeface="Bookman Old Style"/>
              </a:rPr>
              <a:t>isn’t </a:t>
            </a:r>
            <a:r>
              <a:rPr lang="en-US" sz="800" spc="-55" dirty="0">
                <a:latin typeface="Bookman Old Style"/>
                <a:cs typeface="Bookman Old Style"/>
              </a:rPr>
              <a:t>possible,  </a:t>
            </a:r>
            <a:r>
              <a:rPr lang="en-US" sz="800" spc="-65" dirty="0">
                <a:latin typeface="Bookman Old Style"/>
                <a:cs typeface="Bookman Old Style"/>
              </a:rPr>
              <a:t>you should </a:t>
            </a:r>
            <a:r>
              <a:rPr lang="en-US" sz="800" spc="-50" dirty="0">
                <a:latin typeface="Bookman Old Style"/>
                <a:cs typeface="Bookman Old Style"/>
              </a:rPr>
              <a:t>consider writing </a:t>
            </a:r>
            <a:r>
              <a:rPr lang="en-US" sz="800" spc="-65" dirty="0">
                <a:latin typeface="Bookman Old Style"/>
                <a:cs typeface="Bookman Old Style"/>
              </a:rPr>
              <a:t>separate, </a:t>
            </a:r>
            <a:r>
              <a:rPr lang="en-US" sz="800" spc="-50" dirty="0">
                <a:latin typeface="Bookman Old Style"/>
                <a:cs typeface="Bookman Old Style"/>
              </a:rPr>
              <a:t>well-named </a:t>
            </a:r>
            <a:r>
              <a:rPr lang="en-US" sz="800" spc="-60" dirty="0">
                <a:latin typeface="Bookman Old Style"/>
                <a:cs typeface="Bookman Old Style"/>
              </a:rPr>
              <a:t>functions </a:t>
            </a:r>
            <a:r>
              <a:rPr lang="en-US" sz="800" spc="-75" dirty="0">
                <a:latin typeface="Bookman Old Style"/>
                <a:cs typeface="Bookman Old Style"/>
              </a:rPr>
              <a:t>that make </a:t>
            </a:r>
            <a:r>
              <a:rPr lang="en-US" sz="800" spc="-55" dirty="0">
                <a:latin typeface="Bookman Old Style"/>
                <a:cs typeface="Bookman Old Style"/>
              </a:rPr>
              <a:t>their </a:t>
            </a:r>
            <a:r>
              <a:rPr lang="en-US" sz="800" spc="-45" dirty="0">
                <a:latin typeface="Bookman Old Style"/>
                <a:cs typeface="Bookman Old Style"/>
              </a:rPr>
              <a:t>different </a:t>
            </a:r>
            <a:r>
              <a:rPr lang="en-US" sz="800" spc="-55" dirty="0">
                <a:latin typeface="Bookman Old Style"/>
                <a:cs typeface="Bookman Old Style"/>
              </a:rPr>
              <a:t>intentions </a:t>
            </a:r>
            <a:r>
              <a:rPr lang="en-US" sz="800" spc="-50" dirty="0">
                <a:latin typeface="Bookman Old Style"/>
                <a:cs typeface="Bookman Old Style"/>
              </a:rPr>
              <a:t>explicit. </a:t>
            </a:r>
            <a:r>
              <a:rPr lang="en-US" sz="800" spc="-70" dirty="0">
                <a:latin typeface="Bookman Old Style"/>
                <a:cs typeface="Bookman Old Style"/>
              </a:rPr>
              <a:t>That </a:t>
            </a:r>
            <a:r>
              <a:rPr lang="en-US" sz="800" spc="-45" dirty="0">
                <a:latin typeface="Bookman Old Style"/>
                <a:cs typeface="Bookman Old Style"/>
              </a:rPr>
              <a:t>isn’t to  </a:t>
            </a:r>
            <a:r>
              <a:rPr lang="en-US" sz="800" spc="-85" dirty="0">
                <a:latin typeface="Bookman Old Style"/>
                <a:cs typeface="Bookman Old Style"/>
              </a:rPr>
              <a:t>say</a:t>
            </a:r>
            <a:r>
              <a:rPr lang="en-US" sz="800" spc="-105" dirty="0">
                <a:latin typeface="Bookman Old Style"/>
                <a:cs typeface="Bookman Old Style"/>
              </a:rPr>
              <a:t> </a:t>
            </a:r>
            <a:r>
              <a:rPr lang="en-US" sz="800" spc="-75" dirty="0">
                <a:latin typeface="Bookman Old Style"/>
                <a:cs typeface="Bookman Old Style"/>
              </a:rPr>
              <a:t>that</a:t>
            </a:r>
            <a:r>
              <a:rPr lang="en-US" sz="800" spc="-100" dirty="0">
                <a:latin typeface="Bookman Old Style"/>
                <a:cs typeface="Bookman Old Style"/>
              </a:rPr>
              <a:t> </a:t>
            </a:r>
            <a:r>
              <a:rPr lang="en-US" sz="800" spc="-55" dirty="0">
                <a:latin typeface="Bookman Old Style"/>
                <a:cs typeface="Bookman Old Style"/>
              </a:rPr>
              <a:t>there</a:t>
            </a:r>
            <a:r>
              <a:rPr lang="en-US" sz="800" spc="-100" dirty="0">
                <a:latin typeface="Bookman Old Style"/>
                <a:cs typeface="Bookman Old Style"/>
              </a:rPr>
              <a:t> </a:t>
            </a:r>
            <a:r>
              <a:rPr lang="en-US" sz="800" spc="-60" dirty="0">
                <a:latin typeface="Bookman Old Style"/>
                <a:cs typeface="Bookman Old Style"/>
              </a:rPr>
              <a:t>are</a:t>
            </a:r>
            <a:r>
              <a:rPr lang="en-US" sz="800" spc="-105" dirty="0">
                <a:latin typeface="Bookman Old Style"/>
                <a:cs typeface="Bookman Old Style"/>
              </a:rPr>
              <a:t> </a:t>
            </a:r>
            <a:r>
              <a:rPr lang="en-US" sz="800" spc="-45" dirty="0">
                <a:latin typeface="Bookman Old Style"/>
                <a:cs typeface="Bookman Old Style"/>
              </a:rPr>
              <a:t>no</a:t>
            </a:r>
            <a:r>
              <a:rPr lang="en-US" sz="800" spc="-100" dirty="0">
                <a:latin typeface="Bookman Old Style"/>
                <a:cs typeface="Bookman Old Style"/>
              </a:rPr>
              <a:t> </a:t>
            </a:r>
            <a:r>
              <a:rPr lang="en-US" sz="800" spc="-45" dirty="0">
                <a:latin typeface="Bookman Old Style"/>
                <a:cs typeface="Bookman Old Style"/>
              </a:rPr>
              <a:t>valid</a:t>
            </a:r>
            <a:r>
              <a:rPr lang="en-US" sz="800" spc="-100" dirty="0">
                <a:latin typeface="Bookman Old Style"/>
                <a:cs typeface="Bookman Old Style"/>
              </a:rPr>
              <a:t> </a:t>
            </a:r>
            <a:r>
              <a:rPr lang="en-US" sz="800" spc="-80" dirty="0">
                <a:latin typeface="Bookman Old Style"/>
                <a:cs typeface="Bookman Old Style"/>
              </a:rPr>
              <a:t>uses</a:t>
            </a:r>
            <a:r>
              <a:rPr lang="en-US" sz="800" spc="-100" dirty="0">
                <a:latin typeface="Bookman Old Style"/>
                <a:cs typeface="Bookman Old Style"/>
              </a:rPr>
              <a:t> </a:t>
            </a:r>
            <a:r>
              <a:rPr lang="en-US" sz="800" spc="-40" dirty="0">
                <a:latin typeface="Bookman Old Style"/>
                <a:cs typeface="Bookman Old Style"/>
              </a:rPr>
              <a:t>for</a:t>
            </a:r>
            <a:r>
              <a:rPr lang="en-US" sz="800" spc="-105" dirty="0">
                <a:latin typeface="Bookman Old Style"/>
                <a:cs typeface="Bookman Old Style"/>
              </a:rPr>
              <a:t> </a:t>
            </a:r>
            <a:r>
              <a:rPr lang="en-US" sz="800" spc="-55" dirty="0">
                <a:latin typeface="Bookman Old Style"/>
                <a:cs typeface="Bookman Old Style"/>
              </a:rPr>
              <a:t>function</a:t>
            </a:r>
            <a:r>
              <a:rPr lang="en-US" sz="800" spc="-100" dirty="0">
                <a:latin typeface="Bookman Old Style"/>
                <a:cs typeface="Bookman Old Style"/>
              </a:rPr>
              <a:t> </a:t>
            </a:r>
            <a:r>
              <a:rPr lang="en-US" sz="800" spc="-50" dirty="0">
                <a:latin typeface="Bookman Old Style"/>
                <a:cs typeface="Bookman Old Style"/>
              </a:rPr>
              <a:t>overloads</a:t>
            </a:r>
            <a:r>
              <a:rPr lang="en-US" sz="800" spc="-100" dirty="0">
                <a:latin typeface="Bookman Old Style"/>
                <a:cs typeface="Bookman Old Style"/>
              </a:rPr>
              <a:t> </a:t>
            </a:r>
            <a:r>
              <a:rPr lang="en-US" sz="800" spc="-65" dirty="0">
                <a:latin typeface="Bookman Old Style"/>
                <a:cs typeface="Bookman Old Style"/>
              </a:rPr>
              <a:t>and</a:t>
            </a:r>
            <a:r>
              <a:rPr lang="en-US" sz="800" spc="-105" dirty="0">
                <a:latin typeface="Bookman Old Style"/>
                <a:cs typeface="Bookman Old Style"/>
              </a:rPr>
              <a:t> </a:t>
            </a:r>
            <a:r>
              <a:rPr lang="en-US" sz="800" spc="-30" dirty="0">
                <a:latin typeface="Bookman Old Style"/>
                <a:cs typeface="Bookman Old Style"/>
              </a:rPr>
              <a:t>if</a:t>
            </a:r>
            <a:r>
              <a:rPr lang="en-US" sz="800" spc="-100" dirty="0">
                <a:latin typeface="Bookman Old Style"/>
                <a:cs typeface="Bookman Old Style"/>
              </a:rPr>
              <a:t> </a:t>
            </a:r>
            <a:r>
              <a:rPr lang="en-US" sz="800" spc="-65" dirty="0">
                <a:latin typeface="Bookman Old Style"/>
                <a:cs typeface="Bookman Old Style"/>
              </a:rPr>
              <a:t>you</a:t>
            </a:r>
            <a:r>
              <a:rPr lang="en-US" sz="800" spc="-100" dirty="0">
                <a:latin typeface="Bookman Old Style"/>
                <a:cs typeface="Bookman Old Style"/>
              </a:rPr>
              <a:t> </a:t>
            </a:r>
            <a:r>
              <a:rPr lang="en-US" sz="800" spc="-65" dirty="0">
                <a:latin typeface="Bookman Old Style"/>
                <a:cs typeface="Bookman Old Style"/>
              </a:rPr>
              <a:t>have</a:t>
            </a:r>
            <a:r>
              <a:rPr lang="en-US" sz="800" spc="-100" dirty="0">
                <a:latin typeface="Bookman Old Style"/>
                <a:cs typeface="Bookman Old Style"/>
              </a:rPr>
              <a:t> </a:t>
            </a:r>
            <a:r>
              <a:rPr lang="en-US" sz="800" spc="-50" dirty="0">
                <a:latin typeface="Bookman Old Style"/>
                <a:cs typeface="Bookman Old Style"/>
              </a:rPr>
              <a:t>considered</a:t>
            </a:r>
            <a:r>
              <a:rPr lang="en-US" sz="800" spc="-105" dirty="0">
                <a:latin typeface="Bookman Old Style"/>
                <a:cs typeface="Bookman Old Style"/>
              </a:rPr>
              <a:t> </a:t>
            </a:r>
            <a:r>
              <a:rPr lang="en-US" sz="800" spc="-55" dirty="0">
                <a:latin typeface="Bookman Old Style"/>
                <a:cs typeface="Bookman Old Style"/>
              </a:rPr>
              <a:t>the</a:t>
            </a:r>
            <a:r>
              <a:rPr lang="en-US" sz="800" spc="-100" dirty="0">
                <a:latin typeface="Bookman Old Style"/>
                <a:cs typeface="Bookman Old Style"/>
              </a:rPr>
              <a:t> </a:t>
            </a:r>
            <a:r>
              <a:rPr lang="en-US" sz="800" spc="-50" dirty="0">
                <a:latin typeface="Bookman Old Style"/>
                <a:cs typeface="Bookman Old Style"/>
              </a:rPr>
              <a:t>other</a:t>
            </a:r>
            <a:r>
              <a:rPr lang="en-US" sz="800" spc="-100" dirty="0">
                <a:latin typeface="Bookman Old Style"/>
                <a:cs typeface="Bookman Old Style"/>
              </a:rPr>
              <a:t> </a:t>
            </a:r>
            <a:r>
              <a:rPr lang="en-US" sz="800" spc="-50" dirty="0">
                <a:latin typeface="Bookman Old Style"/>
                <a:cs typeface="Bookman Old Style"/>
              </a:rPr>
              <a:t>options</a:t>
            </a:r>
            <a:r>
              <a:rPr lang="en-US" sz="800" spc="-105" dirty="0">
                <a:latin typeface="Bookman Old Style"/>
                <a:cs typeface="Bookman Old Style"/>
              </a:rPr>
              <a:t> </a:t>
            </a:r>
            <a:r>
              <a:rPr lang="en-US" sz="800" spc="-65" dirty="0">
                <a:latin typeface="Bookman Old Style"/>
                <a:cs typeface="Bookman Old Style"/>
              </a:rPr>
              <a:t>and</a:t>
            </a:r>
            <a:r>
              <a:rPr lang="en-US" sz="800" spc="-100" dirty="0">
                <a:latin typeface="Bookman Old Style"/>
                <a:cs typeface="Bookman Old Style"/>
              </a:rPr>
              <a:t> </a:t>
            </a:r>
            <a:r>
              <a:rPr lang="en-US" sz="800" spc="-60" dirty="0">
                <a:latin typeface="Bookman Old Style"/>
                <a:cs typeface="Bookman Old Style"/>
              </a:rPr>
              <a:t>chosen</a:t>
            </a:r>
            <a:r>
              <a:rPr lang="en-US" sz="800" spc="-100" dirty="0">
                <a:latin typeface="Bookman Old Style"/>
                <a:cs typeface="Bookman Old Style"/>
              </a:rPr>
              <a:t> </a:t>
            </a:r>
            <a:r>
              <a:rPr lang="en-US" sz="800" spc="-45" dirty="0">
                <a:latin typeface="Bookman Old Style"/>
                <a:cs typeface="Bookman Old Style"/>
              </a:rPr>
              <a:t>to</a:t>
            </a:r>
            <a:r>
              <a:rPr lang="en-US" sz="800" spc="-100" dirty="0">
                <a:latin typeface="Bookman Old Style"/>
                <a:cs typeface="Bookman Old Style"/>
              </a:rPr>
              <a:t> </a:t>
            </a:r>
            <a:r>
              <a:rPr lang="en-US" sz="800" spc="-75" dirty="0">
                <a:latin typeface="Bookman Old Style"/>
                <a:cs typeface="Bookman Old Style"/>
              </a:rPr>
              <a:t>use  </a:t>
            </a:r>
            <a:r>
              <a:rPr lang="en-US" sz="800" spc="-50" dirty="0">
                <a:latin typeface="Bookman Old Style"/>
                <a:cs typeface="Bookman Old Style"/>
              </a:rPr>
              <a:t>overloads</a:t>
            </a:r>
            <a:r>
              <a:rPr lang="en-US" sz="800" spc="-105" dirty="0">
                <a:latin typeface="Bookman Old Style"/>
                <a:cs typeface="Bookman Old Style"/>
              </a:rPr>
              <a:t> </a:t>
            </a:r>
            <a:r>
              <a:rPr lang="en-US" sz="800" spc="-75" dirty="0">
                <a:latin typeface="Bookman Old Style"/>
                <a:cs typeface="Bookman Old Style"/>
              </a:rPr>
              <a:t>that</a:t>
            </a:r>
            <a:r>
              <a:rPr lang="en-US" sz="800" spc="-105" dirty="0">
                <a:latin typeface="Bookman Old Style"/>
                <a:cs typeface="Bookman Old Style"/>
              </a:rPr>
              <a:t> </a:t>
            </a:r>
            <a:r>
              <a:rPr lang="en-US" sz="800" spc="-65" dirty="0">
                <a:latin typeface="Bookman Old Style"/>
                <a:cs typeface="Bookman Old Style"/>
              </a:rPr>
              <a:t>is</a:t>
            </a:r>
            <a:r>
              <a:rPr lang="en-US" sz="800" spc="-105" dirty="0">
                <a:latin typeface="Bookman Old Style"/>
                <a:cs typeface="Bookman Old Style"/>
              </a:rPr>
              <a:t> </a:t>
            </a:r>
            <a:r>
              <a:rPr lang="en-US" sz="800" spc="-75" dirty="0">
                <a:latin typeface="Bookman Old Style"/>
                <a:cs typeface="Bookman Old Style"/>
              </a:rPr>
              <a:t>a</a:t>
            </a:r>
            <a:r>
              <a:rPr lang="en-US" sz="800" spc="-105" dirty="0">
                <a:latin typeface="Bookman Old Style"/>
                <a:cs typeface="Bookman Old Style"/>
              </a:rPr>
              <a:t> </a:t>
            </a:r>
            <a:r>
              <a:rPr lang="en-US" sz="800" spc="-45" dirty="0">
                <a:latin typeface="Bookman Old Style"/>
                <a:cs typeface="Bookman Old Style"/>
              </a:rPr>
              <a:t>perfectly</a:t>
            </a:r>
            <a:r>
              <a:rPr lang="en-US" sz="800" spc="-105" dirty="0">
                <a:latin typeface="Bookman Old Style"/>
                <a:cs typeface="Bookman Old Style"/>
              </a:rPr>
              <a:t> </a:t>
            </a:r>
            <a:r>
              <a:rPr lang="en-US" sz="800" spc="-60" dirty="0">
                <a:latin typeface="Bookman Old Style"/>
                <a:cs typeface="Bookman Old Style"/>
              </a:rPr>
              <a:t>reasonable</a:t>
            </a:r>
            <a:r>
              <a:rPr lang="en-US" sz="800" spc="-105" dirty="0">
                <a:latin typeface="Bookman Old Style"/>
                <a:cs typeface="Bookman Old Style"/>
              </a:rPr>
              <a:t> </a:t>
            </a:r>
            <a:r>
              <a:rPr lang="en-US" sz="800" spc="-50" dirty="0">
                <a:latin typeface="Bookman Old Style"/>
                <a:cs typeface="Bookman Old Style"/>
              </a:rPr>
              <a:t>selection.</a:t>
            </a:r>
            <a:endParaRPr lang="en-US" sz="800" dirty="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10" dirty="0">
                <a:latin typeface="Book Antiqua"/>
                <a:cs typeface="Book Antiqua"/>
              </a:rPr>
              <a:t>1-28.</a:t>
            </a:r>
            <a:r>
              <a:rPr sz="900" b="1" i="1" spc="190" dirty="0">
                <a:latin typeface="Book Antiqua"/>
                <a:cs typeface="Book Antiqua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Overloads</a:t>
            </a:r>
            <a:endParaRPr sz="900" dirty="0">
              <a:latin typeface="Bookman Old Style"/>
              <a:cs typeface="Bookman Old Style"/>
            </a:endParaRPr>
          </a:p>
          <a:p>
            <a:pPr marL="12700" marR="2233930">
              <a:lnSpc>
                <a:spcPct val="101800"/>
              </a:lnSpc>
              <a:spcBef>
                <a:spcPts val="650"/>
              </a:spcBef>
            </a:pPr>
            <a:r>
              <a:rPr sz="900" b="1" spc="5" dirty="0">
                <a:latin typeface="Arial"/>
                <a:cs typeface="Arial"/>
              </a:rPr>
              <a:t>function </a:t>
            </a:r>
            <a:r>
              <a:rPr sz="900" b="1" spc="-15" dirty="0">
                <a:latin typeface="Arial"/>
                <a:cs typeface="Arial"/>
              </a:rPr>
              <a:t>getAverage(a: </a:t>
            </a:r>
            <a:r>
              <a:rPr sz="900" b="1" spc="55" dirty="0">
                <a:latin typeface="Arial"/>
                <a:cs typeface="Arial"/>
              </a:rPr>
              <a:t>string, </a:t>
            </a:r>
            <a:r>
              <a:rPr sz="900" b="1" spc="25" dirty="0">
                <a:latin typeface="Arial"/>
                <a:cs typeface="Arial"/>
              </a:rPr>
              <a:t>b: </a:t>
            </a:r>
            <a:r>
              <a:rPr sz="900" b="1" spc="55" dirty="0">
                <a:latin typeface="Arial"/>
                <a:cs typeface="Arial"/>
              </a:rPr>
              <a:t>string, </a:t>
            </a:r>
            <a:r>
              <a:rPr sz="900" b="1" spc="45" dirty="0">
                <a:latin typeface="Arial"/>
                <a:cs typeface="Arial"/>
              </a:rPr>
              <a:t>c: </a:t>
            </a:r>
            <a:r>
              <a:rPr sz="900" b="1" spc="60" dirty="0">
                <a:latin typeface="Arial"/>
                <a:cs typeface="Arial"/>
              </a:rPr>
              <a:t>string): </a:t>
            </a:r>
            <a:r>
              <a:rPr sz="900" b="1" spc="50" dirty="0">
                <a:latin typeface="Arial"/>
                <a:cs typeface="Arial"/>
              </a:rPr>
              <a:t>string;  </a:t>
            </a:r>
            <a:r>
              <a:rPr sz="900" b="1" spc="5" dirty="0">
                <a:latin typeface="Arial"/>
                <a:cs typeface="Arial"/>
              </a:rPr>
              <a:t>function </a:t>
            </a:r>
            <a:r>
              <a:rPr sz="900" b="1" spc="-15" dirty="0">
                <a:latin typeface="Arial"/>
                <a:cs typeface="Arial"/>
              </a:rPr>
              <a:t>getAverage(a: </a:t>
            </a:r>
            <a:r>
              <a:rPr sz="900" b="1" spc="-60" dirty="0">
                <a:latin typeface="Arial"/>
                <a:cs typeface="Arial"/>
              </a:rPr>
              <a:t>number, </a:t>
            </a:r>
            <a:r>
              <a:rPr sz="900" b="1" spc="25" dirty="0">
                <a:latin typeface="Arial"/>
                <a:cs typeface="Arial"/>
              </a:rPr>
              <a:t>b: </a:t>
            </a:r>
            <a:r>
              <a:rPr sz="900" b="1" spc="-60" dirty="0">
                <a:latin typeface="Arial"/>
                <a:cs typeface="Arial"/>
              </a:rPr>
              <a:t>number, </a:t>
            </a:r>
            <a:r>
              <a:rPr sz="900" b="1" spc="45" dirty="0">
                <a:latin typeface="Arial"/>
                <a:cs typeface="Arial"/>
              </a:rPr>
              <a:t>c: </a:t>
            </a:r>
            <a:r>
              <a:rPr sz="900" b="1" spc="-40" dirty="0">
                <a:latin typeface="Arial"/>
                <a:cs typeface="Arial"/>
              </a:rPr>
              <a:t>number):</a:t>
            </a:r>
            <a:r>
              <a:rPr sz="900" b="1" spc="5" dirty="0">
                <a:latin typeface="Arial"/>
                <a:cs typeface="Arial"/>
              </a:rPr>
              <a:t> </a:t>
            </a:r>
            <a:r>
              <a:rPr sz="900" b="1" spc="50" dirty="0">
                <a:latin typeface="Arial"/>
                <a:cs typeface="Arial"/>
              </a:rPr>
              <a:t>string;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// implementation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signature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function getAverage(a: any, b: any, c: any): string</a:t>
            </a:r>
            <a:r>
              <a:rPr sz="900" spc="-1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</a:p>
          <a:p>
            <a:pPr marL="241300" marR="183388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var total = parseInt(a, 10) + parseInt(b, 10) + parseInt(c,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10);  var average = total /</a:t>
            </a:r>
            <a:r>
              <a:rPr sz="900" spc="-1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3;</a:t>
            </a: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return 'The average is ' +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average;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var result = getAverage(4, 3, 8); //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5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1000" spc="-8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63906" y="7992871"/>
            <a:ext cx="14732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50" dirty="0">
                <a:latin typeface="Bookman Old Style"/>
                <a:cs typeface="Bookman Old Style"/>
              </a:rPr>
              <a:t>21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82900" y="8241630"/>
            <a:ext cx="10915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www.it-ebooks.info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27520" y="301118"/>
            <a:ext cx="188658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Chapter </a:t>
            </a:r>
            <a:r>
              <a:rPr sz="800" spc="-65" dirty="0">
                <a:latin typeface="Arial"/>
                <a:cs typeface="Arial"/>
              </a:rPr>
              <a:t>1 </a:t>
            </a:r>
            <a:r>
              <a:rPr sz="800" spc="-195" dirty="0">
                <a:solidFill>
                  <a:srgbClr val="CFD0D0"/>
                </a:solidFill>
                <a:latin typeface="MS UI Gothic"/>
                <a:cs typeface="MS UI Gothic"/>
              </a:rPr>
              <a:t>■ </a:t>
            </a:r>
            <a:r>
              <a:rPr sz="800" spc="-10" dirty="0">
                <a:latin typeface="Arial"/>
                <a:cs typeface="Arial"/>
              </a:rPr>
              <a:t>typeSCript </a:t>
            </a:r>
            <a:r>
              <a:rPr sz="800" spc="-40" dirty="0">
                <a:latin typeface="Arial"/>
                <a:cs typeface="Arial"/>
              </a:rPr>
              <a:t>Language</a:t>
            </a:r>
            <a:r>
              <a:rPr sz="800" spc="-105" dirty="0">
                <a:latin typeface="Arial"/>
                <a:cs typeface="Arial"/>
              </a:rPr>
              <a:t> </a:t>
            </a:r>
            <a:r>
              <a:rPr sz="800" spc="-30" dirty="0">
                <a:latin typeface="Arial"/>
                <a:cs typeface="Arial"/>
              </a:rPr>
              <a:t>FeatureS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5800" y="3132734"/>
            <a:ext cx="5715000" cy="0"/>
          </a:xfrm>
          <a:custGeom>
            <a:avLst/>
            <a:gdLst/>
            <a:ahLst/>
            <a:cxnLst/>
            <a:rect l="l" t="t" r="r" b="b"/>
            <a:pathLst>
              <a:path w="5715000">
                <a:moveTo>
                  <a:pt x="0" y="0"/>
                </a:moveTo>
                <a:lnTo>
                  <a:pt x="5715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" y="3661689"/>
            <a:ext cx="5715000" cy="0"/>
          </a:xfrm>
          <a:custGeom>
            <a:avLst/>
            <a:gdLst/>
            <a:ahLst/>
            <a:cxnLst/>
            <a:rect l="l" t="t" r="r" b="b"/>
            <a:pathLst>
              <a:path w="5715000">
                <a:moveTo>
                  <a:pt x="0" y="0"/>
                </a:moveTo>
                <a:lnTo>
                  <a:pt x="5715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3097" y="591464"/>
            <a:ext cx="5741035" cy="44696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10" dirty="0">
                <a:latin typeface="Book Antiqua"/>
                <a:cs typeface="Book Antiqua"/>
              </a:rPr>
              <a:t>1-31. </a:t>
            </a:r>
            <a:r>
              <a:rPr sz="900" b="0" spc="-55" dirty="0">
                <a:latin typeface="Bookman Old Style"/>
                <a:cs typeface="Bookman Old Style"/>
              </a:rPr>
              <a:t>Arrow</a:t>
            </a:r>
            <a:r>
              <a:rPr sz="900" b="0" spc="-16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functions</a:t>
            </a:r>
            <a:endParaRPr sz="900" dirty="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900" dirty="0">
                <a:latin typeface="SimSun"/>
                <a:cs typeface="SimSun"/>
              </a:rPr>
              <a:t>var addNumbers = (a: number, b: number) =&gt; a +</a:t>
            </a:r>
            <a:r>
              <a:rPr sz="900" spc="-2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b;</a:t>
            </a:r>
          </a:p>
          <a:p>
            <a:pPr marL="241300" marR="3205480" indent="-228600">
              <a:lnSpc>
                <a:spcPct val="101800"/>
              </a:lnSpc>
              <a:spcBef>
                <a:spcPts val="900"/>
              </a:spcBef>
            </a:pPr>
            <a:r>
              <a:rPr sz="900" dirty="0">
                <a:latin typeface="SimSun"/>
                <a:cs typeface="SimSun"/>
              </a:rPr>
              <a:t>var addNumbers = (a: number, b: number) =&gt;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  return a +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b;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 marL="241300" marR="2862580" indent="-22860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var addNumbers = function (a: number, b: number)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  return a +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b;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0" spc="-80" dirty="0">
                <a:latin typeface="Bookman Old Style"/>
                <a:cs typeface="Bookman Old Style"/>
              </a:rPr>
              <a:t>Arrow</a:t>
            </a:r>
            <a:r>
              <a:rPr sz="1400" b="0" spc="-165" dirty="0">
                <a:latin typeface="Bookman Old Style"/>
                <a:cs typeface="Bookman Old Style"/>
              </a:rPr>
              <a:t> </a:t>
            </a:r>
            <a:r>
              <a:rPr sz="1400" b="0" spc="-105" dirty="0">
                <a:latin typeface="Bookman Old Style"/>
                <a:cs typeface="Bookman Old Style"/>
              </a:rPr>
              <a:t>Functions</a:t>
            </a:r>
            <a:endParaRPr sz="1400" dirty="0">
              <a:latin typeface="Bookman Old Style"/>
              <a:cs typeface="Bookman Old Style"/>
            </a:endParaRPr>
          </a:p>
          <a:p>
            <a:pPr marL="12700" marR="5080">
              <a:lnSpc>
                <a:spcPct val="101800"/>
              </a:lnSpc>
              <a:spcBef>
                <a:spcPts val="500"/>
              </a:spcBef>
            </a:pPr>
            <a:r>
              <a:rPr sz="900" b="0" spc="-55" dirty="0">
                <a:latin typeface="Bookman Old Style"/>
                <a:cs typeface="Bookman Old Style"/>
              </a:rPr>
              <a:t>compiler,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so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need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mark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expression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surrounding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with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parentheses,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shown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Listing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1-32.</a:t>
            </a:r>
            <a:endParaRPr sz="900" dirty="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10" dirty="0">
                <a:latin typeface="Book Antiqua"/>
                <a:cs typeface="Book Antiqua"/>
              </a:rPr>
              <a:t>1-32. </a:t>
            </a:r>
            <a:r>
              <a:rPr sz="900" b="0" spc="-60" dirty="0">
                <a:latin typeface="Bookman Old Style"/>
                <a:cs typeface="Bookman Old Style"/>
              </a:rPr>
              <a:t>Wrapping </a:t>
            </a:r>
            <a:r>
              <a:rPr sz="900" b="0" spc="-75" dirty="0">
                <a:latin typeface="Bookman Old Style"/>
                <a:cs typeface="Bookman Old Style"/>
              </a:rPr>
              <a:t>an </a:t>
            </a:r>
            <a:r>
              <a:rPr sz="900" b="0" spc="-40" dirty="0">
                <a:latin typeface="Bookman Old Style"/>
                <a:cs typeface="Bookman Old Style"/>
              </a:rPr>
              <a:t>object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6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parentheses</a:t>
            </a:r>
            <a:endParaRPr sz="900" dirty="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900" dirty="0">
                <a:latin typeface="SimSun"/>
                <a:cs typeface="SimSun"/>
              </a:rPr>
              <a:t>var makeName = (f: string, l: string) =&gt; ({first: f, last:</a:t>
            </a:r>
            <a:r>
              <a:rPr sz="900" spc="-2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l});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10" dirty="0">
                <a:latin typeface="Book Antiqua"/>
                <a:cs typeface="Book Antiqua"/>
              </a:rPr>
              <a:t>1-33. </a:t>
            </a:r>
            <a:r>
              <a:rPr sz="900" b="0" spc="-55" dirty="0">
                <a:latin typeface="Bookman Old Style"/>
                <a:cs typeface="Bookman Old Style"/>
              </a:rPr>
              <a:t>Preserving </a:t>
            </a:r>
            <a:r>
              <a:rPr sz="900" b="0" spc="-50" dirty="0">
                <a:latin typeface="Bookman Old Style"/>
                <a:cs typeface="Bookman Old Style"/>
              </a:rPr>
              <a:t>scope </a:t>
            </a:r>
            <a:r>
              <a:rPr sz="900" b="0" spc="-55" dirty="0">
                <a:latin typeface="Bookman Old Style"/>
                <a:cs typeface="Bookman Old Style"/>
              </a:rPr>
              <a:t>with </a:t>
            </a:r>
            <a:r>
              <a:rPr sz="900" b="0" spc="-60" dirty="0">
                <a:latin typeface="Bookman Old Style"/>
                <a:cs typeface="Bookman Old Style"/>
              </a:rPr>
              <a:t>arrow</a:t>
            </a:r>
            <a:r>
              <a:rPr sz="900" b="0" spc="-75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syntax</a:t>
            </a:r>
            <a:endParaRPr sz="900" dirty="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900" dirty="0">
                <a:latin typeface="SimSun"/>
                <a:cs typeface="SimSun"/>
              </a:rPr>
              <a:t>var ScopeLosingExample =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</a:p>
          <a:p>
            <a:pPr marL="241300" marR="3434079">
              <a:lnSpc>
                <a:spcPct val="101800"/>
              </a:lnSpc>
              <a:spcBef>
                <a:spcPts val="5"/>
              </a:spcBef>
            </a:pPr>
            <a:r>
              <a:rPr sz="900" dirty="0">
                <a:latin typeface="SimSun"/>
                <a:cs typeface="SimSun"/>
              </a:rPr>
              <a:t>text: "Property from lexical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scope",  run: function ()</a:t>
            </a:r>
            <a:r>
              <a:rPr sz="900" spc="-1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</a:p>
          <a:p>
            <a:pPr marL="698500" marR="3948429" indent="-228600">
              <a:lnSpc>
                <a:spcPct val="101800"/>
              </a:lnSpc>
            </a:pPr>
            <a:r>
              <a:rPr sz="900" spc="15" dirty="0">
                <a:latin typeface="SimSun"/>
                <a:cs typeface="SimSun"/>
              </a:rPr>
              <a:t>setTimeout(</a:t>
            </a:r>
            <a:r>
              <a:rPr sz="900" b="1" spc="15" dirty="0">
                <a:latin typeface="Arial"/>
                <a:cs typeface="Arial"/>
              </a:rPr>
              <a:t>function() </a:t>
            </a:r>
            <a:r>
              <a:rPr sz="900" dirty="0">
                <a:latin typeface="SimSun"/>
                <a:cs typeface="SimSun"/>
              </a:rPr>
              <a:t>{  alert(this.text);</a:t>
            </a:r>
          </a:p>
          <a:p>
            <a:pPr marR="4278630" algn="ctr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},</a:t>
            </a:r>
            <a:r>
              <a:rPr sz="900" spc="-1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1000);</a:t>
            </a:r>
          </a:p>
          <a:p>
            <a:pPr marL="2413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};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50" dirty="0">
              <a:latin typeface="Times New Roman"/>
              <a:cs typeface="Times New Roman"/>
            </a:endParaRPr>
          </a:p>
          <a:p>
            <a:pPr marL="12700" marR="429133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// alerts undefined  ScopeLosingExample.run();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258572" y="7992871"/>
            <a:ext cx="15748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05" dirty="0">
                <a:latin typeface="Bookman Old Style"/>
                <a:cs typeface="Bookman Old Style"/>
              </a:rPr>
              <a:t>23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82900" y="8241630"/>
            <a:ext cx="10915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www.it-ebooks.info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500" y="7992871"/>
            <a:ext cx="15748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05" dirty="0">
                <a:latin typeface="Bookman Old Style"/>
                <a:cs typeface="Bookman Old Style"/>
              </a:rPr>
              <a:t>24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82900" y="8241630"/>
            <a:ext cx="10915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www.it-ebooks.info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44500" y="301118"/>
            <a:ext cx="5735320" cy="50583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Chapter </a:t>
            </a:r>
            <a:r>
              <a:rPr sz="800" spc="-65" dirty="0">
                <a:latin typeface="Arial"/>
                <a:cs typeface="Arial"/>
              </a:rPr>
              <a:t>1 </a:t>
            </a:r>
            <a:r>
              <a:rPr sz="800" spc="-195" dirty="0">
                <a:solidFill>
                  <a:srgbClr val="CFD0D0"/>
                </a:solidFill>
                <a:latin typeface="MS UI Gothic"/>
                <a:cs typeface="MS UI Gothic"/>
              </a:rPr>
              <a:t>■ </a:t>
            </a:r>
            <a:r>
              <a:rPr sz="800" spc="-10" dirty="0">
                <a:latin typeface="Arial"/>
                <a:cs typeface="Arial"/>
              </a:rPr>
              <a:t>typeSCript </a:t>
            </a:r>
            <a:r>
              <a:rPr sz="800" spc="-40" dirty="0">
                <a:latin typeface="Arial"/>
                <a:cs typeface="Arial"/>
              </a:rPr>
              <a:t>Language</a:t>
            </a:r>
            <a:r>
              <a:rPr sz="800" spc="-45" dirty="0">
                <a:latin typeface="Arial"/>
                <a:cs typeface="Arial"/>
              </a:rPr>
              <a:t> </a:t>
            </a:r>
            <a:r>
              <a:rPr sz="800" spc="-30" dirty="0">
                <a:latin typeface="Arial"/>
                <a:cs typeface="Arial"/>
              </a:rPr>
              <a:t>FeatureS</a:t>
            </a: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var ScopePreservingExample =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</a:p>
          <a:p>
            <a:pPr marL="241300" marR="3428365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text: "Property from lexical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scope",  run: function ()</a:t>
            </a:r>
            <a:r>
              <a:rPr sz="900" spc="-1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</a:p>
          <a:p>
            <a:pPr marL="698500" marR="4057015" indent="-228600">
              <a:lnSpc>
                <a:spcPct val="101800"/>
              </a:lnSpc>
            </a:pPr>
            <a:r>
              <a:rPr sz="900" spc="20" dirty="0">
                <a:latin typeface="SimSun"/>
                <a:cs typeface="SimSun"/>
              </a:rPr>
              <a:t>setTimeout(</a:t>
            </a:r>
            <a:r>
              <a:rPr sz="900" b="1" spc="20" dirty="0">
                <a:latin typeface="Arial"/>
                <a:cs typeface="Arial"/>
              </a:rPr>
              <a:t>() </a:t>
            </a:r>
            <a:r>
              <a:rPr sz="900" b="1" spc="-80" dirty="0">
                <a:latin typeface="Arial"/>
                <a:cs typeface="Arial"/>
              </a:rPr>
              <a:t>=&gt; </a:t>
            </a:r>
            <a:r>
              <a:rPr sz="900" dirty="0">
                <a:latin typeface="SimSun"/>
                <a:cs typeface="SimSun"/>
              </a:rPr>
              <a:t>{  alert(this.text);</a:t>
            </a: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},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1000);</a:t>
            </a: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};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 marR="3485515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// alerts "Property from lexical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scope"  ScopePreservingExample.run();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800" spc="-105" dirty="0">
                <a:latin typeface="Arial"/>
                <a:cs typeface="Arial"/>
              </a:rPr>
              <a:t>Interfaces</a:t>
            </a:r>
            <a:endParaRPr sz="1800" dirty="0">
              <a:latin typeface="Arial"/>
              <a:cs typeface="Arial"/>
            </a:endParaRPr>
          </a:p>
          <a:p>
            <a:pPr marL="12700" marR="5080">
              <a:lnSpc>
                <a:spcPct val="101800"/>
              </a:lnSpc>
              <a:spcBef>
                <a:spcPts val="425"/>
              </a:spcBef>
            </a:pPr>
            <a:r>
              <a:rPr sz="900" b="0" spc="-60" dirty="0">
                <a:latin typeface="Bookman Old Style"/>
                <a:cs typeface="Bookman Old Style"/>
              </a:rPr>
              <a:t>TypeScript </a:t>
            </a:r>
            <a:r>
              <a:rPr sz="900" b="0" spc="-55" dirty="0">
                <a:latin typeface="Bookman Old Style"/>
                <a:cs typeface="Bookman Old Style"/>
              </a:rPr>
              <a:t>interfaces </a:t>
            </a:r>
            <a:r>
              <a:rPr sz="900" b="0" spc="-70" dirty="0">
                <a:latin typeface="Bookman Old Style"/>
                <a:cs typeface="Bookman Old Style"/>
              </a:rPr>
              <a:t>can </a:t>
            </a:r>
            <a:r>
              <a:rPr sz="900" b="0" spc="-45" dirty="0">
                <a:latin typeface="Bookman Old Style"/>
                <a:cs typeface="Bookman Old Style"/>
              </a:rPr>
              <a:t>be </a:t>
            </a:r>
            <a:r>
              <a:rPr sz="900" b="0" spc="-70" dirty="0">
                <a:latin typeface="Bookman Old Style"/>
                <a:cs typeface="Bookman Old Style"/>
              </a:rPr>
              <a:t>used </a:t>
            </a:r>
            <a:r>
              <a:rPr sz="900" b="0" spc="-40" dirty="0">
                <a:latin typeface="Bookman Old Style"/>
                <a:cs typeface="Bookman Old Style"/>
              </a:rPr>
              <a:t>for </a:t>
            </a:r>
            <a:r>
              <a:rPr sz="900" b="0" spc="-55" dirty="0">
                <a:latin typeface="Bookman Old Style"/>
                <a:cs typeface="Bookman Old Style"/>
              </a:rPr>
              <a:t>several </a:t>
            </a:r>
            <a:r>
              <a:rPr sz="900" b="0" spc="-65" dirty="0">
                <a:latin typeface="Bookman Old Style"/>
                <a:cs typeface="Bookman Old Style"/>
              </a:rPr>
              <a:t>purposes. </a:t>
            </a:r>
            <a:r>
              <a:rPr sz="900" b="0" spc="-70" dirty="0">
                <a:latin typeface="Bookman Old Style"/>
                <a:cs typeface="Bookman Old Style"/>
              </a:rPr>
              <a:t>As </a:t>
            </a:r>
            <a:r>
              <a:rPr sz="900" b="0" spc="-65" dirty="0">
                <a:latin typeface="Bookman Old Style"/>
                <a:cs typeface="Bookman Old Style"/>
              </a:rPr>
              <a:t>you </a:t>
            </a:r>
            <a:r>
              <a:rPr sz="900" b="0" spc="-50" dirty="0">
                <a:latin typeface="Bookman Old Style"/>
                <a:cs typeface="Bookman Old Style"/>
              </a:rPr>
              <a:t>would </a:t>
            </a:r>
            <a:r>
              <a:rPr sz="900" b="0" spc="-55" dirty="0">
                <a:latin typeface="Bookman Old Style"/>
                <a:cs typeface="Bookman Old Style"/>
              </a:rPr>
              <a:t>expect, </a:t>
            </a:r>
            <a:r>
              <a:rPr sz="900" b="0" spc="-75" dirty="0">
                <a:latin typeface="Bookman Old Style"/>
                <a:cs typeface="Bookman Old Style"/>
              </a:rPr>
              <a:t>an </a:t>
            </a:r>
            <a:r>
              <a:rPr sz="900" b="0" spc="-50" dirty="0">
                <a:latin typeface="Bookman Old Style"/>
                <a:cs typeface="Bookman Old Style"/>
              </a:rPr>
              <a:t>interface </a:t>
            </a:r>
            <a:r>
              <a:rPr sz="900" b="0" spc="-70" dirty="0">
                <a:latin typeface="Bookman Old Style"/>
                <a:cs typeface="Bookman Old Style"/>
              </a:rPr>
              <a:t>can </a:t>
            </a:r>
            <a:r>
              <a:rPr sz="900" b="0" spc="-45" dirty="0">
                <a:latin typeface="Bookman Old Style"/>
                <a:cs typeface="Bookman Old Style"/>
              </a:rPr>
              <a:t>be </a:t>
            </a:r>
            <a:r>
              <a:rPr sz="900" b="0" spc="-70" dirty="0">
                <a:latin typeface="Bookman Old Style"/>
                <a:cs typeface="Bookman Old Style"/>
              </a:rPr>
              <a:t>used </a:t>
            </a:r>
            <a:r>
              <a:rPr sz="900" b="0" spc="-90" dirty="0">
                <a:latin typeface="Bookman Old Style"/>
                <a:cs typeface="Bookman Old Style"/>
              </a:rPr>
              <a:t>as </a:t>
            </a:r>
            <a:r>
              <a:rPr sz="900" b="0" spc="-75" dirty="0">
                <a:latin typeface="Bookman Old Style"/>
                <a:cs typeface="Bookman Old Style"/>
              </a:rPr>
              <a:t>an </a:t>
            </a:r>
            <a:r>
              <a:rPr sz="900" b="0" spc="-70" dirty="0">
                <a:latin typeface="Bookman Old Style"/>
                <a:cs typeface="Bookman Old Style"/>
              </a:rPr>
              <a:t>abstract 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implemented</a:t>
            </a:r>
            <a:r>
              <a:rPr sz="900" b="0" spc="-9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by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concrete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classes,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but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they</a:t>
            </a:r>
            <a:r>
              <a:rPr sz="900" b="0" spc="-9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also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used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9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define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any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structure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your</a:t>
            </a:r>
            <a:r>
              <a:rPr sz="900" b="0" spc="-9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TypeScript  program. </a:t>
            </a:r>
            <a:r>
              <a:rPr sz="900" b="0" spc="-55" dirty="0">
                <a:latin typeface="Bookman Old Style"/>
                <a:cs typeface="Bookman Old Style"/>
              </a:rPr>
              <a:t>Interfaces </a:t>
            </a:r>
            <a:r>
              <a:rPr sz="900" b="0" spc="-60" dirty="0">
                <a:latin typeface="Bookman Old Style"/>
                <a:cs typeface="Bookman Old Style"/>
              </a:rPr>
              <a:t>are </a:t>
            </a:r>
            <a:r>
              <a:rPr sz="900" b="0" spc="-55" dirty="0">
                <a:latin typeface="Bookman Old Style"/>
                <a:cs typeface="Bookman Old Style"/>
              </a:rPr>
              <a:t>also the </a:t>
            </a:r>
            <a:r>
              <a:rPr sz="900" b="0" spc="-50" dirty="0">
                <a:latin typeface="Bookman Old Style"/>
                <a:cs typeface="Bookman Old Style"/>
              </a:rPr>
              <a:t>building </a:t>
            </a:r>
            <a:r>
              <a:rPr sz="900" b="0" spc="-65" dirty="0">
                <a:latin typeface="Bookman Old Style"/>
                <a:cs typeface="Bookman Old Style"/>
              </a:rPr>
              <a:t>blocks </a:t>
            </a:r>
            <a:r>
              <a:rPr sz="900" b="0" spc="-40" dirty="0">
                <a:latin typeface="Bookman Old Style"/>
                <a:cs typeface="Bookman Old Style"/>
              </a:rPr>
              <a:t>for </a:t>
            </a:r>
            <a:r>
              <a:rPr sz="900" b="0" spc="-45" dirty="0">
                <a:latin typeface="Bookman Old Style"/>
                <a:cs typeface="Bookman Old Style"/>
              </a:rPr>
              <a:t>defining </a:t>
            </a:r>
            <a:r>
              <a:rPr sz="900" b="0" spc="-55" dirty="0">
                <a:latin typeface="Bookman Old Style"/>
                <a:cs typeface="Bookman Old Style"/>
              </a:rPr>
              <a:t>operations </a:t>
            </a:r>
            <a:r>
              <a:rPr sz="900" b="0" spc="-75" dirty="0">
                <a:latin typeface="Bookman Old Style"/>
                <a:cs typeface="Bookman Old Style"/>
              </a:rPr>
              <a:t>that </a:t>
            </a:r>
            <a:r>
              <a:rPr sz="900" b="0" spc="-60" dirty="0">
                <a:latin typeface="Bookman Old Style"/>
                <a:cs typeface="Bookman Old Style"/>
              </a:rPr>
              <a:t>are </a:t>
            </a:r>
            <a:r>
              <a:rPr sz="900" b="0" spc="-55" dirty="0">
                <a:latin typeface="Bookman Old Style"/>
                <a:cs typeface="Bookman Old Style"/>
              </a:rPr>
              <a:t>available </a:t>
            </a:r>
            <a:r>
              <a:rPr sz="900" b="0" spc="-50" dirty="0">
                <a:latin typeface="Bookman Old Style"/>
                <a:cs typeface="Bookman Old Style"/>
              </a:rPr>
              <a:t>in </a:t>
            </a:r>
            <a:r>
              <a:rPr sz="900" b="0" spc="-60" dirty="0">
                <a:latin typeface="Bookman Old Style"/>
                <a:cs typeface="Bookman Old Style"/>
              </a:rPr>
              <a:t>third-party </a:t>
            </a:r>
            <a:r>
              <a:rPr sz="900" b="0" spc="-55" dirty="0">
                <a:latin typeface="Bookman Old Style"/>
                <a:cs typeface="Bookman Old Style"/>
              </a:rPr>
              <a:t>libraries </a:t>
            </a:r>
            <a:r>
              <a:rPr sz="900" b="0" spc="-65" dirty="0">
                <a:latin typeface="Bookman Old Style"/>
                <a:cs typeface="Bookman Old Style"/>
              </a:rPr>
              <a:t>and  frameworks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not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written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TypeScript.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There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more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detail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writing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ambient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declarations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define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external  </a:t>
            </a:r>
            <a:r>
              <a:rPr sz="900" b="0" spc="-35" dirty="0">
                <a:latin typeface="Bookman Old Style"/>
                <a:cs typeface="Bookman Old Style"/>
              </a:rPr>
              <a:t>code </a:t>
            </a:r>
            <a:r>
              <a:rPr sz="900" b="0" spc="-50" dirty="0">
                <a:latin typeface="Bookman Old Style"/>
                <a:cs typeface="Bookman Old Style"/>
              </a:rPr>
              <a:t>in </a:t>
            </a:r>
            <a:r>
              <a:rPr sz="900" b="0" spc="-65" dirty="0">
                <a:latin typeface="Bookman Old Style"/>
                <a:cs typeface="Bookman Old Style"/>
              </a:rPr>
              <a:t>Chapter</a:t>
            </a:r>
            <a:r>
              <a:rPr sz="900" b="0" spc="-235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8.</a:t>
            </a:r>
            <a:endParaRPr sz="900" dirty="0">
              <a:latin typeface="Bookman Old Style"/>
              <a:cs typeface="Bookman Old Style"/>
            </a:endParaRPr>
          </a:p>
          <a:p>
            <a:pPr marL="12700" marR="41910" indent="228600">
              <a:lnSpc>
                <a:spcPct val="101800"/>
              </a:lnSpc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10" dirty="0">
                <a:latin typeface="Book Antiqua"/>
                <a:cs typeface="Book Antiqua"/>
              </a:rPr>
              <a:t>1-34.</a:t>
            </a:r>
            <a:r>
              <a:rPr sz="900" b="1" i="1" spc="190" dirty="0">
                <a:latin typeface="Book Antiqua"/>
                <a:cs typeface="Book Antiqua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Interfaces</a:t>
            </a:r>
            <a:endParaRPr sz="900" dirty="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900" dirty="0">
                <a:latin typeface="SimSun"/>
                <a:cs typeface="SimSun"/>
              </a:rPr>
              <a:t>interface Point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</a:p>
          <a:p>
            <a:pPr marL="469900" marR="4514215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//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Properties  x:</a:t>
            </a:r>
            <a:r>
              <a:rPr sz="900" spc="-2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number;</a:t>
            </a: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y: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number;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dirty="0">
                <a:latin typeface="SimSun"/>
                <a:cs typeface="SimSun"/>
              </a:rPr>
              <a:t>interface Passenger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</a:p>
          <a:p>
            <a:pPr marL="469900" marR="4514215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//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Properties  name: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string;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500" y="7992871"/>
            <a:ext cx="15621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14" dirty="0">
                <a:latin typeface="Bookman Old Style"/>
                <a:cs typeface="Bookman Old Style"/>
              </a:rPr>
              <a:t>26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82900" y="8241630"/>
            <a:ext cx="10915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www.it-ebooks.info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44500" y="301118"/>
            <a:ext cx="5342890" cy="3562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spc="-160" dirty="0">
                <a:latin typeface="Arial"/>
                <a:cs typeface="Arial"/>
              </a:rPr>
              <a:t>Classes</a:t>
            </a:r>
            <a:endParaRPr sz="1800" dirty="0">
              <a:latin typeface="Arial"/>
              <a:cs typeface="Arial"/>
            </a:endParaRPr>
          </a:p>
          <a:p>
            <a:pPr marL="12700" marR="137160" indent="228600">
              <a:lnSpc>
                <a:spcPct val="101800"/>
              </a:lnSpc>
            </a:pPr>
            <a:r>
              <a:rPr sz="900" b="0" spc="-50" dirty="0">
                <a:latin typeface="Bookman Old Style"/>
                <a:cs typeface="Bookman Old Style"/>
              </a:rPr>
              <a:t>There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quite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few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aspects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learn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when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working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with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classes,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but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if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have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previous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experience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with  </a:t>
            </a:r>
            <a:r>
              <a:rPr sz="900" b="0" spc="-65" dirty="0">
                <a:latin typeface="Bookman Old Style"/>
                <a:cs typeface="Bookman Old Style"/>
              </a:rPr>
              <a:t>class-based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object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orientation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many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features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will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recognizable,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even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if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details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syntax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new.</a:t>
            </a:r>
            <a:endParaRPr sz="900" dirty="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400" b="0" spc="-105" dirty="0">
                <a:latin typeface="Bookman Old Style"/>
                <a:cs typeface="Bookman Old Style"/>
              </a:rPr>
              <a:t>Constructors</a:t>
            </a:r>
            <a:endParaRPr sz="1400" dirty="0">
              <a:latin typeface="Bookman Old Style"/>
              <a:cs typeface="Bookman Old Style"/>
            </a:endParaRPr>
          </a:p>
          <a:p>
            <a:pPr marL="12700" marR="26034">
              <a:lnSpc>
                <a:spcPct val="101800"/>
              </a:lnSpc>
              <a:spcBef>
                <a:spcPts val="500"/>
              </a:spcBef>
            </a:pPr>
            <a:r>
              <a:rPr sz="900" b="0" spc="-35" dirty="0">
                <a:latin typeface="Bookman Old Style"/>
                <a:cs typeface="Bookman Old Style"/>
              </a:rPr>
              <a:t>All </a:t>
            </a:r>
            <a:r>
              <a:rPr sz="900" b="0" spc="-70" dirty="0">
                <a:latin typeface="Bookman Old Style"/>
                <a:cs typeface="Bookman Old Style"/>
              </a:rPr>
              <a:t>classes </a:t>
            </a:r>
            <a:r>
              <a:rPr sz="900" b="0" spc="-50" dirty="0">
                <a:latin typeface="Bookman Old Style"/>
                <a:cs typeface="Bookman Old Style"/>
              </a:rPr>
              <a:t>in </a:t>
            </a:r>
            <a:r>
              <a:rPr sz="900" b="0" spc="-60" dirty="0">
                <a:latin typeface="Bookman Old Style"/>
                <a:cs typeface="Bookman Old Style"/>
              </a:rPr>
              <a:t>TypeScript </a:t>
            </a:r>
            <a:r>
              <a:rPr sz="900" b="0" spc="-65" dirty="0">
                <a:latin typeface="Bookman Old Style"/>
                <a:cs typeface="Bookman Old Style"/>
              </a:rPr>
              <a:t>have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70" dirty="0">
                <a:latin typeface="Bookman Old Style"/>
                <a:cs typeface="Bookman Old Style"/>
              </a:rPr>
              <a:t>constructor, </a:t>
            </a:r>
            <a:r>
              <a:rPr sz="900" b="0" spc="-55" dirty="0">
                <a:latin typeface="Bookman Old Style"/>
                <a:cs typeface="Bookman Old Style"/>
              </a:rPr>
              <a:t>whether </a:t>
            </a:r>
            <a:r>
              <a:rPr sz="900" b="0" spc="-65" dirty="0">
                <a:latin typeface="Bookman Old Style"/>
                <a:cs typeface="Bookman Old Style"/>
              </a:rPr>
              <a:t>you </a:t>
            </a:r>
            <a:r>
              <a:rPr sz="900" b="0" spc="-50" dirty="0">
                <a:latin typeface="Bookman Old Style"/>
                <a:cs typeface="Bookman Old Style"/>
              </a:rPr>
              <a:t>specify </a:t>
            </a:r>
            <a:r>
              <a:rPr sz="900" b="0" spc="-40" dirty="0">
                <a:latin typeface="Bookman Old Style"/>
                <a:cs typeface="Bookman Old Style"/>
              </a:rPr>
              <a:t>one or </a:t>
            </a:r>
            <a:r>
              <a:rPr sz="900" b="0" spc="-60" dirty="0">
                <a:latin typeface="Bookman Old Style"/>
                <a:cs typeface="Bookman Old Style"/>
              </a:rPr>
              <a:t>not. </a:t>
            </a:r>
            <a:r>
              <a:rPr sz="900" b="0" spc="-20" dirty="0">
                <a:latin typeface="Bookman Old Style"/>
                <a:cs typeface="Bookman Old Style"/>
              </a:rPr>
              <a:t>If </a:t>
            </a:r>
            <a:r>
              <a:rPr sz="900" b="0" spc="-65" dirty="0">
                <a:latin typeface="Bookman Old Style"/>
                <a:cs typeface="Bookman Old Style"/>
              </a:rPr>
              <a:t>you </a:t>
            </a:r>
            <a:r>
              <a:rPr sz="900" b="0" spc="-50" dirty="0">
                <a:latin typeface="Bookman Old Style"/>
                <a:cs typeface="Bookman Old Style"/>
              </a:rPr>
              <a:t>leave </a:t>
            </a:r>
            <a:r>
              <a:rPr sz="900" b="0" spc="-60" dirty="0">
                <a:latin typeface="Bookman Old Style"/>
                <a:cs typeface="Bookman Old Style"/>
              </a:rPr>
              <a:t>out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70" dirty="0">
                <a:latin typeface="Bookman Old Style"/>
                <a:cs typeface="Bookman Old Style"/>
              </a:rPr>
              <a:t>constructor, </a:t>
            </a:r>
            <a:r>
              <a:rPr sz="900" b="0" spc="-55" dirty="0">
                <a:latin typeface="Bookman Old Style"/>
                <a:cs typeface="Bookman Old Style"/>
              </a:rPr>
              <a:t>the  </a:t>
            </a:r>
            <a:r>
              <a:rPr sz="900" b="0" spc="-40" dirty="0">
                <a:latin typeface="Bookman Old Style"/>
                <a:cs typeface="Bookman Old Style"/>
              </a:rPr>
              <a:t>compiler </a:t>
            </a:r>
            <a:r>
              <a:rPr sz="900" b="0" spc="-35" dirty="0">
                <a:latin typeface="Bookman Old Style"/>
                <a:cs typeface="Bookman Old Style"/>
              </a:rPr>
              <a:t>will </a:t>
            </a:r>
            <a:r>
              <a:rPr sz="900" b="0" spc="-60" dirty="0">
                <a:latin typeface="Bookman Old Style"/>
                <a:cs typeface="Bookman Old Style"/>
              </a:rPr>
              <a:t>automatically add </a:t>
            </a:r>
            <a:r>
              <a:rPr sz="900" b="0" spc="-50" dirty="0">
                <a:latin typeface="Bookman Old Style"/>
                <a:cs typeface="Bookman Old Style"/>
              </a:rPr>
              <a:t>one. </a:t>
            </a:r>
            <a:r>
              <a:rPr sz="900" b="0" spc="-65" dirty="0">
                <a:latin typeface="Bookman Old Style"/>
                <a:cs typeface="Bookman Old Style"/>
              </a:rPr>
              <a:t>For </a:t>
            </a:r>
            <a:r>
              <a:rPr sz="900" b="0" spc="-75" dirty="0">
                <a:latin typeface="Bookman Old Style"/>
                <a:cs typeface="Bookman Old Style"/>
              </a:rPr>
              <a:t>a class that </a:t>
            </a:r>
            <a:r>
              <a:rPr sz="900" b="0" spc="-45" dirty="0">
                <a:latin typeface="Bookman Old Style"/>
                <a:cs typeface="Bookman Old Style"/>
              </a:rPr>
              <a:t>doesn’t </a:t>
            </a:r>
            <a:r>
              <a:rPr sz="900" b="0" spc="-50" dirty="0">
                <a:latin typeface="Bookman Old Style"/>
                <a:cs typeface="Bookman Old Style"/>
              </a:rPr>
              <a:t>inherit from </a:t>
            </a:r>
            <a:r>
              <a:rPr sz="900" b="0" spc="-60" dirty="0">
                <a:latin typeface="Bookman Old Style"/>
                <a:cs typeface="Bookman Old Style"/>
              </a:rPr>
              <a:t>another </a:t>
            </a:r>
            <a:r>
              <a:rPr sz="900" b="0" spc="-75" dirty="0">
                <a:latin typeface="Bookman Old Style"/>
                <a:cs typeface="Bookman Old Style"/>
              </a:rPr>
              <a:t>class,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65" dirty="0">
                <a:latin typeface="Bookman Old Style"/>
                <a:cs typeface="Bookman Old Style"/>
              </a:rPr>
              <a:t>automatic </a:t>
            </a:r>
            <a:r>
              <a:rPr sz="900" b="0" spc="-60" dirty="0">
                <a:latin typeface="Bookman Old Style"/>
                <a:cs typeface="Bookman Old Style"/>
              </a:rPr>
              <a:t>constructor  </a:t>
            </a:r>
            <a:r>
              <a:rPr sz="900" b="0" spc="-35" dirty="0">
                <a:latin typeface="Bookman Old Style"/>
                <a:cs typeface="Bookman Old Style"/>
              </a:rPr>
              <a:t>will </a:t>
            </a:r>
            <a:r>
              <a:rPr sz="900" b="0" spc="-45" dirty="0">
                <a:latin typeface="Bookman Old Style"/>
                <a:cs typeface="Bookman Old Style"/>
              </a:rPr>
              <a:t>be </a:t>
            </a:r>
            <a:r>
              <a:rPr sz="900" b="0" spc="-65" dirty="0">
                <a:latin typeface="Bookman Old Style"/>
                <a:cs typeface="Bookman Old Style"/>
              </a:rPr>
              <a:t>parameterless and </a:t>
            </a:r>
            <a:r>
              <a:rPr sz="900" b="0" spc="-35" dirty="0">
                <a:latin typeface="Bookman Old Style"/>
                <a:cs typeface="Bookman Old Style"/>
              </a:rPr>
              <a:t>will </a:t>
            </a:r>
            <a:r>
              <a:rPr sz="900" b="0" spc="-40" dirty="0">
                <a:latin typeface="Bookman Old Style"/>
                <a:cs typeface="Bookman Old Style"/>
              </a:rPr>
              <a:t>initialize </a:t>
            </a:r>
            <a:r>
              <a:rPr sz="900" b="0" spc="-75" dirty="0">
                <a:latin typeface="Bookman Old Style"/>
                <a:cs typeface="Bookman Old Style"/>
              </a:rPr>
              <a:t>any class </a:t>
            </a:r>
            <a:r>
              <a:rPr sz="900" b="0" spc="-55" dirty="0">
                <a:latin typeface="Bookman Old Style"/>
                <a:cs typeface="Bookman Old Style"/>
              </a:rPr>
              <a:t>properties. Where the </a:t>
            </a:r>
            <a:r>
              <a:rPr sz="900" b="0" spc="-75" dirty="0">
                <a:latin typeface="Bookman Old Style"/>
                <a:cs typeface="Bookman Old Style"/>
              </a:rPr>
              <a:t>class </a:t>
            </a:r>
            <a:r>
              <a:rPr sz="900" b="0" spc="-65" dirty="0">
                <a:latin typeface="Bookman Old Style"/>
                <a:cs typeface="Bookman Old Style"/>
              </a:rPr>
              <a:t>extends </a:t>
            </a:r>
            <a:r>
              <a:rPr sz="900" b="0" spc="-60" dirty="0">
                <a:latin typeface="Bookman Old Style"/>
                <a:cs typeface="Bookman Old Style"/>
              </a:rPr>
              <a:t>another </a:t>
            </a:r>
            <a:r>
              <a:rPr sz="900" b="0" spc="-75" dirty="0">
                <a:latin typeface="Bookman Old Style"/>
                <a:cs typeface="Bookman Old Style"/>
              </a:rPr>
              <a:t>class,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65" dirty="0">
                <a:latin typeface="Bookman Old Style"/>
                <a:cs typeface="Bookman Old Style"/>
              </a:rPr>
              <a:t>automatic  </a:t>
            </a:r>
            <a:r>
              <a:rPr sz="900" b="0" spc="-60" dirty="0">
                <a:latin typeface="Bookman Old Style"/>
                <a:cs typeface="Bookman Old Style"/>
              </a:rPr>
              <a:t>constructor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will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match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superclass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signature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will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pass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arguments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superclass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before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initializing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any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its  </a:t>
            </a:r>
            <a:r>
              <a:rPr sz="900" b="0" spc="-50" dirty="0">
                <a:latin typeface="Bookman Old Style"/>
                <a:cs typeface="Bookman Old Style"/>
              </a:rPr>
              <a:t>own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properties.</a:t>
            </a:r>
            <a:endParaRPr sz="900" dirty="0">
              <a:latin typeface="Bookman Old Style"/>
              <a:cs typeface="Bookman Old Style"/>
            </a:endParaRPr>
          </a:p>
          <a:p>
            <a:pPr marL="12700" marR="5080" indent="228600">
              <a:lnSpc>
                <a:spcPct val="101800"/>
              </a:lnSpc>
            </a:pPr>
            <a:r>
              <a:rPr sz="900" b="0" spc="-55" dirty="0">
                <a:latin typeface="Bookman Old Style"/>
                <a:cs typeface="Bookman Old Style"/>
              </a:rPr>
              <a:t>Listing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1-37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shows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two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classes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have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manually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written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constructor.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slightly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longer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example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many 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other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code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listings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chapter,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but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worth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reading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through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before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each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aspect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explained.</a:t>
            </a:r>
            <a:endParaRPr sz="900" dirty="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10" dirty="0">
                <a:latin typeface="Book Antiqua"/>
                <a:cs typeface="Book Antiqua"/>
              </a:rPr>
              <a:t>1-37.</a:t>
            </a:r>
            <a:r>
              <a:rPr sz="900" b="1" i="1" spc="190" dirty="0">
                <a:latin typeface="Book Antiqua"/>
                <a:cs typeface="Book Antiqua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Constructors</a:t>
            </a:r>
            <a:endParaRPr sz="900" dirty="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900" dirty="0">
                <a:latin typeface="SimSun"/>
                <a:cs typeface="SimSun"/>
              </a:rPr>
              <a:t>class Song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constructor(private artist: string, private title: string)</a:t>
            </a:r>
            <a:r>
              <a:rPr sz="900" spc="-1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60401" y="7992871"/>
            <a:ext cx="15303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20" dirty="0">
                <a:latin typeface="Bookman Old Style"/>
                <a:cs typeface="Bookman Old Style"/>
              </a:rPr>
              <a:t>2</a:t>
            </a:r>
            <a:r>
              <a:rPr sz="1000" b="0" spc="-125" dirty="0">
                <a:latin typeface="Bookman Old Style"/>
                <a:cs typeface="Bookman Old Style"/>
              </a:rPr>
              <a:t>7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82900" y="8241630"/>
            <a:ext cx="10915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www.it-ebooks.info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73100" y="301118"/>
            <a:ext cx="5741035" cy="753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Chapter </a:t>
            </a:r>
            <a:r>
              <a:rPr sz="800" spc="-65" dirty="0">
                <a:latin typeface="Arial"/>
                <a:cs typeface="Arial"/>
              </a:rPr>
              <a:t>1 </a:t>
            </a:r>
            <a:r>
              <a:rPr sz="800" spc="-195" dirty="0">
                <a:solidFill>
                  <a:srgbClr val="CFD0D0"/>
                </a:solidFill>
                <a:latin typeface="MS UI Gothic"/>
                <a:cs typeface="MS UI Gothic"/>
              </a:rPr>
              <a:t>■ </a:t>
            </a:r>
            <a:r>
              <a:rPr sz="800" spc="-10" dirty="0">
                <a:latin typeface="Arial"/>
                <a:cs typeface="Arial"/>
              </a:rPr>
              <a:t>typeSCript </a:t>
            </a:r>
            <a:r>
              <a:rPr sz="800" spc="-40" dirty="0">
                <a:latin typeface="Arial"/>
                <a:cs typeface="Arial"/>
              </a:rPr>
              <a:t>Language</a:t>
            </a:r>
            <a:r>
              <a:rPr sz="800" spc="-110" dirty="0">
                <a:latin typeface="Arial"/>
                <a:cs typeface="Arial"/>
              </a:rPr>
              <a:t> </a:t>
            </a:r>
            <a:r>
              <a:rPr sz="800" spc="-30" dirty="0">
                <a:latin typeface="Arial"/>
                <a:cs typeface="Arial"/>
              </a:rPr>
              <a:t>FeatureS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play()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console.log('Playing ' + this.title + ' by ' +</a:t>
            </a:r>
            <a:r>
              <a:rPr sz="900" spc="-2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this.artist);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dirty="0">
                <a:latin typeface="SimSun"/>
                <a:cs typeface="SimSun"/>
              </a:rPr>
              <a:t>class Jukebox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constructor(private songs: Song[])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play()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469900" marR="3434079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var song =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this.getRandomSong();  song.play();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private getRandomSong()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var songCount =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this.songs.length;</a:t>
            </a:r>
            <a:endParaRPr sz="9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var songIndex = Math.floor(Math.random() *</a:t>
            </a:r>
            <a:r>
              <a:rPr sz="900" spc="-1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songCount);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return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this.songs[songIndex];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var songs =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[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new Song('Bushbaby',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'Megaphone'),</a:t>
            </a:r>
            <a:endParaRPr sz="900">
              <a:latin typeface="SimSun"/>
              <a:cs typeface="SimSun"/>
            </a:endParaRPr>
          </a:p>
          <a:p>
            <a:pPr marL="241300" marR="3319779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new Song('Delays', 'One More Lie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In'),  new Song('Goober Gun',</a:t>
            </a:r>
            <a:r>
              <a:rPr sz="900" spc="-4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'Stereo'),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new Song('Sohnee',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'Shatter'),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new Song('Get Amped',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'Celebrity')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];</a:t>
            </a:r>
            <a:endParaRPr sz="900">
              <a:latin typeface="SimSun"/>
              <a:cs typeface="SimSun"/>
            </a:endParaRPr>
          </a:p>
          <a:p>
            <a:pPr marL="12700" marR="3834129">
              <a:lnSpc>
                <a:spcPct val="203700"/>
              </a:lnSpc>
            </a:pPr>
            <a:r>
              <a:rPr sz="900" dirty="0">
                <a:latin typeface="SimSun"/>
                <a:cs typeface="SimSun"/>
              </a:rPr>
              <a:t>var jukebox = new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Jukebox(songs);  jukebox.play();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150495" indent="228600">
              <a:lnSpc>
                <a:spcPct val="101800"/>
              </a:lnSpc>
              <a:spcBef>
                <a:spcPts val="5"/>
              </a:spcBef>
            </a:pPr>
            <a:r>
              <a:rPr sz="900" b="0" spc="-55" dirty="0">
                <a:latin typeface="Bookman Old Style"/>
                <a:cs typeface="Bookman Old Style"/>
              </a:rPr>
              <a:t>One </a:t>
            </a:r>
            <a:r>
              <a:rPr sz="900" b="0" spc="-25" dirty="0">
                <a:latin typeface="Bookman Old Style"/>
                <a:cs typeface="Bookman Old Style"/>
              </a:rPr>
              <a:t>of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60" dirty="0">
                <a:latin typeface="Bookman Old Style"/>
                <a:cs typeface="Bookman Old Style"/>
              </a:rPr>
              <a:t>first </a:t>
            </a:r>
            <a:r>
              <a:rPr sz="900" b="0" spc="-65" dirty="0">
                <a:latin typeface="Bookman Old Style"/>
                <a:cs typeface="Bookman Old Style"/>
              </a:rPr>
              <a:t>things </a:t>
            </a:r>
            <a:r>
              <a:rPr sz="900" b="0" spc="-75" dirty="0">
                <a:latin typeface="Bookman Old Style"/>
                <a:cs typeface="Bookman Old Style"/>
              </a:rPr>
              <a:t>that may </a:t>
            </a:r>
            <a:r>
              <a:rPr sz="900" b="0" spc="-65" dirty="0">
                <a:latin typeface="Bookman Old Style"/>
                <a:cs typeface="Bookman Old Style"/>
              </a:rPr>
              <a:t>strike you about </a:t>
            </a:r>
            <a:r>
              <a:rPr sz="900" b="0" spc="-55" dirty="0">
                <a:latin typeface="Bookman Old Style"/>
                <a:cs typeface="Bookman Old Style"/>
              </a:rPr>
              <a:t>the example </a:t>
            </a:r>
            <a:r>
              <a:rPr sz="900" b="0" spc="-65" dirty="0">
                <a:latin typeface="Bookman Old Style"/>
                <a:cs typeface="Bookman Old Style"/>
              </a:rPr>
              <a:t>is </a:t>
            </a:r>
            <a:r>
              <a:rPr sz="900" b="0" spc="-75" dirty="0">
                <a:latin typeface="Bookman Old Style"/>
                <a:cs typeface="Bookman Old Style"/>
              </a:rPr>
              <a:t>that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60" dirty="0">
                <a:latin typeface="Bookman Old Style"/>
                <a:cs typeface="Bookman Old Style"/>
              </a:rPr>
              <a:t>constructor </a:t>
            </a:r>
            <a:r>
              <a:rPr sz="900" b="0" spc="-65" dirty="0">
                <a:latin typeface="Bookman Old Style"/>
                <a:cs typeface="Bookman Old Style"/>
              </a:rPr>
              <a:t>parameters </a:t>
            </a:r>
            <a:r>
              <a:rPr sz="900" b="0" spc="-60" dirty="0">
                <a:latin typeface="Bookman Old Style"/>
                <a:cs typeface="Bookman Old Style"/>
              </a:rPr>
              <a:t>are </a:t>
            </a:r>
            <a:r>
              <a:rPr sz="900" b="0" spc="-50" dirty="0">
                <a:latin typeface="Bookman Old Style"/>
                <a:cs typeface="Bookman Old Style"/>
              </a:rPr>
              <a:t>not  </a:t>
            </a:r>
            <a:r>
              <a:rPr sz="900" b="0" spc="-55" dirty="0">
                <a:latin typeface="Bookman Old Style"/>
                <a:cs typeface="Bookman Old Style"/>
              </a:rPr>
              <a:t>mapped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member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variables.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0" dirty="0">
                <a:latin typeface="Bookman Old Style"/>
                <a:cs typeface="Bookman Old Style"/>
              </a:rPr>
              <a:t>If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prefix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constructor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parameter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with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access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modifier,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such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spc="-10" dirty="0">
                <a:latin typeface="SimSun"/>
                <a:cs typeface="SimSun"/>
              </a:rPr>
              <a:t>private</a:t>
            </a:r>
            <a:r>
              <a:rPr sz="900" b="0" spc="-10" dirty="0">
                <a:latin typeface="Bookman Old Style"/>
                <a:cs typeface="Bookman Old Style"/>
              </a:rPr>
              <a:t>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will</a:t>
            </a:r>
            <a:endParaRPr sz="900">
              <a:latin typeface="Bookman Old Style"/>
              <a:cs typeface="Bookman Old Style"/>
            </a:endParaRPr>
          </a:p>
          <a:p>
            <a:pPr marL="12700" marR="44450">
              <a:lnSpc>
                <a:spcPct val="101800"/>
              </a:lnSpc>
            </a:pPr>
            <a:r>
              <a:rPr sz="900" b="0" spc="-60" dirty="0">
                <a:latin typeface="Bookman Old Style"/>
                <a:cs typeface="Bookman Old Style"/>
              </a:rPr>
              <a:t>automatically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mapped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for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You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refer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these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constructor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parameters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if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they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were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declared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properties  </a:t>
            </a:r>
            <a:r>
              <a:rPr sz="900" b="0" spc="-45" dirty="0">
                <a:latin typeface="Bookman Old Style"/>
                <a:cs typeface="Bookman Old Style"/>
              </a:rPr>
              <a:t>on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75" dirty="0">
                <a:latin typeface="Bookman Old Style"/>
                <a:cs typeface="Bookman Old Style"/>
              </a:rPr>
              <a:t>class, </a:t>
            </a:r>
            <a:r>
              <a:rPr sz="900" b="0" spc="-40" dirty="0">
                <a:latin typeface="Bookman Old Style"/>
                <a:cs typeface="Bookman Old Style"/>
              </a:rPr>
              <a:t>for </a:t>
            </a:r>
            <a:r>
              <a:rPr sz="900" b="0" spc="-55" dirty="0">
                <a:latin typeface="Bookman Old Style"/>
                <a:cs typeface="Bookman Old Style"/>
              </a:rPr>
              <a:t>example </a:t>
            </a:r>
            <a:r>
              <a:rPr sz="900" spc="-10" dirty="0">
                <a:latin typeface="SimSun"/>
                <a:cs typeface="SimSun"/>
              </a:rPr>
              <a:t>this.title</a:t>
            </a:r>
            <a:r>
              <a:rPr sz="900" b="0" spc="-10" dirty="0">
                <a:latin typeface="Bookman Old Style"/>
                <a:cs typeface="Bookman Old Style"/>
              </a:rPr>
              <a:t>, </a:t>
            </a:r>
            <a:r>
              <a:rPr sz="900" b="0" spc="-70" dirty="0">
                <a:latin typeface="Bookman Old Style"/>
                <a:cs typeface="Bookman Old Style"/>
              </a:rPr>
              <a:t>can </a:t>
            </a:r>
            <a:r>
              <a:rPr sz="900" b="0" spc="-45" dirty="0">
                <a:latin typeface="Bookman Old Style"/>
                <a:cs typeface="Bookman Old Style"/>
              </a:rPr>
              <a:t>be </a:t>
            </a:r>
            <a:r>
              <a:rPr sz="900" b="0" spc="-70" dirty="0">
                <a:latin typeface="Bookman Old Style"/>
                <a:cs typeface="Bookman Old Style"/>
              </a:rPr>
              <a:t>used </a:t>
            </a:r>
            <a:r>
              <a:rPr sz="900" b="0" spc="-60" dirty="0">
                <a:latin typeface="Bookman Old Style"/>
                <a:cs typeface="Bookman Old Style"/>
              </a:rPr>
              <a:t>anywhere </a:t>
            </a:r>
            <a:r>
              <a:rPr sz="900" b="0" spc="-50" dirty="0">
                <a:latin typeface="Bookman Old Style"/>
                <a:cs typeface="Bookman Old Style"/>
              </a:rPr>
              <a:t>within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dirty="0">
                <a:latin typeface="SimSun"/>
                <a:cs typeface="SimSun"/>
              </a:rPr>
              <a:t>Song </a:t>
            </a:r>
            <a:r>
              <a:rPr sz="900" b="0" spc="-75" dirty="0">
                <a:latin typeface="Bookman Old Style"/>
                <a:cs typeface="Bookman Old Style"/>
              </a:rPr>
              <a:t>class </a:t>
            </a:r>
            <a:r>
              <a:rPr sz="900" b="0" spc="-45" dirty="0">
                <a:latin typeface="Bookman Old Style"/>
                <a:cs typeface="Bookman Old Style"/>
              </a:rPr>
              <a:t>to </a:t>
            </a:r>
            <a:r>
              <a:rPr sz="900" b="0" spc="-50" dirty="0">
                <a:latin typeface="Bookman Old Style"/>
                <a:cs typeface="Bookman Old Style"/>
              </a:rPr>
              <a:t>obtain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60" dirty="0">
                <a:latin typeface="Bookman Old Style"/>
                <a:cs typeface="Bookman Old Style"/>
              </a:rPr>
              <a:t>song </a:t>
            </a:r>
            <a:r>
              <a:rPr sz="900" b="0" spc="-45" dirty="0">
                <a:latin typeface="Bookman Old Style"/>
                <a:cs typeface="Bookman Old Style"/>
              </a:rPr>
              <a:t>title on </a:t>
            </a:r>
            <a:r>
              <a:rPr sz="900" b="0" spc="-75" dirty="0">
                <a:latin typeface="Bookman Old Style"/>
                <a:cs typeface="Bookman Old Style"/>
              </a:rPr>
              <a:t>that  </a:t>
            </a:r>
            <a:r>
              <a:rPr sz="900" b="0" spc="-65" dirty="0">
                <a:latin typeface="Bookman Old Style"/>
                <a:cs typeface="Bookman Old Style"/>
              </a:rPr>
              <a:t>instance.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Listing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1-38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shows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equivalent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code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where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parameters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manually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mapped,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but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illustrate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  </a:t>
            </a:r>
            <a:r>
              <a:rPr sz="900" b="0" spc="-50" dirty="0">
                <a:latin typeface="Bookman Old Style"/>
                <a:cs typeface="Bookman Old Style"/>
              </a:rPr>
              <a:t>point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this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creates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lot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redundant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code,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should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avoid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this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approach.</a:t>
            </a:r>
            <a:endParaRPr sz="9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10" dirty="0">
                <a:latin typeface="Book Antiqua"/>
                <a:cs typeface="Book Antiqua"/>
              </a:rPr>
              <a:t>1-38. </a:t>
            </a:r>
            <a:r>
              <a:rPr sz="900" b="0" spc="-65" dirty="0">
                <a:latin typeface="Bookman Old Style"/>
                <a:cs typeface="Bookman Old Style"/>
              </a:rPr>
              <a:t>Manually </a:t>
            </a:r>
            <a:r>
              <a:rPr sz="900" b="0" spc="-55" dirty="0">
                <a:latin typeface="Bookman Old Style"/>
                <a:cs typeface="Bookman Old Style"/>
              </a:rPr>
              <a:t>mapped </a:t>
            </a:r>
            <a:r>
              <a:rPr sz="900" b="0" spc="-60" dirty="0">
                <a:latin typeface="Bookman Old Style"/>
                <a:cs typeface="Bookman Old Style"/>
              </a:rPr>
              <a:t>constructor</a:t>
            </a:r>
            <a:r>
              <a:rPr sz="900" b="0" spc="-1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parameters</a:t>
            </a:r>
            <a:endParaRPr sz="9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900" dirty="0">
                <a:latin typeface="SimSun"/>
                <a:cs typeface="SimSun"/>
              </a:rPr>
              <a:t>class Song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imes New Roman"/>
              <a:cs typeface="Times New Roman"/>
            </a:endParaRPr>
          </a:p>
          <a:p>
            <a:pPr marL="241300" marR="4177029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private </a:t>
            </a:r>
            <a:r>
              <a:rPr sz="900" b="1" spc="70" dirty="0">
                <a:latin typeface="Arial"/>
                <a:cs typeface="Arial"/>
              </a:rPr>
              <a:t>artist</a:t>
            </a:r>
            <a:r>
              <a:rPr sz="900" spc="70" dirty="0">
                <a:latin typeface="SimSun"/>
                <a:cs typeface="SimSun"/>
              </a:rPr>
              <a:t>:</a:t>
            </a:r>
            <a:r>
              <a:rPr sz="900" spc="-9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string;  private </a:t>
            </a:r>
            <a:r>
              <a:rPr sz="900" b="1" spc="105" dirty="0">
                <a:latin typeface="Arial"/>
                <a:cs typeface="Arial"/>
              </a:rPr>
              <a:t>title</a:t>
            </a:r>
            <a:r>
              <a:rPr sz="900" spc="105" dirty="0">
                <a:latin typeface="SimSun"/>
                <a:cs typeface="SimSun"/>
              </a:rPr>
              <a:t>:</a:t>
            </a:r>
            <a:r>
              <a:rPr sz="900" spc="-5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string;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L="469900" marR="2976880" indent="-228600">
              <a:lnSpc>
                <a:spcPct val="101800"/>
              </a:lnSpc>
            </a:pPr>
            <a:r>
              <a:rPr sz="900" spc="25" dirty="0">
                <a:latin typeface="SimSun"/>
                <a:cs typeface="SimSun"/>
              </a:rPr>
              <a:t>constructor(</a:t>
            </a:r>
            <a:r>
              <a:rPr sz="900" b="1" spc="25" dirty="0">
                <a:latin typeface="Arial"/>
                <a:cs typeface="Arial"/>
              </a:rPr>
              <a:t>artist</a:t>
            </a:r>
            <a:r>
              <a:rPr sz="900" spc="25" dirty="0">
                <a:latin typeface="SimSun"/>
                <a:cs typeface="SimSun"/>
              </a:rPr>
              <a:t>: </a:t>
            </a:r>
            <a:r>
              <a:rPr sz="900" dirty="0">
                <a:latin typeface="SimSun"/>
                <a:cs typeface="SimSun"/>
              </a:rPr>
              <a:t>string, </a:t>
            </a:r>
            <a:r>
              <a:rPr sz="900" b="1" spc="105" dirty="0">
                <a:latin typeface="Arial"/>
                <a:cs typeface="Arial"/>
              </a:rPr>
              <a:t>title</a:t>
            </a:r>
            <a:r>
              <a:rPr sz="900" spc="105" dirty="0">
                <a:latin typeface="SimSun"/>
                <a:cs typeface="SimSun"/>
              </a:rPr>
              <a:t>: </a:t>
            </a:r>
            <a:r>
              <a:rPr sz="900" dirty="0">
                <a:latin typeface="SimSun"/>
                <a:cs typeface="SimSun"/>
              </a:rPr>
              <a:t>string)</a:t>
            </a:r>
            <a:r>
              <a:rPr sz="900" spc="-19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  </a:t>
            </a:r>
            <a:r>
              <a:rPr sz="900" spc="45" dirty="0">
                <a:latin typeface="SimSun"/>
                <a:cs typeface="SimSun"/>
              </a:rPr>
              <a:t>this.</a:t>
            </a:r>
            <a:r>
              <a:rPr sz="900" b="1" spc="45" dirty="0">
                <a:latin typeface="Arial"/>
                <a:cs typeface="Arial"/>
              </a:rPr>
              <a:t>artist </a:t>
            </a:r>
            <a:r>
              <a:rPr sz="900" dirty="0">
                <a:latin typeface="SimSun"/>
                <a:cs typeface="SimSun"/>
              </a:rPr>
              <a:t>=</a:t>
            </a:r>
            <a:r>
              <a:rPr sz="900" spc="-155" dirty="0">
                <a:latin typeface="SimSun"/>
                <a:cs typeface="SimSun"/>
              </a:rPr>
              <a:t> </a:t>
            </a:r>
            <a:r>
              <a:rPr sz="900" b="1" spc="70" dirty="0">
                <a:latin typeface="Arial"/>
                <a:cs typeface="Arial"/>
              </a:rPr>
              <a:t>artist</a:t>
            </a:r>
            <a:r>
              <a:rPr sz="900" spc="70" dirty="0">
                <a:latin typeface="SimSun"/>
                <a:cs typeface="SimSun"/>
              </a:rPr>
              <a:t>;</a:t>
            </a:r>
            <a:endParaRPr sz="9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spc="65" dirty="0">
                <a:latin typeface="SimSun"/>
                <a:cs typeface="SimSun"/>
              </a:rPr>
              <a:t>this.</a:t>
            </a:r>
            <a:r>
              <a:rPr sz="900" b="1" spc="65" dirty="0">
                <a:latin typeface="Arial"/>
                <a:cs typeface="Arial"/>
              </a:rPr>
              <a:t>title </a:t>
            </a:r>
            <a:r>
              <a:rPr sz="900" dirty="0">
                <a:latin typeface="SimSun"/>
                <a:cs typeface="SimSun"/>
              </a:rPr>
              <a:t>=</a:t>
            </a:r>
            <a:r>
              <a:rPr sz="900" spc="-190" dirty="0">
                <a:latin typeface="SimSun"/>
                <a:cs typeface="SimSun"/>
              </a:rPr>
              <a:t> </a:t>
            </a:r>
            <a:r>
              <a:rPr sz="900" b="1" spc="105" dirty="0">
                <a:latin typeface="Arial"/>
                <a:cs typeface="Arial"/>
              </a:rPr>
              <a:t>title</a:t>
            </a:r>
            <a:r>
              <a:rPr sz="900" spc="105" dirty="0">
                <a:latin typeface="SimSun"/>
                <a:cs typeface="SimSun"/>
              </a:rPr>
              <a:t>;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500" y="7992871"/>
            <a:ext cx="15748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05" dirty="0">
                <a:latin typeface="Bookman Old Style"/>
                <a:cs typeface="Bookman Old Style"/>
              </a:rPr>
              <a:t>28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82900" y="8241630"/>
            <a:ext cx="10915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www.it-ebooks.info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44500" y="301118"/>
            <a:ext cx="5724525" cy="6446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Chapter </a:t>
            </a:r>
            <a:r>
              <a:rPr sz="800" spc="-65" dirty="0">
                <a:latin typeface="Arial"/>
                <a:cs typeface="Arial"/>
              </a:rPr>
              <a:t>1 </a:t>
            </a:r>
            <a:r>
              <a:rPr sz="800" spc="-195" dirty="0">
                <a:solidFill>
                  <a:srgbClr val="CFD0D0"/>
                </a:solidFill>
                <a:latin typeface="MS UI Gothic"/>
                <a:cs typeface="MS UI Gothic"/>
              </a:rPr>
              <a:t>■ </a:t>
            </a:r>
            <a:r>
              <a:rPr sz="800" spc="-10" dirty="0">
                <a:latin typeface="Arial"/>
                <a:cs typeface="Arial"/>
              </a:rPr>
              <a:t>typeSCript </a:t>
            </a:r>
            <a:r>
              <a:rPr sz="800" spc="-40" dirty="0">
                <a:latin typeface="Arial"/>
                <a:cs typeface="Arial"/>
              </a:rPr>
              <a:t>Language</a:t>
            </a:r>
            <a:r>
              <a:rPr sz="800" spc="-45" dirty="0">
                <a:latin typeface="Arial"/>
                <a:cs typeface="Arial"/>
              </a:rPr>
              <a:t> </a:t>
            </a:r>
            <a:r>
              <a:rPr sz="800" spc="-30" dirty="0">
                <a:latin typeface="Arial"/>
                <a:cs typeface="Arial"/>
              </a:rPr>
              <a:t>FeatureS</a:t>
            </a: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play()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console.log('Playing ' + this.title + ' by ' +</a:t>
            </a:r>
            <a:r>
              <a:rPr sz="900" spc="-2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this.artist);</a:t>
            </a: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0" spc="-100" dirty="0">
                <a:latin typeface="Bookman Old Style"/>
                <a:cs typeface="Bookman Old Style"/>
              </a:rPr>
              <a:t>Access</a:t>
            </a:r>
            <a:r>
              <a:rPr sz="1400" b="0" spc="-165" dirty="0">
                <a:latin typeface="Bookman Old Style"/>
                <a:cs typeface="Bookman Old Style"/>
              </a:rPr>
              <a:t> </a:t>
            </a:r>
            <a:r>
              <a:rPr sz="1400" b="0" spc="-65" dirty="0">
                <a:latin typeface="Bookman Old Style"/>
                <a:cs typeface="Bookman Old Style"/>
              </a:rPr>
              <a:t>Modifiers</a:t>
            </a:r>
            <a:endParaRPr sz="1400" dirty="0">
              <a:latin typeface="Bookman Old Style"/>
              <a:cs typeface="Bookman Old Style"/>
            </a:endParaRPr>
          </a:p>
          <a:p>
            <a:pPr marL="12700" marR="12700" algn="just">
              <a:lnSpc>
                <a:spcPct val="101800"/>
              </a:lnSpc>
              <a:spcBef>
                <a:spcPts val="500"/>
              </a:spcBef>
            </a:pPr>
            <a:r>
              <a:rPr sz="900" b="0" spc="-75" dirty="0">
                <a:latin typeface="Bookman Old Style"/>
                <a:cs typeface="Bookman Old Style"/>
              </a:rPr>
              <a:t>Access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modifiers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can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be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used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change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the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visibility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of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properties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and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methods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within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class.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100" dirty="0">
                <a:latin typeface="Bookman Old Style"/>
                <a:cs typeface="Bookman Old Style"/>
              </a:rPr>
              <a:t>By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default,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properties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and  </a:t>
            </a:r>
            <a:r>
              <a:rPr sz="900" b="0" spc="-65" dirty="0">
                <a:latin typeface="Bookman Old Style"/>
                <a:cs typeface="Bookman Old Style"/>
              </a:rPr>
              <a:t>methods</a:t>
            </a:r>
            <a:r>
              <a:rPr sz="900" b="0" spc="-12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are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public—so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you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don’t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need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prefix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properties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and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methods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with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the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spc="-10" dirty="0">
                <a:latin typeface="SimSun"/>
                <a:cs typeface="SimSun"/>
              </a:rPr>
              <a:t>public</a:t>
            </a:r>
            <a:r>
              <a:rPr sz="900" spc="-285" dirty="0">
                <a:latin typeface="SimSun"/>
                <a:cs typeface="SimSun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keyword.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You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i="1" spc="-55" dirty="0">
                <a:latin typeface="Bookman Old Style"/>
                <a:cs typeface="Bookman Old Style"/>
              </a:rPr>
              <a:t>do</a:t>
            </a:r>
            <a:r>
              <a:rPr sz="900" b="0" i="1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need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prefix  </a:t>
            </a:r>
            <a:r>
              <a:rPr sz="900" b="0" spc="-70" dirty="0">
                <a:latin typeface="Bookman Old Style"/>
                <a:cs typeface="Bookman Old Style"/>
              </a:rPr>
              <a:t>constructor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parameters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with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1" spc="-65" dirty="0">
                <a:latin typeface="Bookman Old Style"/>
                <a:cs typeface="Bookman Old Style"/>
              </a:rPr>
              <a:t>the</a:t>
            </a:r>
            <a:r>
              <a:rPr sz="900" b="1" spc="-120" dirty="0">
                <a:latin typeface="Bookman Old Style"/>
                <a:cs typeface="Bookman Old Style"/>
              </a:rPr>
              <a:t> </a:t>
            </a:r>
            <a:r>
              <a:rPr sz="900" b="1" spc="-10" dirty="0">
                <a:latin typeface="SimSun"/>
                <a:cs typeface="SimSun"/>
              </a:rPr>
              <a:t>public</a:t>
            </a:r>
            <a:r>
              <a:rPr sz="900" b="1" spc="-280" dirty="0">
                <a:latin typeface="SimSun"/>
                <a:cs typeface="SimSun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keyword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if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you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want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them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be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mapped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public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properties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automatically.</a:t>
            </a:r>
            <a:endParaRPr sz="900" dirty="0">
              <a:latin typeface="Bookman Old Style"/>
              <a:cs typeface="Bookman Old Style"/>
            </a:endParaRPr>
          </a:p>
          <a:p>
            <a:pPr marL="12700" marR="168275" indent="228600">
              <a:lnSpc>
                <a:spcPct val="101800"/>
              </a:lnSpc>
              <a:spcBef>
                <a:spcPts val="5"/>
              </a:spcBef>
            </a:pPr>
            <a:r>
              <a:rPr sz="900" b="0" spc="-60" dirty="0">
                <a:latin typeface="Bookman Old Style"/>
                <a:cs typeface="Bookman Old Style"/>
              </a:rPr>
              <a:t>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hide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property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method,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prefix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with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1" spc="-55" dirty="0">
                <a:latin typeface="Bookman Old Style"/>
                <a:cs typeface="Bookman Old Style"/>
              </a:rPr>
              <a:t>the</a:t>
            </a:r>
            <a:r>
              <a:rPr sz="900" b="1" spc="-100" dirty="0">
                <a:latin typeface="Bookman Old Style"/>
                <a:cs typeface="Bookman Old Style"/>
              </a:rPr>
              <a:t> </a:t>
            </a:r>
            <a:r>
              <a:rPr sz="900" b="1" dirty="0">
                <a:latin typeface="SimSun"/>
                <a:cs typeface="SimSun"/>
              </a:rPr>
              <a:t>private</a:t>
            </a:r>
            <a:r>
              <a:rPr sz="900" b="1" spc="-265" dirty="0">
                <a:latin typeface="SimSun"/>
                <a:cs typeface="SimSun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keyword.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This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restricts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visibility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within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  </a:t>
            </a:r>
            <a:r>
              <a:rPr sz="900" b="0" spc="-75" dirty="0">
                <a:latin typeface="Bookman Old Style"/>
                <a:cs typeface="Bookman Old Style"/>
              </a:rPr>
              <a:t>class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only,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member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won’t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appear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autocompletion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lists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outside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class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any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external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access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will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result  </a:t>
            </a:r>
            <a:r>
              <a:rPr sz="900" b="0" spc="-50" dirty="0">
                <a:latin typeface="Bookman Old Style"/>
                <a:cs typeface="Bookman Old Style"/>
              </a:rPr>
              <a:t>in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40" dirty="0">
                <a:latin typeface="Bookman Old Style"/>
                <a:cs typeface="Bookman Old Style"/>
              </a:rPr>
              <a:t>compiler </a:t>
            </a:r>
            <a:r>
              <a:rPr sz="900" b="0" spc="-65" dirty="0">
                <a:latin typeface="Bookman Old Style"/>
                <a:cs typeface="Bookman Old Style"/>
              </a:rPr>
              <a:t>error. </a:t>
            </a:r>
            <a:r>
              <a:rPr sz="900" b="0" spc="-60" dirty="0">
                <a:latin typeface="Bookman Old Style"/>
                <a:cs typeface="Bookman Old Style"/>
              </a:rPr>
              <a:t>When </a:t>
            </a:r>
            <a:r>
              <a:rPr sz="900" b="0" spc="-65" dirty="0">
                <a:latin typeface="Bookman Old Style"/>
                <a:cs typeface="Bookman Old Style"/>
              </a:rPr>
              <a:t>you </a:t>
            </a:r>
            <a:r>
              <a:rPr sz="900" b="0" spc="-85" dirty="0">
                <a:latin typeface="Bookman Old Style"/>
                <a:cs typeface="Bookman Old Style"/>
              </a:rPr>
              <a:t>mark </a:t>
            </a:r>
            <a:r>
              <a:rPr sz="900" b="0" spc="-75" dirty="0">
                <a:latin typeface="Bookman Old Style"/>
                <a:cs typeface="Bookman Old Style"/>
              </a:rPr>
              <a:t>a class </a:t>
            </a:r>
            <a:r>
              <a:rPr sz="900" b="0" spc="-55" dirty="0">
                <a:latin typeface="Bookman Old Style"/>
                <a:cs typeface="Bookman Old Style"/>
              </a:rPr>
              <a:t>member </a:t>
            </a:r>
            <a:r>
              <a:rPr sz="900" b="0" spc="-90" dirty="0">
                <a:latin typeface="Bookman Old Style"/>
                <a:cs typeface="Bookman Old Style"/>
              </a:rPr>
              <a:t>as </a:t>
            </a:r>
            <a:r>
              <a:rPr sz="900" b="0" spc="-55" dirty="0">
                <a:latin typeface="Bookman Old Style"/>
                <a:cs typeface="Bookman Old Style"/>
              </a:rPr>
              <a:t>private, </a:t>
            </a:r>
            <a:r>
              <a:rPr sz="900" b="0" spc="-45" dirty="0">
                <a:latin typeface="Bookman Old Style"/>
                <a:cs typeface="Bookman Old Style"/>
              </a:rPr>
              <a:t>it can’t even be </a:t>
            </a:r>
            <a:r>
              <a:rPr sz="900" b="0" spc="-60" dirty="0">
                <a:latin typeface="Bookman Old Style"/>
                <a:cs typeface="Bookman Old Style"/>
              </a:rPr>
              <a:t>seen </a:t>
            </a:r>
            <a:r>
              <a:rPr sz="900" b="0" spc="-65" dirty="0">
                <a:latin typeface="Bookman Old Style"/>
                <a:cs typeface="Bookman Old Style"/>
              </a:rPr>
              <a:t>by </a:t>
            </a:r>
            <a:r>
              <a:rPr sz="900" b="0" spc="-75" dirty="0">
                <a:latin typeface="Bookman Old Style"/>
                <a:cs typeface="Bookman Old Style"/>
              </a:rPr>
              <a:t>subclasses. </a:t>
            </a:r>
            <a:r>
              <a:rPr sz="900" b="0" spc="-20" dirty="0">
                <a:latin typeface="Bookman Old Style"/>
                <a:cs typeface="Bookman Old Style"/>
              </a:rPr>
              <a:t>If </a:t>
            </a:r>
            <a:r>
              <a:rPr sz="900" b="0" spc="-65" dirty="0">
                <a:latin typeface="Bookman Old Style"/>
                <a:cs typeface="Bookman Old Style"/>
              </a:rPr>
              <a:t>you </a:t>
            </a:r>
            <a:r>
              <a:rPr sz="900" b="0" spc="-45" dirty="0">
                <a:latin typeface="Bookman Old Style"/>
                <a:cs typeface="Bookman Old Style"/>
              </a:rPr>
              <a:t>need to  </a:t>
            </a:r>
            <a:r>
              <a:rPr sz="900" b="0" spc="-70" dirty="0">
                <a:latin typeface="Bookman Old Style"/>
                <a:cs typeface="Bookman Old Style"/>
              </a:rPr>
              <a:t>access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property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method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from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subclass,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must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made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public.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When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use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private</a:t>
            </a:r>
            <a:r>
              <a:rPr sz="900" spc="-265" dirty="0">
                <a:latin typeface="SimSun"/>
                <a:cs typeface="SimSun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access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modifier, 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TypeScript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compiler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will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enforce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privacy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member,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but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runtime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will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no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enforcement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  </a:t>
            </a:r>
            <a:r>
              <a:rPr sz="900" b="0" spc="-45" dirty="0">
                <a:latin typeface="Bookman Old Style"/>
                <a:cs typeface="Bookman Old Style"/>
              </a:rPr>
              <a:t>visibility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because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would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require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additional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closure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every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class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with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private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members.</a:t>
            </a:r>
            <a:endParaRPr sz="900" dirty="0">
              <a:latin typeface="Bookman Old Style"/>
              <a:cs typeface="Bookman Old Style"/>
            </a:endParaRPr>
          </a:p>
          <a:p>
            <a:pPr marL="12700" marR="37465" indent="228600">
              <a:lnSpc>
                <a:spcPct val="101800"/>
              </a:lnSpc>
            </a:pPr>
            <a:r>
              <a:rPr sz="900" b="0" spc="-50" dirty="0">
                <a:latin typeface="Bookman Old Style"/>
                <a:cs typeface="Bookman Old Style"/>
              </a:rPr>
              <a:t>There </a:t>
            </a:r>
            <a:r>
              <a:rPr sz="900" b="0" spc="-60" dirty="0">
                <a:latin typeface="Bookman Old Style"/>
                <a:cs typeface="Bookman Old Style"/>
              </a:rPr>
              <a:t>are </a:t>
            </a:r>
            <a:r>
              <a:rPr sz="900" b="0" spc="-65" dirty="0">
                <a:latin typeface="Bookman Old Style"/>
                <a:cs typeface="Bookman Old Style"/>
              </a:rPr>
              <a:t>plans </a:t>
            </a:r>
            <a:r>
              <a:rPr sz="900" b="0" spc="-45" dirty="0">
                <a:latin typeface="Bookman Old Style"/>
                <a:cs typeface="Bookman Old Style"/>
              </a:rPr>
              <a:t>to </a:t>
            </a:r>
            <a:r>
              <a:rPr sz="900" b="0" spc="-55" dirty="0">
                <a:latin typeface="Bookman Old Style"/>
                <a:cs typeface="Bookman Old Style"/>
              </a:rPr>
              <a:t>introduce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dirty="0">
                <a:latin typeface="SimSun"/>
                <a:cs typeface="SimSun"/>
              </a:rPr>
              <a:t>protected </a:t>
            </a:r>
            <a:r>
              <a:rPr sz="900" b="0" spc="-60" dirty="0">
                <a:latin typeface="Bookman Old Style"/>
                <a:cs typeface="Bookman Old Style"/>
              </a:rPr>
              <a:t>keyword, which </a:t>
            </a:r>
            <a:r>
              <a:rPr sz="900" b="0" spc="-35" dirty="0">
                <a:latin typeface="Bookman Old Style"/>
                <a:cs typeface="Bookman Old Style"/>
              </a:rPr>
              <a:t>will </a:t>
            </a:r>
            <a:r>
              <a:rPr sz="900" b="0" spc="-75" dirty="0">
                <a:latin typeface="Bookman Old Style"/>
                <a:cs typeface="Bookman Old Style"/>
              </a:rPr>
              <a:t>make a class </a:t>
            </a:r>
            <a:r>
              <a:rPr sz="900" b="0" spc="-55" dirty="0">
                <a:latin typeface="Bookman Old Style"/>
                <a:cs typeface="Bookman Old Style"/>
              </a:rPr>
              <a:t>member available </a:t>
            </a:r>
            <a:r>
              <a:rPr sz="900" b="0" spc="-50" dirty="0">
                <a:latin typeface="Bookman Old Style"/>
                <a:cs typeface="Bookman Old Style"/>
              </a:rPr>
              <a:t>within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75" dirty="0">
                <a:latin typeface="Bookman Old Style"/>
                <a:cs typeface="Bookman Old Style"/>
              </a:rPr>
              <a:t>class 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also</a:t>
            </a:r>
            <a:r>
              <a:rPr sz="900" b="0" spc="-9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subclasses—but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this</a:t>
            </a:r>
            <a:r>
              <a:rPr sz="900" b="0" spc="-9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feature</a:t>
            </a:r>
            <a:r>
              <a:rPr sz="900" b="0" spc="-9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currently</a:t>
            </a:r>
            <a:r>
              <a:rPr sz="900" b="0" spc="-9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under</a:t>
            </a:r>
            <a:r>
              <a:rPr sz="900" b="0" spc="-9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consideration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for</a:t>
            </a:r>
            <a:r>
              <a:rPr sz="900" b="0" spc="-9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release</a:t>
            </a:r>
            <a:r>
              <a:rPr sz="900" b="0" spc="-9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after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TypeScript</a:t>
            </a:r>
            <a:r>
              <a:rPr sz="900" b="0" spc="-9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version</a:t>
            </a:r>
            <a:r>
              <a:rPr sz="900" b="0" spc="-90" dirty="0">
                <a:latin typeface="Bookman Old Style"/>
                <a:cs typeface="Bookman Old Style"/>
              </a:rPr>
              <a:t> 1.0.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You 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track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this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feature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TypeScript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Codeplex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project: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dirty="0">
                <a:solidFill>
                  <a:srgbClr val="0000FF"/>
                </a:solidFill>
                <a:latin typeface="SimSun"/>
                <a:cs typeface="SimSun"/>
                <a:hlinkClick r:id="rId3"/>
              </a:rPr>
              <a:t>http://typescript.codeplex.com/workitem/125</a:t>
            </a:r>
            <a:endParaRPr sz="900" dirty="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0" spc="-75" dirty="0">
                <a:latin typeface="Bookman Old Style"/>
                <a:cs typeface="Bookman Old Style"/>
              </a:rPr>
              <a:t>Properties </a:t>
            </a:r>
            <a:r>
              <a:rPr sz="1400" b="0" spc="-100" dirty="0">
                <a:latin typeface="Bookman Old Style"/>
                <a:cs typeface="Bookman Old Style"/>
              </a:rPr>
              <a:t>and</a:t>
            </a:r>
            <a:r>
              <a:rPr sz="1400" b="0" spc="-250" dirty="0">
                <a:latin typeface="Bookman Old Style"/>
                <a:cs typeface="Bookman Old Style"/>
              </a:rPr>
              <a:t> </a:t>
            </a:r>
            <a:r>
              <a:rPr sz="1400" b="0" spc="-85" dirty="0">
                <a:latin typeface="Bookman Old Style"/>
                <a:cs typeface="Bookman Old Style"/>
              </a:rPr>
              <a:t>Methods</a:t>
            </a:r>
            <a:endParaRPr sz="1400" dirty="0">
              <a:latin typeface="Bookman Old Style"/>
              <a:cs typeface="Bookman Old Style"/>
            </a:endParaRPr>
          </a:p>
          <a:p>
            <a:pPr marL="12700" marR="37465">
              <a:lnSpc>
                <a:spcPct val="101800"/>
              </a:lnSpc>
              <a:spcBef>
                <a:spcPts val="500"/>
              </a:spcBef>
            </a:pPr>
            <a:r>
              <a:rPr sz="900" b="0" spc="-75" dirty="0">
                <a:latin typeface="Bookman Old Style"/>
                <a:cs typeface="Bookman Old Style"/>
              </a:rPr>
              <a:t>.</a:t>
            </a:r>
            <a:endParaRPr sz="900" dirty="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10" dirty="0">
                <a:latin typeface="Book Antiqua"/>
                <a:cs typeface="Book Antiqua"/>
              </a:rPr>
              <a:t>1-39. </a:t>
            </a:r>
            <a:r>
              <a:rPr sz="900" b="0" spc="-50" dirty="0">
                <a:latin typeface="Bookman Old Style"/>
                <a:cs typeface="Bookman Old Style"/>
              </a:rPr>
              <a:t>Properties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21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methods</a:t>
            </a:r>
            <a:endParaRPr sz="900" dirty="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900" dirty="0">
                <a:latin typeface="SimSun"/>
                <a:cs typeface="SimSun"/>
              </a:rPr>
              <a:t>class Playlist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</a:p>
          <a:p>
            <a:pPr marL="241300" marR="3589020">
              <a:lnSpc>
                <a:spcPct val="203700"/>
              </a:lnSpc>
            </a:pPr>
            <a:r>
              <a:rPr sz="900" dirty="0">
                <a:latin typeface="SimSun"/>
                <a:cs typeface="SimSun"/>
              </a:rPr>
              <a:t>private songs: Song[] = [];  static maxSongCount: number =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30;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constructor(public name: string)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900" dirty="0">
                <a:latin typeface="SimSun"/>
                <a:cs typeface="SimSun"/>
              </a:rPr>
              <a:t>addSong(song: Song)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</a:p>
          <a:p>
            <a:pPr marL="698500" marR="2503170" indent="-22860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if (this.songs.length &gt;=Playlist.maxSongCount)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  throw new Error('Playlist is</a:t>
            </a:r>
            <a:r>
              <a:rPr sz="900" spc="-3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full');</a:t>
            </a: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this.songs.push(song);</a:t>
            </a: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259728" y="7992871"/>
            <a:ext cx="15557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14" dirty="0">
                <a:latin typeface="Bookman Old Style"/>
                <a:cs typeface="Bookman Old Style"/>
              </a:rPr>
              <a:t>29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27520" y="301118"/>
            <a:ext cx="188658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Chapter </a:t>
            </a:r>
            <a:r>
              <a:rPr sz="800" spc="-65" dirty="0">
                <a:latin typeface="Arial"/>
                <a:cs typeface="Arial"/>
              </a:rPr>
              <a:t>1 </a:t>
            </a:r>
            <a:r>
              <a:rPr sz="800" spc="-195" dirty="0">
                <a:solidFill>
                  <a:srgbClr val="CFD0D0"/>
                </a:solidFill>
                <a:latin typeface="MS UI Gothic"/>
                <a:cs typeface="MS UI Gothic"/>
              </a:rPr>
              <a:t>■ </a:t>
            </a:r>
            <a:r>
              <a:rPr sz="800" spc="-10" dirty="0">
                <a:latin typeface="Arial"/>
                <a:cs typeface="Arial"/>
              </a:rPr>
              <a:t>typeSCript </a:t>
            </a:r>
            <a:r>
              <a:rPr sz="800" spc="-40" dirty="0">
                <a:latin typeface="Arial"/>
                <a:cs typeface="Arial"/>
              </a:rPr>
              <a:t>Language</a:t>
            </a:r>
            <a:r>
              <a:rPr sz="800" spc="-105" dirty="0">
                <a:latin typeface="Arial"/>
                <a:cs typeface="Arial"/>
              </a:rPr>
              <a:t> </a:t>
            </a:r>
            <a:r>
              <a:rPr sz="800" spc="-30" dirty="0">
                <a:latin typeface="Arial"/>
                <a:cs typeface="Arial"/>
              </a:rPr>
              <a:t>FeatureS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593294"/>
            <a:ext cx="5708650" cy="4779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SimSun"/>
                <a:cs typeface="SimSun"/>
              </a:rPr>
              <a:t>// Creating a new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instance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var playlist = new Playlist('My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Playlist');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 marR="3458845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// Accessing a public instance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property  var name =</a:t>
            </a:r>
            <a:r>
              <a:rPr sz="900" spc="-2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playlist.name;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dirty="0">
                <a:latin typeface="SimSun"/>
                <a:cs typeface="SimSun"/>
              </a:rPr>
              <a:t>// Calling a public instance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method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playlist.addSong(new Song('Therapy?', 'Crooked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Timber'));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 marR="3573145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// Accessing a public static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property  var maxSongs =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Playlist.maxSongCount;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10" dirty="0">
                <a:latin typeface="Book Antiqua"/>
                <a:cs typeface="Book Antiqua"/>
              </a:rPr>
              <a:t>1-40. </a:t>
            </a:r>
            <a:r>
              <a:rPr sz="900" b="0" spc="-50" dirty="0">
                <a:latin typeface="Bookman Old Style"/>
                <a:cs typeface="Bookman Old Style"/>
              </a:rPr>
              <a:t>Property </a:t>
            </a:r>
            <a:r>
              <a:rPr sz="900" b="0" spc="-60" dirty="0">
                <a:latin typeface="Bookman Old Style"/>
                <a:cs typeface="Bookman Old Style"/>
              </a:rPr>
              <a:t>getters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2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setters</a:t>
            </a:r>
            <a:endParaRPr sz="900" dirty="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900" dirty="0">
                <a:latin typeface="SimSun"/>
                <a:cs typeface="SimSun"/>
              </a:rPr>
              <a:t>interface StockItem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</a:p>
          <a:p>
            <a:pPr marL="469900" marR="4087495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description: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string;  asin:</a:t>
            </a:r>
            <a:r>
              <a:rPr sz="900" spc="-1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string;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class WarehouseLocation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private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_stockItem;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constructor(public aisle: number, public slot: string)</a:t>
            </a:r>
            <a:r>
              <a:rPr sz="900" spc="-1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get stockItem()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</a:p>
          <a:p>
            <a:pPr marR="2531745" algn="ctr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return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this._stockItem;</a:t>
            </a: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927100" marR="3401695" indent="-457200">
              <a:lnSpc>
                <a:spcPct val="101800"/>
              </a:lnSpc>
              <a:spcBef>
                <a:spcPts val="5"/>
              </a:spcBef>
            </a:pPr>
            <a:r>
              <a:rPr sz="900" dirty="0">
                <a:latin typeface="SimSun"/>
                <a:cs typeface="SimSun"/>
              </a:rPr>
              <a:t>set stockItem(item: StockItem)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  this._stockItem =</a:t>
            </a:r>
            <a:r>
              <a:rPr sz="900" spc="-7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item;</a:t>
            </a: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500" y="7992871"/>
            <a:ext cx="15557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14" dirty="0">
                <a:latin typeface="Bookman Old Style"/>
                <a:cs typeface="Bookman Old Style"/>
              </a:rPr>
              <a:t>30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82900" y="8241630"/>
            <a:ext cx="10915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www.it-ebooks.info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44500" y="301118"/>
            <a:ext cx="5697220" cy="7064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Chapter </a:t>
            </a:r>
            <a:r>
              <a:rPr sz="800" spc="-65" dirty="0">
                <a:latin typeface="Arial"/>
                <a:cs typeface="Arial"/>
              </a:rPr>
              <a:t>1 </a:t>
            </a:r>
            <a:r>
              <a:rPr sz="800" spc="-195" dirty="0">
                <a:solidFill>
                  <a:srgbClr val="CFD0D0"/>
                </a:solidFill>
                <a:latin typeface="MS UI Gothic"/>
                <a:cs typeface="MS UI Gothic"/>
              </a:rPr>
              <a:t>■ </a:t>
            </a:r>
            <a:r>
              <a:rPr sz="800" spc="-10" dirty="0">
                <a:latin typeface="Arial"/>
                <a:cs typeface="Arial"/>
              </a:rPr>
              <a:t>typeSCript </a:t>
            </a:r>
            <a:r>
              <a:rPr sz="800" spc="-40" dirty="0">
                <a:latin typeface="Arial"/>
                <a:cs typeface="Arial"/>
              </a:rPr>
              <a:t>Language</a:t>
            </a:r>
            <a:r>
              <a:rPr sz="800" spc="-45" dirty="0">
                <a:latin typeface="Arial"/>
                <a:cs typeface="Arial"/>
              </a:rPr>
              <a:t> </a:t>
            </a:r>
            <a:r>
              <a:rPr sz="800" spc="-30" dirty="0">
                <a:latin typeface="Arial"/>
                <a:cs typeface="Arial"/>
              </a:rPr>
              <a:t>FeatureS</a:t>
            </a:r>
            <a:endParaRPr sz="800">
              <a:latin typeface="Arial"/>
              <a:cs typeface="Arial"/>
            </a:endParaRPr>
          </a:p>
          <a:p>
            <a:pPr marL="12700" marR="2304415">
              <a:lnSpc>
                <a:spcPct val="203700"/>
              </a:lnSpc>
              <a:spcBef>
                <a:spcPts val="220"/>
              </a:spcBef>
            </a:pPr>
            <a:r>
              <a:rPr sz="900" dirty="0">
                <a:latin typeface="SimSun"/>
                <a:cs typeface="SimSun"/>
              </a:rPr>
              <a:t>var figure = { asin: 'B001TEQ2PI', description: 'Figure'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};  var warehouseSlot = new WarehouseLocation(15, 'A6');  warehouseSlot.stockItem =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figure;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400" b="0" spc="-120" dirty="0">
                <a:latin typeface="Bookman Old Style"/>
                <a:cs typeface="Bookman Old Style"/>
              </a:rPr>
              <a:t>Class</a:t>
            </a:r>
            <a:r>
              <a:rPr sz="1400" b="0" spc="-165" dirty="0">
                <a:latin typeface="Bookman Old Style"/>
                <a:cs typeface="Bookman Old Style"/>
              </a:rPr>
              <a:t> </a:t>
            </a:r>
            <a:r>
              <a:rPr sz="1400" b="0" spc="-75" dirty="0">
                <a:latin typeface="Bookman Old Style"/>
                <a:cs typeface="Bookman Old Style"/>
              </a:rPr>
              <a:t>Heritage</a:t>
            </a:r>
            <a:endParaRPr sz="1400">
              <a:latin typeface="Bookman Old Style"/>
              <a:cs typeface="Bookman Old Style"/>
            </a:endParaRPr>
          </a:p>
          <a:p>
            <a:pPr marL="12700" marR="5080">
              <a:lnSpc>
                <a:spcPct val="101800"/>
              </a:lnSpc>
              <a:spcBef>
                <a:spcPts val="500"/>
              </a:spcBef>
            </a:pPr>
            <a:r>
              <a:rPr sz="900" b="0" spc="-50" dirty="0">
                <a:latin typeface="Bookman Old Style"/>
                <a:cs typeface="Bookman Old Style"/>
              </a:rPr>
              <a:t>There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two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class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heritage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TypeScript.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class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implement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interface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implements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keyword 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class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inherit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from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another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class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extends</a:t>
            </a:r>
            <a:r>
              <a:rPr sz="900" spc="-265" dirty="0">
                <a:latin typeface="SimSun"/>
                <a:cs typeface="SimSun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keyword.</a:t>
            </a:r>
            <a:endParaRPr sz="900">
              <a:latin typeface="Bookman Old Style"/>
              <a:cs typeface="Bookman Old Style"/>
            </a:endParaRPr>
          </a:p>
          <a:p>
            <a:pPr marL="12700" marR="69215" indent="228600">
              <a:lnSpc>
                <a:spcPct val="101800"/>
              </a:lnSpc>
            </a:pPr>
            <a:r>
              <a:rPr sz="900" b="0" spc="-60" dirty="0">
                <a:latin typeface="Bookman Old Style"/>
                <a:cs typeface="Bookman Old Style"/>
              </a:rPr>
              <a:t>When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implement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interface,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implements</a:t>
            </a:r>
            <a:r>
              <a:rPr sz="900" spc="-254" dirty="0">
                <a:latin typeface="SimSun"/>
                <a:cs typeface="SimSun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declaration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entirely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optional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due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structural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  </a:t>
            </a:r>
            <a:r>
              <a:rPr sz="900" b="0" spc="-60" dirty="0">
                <a:latin typeface="Bookman Old Style"/>
                <a:cs typeface="Bookman Old Style"/>
              </a:rPr>
              <a:t>TypeScript.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0" dirty="0">
                <a:latin typeface="Bookman Old Style"/>
                <a:cs typeface="Bookman Old Style"/>
              </a:rPr>
              <a:t>If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do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specify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interface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implements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keyword,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class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will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checked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ensure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  complies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with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contract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promised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interface.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Listing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1-41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shows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how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Song</a:t>
            </a:r>
            <a:r>
              <a:rPr sz="900" spc="-265" dirty="0">
                <a:latin typeface="SimSun"/>
                <a:cs typeface="SimSun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class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implements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Audio  </a:t>
            </a:r>
            <a:r>
              <a:rPr sz="900" b="0" spc="-55" dirty="0">
                <a:latin typeface="Bookman Old Style"/>
                <a:cs typeface="Bookman Old Style"/>
              </a:rPr>
              <a:t>interface.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play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method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must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implemented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Song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class,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its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signature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must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compatible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with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  </a:t>
            </a:r>
            <a:r>
              <a:rPr sz="900" dirty="0">
                <a:latin typeface="SimSun"/>
                <a:cs typeface="SimSun"/>
              </a:rPr>
              <a:t>Audio </a:t>
            </a:r>
            <a:r>
              <a:rPr sz="900" b="0" spc="-50" dirty="0">
                <a:latin typeface="Bookman Old Style"/>
                <a:cs typeface="Bookman Old Style"/>
              </a:rPr>
              <a:t>interface </a:t>
            </a:r>
            <a:r>
              <a:rPr sz="900" b="0" spc="-55" dirty="0">
                <a:latin typeface="Bookman Old Style"/>
                <a:cs typeface="Bookman Old Style"/>
              </a:rPr>
              <a:t>declaration. </a:t>
            </a:r>
            <a:r>
              <a:rPr sz="900" b="0" spc="-45" dirty="0">
                <a:latin typeface="Bookman Old Style"/>
                <a:cs typeface="Bookman Old Style"/>
              </a:rPr>
              <a:t>A </a:t>
            </a:r>
            <a:r>
              <a:rPr sz="900" b="0" spc="-75" dirty="0">
                <a:latin typeface="Bookman Old Style"/>
                <a:cs typeface="Bookman Old Style"/>
              </a:rPr>
              <a:t>class </a:t>
            </a:r>
            <a:r>
              <a:rPr sz="900" b="0" spc="-70" dirty="0">
                <a:latin typeface="Bookman Old Style"/>
                <a:cs typeface="Bookman Old Style"/>
              </a:rPr>
              <a:t>can </a:t>
            </a:r>
            <a:r>
              <a:rPr sz="900" b="0" spc="-50" dirty="0">
                <a:latin typeface="Bookman Old Style"/>
                <a:cs typeface="Bookman Old Style"/>
              </a:rPr>
              <a:t>implement multiple </a:t>
            </a:r>
            <a:r>
              <a:rPr sz="900" b="0" spc="-60" dirty="0">
                <a:latin typeface="Bookman Old Style"/>
                <a:cs typeface="Bookman Old Style"/>
              </a:rPr>
              <a:t>interfaces, </a:t>
            </a:r>
            <a:r>
              <a:rPr sz="900" b="0" spc="-55" dirty="0">
                <a:latin typeface="Bookman Old Style"/>
                <a:cs typeface="Bookman Old Style"/>
              </a:rPr>
              <a:t>with </a:t>
            </a:r>
            <a:r>
              <a:rPr sz="900" b="0" spc="-60" dirty="0">
                <a:latin typeface="Bookman Old Style"/>
                <a:cs typeface="Bookman Old Style"/>
              </a:rPr>
              <a:t>each </a:t>
            </a:r>
            <a:r>
              <a:rPr sz="900" b="0" spc="-50" dirty="0">
                <a:latin typeface="Bookman Old Style"/>
                <a:cs typeface="Bookman Old Style"/>
              </a:rPr>
              <a:t>interface </a:t>
            </a:r>
            <a:r>
              <a:rPr sz="900" b="0" spc="-45" dirty="0">
                <a:latin typeface="Bookman Old Style"/>
                <a:cs typeface="Bookman Old Style"/>
              </a:rPr>
              <a:t>being </a:t>
            </a:r>
            <a:r>
              <a:rPr sz="900" b="0" spc="-65" dirty="0">
                <a:latin typeface="Bookman Old Style"/>
                <a:cs typeface="Bookman Old Style"/>
              </a:rPr>
              <a:t>separated by </a:t>
            </a:r>
            <a:r>
              <a:rPr sz="900" b="0" spc="-75" dirty="0">
                <a:latin typeface="Bookman Old Style"/>
                <a:cs typeface="Bookman Old Style"/>
              </a:rPr>
              <a:t>a  </a:t>
            </a:r>
            <a:r>
              <a:rPr sz="900" b="0" spc="-60" dirty="0">
                <a:latin typeface="Bookman Old Style"/>
                <a:cs typeface="Bookman Old Style"/>
              </a:rPr>
              <a:t>comma, </a:t>
            </a:r>
            <a:r>
              <a:rPr sz="900" b="0" spc="-40" dirty="0">
                <a:latin typeface="Bookman Old Style"/>
                <a:cs typeface="Bookman Old Style"/>
              </a:rPr>
              <a:t>for </a:t>
            </a:r>
            <a:r>
              <a:rPr sz="900" b="0" spc="-55" dirty="0">
                <a:latin typeface="Bookman Old Style"/>
                <a:cs typeface="Bookman Old Style"/>
              </a:rPr>
              <a:t>example: </a:t>
            </a:r>
            <a:r>
              <a:rPr sz="900" dirty="0">
                <a:latin typeface="SimSun"/>
                <a:cs typeface="SimSun"/>
              </a:rPr>
              <a:t>implements Audio,</a:t>
            </a:r>
            <a:r>
              <a:rPr sz="900" spc="-165" dirty="0">
                <a:latin typeface="SimSun"/>
                <a:cs typeface="SimSun"/>
              </a:rPr>
              <a:t> </a:t>
            </a:r>
            <a:r>
              <a:rPr sz="900" spc="-15" dirty="0">
                <a:latin typeface="SimSun"/>
                <a:cs typeface="SimSun"/>
              </a:rPr>
              <a:t>Video</a:t>
            </a:r>
            <a:r>
              <a:rPr sz="900" b="0" spc="-15" dirty="0">
                <a:latin typeface="Bookman Old Style"/>
                <a:cs typeface="Bookman Old Style"/>
              </a:rPr>
              <a:t>.</a:t>
            </a:r>
            <a:endParaRPr sz="9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10" dirty="0">
                <a:latin typeface="Book Antiqua"/>
                <a:cs typeface="Book Antiqua"/>
              </a:rPr>
              <a:t>1-41. </a:t>
            </a:r>
            <a:r>
              <a:rPr sz="900" b="0" spc="-80" dirty="0">
                <a:latin typeface="Bookman Old Style"/>
                <a:cs typeface="Bookman Old Style"/>
              </a:rPr>
              <a:t>Class</a:t>
            </a:r>
            <a:r>
              <a:rPr sz="900" b="0" spc="-16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heritage</a:t>
            </a:r>
            <a:endParaRPr sz="900">
              <a:latin typeface="Bookman Old Style"/>
              <a:cs typeface="Bookman Old Style"/>
            </a:endParaRPr>
          </a:p>
          <a:p>
            <a:pPr marL="241300" marR="4704715" indent="-228600">
              <a:lnSpc>
                <a:spcPct val="101800"/>
              </a:lnSpc>
              <a:spcBef>
                <a:spcPts val="650"/>
              </a:spcBef>
            </a:pPr>
            <a:r>
              <a:rPr sz="900" dirty="0">
                <a:latin typeface="SimSun"/>
                <a:cs typeface="SimSun"/>
              </a:rPr>
              <a:t>interface Audio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  play():</a:t>
            </a:r>
            <a:r>
              <a:rPr sz="900" spc="-5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any;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class Song </a:t>
            </a:r>
            <a:r>
              <a:rPr sz="900" b="1" spc="-55" dirty="0">
                <a:latin typeface="Arial"/>
                <a:cs typeface="Arial"/>
              </a:rPr>
              <a:t>implements </a:t>
            </a:r>
            <a:r>
              <a:rPr sz="900" dirty="0">
                <a:latin typeface="SimSun"/>
                <a:cs typeface="SimSun"/>
              </a:rPr>
              <a:t>Audio</a:t>
            </a:r>
            <a:r>
              <a:rPr sz="900" spc="5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constructor(private artist: string, private title: string)</a:t>
            </a:r>
            <a:r>
              <a:rPr sz="900" spc="-1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900" dirty="0">
                <a:latin typeface="SimSun"/>
                <a:cs typeface="SimSun"/>
              </a:rPr>
              <a:t>play() : void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console.log('Playing ' + this.title + ' by ' +</a:t>
            </a:r>
            <a:r>
              <a:rPr sz="900" spc="-2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this.artist);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L="469900" marR="3447415" indent="-22860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static Comparer(a: Song, b: Song)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  if (a.title === b.title)</a:t>
            </a:r>
            <a:r>
              <a:rPr sz="900" spc="-4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R="3777615" algn="ctr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return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0;</a:t>
            </a:r>
            <a:endParaRPr sz="9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return a.title &gt; b.title ? 1 :</a:t>
            </a:r>
            <a:r>
              <a:rPr sz="900" spc="-1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-1;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class Playlist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constructor(public songs: Audio[])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play()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469900" marR="3618865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var song =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this.songs.pop();  song.play();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38" y="1022667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0" y="122554"/>
                </a:moveTo>
                <a:lnTo>
                  <a:pt x="122554" y="122554"/>
                </a:lnTo>
                <a:lnTo>
                  <a:pt x="122554" y="0"/>
                </a:lnTo>
                <a:lnTo>
                  <a:pt x="0" y="0"/>
                </a:lnTo>
                <a:lnTo>
                  <a:pt x="0" y="122554"/>
                </a:lnTo>
                <a:close/>
              </a:path>
            </a:pathLst>
          </a:custGeom>
          <a:solidFill>
            <a:srgbClr val="CF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1893" y="1022667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5" h="122555">
                <a:moveTo>
                  <a:pt x="0" y="122554"/>
                </a:moveTo>
                <a:lnTo>
                  <a:pt x="122555" y="122554"/>
                </a:lnTo>
                <a:lnTo>
                  <a:pt x="122555" y="0"/>
                </a:lnTo>
                <a:lnTo>
                  <a:pt x="0" y="0"/>
                </a:lnTo>
                <a:lnTo>
                  <a:pt x="0" y="122554"/>
                </a:lnTo>
                <a:close/>
              </a:path>
            </a:pathLst>
          </a:custGeom>
          <a:solidFill>
            <a:srgbClr val="CF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7948" y="1022667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5" h="122555">
                <a:moveTo>
                  <a:pt x="0" y="122554"/>
                </a:moveTo>
                <a:lnTo>
                  <a:pt x="122555" y="122554"/>
                </a:lnTo>
                <a:lnTo>
                  <a:pt x="122555" y="0"/>
                </a:lnTo>
                <a:lnTo>
                  <a:pt x="0" y="0"/>
                </a:lnTo>
                <a:lnTo>
                  <a:pt x="0" y="122554"/>
                </a:lnTo>
                <a:close/>
              </a:path>
            </a:pathLst>
          </a:custGeom>
          <a:solidFill>
            <a:srgbClr val="CF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6407150" cy="2063114"/>
          </a:xfrm>
          <a:custGeom>
            <a:avLst/>
            <a:gdLst/>
            <a:ahLst/>
            <a:cxnLst/>
            <a:rect l="l" t="t" r="r" b="b"/>
            <a:pathLst>
              <a:path w="6407150" h="2063114">
                <a:moveTo>
                  <a:pt x="0" y="2063038"/>
                </a:moveTo>
                <a:lnTo>
                  <a:pt x="5949810" y="2063038"/>
                </a:lnTo>
                <a:lnTo>
                  <a:pt x="6214129" y="2055895"/>
                </a:lnTo>
                <a:lnTo>
                  <a:pt x="6349860" y="2005888"/>
                </a:lnTo>
                <a:lnTo>
                  <a:pt x="6399866" y="1870157"/>
                </a:lnTo>
                <a:lnTo>
                  <a:pt x="6407010" y="1605838"/>
                </a:lnTo>
                <a:lnTo>
                  <a:pt x="640701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24600" y="7992871"/>
            <a:ext cx="8890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25" dirty="0">
                <a:latin typeface="Bookman Old Style"/>
                <a:cs typeface="Bookman Old Style"/>
              </a:rPr>
              <a:t>1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3100" y="1423160"/>
            <a:ext cx="45688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0" dirty="0">
                <a:latin typeface="Arial Narrow"/>
                <a:cs typeface="Arial Narrow"/>
              </a:rPr>
              <a:t>TypeScript </a:t>
            </a:r>
            <a:r>
              <a:rPr sz="3000" b="1" dirty="0">
                <a:latin typeface="Arial Narrow"/>
                <a:cs typeface="Arial Narrow"/>
              </a:rPr>
              <a:t>Language</a:t>
            </a:r>
            <a:r>
              <a:rPr sz="3000" b="1" spc="-65" dirty="0">
                <a:latin typeface="Arial Narrow"/>
                <a:cs typeface="Arial Narrow"/>
              </a:rPr>
              <a:t> </a:t>
            </a:r>
            <a:r>
              <a:rPr sz="3000" b="1" dirty="0">
                <a:latin typeface="Arial Narrow"/>
                <a:cs typeface="Arial Narrow"/>
              </a:rPr>
              <a:t>Features</a:t>
            </a:r>
            <a:endParaRPr sz="3000" dirty="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idx="1"/>
          </p:nvPr>
        </p:nvSpPr>
        <p:spPr>
          <a:xfrm>
            <a:off x="450850" y="2464560"/>
            <a:ext cx="6076950" cy="4981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634" marR="280035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What </a:t>
            </a:r>
            <a:r>
              <a:rPr spc="-30" dirty="0"/>
              <a:t>if </a:t>
            </a:r>
            <a:r>
              <a:rPr spc="-125" dirty="0"/>
              <a:t>we </a:t>
            </a:r>
            <a:r>
              <a:rPr spc="-50" dirty="0"/>
              <a:t>could </a:t>
            </a:r>
            <a:r>
              <a:rPr spc="-80" dirty="0"/>
              <a:t>strengthen </a:t>
            </a:r>
            <a:r>
              <a:rPr spc="-75" dirty="0"/>
              <a:t>JavaScript </a:t>
            </a:r>
            <a:r>
              <a:rPr spc="-55" dirty="0"/>
              <a:t>with </a:t>
            </a:r>
            <a:r>
              <a:rPr spc="-70" dirty="0"/>
              <a:t>the things </a:t>
            </a:r>
            <a:r>
              <a:rPr spc="-55" dirty="0"/>
              <a:t>that </a:t>
            </a:r>
            <a:r>
              <a:rPr spc="-75" dirty="0"/>
              <a:t>are </a:t>
            </a:r>
            <a:r>
              <a:rPr spc="-80" dirty="0"/>
              <a:t>missing </a:t>
            </a:r>
            <a:r>
              <a:rPr spc="-35" dirty="0"/>
              <a:t>for </a:t>
            </a:r>
            <a:r>
              <a:rPr spc="-65" dirty="0"/>
              <a:t>large </a:t>
            </a:r>
            <a:r>
              <a:rPr spc="-90" dirty="0"/>
              <a:t>scale </a:t>
            </a:r>
            <a:r>
              <a:rPr spc="-40" dirty="0"/>
              <a:t>application  </a:t>
            </a:r>
            <a:r>
              <a:rPr i="1" spc="-65" dirty="0"/>
              <a:t>development,</a:t>
            </a:r>
            <a:r>
              <a:rPr i="1" spc="-90" dirty="0"/>
              <a:t> </a:t>
            </a:r>
            <a:r>
              <a:rPr i="1" spc="-60" dirty="0"/>
              <a:t>like</a:t>
            </a:r>
            <a:r>
              <a:rPr i="1" spc="-85" dirty="0"/>
              <a:t> </a:t>
            </a:r>
            <a:r>
              <a:rPr i="1" spc="-65" dirty="0"/>
              <a:t>static</a:t>
            </a:r>
            <a:r>
              <a:rPr i="1" spc="-90" dirty="0"/>
              <a:t> </a:t>
            </a:r>
            <a:r>
              <a:rPr i="1" spc="-60" dirty="0"/>
              <a:t>typing,</a:t>
            </a:r>
            <a:r>
              <a:rPr i="1" spc="-85" dirty="0"/>
              <a:t> </a:t>
            </a:r>
            <a:r>
              <a:rPr i="1" spc="-114" dirty="0"/>
              <a:t>classes</a:t>
            </a:r>
            <a:r>
              <a:rPr i="1" spc="-90" dirty="0"/>
              <a:t> </a:t>
            </a:r>
            <a:r>
              <a:rPr i="1" spc="-25" dirty="0"/>
              <a:t>[and]</a:t>
            </a:r>
            <a:r>
              <a:rPr i="1" spc="-85" dirty="0"/>
              <a:t> </a:t>
            </a:r>
            <a:r>
              <a:rPr i="1" spc="-25" dirty="0"/>
              <a:t>modules...</a:t>
            </a:r>
            <a:r>
              <a:rPr i="1" spc="-175" dirty="0"/>
              <a:t> </a:t>
            </a:r>
            <a:r>
              <a:rPr i="1" spc="-80" dirty="0"/>
              <a:t>that’s</a:t>
            </a:r>
            <a:r>
              <a:rPr i="1" spc="-85" dirty="0"/>
              <a:t> </a:t>
            </a:r>
            <a:r>
              <a:rPr i="1" spc="-80" dirty="0"/>
              <a:t>what</a:t>
            </a:r>
            <a:r>
              <a:rPr i="1" spc="-85" dirty="0"/>
              <a:t> </a:t>
            </a:r>
            <a:r>
              <a:rPr i="1" spc="-65" dirty="0"/>
              <a:t>TypeScript</a:t>
            </a:r>
            <a:r>
              <a:rPr i="1" spc="-90" dirty="0"/>
              <a:t> </a:t>
            </a:r>
            <a:r>
              <a:rPr i="1" spc="-85" dirty="0"/>
              <a:t>is </a:t>
            </a:r>
            <a:r>
              <a:rPr i="1" spc="-55" dirty="0"/>
              <a:t>about.</a:t>
            </a:r>
          </a:p>
          <a:p>
            <a:pPr marL="4900295">
              <a:lnSpc>
                <a:spcPct val="100000"/>
              </a:lnSpc>
              <a:spcBef>
                <a:spcPts val="600"/>
              </a:spcBef>
            </a:pPr>
            <a:r>
              <a:rPr i="0" spc="-70" dirty="0">
                <a:latin typeface="Bookman Old Style"/>
                <a:cs typeface="Bookman Old Style"/>
              </a:rPr>
              <a:t>—Anders</a:t>
            </a:r>
            <a:r>
              <a:rPr i="0" spc="-160" dirty="0">
                <a:latin typeface="Bookman Old Style"/>
                <a:cs typeface="Bookman Old Style"/>
              </a:rPr>
              <a:t> </a:t>
            </a:r>
            <a:r>
              <a:rPr i="0" spc="-55" dirty="0">
                <a:latin typeface="Bookman Old Style"/>
                <a:cs typeface="Bookman Old Style"/>
              </a:rPr>
              <a:t>Hejlsberg</a:t>
            </a:r>
          </a:p>
          <a:p>
            <a:pPr marL="222250">
              <a:lnSpc>
                <a:spcPct val="100000"/>
              </a:lnSpc>
              <a:spcBef>
                <a:spcPts val="30"/>
              </a:spcBef>
            </a:pPr>
            <a:endParaRPr i="0" spc="-55" dirty="0">
              <a:latin typeface="Bookman Old Style"/>
              <a:cs typeface="Bookman Old Style"/>
            </a:endParaRPr>
          </a:p>
          <a:p>
            <a:pPr marL="234950" marR="106680">
              <a:lnSpc>
                <a:spcPct val="101800"/>
              </a:lnSpc>
            </a:pPr>
            <a:r>
              <a:rPr sz="900" i="0" spc="-60" dirty="0">
                <a:latin typeface="Bookman Old Style"/>
                <a:cs typeface="Bookman Old Style"/>
              </a:rPr>
              <a:t>TypeScript </a:t>
            </a:r>
            <a:r>
              <a:rPr sz="900" i="0" spc="-65" dirty="0">
                <a:latin typeface="Bookman Old Style"/>
                <a:cs typeface="Bookman Old Style"/>
              </a:rPr>
              <a:t>is </a:t>
            </a:r>
            <a:r>
              <a:rPr sz="900" i="0" spc="-75" dirty="0">
                <a:latin typeface="Bookman Old Style"/>
                <a:cs typeface="Bookman Old Style"/>
              </a:rPr>
              <a:t>a </a:t>
            </a:r>
            <a:r>
              <a:rPr sz="900" i="0" spc="-70" dirty="0">
                <a:latin typeface="Bookman Old Style"/>
                <a:cs typeface="Bookman Old Style"/>
              </a:rPr>
              <a:t>superset </a:t>
            </a:r>
            <a:r>
              <a:rPr sz="900" i="0" spc="-25" dirty="0">
                <a:latin typeface="Bookman Old Style"/>
                <a:cs typeface="Bookman Old Style"/>
              </a:rPr>
              <a:t>of </a:t>
            </a:r>
            <a:r>
              <a:rPr sz="900" i="0" spc="-85" dirty="0">
                <a:latin typeface="Bookman Old Style"/>
                <a:cs typeface="Bookman Old Style"/>
              </a:rPr>
              <a:t>JavaScript. </a:t>
            </a:r>
            <a:r>
              <a:rPr sz="900" i="0" spc="-70" dirty="0">
                <a:latin typeface="Bookman Old Style"/>
                <a:cs typeface="Bookman Old Style"/>
              </a:rPr>
              <a:t>That means </a:t>
            </a:r>
            <a:r>
              <a:rPr sz="900" i="0" spc="-75" dirty="0">
                <a:latin typeface="Bookman Old Style"/>
                <a:cs typeface="Bookman Old Style"/>
              </a:rPr>
              <a:t>that </a:t>
            </a:r>
            <a:r>
              <a:rPr sz="900" i="0" spc="-55" dirty="0">
                <a:latin typeface="Bookman Old Style"/>
                <a:cs typeface="Bookman Old Style"/>
              </a:rPr>
              <a:t>the </a:t>
            </a:r>
            <a:r>
              <a:rPr sz="900" i="0" spc="-60" dirty="0">
                <a:latin typeface="Bookman Old Style"/>
                <a:cs typeface="Bookman Old Style"/>
              </a:rPr>
              <a:t>TypeScript language includes </a:t>
            </a:r>
            <a:r>
              <a:rPr sz="900" i="0" spc="-55" dirty="0">
                <a:latin typeface="Bookman Old Style"/>
                <a:cs typeface="Bookman Old Style"/>
              </a:rPr>
              <a:t>the </a:t>
            </a:r>
            <a:r>
              <a:rPr sz="900" i="0" spc="-50" dirty="0">
                <a:latin typeface="Bookman Old Style"/>
                <a:cs typeface="Bookman Old Style"/>
              </a:rPr>
              <a:t>entire </a:t>
            </a:r>
            <a:r>
              <a:rPr sz="900" i="0" spc="-90" dirty="0">
                <a:latin typeface="Bookman Old Style"/>
                <a:cs typeface="Bookman Old Style"/>
              </a:rPr>
              <a:t>JavaScript  </a:t>
            </a:r>
            <a:r>
              <a:rPr sz="900" i="0" spc="-60" dirty="0">
                <a:latin typeface="Bookman Old Style"/>
                <a:cs typeface="Bookman Old Style"/>
              </a:rPr>
              <a:t>language </a:t>
            </a:r>
            <a:r>
              <a:rPr sz="900" i="0" spc="-70" dirty="0">
                <a:latin typeface="Bookman Old Style"/>
                <a:cs typeface="Bookman Old Style"/>
              </a:rPr>
              <a:t>plus </a:t>
            </a:r>
            <a:r>
              <a:rPr sz="900" i="0" spc="-75" dirty="0">
                <a:latin typeface="Bookman Old Style"/>
                <a:cs typeface="Bookman Old Style"/>
              </a:rPr>
              <a:t>a </a:t>
            </a:r>
            <a:r>
              <a:rPr sz="900" i="0" spc="-40" dirty="0">
                <a:latin typeface="Bookman Old Style"/>
                <a:cs typeface="Bookman Old Style"/>
              </a:rPr>
              <a:t>collection </a:t>
            </a:r>
            <a:r>
              <a:rPr sz="900" i="0" spc="-25" dirty="0">
                <a:latin typeface="Bookman Old Style"/>
                <a:cs typeface="Bookman Old Style"/>
              </a:rPr>
              <a:t>of </a:t>
            </a:r>
            <a:r>
              <a:rPr sz="900" i="0" spc="-65" dirty="0">
                <a:latin typeface="Bookman Old Style"/>
                <a:cs typeface="Bookman Old Style"/>
              </a:rPr>
              <a:t>useful </a:t>
            </a:r>
            <a:r>
              <a:rPr sz="900" i="0" spc="-50" dirty="0">
                <a:latin typeface="Bookman Old Style"/>
                <a:cs typeface="Bookman Old Style"/>
              </a:rPr>
              <a:t>additional </a:t>
            </a:r>
            <a:r>
              <a:rPr sz="900" i="0" spc="-70" dirty="0">
                <a:latin typeface="Bookman Old Style"/>
                <a:cs typeface="Bookman Old Style"/>
              </a:rPr>
              <a:t>features. </a:t>
            </a:r>
            <a:r>
              <a:rPr sz="900" i="0" spc="-60" dirty="0">
                <a:latin typeface="Bookman Old Style"/>
                <a:cs typeface="Bookman Old Style"/>
              </a:rPr>
              <a:t>This </a:t>
            </a:r>
            <a:r>
              <a:rPr sz="900" i="0" spc="-65" dirty="0">
                <a:latin typeface="Bookman Old Style"/>
                <a:cs typeface="Bookman Old Style"/>
              </a:rPr>
              <a:t>is </a:t>
            </a:r>
            <a:r>
              <a:rPr sz="900" i="0" spc="-50" dirty="0">
                <a:latin typeface="Bookman Old Style"/>
                <a:cs typeface="Bookman Old Style"/>
              </a:rPr>
              <a:t>in </a:t>
            </a:r>
            <a:r>
              <a:rPr sz="900" i="0" spc="-65" dirty="0">
                <a:latin typeface="Bookman Old Style"/>
                <a:cs typeface="Bookman Old Style"/>
              </a:rPr>
              <a:t>contrast </a:t>
            </a:r>
            <a:r>
              <a:rPr sz="900" i="0" spc="-45" dirty="0">
                <a:latin typeface="Bookman Old Style"/>
                <a:cs typeface="Bookman Old Style"/>
              </a:rPr>
              <a:t>to </a:t>
            </a:r>
            <a:r>
              <a:rPr sz="900" i="0" spc="-55" dirty="0">
                <a:latin typeface="Bookman Old Style"/>
                <a:cs typeface="Bookman Old Style"/>
              </a:rPr>
              <a:t>the </a:t>
            </a:r>
            <a:r>
              <a:rPr sz="900" i="0" spc="-60" dirty="0">
                <a:latin typeface="Bookman Old Style"/>
                <a:cs typeface="Bookman Old Style"/>
              </a:rPr>
              <a:t>various </a:t>
            </a:r>
            <a:r>
              <a:rPr sz="900" i="0" spc="-80" dirty="0">
                <a:latin typeface="Bookman Old Style"/>
                <a:cs typeface="Bookman Old Style"/>
              </a:rPr>
              <a:t>subsets </a:t>
            </a:r>
            <a:r>
              <a:rPr sz="900" i="0" spc="-25" dirty="0">
                <a:latin typeface="Bookman Old Style"/>
                <a:cs typeface="Bookman Old Style"/>
              </a:rPr>
              <a:t>of </a:t>
            </a:r>
            <a:r>
              <a:rPr sz="900" i="0" spc="-90" dirty="0">
                <a:latin typeface="Bookman Old Style"/>
                <a:cs typeface="Bookman Old Style"/>
              </a:rPr>
              <a:t>JavaScript </a:t>
            </a:r>
            <a:r>
              <a:rPr sz="900" i="0" spc="-65" dirty="0">
                <a:latin typeface="Bookman Old Style"/>
                <a:cs typeface="Bookman Old Style"/>
              </a:rPr>
              <a:t>and  </a:t>
            </a:r>
            <a:r>
              <a:rPr sz="900" i="0" spc="-55" dirty="0">
                <a:latin typeface="Bookman Old Style"/>
                <a:cs typeface="Bookman Old Style"/>
              </a:rPr>
              <a:t>the</a:t>
            </a:r>
            <a:r>
              <a:rPr sz="900" i="0" spc="-105" dirty="0">
                <a:latin typeface="Bookman Old Style"/>
                <a:cs typeface="Bookman Old Style"/>
              </a:rPr>
              <a:t> </a:t>
            </a:r>
            <a:r>
              <a:rPr sz="900" i="0" spc="-60" dirty="0">
                <a:latin typeface="Bookman Old Style"/>
                <a:cs typeface="Bookman Old Style"/>
              </a:rPr>
              <a:t>various</a:t>
            </a:r>
            <a:r>
              <a:rPr sz="900" i="0" spc="-100" dirty="0">
                <a:latin typeface="Bookman Old Style"/>
                <a:cs typeface="Bookman Old Style"/>
              </a:rPr>
              <a:t> </a:t>
            </a:r>
            <a:r>
              <a:rPr sz="900" i="0" spc="-50" dirty="0">
                <a:latin typeface="Bookman Old Style"/>
                <a:cs typeface="Bookman Old Style"/>
              </a:rPr>
              <a:t>lint</a:t>
            </a:r>
            <a:r>
              <a:rPr sz="900" i="0" spc="-100" dirty="0">
                <a:latin typeface="Bookman Old Style"/>
                <a:cs typeface="Bookman Old Style"/>
              </a:rPr>
              <a:t> </a:t>
            </a:r>
            <a:r>
              <a:rPr sz="900" i="0" spc="-45" dirty="0">
                <a:latin typeface="Bookman Old Style"/>
                <a:cs typeface="Bookman Old Style"/>
              </a:rPr>
              <a:t>tools</a:t>
            </a:r>
            <a:r>
              <a:rPr sz="900" i="0" spc="-100" dirty="0">
                <a:latin typeface="Bookman Old Style"/>
                <a:cs typeface="Bookman Old Style"/>
              </a:rPr>
              <a:t> </a:t>
            </a:r>
            <a:r>
              <a:rPr sz="900" i="0" spc="-75" dirty="0">
                <a:latin typeface="Bookman Old Style"/>
                <a:cs typeface="Bookman Old Style"/>
              </a:rPr>
              <a:t>that</a:t>
            </a:r>
            <a:r>
              <a:rPr sz="900" i="0" spc="-100" dirty="0">
                <a:latin typeface="Bookman Old Style"/>
                <a:cs typeface="Bookman Old Style"/>
              </a:rPr>
              <a:t> </a:t>
            </a:r>
            <a:r>
              <a:rPr sz="900" i="0" spc="-70" dirty="0">
                <a:latin typeface="Bookman Old Style"/>
                <a:cs typeface="Bookman Old Style"/>
              </a:rPr>
              <a:t>seek</a:t>
            </a:r>
            <a:r>
              <a:rPr sz="900" i="0" spc="-105" dirty="0">
                <a:latin typeface="Bookman Old Style"/>
                <a:cs typeface="Bookman Old Style"/>
              </a:rPr>
              <a:t> </a:t>
            </a:r>
            <a:r>
              <a:rPr sz="900" i="0" spc="-45" dirty="0">
                <a:latin typeface="Bookman Old Style"/>
                <a:cs typeface="Bookman Old Style"/>
              </a:rPr>
              <a:t>to</a:t>
            </a:r>
            <a:r>
              <a:rPr sz="900" i="0" spc="-100" dirty="0">
                <a:latin typeface="Bookman Old Style"/>
                <a:cs typeface="Bookman Old Style"/>
              </a:rPr>
              <a:t> </a:t>
            </a:r>
            <a:r>
              <a:rPr sz="900" i="0" spc="-55" dirty="0">
                <a:latin typeface="Bookman Old Style"/>
                <a:cs typeface="Bookman Old Style"/>
              </a:rPr>
              <a:t>reduce</a:t>
            </a:r>
            <a:r>
              <a:rPr sz="900" i="0" spc="-100" dirty="0">
                <a:latin typeface="Bookman Old Style"/>
                <a:cs typeface="Bookman Old Style"/>
              </a:rPr>
              <a:t> </a:t>
            </a:r>
            <a:r>
              <a:rPr sz="900" i="0" spc="-55" dirty="0">
                <a:latin typeface="Bookman Old Style"/>
                <a:cs typeface="Bookman Old Style"/>
              </a:rPr>
              <a:t>the</a:t>
            </a:r>
            <a:r>
              <a:rPr sz="900" i="0" spc="-100" dirty="0">
                <a:latin typeface="Bookman Old Style"/>
                <a:cs typeface="Bookman Old Style"/>
              </a:rPr>
              <a:t> </a:t>
            </a:r>
            <a:r>
              <a:rPr sz="900" i="0" spc="-55" dirty="0">
                <a:latin typeface="Bookman Old Style"/>
                <a:cs typeface="Bookman Old Style"/>
              </a:rPr>
              <a:t>available</a:t>
            </a:r>
            <a:r>
              <a:rPr sz="900" i="0" spc="-100" dirty="0">
                <a:latin typeface="Bookman Old Style"/>
                <a:cs typeface="Bookman Old Style"/>
              </a:rPr>
              <a:t> </a:t>
            </a:r>
            <a:r>
              <a:rPr sz="900" i="0" spc="-65" dirty="0">
                <a:latin typeface="Bookman Old Style"/>
                <a:cs typeface="Bookman Old Style"/>
              </a:rPr>
              <a:t>features</a:t>
            </a:r>
            <a:r>
              <a:rPr sz="900" i="0" spc="-105" dirty="0">
                <a:latin typeface="Bookman Old Style"/>
                <a:cs typeface="Bookman Old Style"/>
              </a:rPr>
              <a:t> </a:t>
            </a:r>
            <a:r>
              <a:rPr sz="900" i="0" spc="-45" dirty="0">
                <a:latin typeface="Bookman Old Style"/>
                <a:cs typeface="Bookman Old Style"/>
              </a:rPr>
              <a:t>to</a:t>
            </a:r>
            <a:r>
              <a:rPr sz="900" i="0" spc="-100" dirty="0">
                <a:latin typeface="Bookman Old Style"/>
                <a:cs typeface="Bookman Old Style"/>
              </a:rPr>
              <a:t> </a:t>
            </a:r>
            <a:r>
              <a:rPr sz="900" i="0" spc="-60" dirty="0">
                <a:latin typeface="Bookman Old Style"/>
                <a:cs typeface="Bookman Old Style"/>
              </a:rPr>
              <a:t>create</a:t>
            </a:r>
            <a:r>
              <a:rPr sz="900" i="0" spc="-100" dirty="0">
                <a:latin typeface="Bookman Old Style"/>
                <a:cs typeface="Bookman Old Style"/>
              </a:rPr>
              <a:t> </a:t>
            </a:r>
            <a:r>
              <a:rPr sz="900" i="0" spc="-75" dirty="0">
                <a:latin typeface="Bookman Old Style"/>
                <a:cs typeface="Bookman Old Style"/>
              </a:rPr>
              <a:t>a</a:t>
            </a:r>
            <a:r>
              <a:rPr sz="900" i="0" spc="-100" dirty="0">
                <a:latin typeface="Bookman Old Style"/>
                <a:cs typeface="Bookman Old Style"/>
              </a:rPr>
              <a:t> </a:t>
            </a:r>
            <a:r>
              <a:rPr sz="900" i="0" spc="-60" dirty="0">
                <a:latin typeface="Bookman Old Style"/>
                <a:cs typeface="Bookman Old Style"/>
              </a:rPr>
              <a:t>smaller</a:t>
            </a:r>
            <a:r>
              <a:rPr sz="900" i="0" spc="-100" dirty="0">
                <a:latin typeface="Bookman Old Style"/>
                <a:cs typeface="Bookman Old Style"/>
              </a:rPr>
              <a:t> </a:t>
            </a:r>
            <a:r>
              <a:rPr sz="900" i="0" spc="-60" dirty="0">
                <a:latin typeface="Bookman Old Style"/>
                <a:cs typeface="Bookman Old Style"/>
              </a:rPr>
              <a:t>language</a:t>
            </a:r>
            <a:r>
              <a:rPr sz="900" i="0" spc="-105" dirty="0">
                <a:latin typeface="Bookman Old Style"/>
                <a:cs typeface="Bookman Old Style"/>
              </a:rPr>
              <a:t> </a:t>
            </a:r>
            <a:r>
              <a:rPr sz="900" i="0" spc="-55" dirty="0">
                <a:latin typeface="Bookman Old Style"/>
                <a:cs typeface="Bookman Old Style"/>
              </a:rPr>
              <a:t>with</a:t>
            </a:r>
            <a:r>
              <a:rPr sz="900" i="0" spc="-100" dirty="0">
                <a:latin typeface="Bookman Old Style"/>
                <a:cs typeface="Bookman Old Style"/>
              </a:rPr>
              <a:t> </a:t>
            </a:r>
            <a:r>
              <a:rPr sz="900" i="0" spc="-40" dirty="0">
                <a:latin typeface="Bookman Old Style"/>
                <a:cs typeface="Bookman Old Style"/>
              </a:rPr>
              <a:t>fewer</a:t>
            </a:r>
            <a:r>
              <a:rPr sz="900" i="0" spc="-100" dirty="0">
                <a:latin typeface="Bookman Old Style"/>
                <a:cs typeface="Bookman Old Style"/>
              </a:rPr>
              <a:t> </a:t>
            </a:r>
            <a:r>
              <a:rPr sz="900" i="0" spc="-70" dirty="0">
                <a:latin typeface="Bookman Old Style"/>
                <a:cs typeface="Bookman Old Style"/>
              </a:rPr>
              <a:t>surprises.</a:t>
            </a:r>
            <a:r>
              <a:rPr sz="900" i="0" spc="-100" dirty="0">
                <a:latin typeface="Bookman Old Style"/>
                <a:cs typeface="Bookman Old Style"/>
              </a:rPr>
              <a:t> </a:t>
            </a:r>
            <a:r>
              <a:rPr sz="900" i="0" spc="-60" dirty="0">
                <a:latin typeface="Bookman Old Style"/>
                <a:cs typeface="Bookman Old Style"/>
              </a:rPr>
              <a:t>This  </a:t>
            </a:r>
            <a:r>
              <a:rPr sz="900" i="0" spc="-65" dirty="0">
                <a:latin typeface="Bookman Old Style"/>
                <a:cs typeface="Bookman Old Style"/>
              </a:rPr>
              <a:t>chapter</a:t>
            </a:r>
            <a:r>
              <a:rPr sz="900" i="0" spc="-100" dirty="0">
                <a:latin typeface="Bookman Old Style"/>
                <a:cs typeface="Bookman Old Style"/>
              </a:rPr>
              <a:t> </a:t>
            </a:r>
            <a:r>
              <a:rPr sz="900" i="0" spc="-35" dirty="0">
                <a:latin typeface="Bookman Old Style"/>
                <a:cs typeface="Bookman Old Style"/>
              </a:rPr>
              <a:t>will</a:t>
            </a:r>
            <a:r>
              <a:rPr sz="900" i="0" spc="-100" dirty="0">
                <a:latin typeface="Bookman Old Style"/>
                <a:cs typeface="Bookman Old Style"/>
              </a:rPr>
              <a:t> </a:t>
            </a:r>
            <a:r>
              <a:rPr sz="900" i="0" spc="-55" dirty="0">
                <a:latin typeface="Bookman Old Style"/>
                <a:cs typeface="Bookman Old Style"/>
              </a:rPr>
              <a:t>introduce</a:t>
            </a:r>
            <a:r>
              <a:rPr sz="900" i="0" spc="-100" dirty="0">
                <a:latin typeface="Bookman Old Style"/>
                <a:cs typeface="Bookman Old Style"/>
              </a:rPr>
              <a:t> </a:t>
            </a:r>
            <a:r>
              <a:rPr sz="900" i="0" spc="-65" dirty="0">
                <a:latin typeface="Bookman Old Style"/>
                <a:cs typeface="Bookman Old Style"/>
              </a:rPr>
              <a:t>you</a:t>
            </a:r>
            <a:r>
              <a:rPr sz="900" i="0" spc="-100" dirty="0">
                <a:latin typeface="Bookman Old Style"/>
                <a:cs typeface="Bookman Old Style"/>
              </a:rPr>
              <a:t> </a:t>
            </a:r>
            <a:r>
              <a:rPr sz="900" i="0" spc="-45" dirty="0">
                <a:latin typeface="Bookman Old Style"/>
                <a:cs typeface="Bookman Old Style"/>
              </a:rPr>
              <a:t>to</a:t>
            </a:r>
            <a:r>
              <a:rPr sz="900" i="0" spc="-100" dirty="0">
                <a:latin typeface="Bookman Old Style"/>
                <a:cs typeface="Bookman Old Style"/>
              </a:rPr>
              <a:t> </a:t>
            </a:r>
            <a:r>
              <a:rPr sz="900" i="0" spc="-55" dirty="0">
                <a:latin typeface="Bookman Old Style"/>
                <a:cs typeface="Bookman Old Style"/>
              </a:rPr>
              <a:t>the</a:t>
            </a:r>
            <a:r>
              <a:rPr sz="900" i="0" spc="-100" dirty="0">
                <a:latin typeface="Bookman Old Style"/>
                <a:cs typeface="Bookman Old Style"/>
              </a:rPr>
              <a:t> </a:t>
            </a:r>
            <a:r>
              <a:rPr sz="900" i="0" spc="-70" dirty="0">
                <a:latin typeface="Bookman Old Style"/>
                <a:cs typeface="Bookman Old Style"/>
              </a:rPr>
              <a:t>extra</a:t>
            </a:r>
            <a:r>
              <a:rPr sz="900" i="0" spc="-100" dirty="0">
                <a:latin typeface="Bookman Old Style"/>
                <a:cs typeface="Bookman Old Style"/>
              </a:rPr>
              <a:t> </a:t>
            </a:r>
            <a:r>
              <a:rPr sz="900" i="0" spc="-60" dirty="0">
                <a:latin typeface="Bookman Old Style"/>
                <a:cs typeface="Bookman Old Style"/>
              </a:rPr>
              <a:t>language</a:t>
            </a:r>
            <a:r>
              <a:rPr sz="900" i="0" spc="-100" dirty="0">
                <a:latin typeface="Bookman Old Style"/>
                <a:cs typeface="Bookman Old Style"/>
              </a:rPr>
              <a:t> </a:t>
            </a:r>
            <a:r>
              <a:rPr sz="900" i="0" spc="-70" dirty="0">
                <a:latin typeface="Bookman Old Style"/>
                <a:cs typeface="Bookman Old Style"/>
              </a:rPr>
              <a:t>features,</a:t>
            </a:r>
            <a:r>
              <a:rPr sz="900" i="0" spc="-100" dirty="0">
                <a:latin typeface="Bookman Old Style"/>
                <a:cs typeface="Bookman Old Style"/>
              </a:rPr>
              <a:t> </a:t>
            </a:r>
            <a:r>
              <a:rPr sz="900" i="0" spc="-65" dirty="0">
                <a:latin typeface="Bookman Old Style"/>
                <a:cs typeface="Bookman Old Style"/>
              </a:rPr>
              <a:t>starting</a:t>
            </a:r>
            <a:r>
              <a:rPr sz="900" i="0" spc="-100" dirty="0">
                <a:latin typeface="Bookman Old Style"/>
                <a:cs typeface="Bookman Old Style"/>
              </a:rPr>
              <a:t> </a:t>
            </a:r>
            <a:r>
              <a:rPr sz="900" i="0" spc="-55" dirty="0">
                <a:latin typeface="Bookman Old Style"/>
                <a:cs typeface="Bookman Old Style"/>
              </a:rPr>
              <a:t>with</a:t>
            </a:r>
            <a:r>
              <a:rPr sz="900" i="0" spc="-100" dirty="0">
                <a:latin typeface="Bookman Old Style"/>
                <a:cs typeface="Bookman Old Style"/>
              </a:rPr>
              <a:t> </a:t>
            </a:r>
            <a:r>
              <a:rPr sz="900" i="0" spc="-50" dirty="0">
                <a:latin typeface="Bookman Old Style"/>
                <a:cs typeface="Bookman Old Style"/>
              </a:rPr>
              <a:t>simple</a:t>
            </a:r>
            <a:r>
              <a:rPr sz="900" i="0" spc="-100" dirty="0">
                <a:latin typeface="Bookman Old Style"/>
                <a:cs typeface="Bookman Old Style"/>
              </a:rPr>
              <a:t> </a:t>
            </a:r>
            <a:r>
              <a:rPr sz="900" i="0" spc="-50" dirty="0">
                <a:latin typeface="Bookman Old Style"/>
                <a:cs typeface="Bookman Old Style"/>
              </a:rPr>
              <a:t>type</a:t>
            </a:r>
            <a:r>
              <a:rPr sz="900" i="0" spc="-95" dirty="0">
                <a:latin typeface="Bookman Old Style"/>
                <a:cs typeface="Bookman Old Style"/>
              </a:rPr>
              <a:t> </a:t>
            </a:r>
            <a:r>
              <a:rPr sz="900" i="0" spc="-60" dirty="0">
                <a:latin typeface="Bookman Old Style"/>
                <a:cs typeface="Bookman Old Style"/>
              </a:rPr>
              <a:t>annotations</a:t>
            </a:r>
            <a:r>
              <a:rPr sz="900" i="0" spc="-100" dirty="0">
                <a:latin typeface="Bookman Old Style"/>
                <a:cs typeface="Bookman Old Style"/>
              </a:rPr>
              <a:t> </a:t>
            </a:r>
            <a:r>
              <a:rPr sz="900" i="0" spc="-65" dirty="0">
                <a:latin typeface="Bookman Old Style"/>
                <a:cs typeface="Bookman Old Style"/>
              </a:rPr>
              <a:t>and</a:t>
            </a:r>
            <a:r>
              <a:rPr sz="900" i="0" spc="-100" dirty="0">
                <a:latin typeface="Bookman Old Style"/>
                <a:cs typeface="Bookman Old Style"/>
              </a:rPr>
              <a:t> </a:t>
            </a:r>
            <a:r>
              <a:rPr sz="900" i="0" spc="-60" dirty="0">
                <a:latin typeface="Bookman Old Style"/>
                <a:cs typeface="Bookman Old Style"/>
              </a:rPr>
              <a:t>progressing</a:t>
            </a:r>
            <a:r>
              <a:rPr sz="900" i="0" spc="-100" dirty="0">
                <a:latin typeface="Bookman Old Style"/>
                <a:cs typeface="Bookman Old Style"/>
              </a:rPr>
              <a:t> </a:t>
            </a:r>
            <a:r>
              <a:rPr sz="900" i="0" spc="-45" dirty="0">
                <a:latin typeface="Bookman Old Style"/>
                <a:cs typeface="Bookman Old Style"/>
              </a:rPr>
              <a:t>to</a:t>
            </a:r>
            <a:endParaRPr sz="900" dirty="0">
              <a:latin typeface="Bookman Old Style"/>
              <a:cs typeface="Bookman Old Style"/>
            </a:endParaRPr>
          </a:p>
          <a:p>
            <a:pPr marL="234950" marR="16510">
              <a:lnSpc>
                <a:spcPct val="101800"/>
              </a:lnSpc>
            </a:pPr>
            <a:r>
              <a:rPr sz="900" i="0" spc="-50" dirty="0">
                <a:latin typeface="Bookman Old Style"/>
                <a:cs typeface="Bookman Old Style"/>
              </a:rPr>
              <a:t>more</a:t>
            </a:r>
            <a:r>
              <a:rPr sz="900" i="0" spc="-100" dirty="0">
                <a:latin typeface="Bookman Old Style"/>
                <a:cs typeface="Bookman Old Style"/>
              </a:rPr>
              <a:t> </a:t>
            </a:r>
            <a:r>
              <a:rPr sz="900" i="0" spc="-55" dirty="0">
                <a:latin typeface="Bookman Old Style"/>
                <a:cs typeface="Bookman Old Style"/>
              </a:rPr>
              <a:t>advanced</a:t>
            </a:r>
            <a:r>
              <a:rPr sz="900" i="0" spc="-95" dirty="0">
                <a:latin typeface="Bookman Old Style"/>
                <a:cs typeface="Bookman Old Style"/>
              </a:rPr>
              <a:t> </a:t>
            </a:r>
            <a:r>
              <a:rPr sz="900" i="0" spc="-65" dirty="0">
                <a:latin typeface="Bookman Old Style"/>
                <a:cs typeface="Bookman Old Style"/>
              </a:rPr>
              <a:t>features</a:t>
            </a:r>
            <a:r>
              <a:rPr sz="900" i="0" spc="-95" dirty="0">
                <a:latin typeface="Bookman Old Style"/>
                <a:cs typeface="Bookman Old Style"/>
              </a:rPr>
              <a:t> </a:t>
            </a:r>
            <a:r>
              <a:rPr sz="900" i="0" spc="-65" dirty="0">
                <a:latin typeface="Bookman Old Style"/>
                <a:cs typeface="Bookman Old Style"/>
              </a:rPr>
              <a:t>and</a:t>
            </a:r>
            <a:r>
              <a:rPr sz="900" i="0" spc="-95" dirty="0">
                <a:latin typeface="Bookman Old Style"/>
                <a:cs typeface="Bookman Old Style"/>
              </a:rPr>
              <a:t> </a:t>
            </a:r>
            <a:r>
              <a:rPr sz="900" i="0" spc="-75" dirty="0">
                <a:latin typeface="Bookman Old Style"/>
                <a:cs typeface="Bookman Old Style"/>
              </a:rPr>
              <a:t>structural</a:t>
            </a:r>
            <a:r>
              <a:rPr sz="900" i="0" spc="-100" dirty="0">
                <a:latin typeface="Bookman Old Style"/>
                <a:cs typeface="Bookman Old Style"/>
              </a:rPr>
              <a:t> </a:t>
            </a:r>
            <a:r>
              <a:rPr sz="900" i="0" spc="-55" dirty="0">
                <a:latin typeface="Bookman Old Style"/>
                <a:cs typeface="Bookman Old Style"/>
              </a:rPr>
              <a:t>elements</a:t>
            </a:r>
            <a:r>
              <a:rPr sz="900" i="0" spc="-95" dirty="0">
                <a:latin typeface="Bookman Old Style"/>
                <a:cs typeface="Bookman Old Style"/>
              </a:rPr>
              <a:t> </a:t>
            </a:r>
            <a:r>
              <a:rPr sz="900" i="0" spc="-25" dirty="0">
                <a:latin typeface="Bookman Old Style"/>
                <a:cs typeface="Bookman Old Style"/>
              </a:rPr>
              <a:t>of</a:t>
            </a:r>
            <a:r>
              <a:rPr sz="900" i="0" spc="-95" dirty="0">
                <a:latin typeface="Bookman Old Style"/>
                <a:cs typeface="Bookman Old Style"/>
              </a:rPr>
              <a:t> </a:t>
            </a:r>
            <a:r>
              <a:rPr sz="900" i="0" spc="-60" dirty="0">
                <a:latin typeface="Bookman Old Style"/>
                <a:cs typeface="Bookman Old Style"/>
              </a:rPr>
              <a:t>TypeScript.</a:t>
            </a:r>
            <a:r>
              <a:rPr sz="900" i="0" spc="-95" dirty="0">
                <a:latin typeface="Bookman Old Style"/>
                <a:cs typeface="Bookman Old Style"/>
              </a:rPr>
              <a:t> </a:t>
            </a:r>
            <a:r>
              <a:rPr sz="900" i="0" spc="-60" dirty="0">
                <a:latin typeface="Bookman Old Style"/>
                <a:cs typeface="Bookman Old Style"/>
              </a:rPr>
              <a:t>This</a:t>
            </a:r>
            <a:r>
              <a:rPr sz="900" i="0" spc="-95" dirty="0">
                <a:latin typeface="Bookman Old Style"/>
                <a:cs typeface="Bookman Old Style"/>
              </a:rPr>
              <a:t> </a:t>
            </a:r>
            <a:r>
              <a:rPr sz="900" i="0" spc="-65" dirty="0">
                <a:latin typeface="Bookman Old Style"/>
                <a:cs typeface="Bookman Old Style"/>
              </a:rPr>
              <a:t>chapter</a:t>
            </a:r>
            <a:r>
              <a:rPr sz="900" i="0" spc="-100" dirty="0">
                <a:latin typeface="Bookman Old Style"/>
                <a:cs typeface="Bookman Old Style"/>
              </a:rPr>
              <a:t> </a:t>
            </a:r>
            <a:r>
              <a:rPr sz="900" i="0" spc="-45" dirty="0">
                <a:latin typeface="Bookman Old Style"/>
                <a:cs typeface="Bookman Old Style"/>
              </a:rPr>
              <a:t>doesn’t</a:t>
            </a:r>
            <a:r>
              <a:rPr sz="900" i="0" spc="-95" dirty="0">
                <a:latin typeface="Bookman Old Style"/>
                <a:cs typeface="Bookman Old Style"/>
              </a:rPr>
              <a:t> </a:t>
            </a:r>
            <a:r>
              <a:rPr sz="900" i="0" spc="-45" dirty="0">
                <a:latin typeface="Bookman Old Style"/>
                <a:cs typeface="Bookman Old Style"/>
              </a:rPr>
              <a:t>cover</a:t>
            </a:r>
            <a:r>
              <a:rPr sz="900" i="0" spc="-95" dirty="0">
                <a:latin typeface="Bookman Old Style"/>
                <a:cs typeface="Bookman Old Style"/>
              </a:rPr>
              <a:t> </a:t>
            </a:r>
            <a:r>
              <a:rPr sz="900" i="0" spc="-55" dirty="0">
                <a:latin typeface="Bookman Old Style"/>
                <a:cs typeface="Bookman Old Style"/>
              </a:rPr>
              <a:t>the</a:t>
            </a:r>
            <a:r>
              <a:rPr sz="900" i="0" spc="-95" dirty="0">
                <a:latin typeface="Bookman Old Style"/>
                <a:cs typeface="Bookman Old Style"/>
              </a:rPr>
              <a:t> </a:t>
            </a:r>
            <a:r>
              <a:rPr sz="900" i="0" spc="-65" dirty="0">
                <a:latin typeface="Bookman Old Style"/>
                <a:cs typeface="Bookman Old Style"/>
              </a:rPr>
              <a:t>features</a:t>
            </a:r>
            <a:r>
              <a:rPr sz="900" i="0" spc="-95" dirty="0">
                <a:latin typeface="Bookman Old Style"/>
                <a:cs typeface="Bookman Old Style"/>
              </a:rPr>
              <a:t> </a:t>
            </a:r>
            <a:r>
              <a:rPr sz="900" i="0" spc="-50" dirty="0">
                <a:latin typeface="Bookman Old Style"/>
                <a:cs typeface="Bookman Old Style"/>
              </a:rPr>
              <a:t>included</a:t>
            </a:r>
            <a:r>
              <a:rPr sz="900" i="0" spc="-100" dirty="0">
                <a:latin typeface="Bookman Old Style"/>
                <a:cs typeface="Bookman Old Style"/>
              </a:rPr>
              <a:t> </a:t>
            </a:r>
            <a:r>
              <a:rPr sz="900" i="0" spc="-50" dirty="0">
                <a:latin typeface="Bookman Old Style"/>
                <a:cs typeface="Bookman Old Style"/>
              </a:rPr>
              <a:t>in</a:t>
            </a:r>
            <a:r>
              <a:rPr sz="900" i="0" spc="-95" dirty="0">
                <a:latin typeface="Bookman Old Style"/>
                <a:cs typeface="Bookman Old Style"/>
              </a:rPr>
              <a:t> </a:t>
            </a:r>
            <a:r>
              <a:rPr sz="900" i="0" spc="-55" dirty="0">
                <a:latin typeface="Bookman Old Style"/>
                <a:cs typeface="Bookman Old Style"/>
              </a:rPr>
              <a:t>the  </a:t>
            </a:r>
            <a:r>
              <a:rPr sz="900" i="0" spc="-65" dirty="0">
                <a:latin typeface="Bookman Old Style"/>
                <a:cs typeface="Bookman Old Style"/>
              </a:rPr>
              <a:t>ECMAScript</a:t>
            </a:r>
            <a:r>
              <a:rPr sz="900" i="0" spc="-105" dirty="0">
                <a:latin typeface="Bookman Old Style"/>
                <a:cs typeface="Bookman Old Style"/>
              </a:rPr>
              <a:t> </a:t>
            </a:r>
            <a:r>
              <a:rPr sz="900" i="0" spc="-110" dirty="0">
                <a:latin typeface="Bookman Old Style"/>
                <a:cs typeface="Bookman Old Style"/>
              </a:rPr>
              <a:t>5</a:t>
            </a:r>
            <a:r>
              <a:rPr sz="900" i="0" spc="-100" dirty="0">
                <a:latin typeface="Bookman Old Style"/>
                <a:cs typeface="Bookman Old Style"/>
              </a:rPr>
              <a:t> </a:t>
            </a:r>
            <a:r>
              <a:rPr sz="900" i="0" spc="-60" dirty="0">
                <a:latin typeface="Bookman Old Style"/>
                <a:cs typeface="Bookman Old Style"/>
              </a:rPr>
              <a:t>language</a:t>
            </a:r>
            <a:r>
              <a:rPr sz="900" i="0" spc="-105" dirty="0">
                <a:latin typeface="Bookman Old Style"/>
                <a:cs typeface="Bookman Old Style"/>
              </a:rPr>
              <a:t> </a:t>
            </a:r>
            <a:r>
              <a:rPr sz="900" i="0" spc="-50" dirty="0">
                <a:latin typeface="Bookman Old Style"/>
                <a:cs typeface="Bookman Old Style"/>
              </a:rPr>
              <a:t>specification</a:t>
            </a:r>
            <a:r>
              <a:rPr sz="900" i="0" spc="-100" dirty="0">
                <a:latin typeface="Bookman Old Style"/>
                <a:cs typeface="Bookman Old Style"/>
              </a:rPr>
              <a:t> </a:t>
            </a:r>
            <a:r>
              <a:rPr sz="900" i="0" spc="-60" dirty="0">
                <a:latin typeface="Bookman Old Style"/>
                <a:cs typeface="Bookman Old Style"/>
              </a:rPr>
              <a:t>so</a:t>
            </a:r>
            <a:r>
              <a:rPr sz="900" i="0" spc="-105" dirty="0">
                <a:latin typeface="Bookman Old Style"/>
                <a:cs typeface="Bookman Old Style"/>
              </a:rPr>
              <a:t> </a:t>
            </a:r>
            <a:r>
              <a:rPr sz="900" i="0" spc="-30" dirty="0">
                <a:latin typeface="Bookman Old Style"/>
                <a:cs typeface="Bookman Old Style"/>
              </a:rPr>
              <a:t>if</a:t>
            </a:r>
            <a:r>
              <a:rPr sz="900" i="0" spc="-100" dirty="0">
                <a:latin typeface="Bookman Old Style"/>
                <a:cs typeface="Bookman Old Style"/>
              </a:rPr>
              <a:t> </a:t>
            </a:r>
            <a:r>
              <a:rPr sz="900" i="0" spc="-65" dirty="0">
                <a:latin typeface="Bookman Old Style"/>
                <a:cs typeface="Bookman Old Style"/>
              </a:rPr>
              <a:t>you</a:t>
            </a:r>
            <a:r>
              <a:rPr sz="900" i="0" spc="-105" dirty="0">
                <a:latin typeface="Bookman Old Style"/>
                <a:cs typeface="Bookman Old Style"/>
              </a:rPr>
              <a:t> </a:t>
            </a:r>
            <a:r>
              <a:rPr sz="900" i="0" spc="-45" dirty="0">
                <a:latin typeface="Bookman Old Style"/>
                <a:cs typeface="Bookman Old Style"/>
              </a:rPr>
              <a:t>need</a:t>
            </a:r>
            <a:r>
              <a:rPr sz="900" i="0" spc="-100" dirty="0">
                <a:latin typeface="Bookman Old Style"/>
                <a:cs typeface="Bookman Old Style"/>
              </a:rPr>
              <a:t> </a:t>
            </a:r>
            <a:r>
              <a:rPr sz="900" i="0" spc="-75" dirty="0">
                <a:latin typeface="Bookman Old Style"/>
                <a:cs typeface="Bookman Old Style"/>
              </a:rPr>
              <a:t>a</a:t>
            </a:r>
            <a:r>
              <a:rPr sz="900" i="0" spc="-100" dirty="0">
                <a:latin typeface="Bookman Old Style"/>
                <a:cs typeface="Bookman Old Style"/>
              </a:rPr>
              <a:t> </a:t>
            </a:r>
            <a:r>
              <a:rPr sz="900" i="0" spc="-60" dirty="0">
                <a:latin typeface="Bookman Old Style"/>
                <a:cs typeface="Bookman Old Style"/>
              </a:rPr>
              <a:t>refresher</a:t>
            </a:r>
            <a:r>
              <a:rPr sz="900" i="0" spc="-105" dirty="0">
                <a:latin typeface="Bookman Old Style"/>
                <a:cs typeface="Bookman Old Style"/>
              </a:rPr>
              <a:t> </a:t>
            </a:r>
            <a:r>
              <a:rPr sz="900" i="0" spc="-45" dirty="0">
                <a:latin typeface="Bookman Old Style"/>
                <a:cs typeface="Bookman Old Style"/>
              </a:rPr>
              <a:t>on</a:t>
            </a:r>
            <a:r>
              <a:rPr sz="900" i="0" spc="-100" dirty="0">
                <a:latin typeface="Bookman Old Style"/>
                <a:cs typeface="Bookman Old Style"/>
              </a:rPr>
              <a:t> </a:t>
            </a:r>
            <a:r>
              <a:rPr sz="900" i="0" spc="-90" dirty="0">
                <a:latin typeface="Bookman Old Style"/>
                <a:cs typeface="Bookman Old Style"/>
              </a:rPr>
              <a:t>JavaScript</a:t>
            </a:r>
            <a:r>
              <a:rPr sz="900" i="0" spc="-105" dirty="0">
                <a:latin typeface="Bookman Old Style"/>
                <a:cs typeface="Bookman Old Style"/>
              </a:rPr>
              <a:t> </a:t>
            </a:r>
            <a:r>
              <a:rPr sz="900" i="0" spc="-70" dirty="0">
                <a:latin typeface="Bookman Old Style"/>
                <a:cs typeface="Bookman Old Style"/>
              </a:rPr>
              <a:t>take</a:t>
            </a:r>
            <a:r>
              <a:rPr sz="900" i="0" spc="-100" dirty="0">
                <a:latin typeface="Bookman Old Style"/>
                <a:cs typeface="Bookman Old Style"/>
              </a:rPr>
              <a:t> </a:t>
            </a:r>
            <a:r>
              <a:rPr sz="900" i="0" spc="-75" dirty="0">
                <a:latin typeface="Bookman Old Style"/>
                <a:cs typeface="Bookman Old Style"/>
              </a:rPr>
              <a:t>a</a:t>
            </a:r>
            <a:r>
              <a:rPr sz="900" i="0" spc="-105" dirty="0">
                <a:latin typeface="Bookman Old Style"/>
                <a:cs typeface="Bookman Old Style"/>
              </a:rPr>
              <a:t> </a:t>
            </a:r>
            <a:r>
              <a:rPr sz="900" i="0" spc="-45" dirty="0">
                <a:latin typeface="Bookman Old Style"/>
                <a:cs typeface="Bookman Old Style"/>
              </a:rPr>
              <a:t>look</a:t>
            </a:r>
            <a:r>
              <a:rPr sz="900" i="0" spc="-100" dirty="0">
                <a:latin typeface="Bookman Old Style"/>
                <a:cs typeface="Bookman Old Style"/>
              </a:rPr>
              <a:t> </a:t>
            </a:r>
            <a:r>
              <a:rPr sz="900" i="0" spc="-75" dirty="0">
                <a:latin typeface="Bookman Old Style"/>
                <a:cs typeface="Bookman Old Style"/>
              </a:rPr>
              <a:t>at</a:t>
            </a:r>
            <a:r>
              <a:rPr sz="900" i="0" spc="-100" dirty="0">
                <a:latin typeface="Bookman Old Style"/>
                <a:cs typeface="Bookman Old Style"/>
              </a:rPr>
              <a:t> </a:t>
            </a:r>
            <a:r>
              <a:rPr sz="900" i="0" spc="-55" dirty="0">
                <a:latin typeface="Bookman Old Style"/>
                <a:cs typeface="Bookman Old Style"/>
              </a:rPr>
              <a:t>Appendix</a:t>
            </a:r>
            <a:r>
              <a:rPr sz="900" i="0" spc="-105" dirty="0">
                <a:latin typeface="Bookman Old Style"/>
                <a:cs typeface="Bookman Old Style"/>
              </a:rPr>
              <a:t> </a:t>
            </a:r>
            <a:r>
              <a:rPr sz="900" i="0" spc="-90" dirty="0">
                <a:latin typeface="Bookman Old Style"/>
                <a:cs typeface="Bookman Old Style"/>
              </a:rPr>
              <a:t>1.</a:t>
            </a:r>
            <a:endParaRPr sz="900" dirty="0">
              <a:latin typeface="Bookman Old Style"/>
              <a:cs typeface="Bookman Old Style"/>
            </a:endParaRPr>
          </a:p>
          <a:p>
            <a:pPr marL="234950" marR="624205" indent="228600">
              <a:lnSpc>
                <a:spcPct val="101800"/>
              </a:lnSpc>
            </a:pPr>
            <a:r>
              <a:rPr sz="900" i="0" spc="-45" dirty="0">
                <a:latin typeface="Bookman Old Style"/>
                <a:cs typeface="Bookman Old Style"/>
              </a:rPr>
              <a:t>The</a:t>
            </a:r>
            <a:r>
              <a:rPr sz="900" i="0" spc="-100" dirty="0">
                <a:latin typeface="Bookman Old Style"/>
                <a:cs typeface="Bookman Old Style"/>
              </a:rPr>
              <a:t> </a:t>
            </a:r>
            <a:r>
              <a:rPr sz="900" i="0" spc="-55" dirty="0">
                <a:latin typeface="Bookman Old Style"/>
                <a:cs typeface="Bookman Old Style"/>
              </a:rPr>
              <a:t>important</a:t>
            </a:r>
            <a:r>
              <a:rPr sz="900" i="0" spc="-95" dirty="0">
                <a:latin typeface="Bookman Old Style"/>
                <a:cs typeface="Bookman Old Style"/>
              </a:rPr>
              <a:t> </a:t>
            </a:r>
            <a:r>
              <a:rPr sz="900" i="0" spc="-60" dirty="0">
                <a:latin typeface="Bookman Old Style"/>
                <a:cs typeface="Bookman Old Style"/>
              </a:rPr>
              <a:t>thing</a:t>
            </a:r>
            <a:r>
              <a:rPr sz="900" i="0" spc="-100" dirty="0">
                <a:latin typeface="Bookman Old Style"/>
                <a:cs typeface="Bookman Old Style"/>
              </a:rPr>
              <a:t> </a:t>
            </a:r>
            <a:r>
              <a:rPr sz="900" i="0" spc="-45" dirty="0">
                <a:latin typeface="Bookman Old Style"/>
                <a:cs typeface="Bookman Old Style"/>
              </a:rPr>
              <a:t>to</a:t>
            </a:r>
            <a:r>
              <a:rPr sz="900" i="0" spc="-95" dirty="0">
                <a:latin typeface="Bookman Old Style"/>
                <a:cs typeface="Bookman Old Style"/>
              </a:rPr>
              <a:t> </a:t>
            </a:r>
            <a:r>
              <a:rPr sz="900" i="0" spc="-55" dirty="0">
                <a:latin typeface="Bookman Old Style"/>
                <a:cs typeface="Bookman Old Style"/>
              </a:rPr>
              <a:t>remember</a:t>
            </a:r>
            <a:r>
              <a:rPr sz="900" i="0" spc="-100" dirty="0">
                <a:latin typeface="Bookman Old Style"/>
                <a:cs typeface="Bookman Old Style"/>
              </a:rPr>
              <a:t> </a:t>
            </a:r>
            <a:r>
              <a:rPr sz="900" i="0" spc="-65" dirty="0">
                <a:latin typeface="Bookman Old Style"/>
                <a:cs typeface="Bookman Old Style"/>
              </a:rPr>
              <a:t>is</a:t>
            </a:r>
            <a:r>
              <a:rPr sz="900" i="0" spc="-95" dirty="0">
                <a:latin typeface="Bookman Old Style"/>
                <a:cs typeface="Bookman Old Style"/>
              </a:rPr>
              <a:t> </a:t>
            </a:r>
            <a:r>
              <a:rPr sz="900" i="0" spc="-75" dirty="0">
                <a:latin typeface="Bookman Old Style"/>
                <a:cs typeface="Bookman Old Style"/>
              </a:rPr>
              <a:t>that</a:t>
            </a:r>
            <a:r>
              <a:rPr sz="900" i="0" spc="-100" dirty="0">
                <a:latin typeface="Bookman Old Style"/>
                <a:cs typeface="Bookman Old Style"/>
              </a:rPr>
              <a:t> </a:t>
            </a:r>
            <a:r>
              <a:rPr sz="900" i="0" spc="-45" dirty="0">
                <a:latin typeface="Bookman Old Style"/>
                <a:cs typeface="Bookman Old Style"/>
              </a:rPr>
              <a:t>all</a:t>
            </a:r>
            <a:r>
              <a:rPr sz="900" i="0" spc="-95" dirty="0">
                <a:latin typeface="Bookman Old Style"/>
                <a:cs typeface="Bookman Old Style"/>
              </a:rPr>
              <a:t> </a:t>
            </a:r>
            <a:r>
              <a:rPr sz="900" i="0" spc="-25" dirty="0">
                <a:latin typeface="Bookman Old Style"/>
                <a:cs typeface="Bookman Old Style"/>
              </a:rPr>
              <a:t>of</a:t>
            </a:r>
            <a:r>
              <a:rPr sz="900" i="0" spc="-95" dirty="0">
                <a:latin typeface="Bookman Old Style"/>
                <a:cs typeface="Bookman Old Style"/>
              </a:rPr>
              <a:t> </a:t>
            </a:r>
            <a:r>
              <a:rPr sz="900" i="0" spc="-55" dirty="0">
                <a:latin typeface="Bookman Old Style"/>
                <a:cs typeface="Bookman Old Style"/>
              </a:rPr>
              <a:t>the</a:t>
            </a:r>
            <a:r>
              <a:rPr sz="900" i="0" spc="-100" dirty="0">
                <a:latin typeface="Bookman Old Style"/>
                <a:cs typeface="Bookman Old Style"/>
              </a:rPr>
              <a:t> </a:t>
            </a:r>
            <a:r>
              <a:rPr sz="900" i="0" spc="-75" dirty="0">
                <a:latin typeface="Bookman Old Style"/>
                <a:cs typeface="Bookman Old Style"/>
              </a:rPr>
              <a:t>standard</a:t>
            </a:r>
            <a:r>
              <a:rPr sz="900" i="0" spc="-95" dirty="0">
                <a:latin typeface="Bookman Old Style"/>
                <a:cs typeface="Bookman Old Style"/>
              </a:rPr>
              <a:t> </a:t>
            </a:r>
            <a:r>
              <a:rPr sz="900" i="0" spc="-50" dirty="0">
                <a:latin typeface="Bookman Old Style"/>
                <a:cs typeface="Bookman Old Style"/>
              </a:rPr>
              <a:t>control</a:t>
            </a:r>
            <a:r>
              <a:rPr sz="900" i="0" spc="-100" dirty="0">
                <a:latin typeface="Bookman Old Style"/>
                <a:cs typeface="Bookman Old Style"/>
              </a:rPr>
              <a:t> </a:t>
            </a:r>
            <a:r>
              <a:rPr sz="900" i="0" spc="-75" dirty="0">
                <a:latin typeface="Bookman Old Style"/>
                <a:cs typeface="Bookman Old Style"/>
              </a:rPr>
              <a:t>structures</a:t>
            </a:r>
            <a:r>
              <a:rPr sz="900" i="0" spc="-95" dirty="0">
                <a:latin typeface="Bookman Old Style"/>
                <a:cs typeface="Bookman Old Style"/>
              </a:rPr>
              <a:t> </a:t>
            </a:r>
            <a:r>
              <a:rPr sz="900" i="0" spc="-55" dirty="0">
                <a:latin typeface="Bookman Old Style"/>
                <a:cs typeface="Bookman Old Style"/>
              </a:rPr>
              <a:t>found</a:t>
            </a:r>
            <a:r>
              <a:rPr sz="900" i="0" spc="-100" dirty="0">
                <a:latin typeface="Bookman Old Style"/>
                <a:cs typeface="Bookman Old Style"/>
              </a:rPr>
              <a:t> </a:t>
            </a:r>
            <a:r>
              <a:rPr sz="900" i="0" spc="-50" dirty="0">
                <a:latin typeface="Bookman Old Style"/>
                <a:cs typeface="Bookman Old Style"/>
              </a:rPr>
              <a:t>in</a:t>
            </a:r>
            <a:r>
              <a:rPr sz="900" i="0" spc="-95" dirty="0">
                <a:latin typeface="Bookman Old Style"/>
                <a:cs typeface="Bookman Old Style"/>
              </a:rPr>
              <a:t> </a:t>
            </a:r>
            <a:r>
              <a:rPr sz="900" i="0" spc="-90" dirty="0">
                <a:latin typeface="Bookman Old Style"/>
                <a:cs typeface="Bookman Old Style"/>
              </a:rPr>
              <a:t>JavaScript</a:t>
            </a:r>
            <a:r>
              <a:rPr sz="900" i="0" spc="-100" dirty="0">
                <a:latin typeface="Bookman Old Style"/>
                <a:cs typeface="Bookman Old Style"/>
              </a:rPr>
              <a:t> </a:t>
            </a:r>
            <a:r>
              <a:rPr sz="900" i="0" spc="-60" dirty="0">
                <a:latin typeface="Bookman Old Style"/>
                <a:cs typeface="Bookman Old Style"/>
              </a:rPr>
              <a:t>are  </a:t>
            </a:r>
            <a:r>
              <a:rPr sz="900" i="0" spc="-50" dirty="0">
                <a:latin typeface="Bookman Old Style"/>
                <a:cs typeface="Bookman Old Style"/>
              </a:rPr>
              <a:t>immediately</a:t>
            </a:r>
            <a:r>
              <a:rPr sz="900" i="0" spc="-105" dirty="0">
                <a:latin typeface="Bookman Old Style"/>
                <a:cs typeface="Bookman Old Style"/>
              </a:rPr>
              <a:t> </a:t>
            </a:r>
            <a:r>
              <a:rPr sz="900" i="0" spc="-55" dirty="0">
                <a:latin typeface="Bookman Old Style"/>
                <a:cs typeface="Bookman Old Style"/>
              </a:rPr>
              <a:t>available</a:t>
            </a:r>
            <a:r>
              <a:rPr sz="900" i="0" spc="-105" dirty="0">
                <a:latin typeface="Bookman Old Style"/>
                <a:cs typeface="Bookman Old Style"/>
              </a:rPr>
              <a:t> </a:t>
            </a:r>
            <a:r>
              <a:rPr sz="900" i="0" spc="-50" dirty="0">
                <a:latin typeface="Bookman Old Style"/>
                <a:cs typeface="Bookman Old Style"/>
              </a:rPr>
              <a:t>within</a:t>
            </a:r>
            <a:r>
              <a:rPr sz="900" i="0" spc="-105" dirty="0">
                <a:latin typeface="Bookman Old Style"/>
                <a:cs typeface="Bookman Old Style"/>
              </a:rPr>
              <a:t> </a:t>
            </a:r>
            <a:r>
              <a:rPr sz="900" i="0" spc="-75" dirty="0">
                <a:latin typeface="Bookman Old Style"/>
                <a:cs typeface="Bookman Old Style"/>
              </a:rPr>
              <a:t>a</a:t>
            </a:r>
            <a:r>
              <a:rPr sz="900" i="0" spc="-105" dirty="0">
                <a:latin typeface="Bookman Old Style"/>
                <a:cs typeface="Bookman Old Style"/>
              </a:rPr>
              <a:t> </a:t>
            </a:r>
            <a:r>
              <a:rPr sz="900" i="0" spc="-60" dirty="0">
                <a:latin typeface="Bookman Old Style"/>
                <a:cs typeface="Bookman Old Style"/>
              </a:rPr>
              <a:t>TypeScript</a:t>
            </a:r>
            <a:r>
              <a:rPr sz="900" i="0" spc="-105" dirty="0">
                <a:latin typeface="Bookman Old Style"/>
                <a:cs typeface="Bookman Old Style"/>
              </a:rPr>
              <a:t> </a:t>
            </a:r>
            <a:r>
              <a:rPr sz="900" i="0" spc="-60" dirty="0">
                <a:latin typeface="Bookman Old Style"/>
                <a:cs typeface="Bookman Old Style"/>
              </a:rPr>
              <a:t>program.</a:t>
            </a:r>
            <a:r>
              <a:rPr sz="900" i="0" spc="-105" dirty="0">
                <a:latin typeface="Bookman Old Style"/>
                <a:cs typeface="Bookman Old Style"/>
              </a:rPr>
              <a:t> </a:t>
            </a:r>
            <a:r>
              <a:rPr sz="900" i="0" spc="-60" dirty="0">
                <a:latin typeface="Bookman Old Style"/>
                <a:cs typeface="Bookman Old Style"/>
              </a:rPr>
              <a:t>This</a:t>
            </a:r>
            <a:r>
              <a:rPr sz="900" i="0" spc="-105" dirty="0">
                <a:latin typeface="Bookman Old Style"/>
                <a:cs typeface="Bookman Old Style"/>
              </a:rPr>
              <a:t> </a:t>
            </a:r>
            <a:r>
              <a:rPr sz="900" i="0" spc="-55" dirty="0">
                <a:latin typeface="Bookman Old Style"/>
                <a:cs typeface="Bookman Old Style"/>
              </a:rPr>
              <a:t>includes:</a:t>
            </a:r>
            <a:endParaRPr sz="900" dirty="0">
              <a:latin typeface="Bookman Old Style"/>
              <a:cs typeface="Bookman Old Style"/>
            </a:endParaRPr>
          </a:p>
          <a:p>
            <a:pPr marL="829310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828675" algn="l"/>
                <a:tab pos="829310" algn="l"/>
              </a:tabLst>
            </a:pPr>
            <a:r>
              <a:rPr sz="900" i="0" spc="-55" dirty="0">
                <a:latin typeface="Bookman Old Style"/>
                <a:cs typeface="Bookman Old Style"/>
              </a:rPr>
              <a:t>Control</a:t>
            </a:r>
            <a:r>
              <a:rPr sz="900" i="0" spc="-110" dirty="0">
                <a:latin typeface="Bookman Old Style"/>
                <a:cs typeface="Bookman Old Style"/>
              </a:rPr>
              <a:t> </a:t>
            </a:r>
            <a:r>
              <a:rPr sz="900" i="0" spc="-50" dirty="0">
                <a:latin typeface="Bookman Old Style"/>
                <a:cs typeface="Bookman Old Style"/>
              </a:rPr>
              <a:t>flows</a:t>
            </a:r>
            <a:endParaRPr sz="900" dirty="0">
              <a:latin typeface="Bookman Old Style"/>
              <a:cs typeface="Bookman Old Style"/>
            </a:endParaRPr>
          </a:p>
          <a:p>
            <a:pPr marL="829310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828675" algn="l"/>
                <a:tab pos="829310" algn="l"/>
              </a:tabLst>
            </a:pPr>
            <a:r>
              <a:rPr sz="900" i="0" spc="-75" dirty="0">
                <a:latin typeface="Bookman Old Style"/>
                <a:cs typeface="Bookman Old Style"/>
              </a:rPr>
              <a:t>Data</a:t>
            </a:r>
            <a:r>
              <a:rPr sz="900" i="0" spc="-110" dirty="0">
                <a:latin typeface="Bookman Old Style"/>
                <a:cs typeface="Bookman Old Style"/>
              </a:rPr>
              <a:t> </a:t>
            </a:r>
            <a:r>
              <a:rPr sz="900" i="0" spc="-60" dirty="0">
                <a:latin typeface="Bookman Old Style"/>
                <a:cs typeface="Bookman Old Style"/>
              </a:rPr>
              <a:t>types</a:t>
            </a:r>
            <a:endParaRPr sz="900" dirty="0">
              <a:latin typeface="Bookman Old Style"/>
              <a:cs typeface="Bookman Old Style"/>
            </a:endParaRPr>
          </a:p>
          <a:p>
            <a:pPr marL="829310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828675" algn="l"/>
                <a:tab pos="829310" algn="l"/>
              </a:tabLst>
            </a:pPr>
            <a:r>
              <a:rPr sz="900" i="0" spc="-65" dirty="0">
                <a:latin typeface="Bookman Old Style"/>
                <a:cs typeface="Bookman Old Style"/>
              </a:rPr>
              <a:t>Operators</a:t>
            </a:r>
            <a:endParaRPr sz="900" dirty="0">
              <a:latin typeface="Bookman Old Style"/>
              <a:cs typeface="Bookman Old Style"/>
            </a:endParaRPr>
          </a:p>
          <a:p>
            <a:pPr marL="829310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828675" algn="l"/>
                <a:tab pos="829310" algn="l"/>
              </a:tabLst>
            </a:pPr>
            <a:r>
              <a:rPr sz="900" i="0" spc="-70" dirty="0">
                <a:latin typeface="Bookman Old Style"/>
                <a:cs typeface="Bookman Old Style"/>
              </a:rPr>
              <a:t>Subroutines</a:t>
            </a:r>
            <a:endParaRPr sz="900" dirty="0">
              <a:latin typeface="Bookman Old Style"/>
              <a:cs typeface="Bookman Old Style"/>
            </a:endParaRPr>
          </a:p>
          <a:p>
            <a:pPr marL="222250">
              <a:lnSpc>
                <a:spcPct val="100000"/>
              </a:lnSpc>
              <a:spcBef>
                <a:spcPts val="1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234950">
              <a:lnSpc>
                <a:spcPct val="100000"/>
              </a:lnSpc>
            </a:pPr>
            <a:r>
              <a:rPr sz="1800" b="0" i="0" spc="-114" dirty="0">
                <a:latin typeface="Arial"/>
                <a:cs typeface="Arial"/>
              </a:rPr>
              <a:t>JavaScript </a:t>
            </a:r>
            <a:r>
              <a:rPr sz="1800" b="0" i="0" spc="-120" dirty="0">
                <a:latin typeface="Arial"/>
                <a:cs typeface="Arial"/>
              </a:rPr>
              <a:t>Is </a:t>
            </a:r>
            <a:r>
              <a:rPr sz="1800" b="0" i="0" spc="-135" dirty="0">
                <a:latin typeface="Arial"/>
                <a:cs typeface="Arial"/>
              </a:rPr>
              <a:t>Valid</a:t>
            </a:r>
            <a:r>
              <a:rPr sz="1800" b="0" i="0" spc="-110" dirty="0">
                <a:latin typeface="Arial"/>
                <a:cs typeface="Arial"/>
              </a:rPr>
              <a:t> </a:t>
            </a:r>
            <a:r>
              <a:rPr sz="1800" b="0" i="0" spc="-140" dirty="0">
                <a:latin typeface="Arial"/>
                <a:cs typeface="Arial"/>
              </a:rPr>
              <a:t>TypeScript</a:t>
            </a:r>
            <a:endParaRPr sz="1800" dirty="0">
              <a:latin typeface="Arial"/>
              <a:cs typeface="Arial"/>
            </a:endParaRPr>
          </a:p>
          <a:p>
            <a:pPr marL="234950" marR="60960">
              <a:lnSpc>
                <a:spcPct val="101800"/>
              </a:lnSpc>
              <a:spcBef>
                <a:spcPts val="420"/>
              </a:spcBef>
            </a:pPr>
            <a:r>
              <a:rPr sz="900" i="0" spc="-50" dirty="0">
                <a:latin typeface="Bookman Old Style"/>
                <a:cs typeface="Bookman Old Style"/>
              </a:rPr>
              <a:t>Before </a:t>
            </a:r>
            <a:r>
              <a:rPr sz="900" i="0" spc="-40" dirty="0">
                <a:latin typeface="Bookman Old Style"/>
                <a:cs typeface="Bookman Old Style"/>
              </a:rPr>
              <a:t>we </a:t>
            </a:r>
            <a:r>
              <a:rPr sz="900" i="0" spc="-45" dirty="0">
                <a:latin typeface="Bookman Old Style"/>
                <a:cs typeface="Bookman Old Style"/>
              </a:rPr>
              <a:t>find </a:t>
            </a:r>
            <a:r>
              <a:rPr sz="900" i="0" spc="-60" dirty="0">
                <a:latin typeface="Bookman Old Style"/>
                <a:cs typeface="Bookman Old Style"/>
              </a:rPr>
              <a:t>out </a:t>
            </a:r>
            <a:r>
              <a:rPr sz="900" i="0" spc="-50" dirty="0">
                <a:latin typeface="Bookman Old Style"/>
                <a:cs typeface="Bookman Old Style"/>
              </a:rPr>
              <a:t>more </a:t>
            </a:r>
            <a:r>
              <a:rPr sz="900" i="0" spc="-65" dirty="0">
                <a:latin typeface="Bookman Old Style"/>
                <a:cs typeface="Bookman Old Style"/>
              </a:rPr>
              <a:t>about </a:t>
            </a:r>
            <a:r>
              <a:rPr sz="900" i="0" spc="-55" dirty="0">
                <a:latin typeface="Bookman Old Style"/>
                <a:cs typeface="Bookman Old Style"/>
              </a:rPr>
              <a:t>the </a:t>
            </a:r>
            <a:r>
              <a:rPr sz="900" i="0" spc="-60" dirty="0">
                <a:latin typeface="Bookman Old Style"/>
                <a:cs typeface="Bookman Old Style"/>
              </a:rPr>
              <a:t>TypeScript </a:t>
            </a:r>
            <a:r>
              <a:rPr sz="900" i="0" spc="-75" dirty="0">
                <a:latin typeface="Bookman Old Style"/>
                <a:cs typeface="Bookman Old Style"/>
              </a:rPr>
              <a:t>syntax, </a:t>
            </a:r>
            <a:r>
              <a:rPr sz="900" i="0" spc="-45" dirty="0">
                <a:latin typeface="Bookman Old Style"/>
                <a:cs typeface="Bookman Old Style"/>
              </a:rPr>
              <a:t>it </a:t>
            </a:r>
            <a:r>
              <a:rPr sz="900" i="0" spc="-65" dirty="0">
                <a:latin typeface="Bookman Old Style"/>
                <a:cs typeface="Bookman Old Style"/>
              </a:rPr>
              <a:t>is </a:t>
            </a:r>
            <a:r>
              <a:rPr sz="900" i="0" spc="-55" dirty="0">
                <a:latin typeface="Bookman Old Style"/>
                <a:cs typeface="Bookman Old Style"/>
              </a:rPr>
              <a:t>worth </a:t>
            </a:r>
            <a:r>
              <a:rPr sz="900" i="0" spc="-70" dirty="0">
                <a:latin typeface="Bookman Old Style"/>
                <a:cs typeface="Bookman Old Style"/>
              </a:rPr>
              <a:t>stressing </a:t>
            </a:r>
            <a:r>
              <a:rPr sz="900" i="0" spc="-65" dirty="0">
                <a:latin typeface="Bookman Old Style"/>
                <a:cs typeface="Bookman Old Style"/>
              </a:rPr>
              <a:t>this </a:t>
            </a:r>
            <a:r>
              <a:rPr sz="900" i="0" spc="-55" dirty="0">
                <a:latin typeface="Bookman Old Style"/>
                <a:cs typeface="Bookman Old Style"/>
              </a:rPr>
              <a:t>important </a:t>
            </a:r>
            <a:r>
              <a:rPr sz="900" i="0" spc="-50" dirty="0">
                <a:latin typeface="Bookman Old Style"/>
                <a:cs typeface="Bookman Old Style"/>
              </a:rPr>
              <a:t>fact: </a:t>
            </a:r>
            <a:r>
              <a:rPr sz="900" i="0" spc="-35" dirty="0">
                <a:latin typeface="Bookman Old Style"/>
                <a:cs typeface="Bookman Old Style"/>
              </a:rPr>
              <a:t>All </a:t>
            </a:r>
            <a:r>
              <a:rPr sz="900" i="0" spc="-90" dirty="0">
                <a:latin typeface="Bookman Old Style"/>
                <a:cs typeface="Bookman Old Style"/>
              </a:rPr>
              <a:t>JavaScript </a:t>
            </a:r>
            <a:r>
              <a:rPr sz="900" i="0" spc="-65" dirty="0">
                <a:latin typeface="Bookman Old Style"/>
                <a:cs typeface="Bookman Old Style"/>
              </a:rPr>
              <a:t>is </a:t>
            </a:r>
            <a:r>
              <a:rPr sz="900" i="0" spc="-45" dirty="0">
                <a:latin typeface="Bookman Old Style"/>
                <a:cs typeface="Bookman Old Style"/>
              </a:rPr>
              <a:t>valid  </a:t>
            </a:r>
            <a:r>
              <a:rPr sz="900" i="0" spc="-60" dirty="0">
                <a:latin typeface="Bookman Old Style"/>
                <a:cs typeface="Bookman Old Style"/>
              </a:rPr>
              <a:t>TypeScript,</a:t>
            </a:r>
            <a:r>
              <a:rPr sz="900" i="0" spc="-95" dirty="0">
                <a:latin typeface="Bookman Old Style"/>
                <a:cs typeface="Bookman Old Style"/>
              </a:rPr>
              <a:t> </a:t>
            </a:r>
            <a:r>
              <a:rPr sz="900" i="0" spc="-55" dirty="0">
                <a:latin typeface="Bookman Old Style"/>
                <a:cs typeface="Bookman Old Style"/>
              </a:rPr>
              <a:t>with</a:t>
            </a:r>
            <a:r>
              <a:rPr sz="900" i="0" spc="-95" dirty="0">
                <a:latin typeface="Bookman Old Style"/>
                <a:cs typeface="Bookman Old Style"/>
              </a:rPr>
              <a:t> </a:t>
            </a:r>
            <a:r>
              <a:rPr sz="900" i="0" spc="-80" dirty="0">
                <a:latin typeface="Bookman Old Style"/>
                <a:cs typeface="Bookman Old Style"/>
              </a:rPr>
              <a:t>just</a:t>
            </a:r>
            <a:r>
              <a:rPr sz="900" i="0" spc="-95" dirty="0">
                <a:latin typeface="Bookman Old Style"/>
                <a:cs typeface="Bookman Old Style"/>
              </a:rPr>
              <a:t> </a:t>
            </a:r>
            <a:r>
              <a:rPr sz="900" i="0" spc="-75" dirty="0">
                <a:latin typeface="Bookman Old Style"/>
                <a:cs typeface="Bookman Old Style"/>
              </a:rPr>
              <a:t>a</a:t>
            </a:r>
            <a:r>
              <a:rPr sz="900" i="0" spc="-95" dirty="0">
                <a:latin typeface="Bookman Old Style"/>
                <a:cs typeface="Bookman Old Style"/>
              </a:rPr>
              <a:t> </a:t>
            </a:r>
            <a:r>
              <a:rPr sz="900" i="0" spc="-65" dirty="0">
                <a:latin typeface="Bookman Old Style"/>
                <a:cs typeface="Bookman Old Style"/>
              </a:rPr>
              <a:t>small</a:t>
            </a:r>
            <a:r>
              <a:rPr sz="900" i="0" spc="-95" dirty="0">
                <a:latin typeface="Bookman Old Style"/>
                <a:cs typeface="Bookman Old Style"/>
              </a:rPr>
              <a:t> </a:t>
            </a:r>
            <a:r>
              <a:rPr sz="900" i="0" spc="-65" dirty="0">
                <a:latin typeface="Bookman Old Style"/>
                <a:cs typeface="Bookman Old Style"/>
              </a:rPr>
              <a:t>number</a:t>
            </a:r>
            <a:r>
              <a:rPr sz="900" i="0" spc="-95" dirty="0">
                <a:latin typeface="Bookman Old Style"/>
                <a:cs typeface="Bookman Old Style"/>
              </a:rPr>
              <a:t> </a:t>
            </a:r>
            <a:r>
              <a:rPr sz="900" i="0" spc="-25" dirty="0">
                <a:latin typeface="Bookman Old Style"/>
                <a:cs typeface="Bookman Old Style"/>
              </a:rPr>
              <a:t>of</a:t>
            </a:r>
            <a:r>
              <a:rPr sz="900" i="0" spc="-95" dirty="0">
                <a:latin typeface="Bookman Old Style"/>
                <a:cs typeface="Bookman Old Style"/>
              </a:rPr>
              <a:t> </a:t>
            </a:r>
            <a:r>
              <a:rPr sz="900" i="0" spc="-55" dirty="0">
                <a:latin typeface="Bookman Old Style"/>
                <a:cs typeface="Bookman Old Style"/>
              </a:rPr>
              <a:t>exceptions,</a:t>
            </a:r>
            <a:r>
              <a:rPr sz="900" i="0" spc="-95" dirty="0">
                <a:latin typeface="Bookman Old Style"/>
                <a:cs typeface="Bookman Old Style"/>
              </a:rPr>
              <a:t> </a:t>
            </a:r>
            <a:r>
              <a:rPr sz="900" i="0" spc="-60" dirty="0">
                <a:latin typeface="Bookman Old Style"/>
                <a:cs typeface="Bookman Old Style"/>
              </a:rPr>
              <a:t>which</a:t>
            </a:r>
            <a:r>
              <a:rPr sz="900" i="0" spc="-95" dirty="0">
                <a:latin typeface="Bookman Old Style"/>
                <a:cs typeface="Bookman Old Style"/>
              </a:rPr>
              <a:t> </a:t>
            </a:r>
            <a:r>
              <a:rPr sz="900" i="0" spc="-60" dirty="0">
                <a:latin typeface="Bookman Old Style"/>
                <a:cs typeface="Bookman Old Style"/>
              </a:rPr>
              <a:t>are</a:t>
            </a:r>
            <a:r>
              <a:rPr sz="900" i="0" spc="-95" dirty="0">
                <a:latin typeface="Bookman Old Style"/>
                <a:cs typeface="Bookman Old Style"/>
              </a:rPr>
              <a:t> </a:t>
            </a:r>
            <a:r>
              <a:rPr sz="900" i="0" spc="-50" dirty="0">
                <a:latin typeface="Bookman Old Style"/>
                <a:cs typeface="Bookman Old Style"/>
              </a:rPr>
              <a:t>explained</a:t>
            </a:r>
            <a:r>
              <a:rPr sz="900" i="0" spc="-95" dirty="0">
                <a:latin typeface="Bookman Old Style"/>
                <a:cs typeface="Bookman Old Style"/>
              </a:rPr>
              <a:t> </a:t>
            </a:r>
            <a:r>
              <a:rPr sz="900" i="0" spc="-45" dirty="0">
                <a:latin typeface="Bookman Old Style"/>
                <a:cs typeface="Bookman Old Style"/>
              </a:rPr>
              <a:t>below.</a:t>
            </a:r>
            <a:r>
              <a:rPr sz="900" i="0" spc="-95" dirty="0">
                <a:latin typeface="Bookman Old Style"/>
                <a:cs typeface="Bookman Old Style"/>
              </a:rPr>
              <a:t> </a:t>
            </a:r>
            <a:r>
              <a:rPr sz="900" i="0" spc="-80" dirty="0">
                <a:latin typeface="Bookman Old Style"/>
                <a:cs typeface="Bookman Old Style"/>
              </a:rPr>
              <a:t>You</a:t>
            </a:r>
            <a:r>
              <a:rPr sz="900" i="0" spc="-95" dirty="0">
                <a:latin typeface="Bookman Old Style"/>
                <a:cs typeface="Bookman Old Style"/>
              </a:rPr>
              <a:t> </a:t>
            </a:r>
            <a:r>
              <a:rPr sz="900" i="0" spc="-70" dirty="0">
                <a:latin typeface="Bookman Old Style"/>
                <a:cs typeface="Bookman Old Style"/>
              </a:rPr>
              <a:t>can</a:t>
            </a:r>
            <a:r>
              <a:rPr sz="900" i="0" spc="-95" dirty="0">
                <a:latin typeface="Bookman Old Style"/>
                <a:cs typeface="Bookman Old Style"/>
              </a:rPr>
              <a:t> </a:t>
            </a:r>
            <a:r>
              <a:rPr sz="900" i="0" spc="-70" dirty="0">
                <a:latin typeface="Bookman Old Style"/>
                <a:cs typeface="Bookman Old Style"/>
              </a:rPr>
              <a:t>take</a:t>
            </a:r>
            <a:r>
              <a:rPr sz="900" i="0" spc="-95" dirty="0">
                <a:latin typeface="Bookman Old Style"/>
                <a:cs typeface="Bookman Old Style"/>
              </a:rPr>
              <a:t> </a:t>
            </a:r>
            <a:r>
              <a:rPr sz="900" i="0" spc="-60" dirty="0">
                <a:latin typeface="Bookman Old Style"/>
                <a:cs typeface="Bookman Old Style"/>
              </a:rPr>
              <a:t>existing</a:t>
            </a:r>
            <a:r>
              <a:rPr sz="900" i="0" spc="-95" dirty="0">
                <a:latin typeface="Bookman Old Style"/>
                <a:cs typeface="Bookman Old Style"/>
              </a:rPr>
              <a:t> </a:t>
            </a:r>
            <a:r>
              <a:rPr sz="900" i="0" spc="-90" dirty="0">
                <a:latin typeface="Bookman Old Style"/>
                <a:cs typeface="Bookman Old Style"/>
              </a:rPr>
              <a:t>JavaScript</a:t>
            </a:r>
            <a:r>
              <a:rPr sz="900" i="0" spc="-95" dirty="0">
                <a:latin typeface="Bookman Old Style"/>
                <a:cs typeface="Bookman Old Style"/>
              </a:rPr>
              <a:t> </a:t>
            </a:r>
            <a:r>
              <a:rPr sz="900" i="0" spc="-45" dirty="0">
                <a:latin typeface="Bookman Old Style"/>
                <a:cs typeface="Bookman Old Style"/>
              </a:rPr>
              <a:t>code,  </a:t>
            </a:r>
            <a:r>
              <a:rPr sz="900" i="0" spc="-60" dirty="0">
                <a:latin typeface="Bookman Old Style"/>
                <a:cs typeface="Bookman Old Style"/>
              </a:rPr>
              <a:t>add</a:t>
            </a:r>
            <a:r>
              <a:rPr sz="900" i="0" spc="-100" dirty="0">
                <a:latin typeface="Bookman Old Style"/>
                <a:cs typeface="Bookman Old Style"/>
              </a:rPr>
              <a:t> </a:t>
            </a:r>
            <a:r>
              <a:rPr sz="900" i="0" spc="-45" dirty="0">
                <a:latin typeface="Bookman Old Style"/>
                <a:cs typeface="Bookman Old Style"/>
              </a:rPr>
              <a:t>it</a:t>
            </a:r>
            <a:r>
              <a:rPr sz="900" i="0" spc="-95" dirty="0">
                <a:latin typeface="Bookman Old Style"/>
                <a:cs typeface="Bookman Old Style"/>
              </a:rPr>
              <a:t> </a:t>
            </a:r>
            <a:r>
              <a:rPr sz="900" i="0" spc="-45" dirty="0">
                <a:latin typeface="Bookman Old Style"/>
                <a:cs typeface="Bookman Old Style"/>
              </a:rPr>
              <a:t>to</a:t>
            </a:r>
            <a:r>
              <a:rPr sz="900" i="0" spc="-100" dirty="0">
                <a:latin typeface="Bookman Old Style"/>
                <a:cs typeface="Bookman Old Style"/>
              </a:rPr>
              <a:t> </a:t>
            </a:r>
            <a:r>
              <a:rPr sz="900" i="0" spc="-75" dirty="0">
                <a:latin typeface="Bookman Old Style"/>
                <a:cs typeface="Bookman Old Style"/>
              </a:rPr>
              <a:t>a</a:t>
            </a:r>
            <a:r>
              <a:rPr sz="900" i="0" spc="-95" dirty="0">
                <a:latin typeface="Bookman Old Style"/>
                <a:cs typeface="Bookman Old Style"/>
              </a:rPr>
              <a:t> </a:t>
            </a:r>
            <a:r>
              <a:rPr sz="900" i="0" spc="-60" dirty="0">
                <a:latin typeface="Bookman Old Style"/>
                <a:cs typeface="Bookman Old Style"/>
              </a:rPr>
              <a:t>TypeScript</a:t>
            </a:r>
            <a:r>
              <a:rPr sz="900" i="0" spc="-100" dirty="0">
                <a:latin typeface="Bookman Old Style"/>
                <a:cs typeface="Bookman Old Style"/>
              </a:rPr>
              <a:t> </a:t>
            </a:r>
            <a:r>
              <a:rPr sz="900" i="0" spc="-40" dirty="0">
                <a:latin typeface="Bookman Old Style"/>
                <a:cs typeface="Bookman Old Style"/>
              </a:rPr>
              <a:t>file,</a:t>
            </a:r>
            <a:r>
              <a:rPr sz="900" i="0" spc="-95" dirty="0">
                <a:latin typeface="Bookman Old Style"/>
                <a:cs typeface="Bookman Old Style"/>
              </a:rPr>
              <a:t> </a:t>
            </a:r>
            <a:r>
              <a:rPr sz="900" i="0" spc="-65" dirty="0">
                <a:latin typeface="Bookman Old Style"/>
                <a:cs typeface="Bookman Old Style"/>
              </a:rPr>
              <a:t>and</a:t>
            </a:r>
            <a:r>
              <a:rPr sz="900" i="0" spc="-100" dirty="0">
                <a:latin typeface="Bookman Old Style"/>
                <a:cs typeface="Bookman Old Style"/>
              </a:rPr>
              <a:t> </a:t>
            </a:r>
            <a:r>
              <a:rPr sz="900" i="0" spc="-45" dirty="0">
                <a:latin typeface="Bookman Old Style"/>
                <a:cs typeface="Bookman Old Style"/>
              </a:rPr>
              <a:t>all</a:t>
            </a:r>
            <a:r>
              <a:rPr sz="900" i="0" spc="-95" dirty="0">
                <a:latin typeface="Bookman Old Style"/>
                <a:cs typeface="Bookman Old Style"/>
              </a:rPr>
              <a:t> </a:t>
            </a:r>
            <a:r>
              <a:rPr sz="900" i="0" spc="-25" dirty="0">
                <a:latin typeface="Bookman Old Style"/>
                <a:cs typeface="Bookman Old Style"/>
              </a:rPr>
              <a:t>of</a:t>
            </a:r>
            <a:r>
              <a:rPr sz="900" i="0" spc="-95" dirty="0">
                <a:latin typeface="Bookman Old Style"/>
                <a:cs typeface="Bookman Old Style"/>
              </a:rPr>
              <a:t> </a:t>
            </a:r>
            <a:r>
              <a:rPr sz="900" i="0" spc="-55" dirty="0">
                <a:latin typeface="Bookman Old Style"/>
                <a:cs typeface="Bookman Old Style"/>
              </a:rPr>
              <a:t>the</a:t>
            </a:r>
            <a:r>
              <a:rPr sz="900" i="0" spc="-100" dirty="0">
                <a:latin typeface="Bookman Old Style"/>
                <a:cs typeface="Bookman Old Style"/>
              </a:rPr>
              <a:t> </a:t>
            </a:r>
            <a:r>
              <a:rPr sz="900" i="0" spc="-70" dirty="0">
                <a:latin typeface="Bookman Old Style"/>
                <a:cs typeface="Bookman Old Style"/>
              </a:rPr>
              <a:t>statements</a:t>
            </a:r>
            <a:r>
              <a:rPr sz="900" i="0" spc="-95" dirty="0">
                <a:latin typeface="Bookman Old Style"/>
                <a:cs typeface="Bookman Old Style"/>
              </a:rPr>
              <a:t> </a:t>
            </a:r>
            <a:r>
              <a:rPr sz="900" i="0" spc="-35" dirty="0">
                <a:latin typeface="Bookman Old Style"/>
                <a:cs typeface="Bookman Old Style"/>
              </a:rPr>
              <a:t>will</a:t>
            </a:r>
            <a:r>
              <a:rPr sz="900" i="0" spc="-100" dirty="0">
                <a:latin typeface="Bookman Old Style"/>
                <a:cs typeface="Bookman Old Style"/>
              </a:rPr>
              <a:t> </a:t>
            </a:r>
            <a:r>
              <a:rPr sz="900" i="0" spc="-45" dirty="0">
                <a:latin typeface="Bookman Old Style"/>
                <a:cs typeface="Bookman Old Style"/>
              </a:rPr>
              <a:t>be</a:t>
            </a:r>
            <a:r>
              <a:rPr sz="900" i="0" spc="-95" dirty="0">
                <a:latin typeface="Bookman Old Style"/>
                <a:cs typeface="Bookman Old Style"/>
              </a:rPr>
              <a:t> </a:t>
            </a:r>
            <a:r>
              <a:rPr sz="900" i="0" spc="-50" dirty="0">
                <a:latin typeface="Bookman Old Style"/>
                <a:cs typeface="Bookman Old Style"/>
              </a:rPr>
              <a:t>valid.</a:t>
            </a:r>
            <a:r>
              <a:rPr sz="900" i="0" spc="-100" dirty="0">
                <a:latin typeface="Bookman Old Style"/>
                <a:cs typeface="Bookman Old Style"/>
              </a:rPr>
              <a:t> </a:t>
            </a:r>
            <a:r>
              <a:rPr sz="900" i="0" spc="-50" dirty="0">
                <a:latin typeface="Bookman Old Style"/>
                <a:cs typeface="Bookman Old Style"/>
              </a:rPr>
              <a:t>There</a:t>
            </a:r>
            <a:r>
              <a:rPr sz="900" i="0" spc="-95" dirty="0">
                <a:latin typeface="Bookman Old Style"/>
                <a:cs typeface="Bookman Old Style"/>
              </a:rPr>
              <a:t> </a:t>
            </a:r>
            <a:r>
              <a:rPr sz="900" i="0" spc="-65" dirty="0">
                <a:latin typeface="Bookman Old Style"/>
                <a:cs typeface="Bookman Old Style"/>
              </a:rPr>
              <a:t>is</a:t>
            </a:r>
            <a:r>
              <a:rPr sz="900" i="0" spc="-100" dirty="0">
                <a:latin typeface="Bookman Old Style"/>
                <a:cs typeface="Bookman Old Style"/>
              </a:rPr>
              <a:t> </a:t>
            </a:r>
            <a:r>
              <a:rPr sz="900" i="0" spc="-75" dirty="0">
                <a:latin typeface="Bookman Old Style"/>
                <a:cs typeface="Bookman Old Style"/>
              </a:rPr>
              <a:t>a</a:t>
            </a:r>
            <a:r>
              <a:rPr sz="900" i="0" spc="-95" dirty="0">
                <a:latin typeface="Bookman Old Style"/>
                <a:cs typeface="Bookman Old Style"/>
              </a:rPr>
              <a:t> </a:t>
            </a:r>
            <a:r>
              <a:rPr sz="900" i="0" spc="-65" dirty="0">
                <a:latin typeface="Bookman Old Style"/>
                <a:cs typeface="Bookman Old Style"/>
              </a:rPr>
              <a:t>subtle</a:t>
            </a:r>
            <a:r>
              <a:rPr sz="900" i="0" spc="-95" dirty="0">
                <a:latin typeface="Bookman Old Style"/>
                <a:cs typeface="Bookman Old Style"/>
              </a:rPr>
              <a:t> </a:t>
            </a:r>
            <a:r>
              <a:rPr sz="900" i="0" spc="-45" dirty="0">
                <a:latin typeface="Bookman Old Style"/>
                <a:cs typeface="Bookman Old Style"/>
              </a:rPr>
              <a:t>difference</a:t>
            </a:r>
            <a:r>
              <a:rPr sz="900" i="0" spc="-100" dirty="0">
                <a:latin typeface="Bookman Old Style"/>
                <a:cs typeface="Bookman Old Style"/>
              </a:rPr>
              <a:t> </a:t>
            </a:r>
            <a:r>
              <a:rPr sz="900" i="0" spc="-50" dirty="0">
                <a:latin typeface="Bookman Old Style"/>
                <a:cs typeface="Bookman Old Style"/>
              </a:rPr>
              <a:t>between</a:t>
            </a:r>
            <a:r>
              <a:rPr sz="900" i="0" spc="-95" dirty="0">
                <a:latin typeface="Bookman Old Style"/>
                <a:cs typeface="Bookman Old Style"/>
              </a:rPr>
              <a:t> </a:t>
            </a:r>
            <a:r>
              <a:rPr sz="900" i="0" spc="-45" dirty="0">
                <a:latin typeface="Bookman Old Style"/>
                <a:cs typeface="Bookman Old Style"/>
              </a:rPr>
              <a:t>valid</a:t>
            </a:r>
            <a:r>
              <a:rPr sz="900" i="0" spc="-100" dirty="0">
                <a:latin typeface="Bookman Old Style"/>
                <a:cs typeface="Bookman Old Style"/>
              </a:rPr>
              <a:t> </a:t>
            </a:r>
            <a:r>
              <a:rPr sz="900" i="0" spc="-35" dirty="0">
                <a:latin typeface="Bookman Old Style"/>
                <a:cs typeface="Bookman Old Style"/>
              </a:rPr>
              <a:t>code</a:t>
            </a:r>
            <a:r>
              <a:rPr sz="900" i="0" spc="-95" dirty="0">
                <a:latin typeface="Bookman Old Style"/>
                <a:cs typeface="Bookman Old Style"/>
              </a:rPr>
              <a:t> </a:t>
            </a:r>
            <a:r>
              <a:rPr sz="900" i="0" spc="-65" dirty="0">
                <a:latin typeface="Bookman Old Style"/>
                <a:cs typeface="Bookman Old Style"/>
              </a:rPr>
              <a:t>and  </a:t>
            </a:r>
            <a:r>
              <a:rPr sz="900" i="0" spc="-50" dirty="0">
                <a:latin typeface="Bookman Old Style"/>
                <a:cs typeface="Bookman Old Style"/>
              </a:rPr>
              <a:t>error-free </a:t>
            </a:r>
            <a:r>
              <a:rPr sz="900" i="0" spc="-35" dirty="0">
                <a:latin typeface="Bookman Old Style"/>
                <a:cs typeface="Bookman Old Style"/>
              </a:rPr>
              <a:t>code </a:t>
            </a:r>
            <a:r>
              <a:rPr sz="900" i="0" spc="-50" dirty="0">
                <a:latin typeface="Bookman Old Style"/>
                <a:cs typeface="Bookman Old Style"/>
              </a:rPr>
              <a:t>in </a:t>
            </a:r>
            <a:r>
              <a:rPr sz="900" i="0" spc="-55" dirty="0">
                <a:latin typeface="Bookman Old Style"/>
                <a:cs typeface="Bookman Old Style"/>
              </a:rPr>
              <a:t>TypeScript; </a:t>
            </a:r>
            <a:r>
              <a:rPr sz="900" i="0" spc="-65" dirty="0">
                <a:latin typeface="Bookman Old Style"/>
                <a:cs typeface="Bookman Old Style"/>
              </a:rPr>
              <a:t>because, </a:t>
            </a:r>
            <a:r>
              <a:rPr sz="900" i="0" spc="-60" dirty="0">
                <a:latin typeface="Bookman Old Style"/>
                <a:cs typeface="Bookman Old Style"/>
              </a:rPr>
              <a:t>although </a:t>
            </a:r>
            <a:r>
              <a:rPr sz="900" i="0" spc="-65" dirty="0">
                <a:latin typeface="Bookman Old Style"/>
                <a:cs typeface="Bookman Old Style"/>
              </a:rPr>
              <a:t>your </a:t>
            </a:r>
            <a:r>
              <a:rPr sz="900" i="0" spc="-35" dirty="0">
                <a:latin typeface="Bookman Old Style"/>
                <a:cs typeface="Bookman Old Style"/>
              </a:rPr>
              <a:t>code </a:t>
            </a:r>
            <a:r>
              <a:rPr sz="900" i="0" spc="-75" dirty="0">
                <a:latin typeface="Bookman Old Style"/>
                <a:cs typeface="Bookman Old Style"/>
              </a:rPr>
              <a:t>may </a:t>
            </a:r>
            <a:r>
              <a:rPr sz="900" i="0" spc="-65" dirty="0">
                <a:latin typeface="Bookman Old Style"/>
                <a:cs typeface="Bookman Old Style"/>
              </a:rPr>
              <a:t>work, </a:t>
            </a:r>
            <a:r>
              <a:rPr sz="900" i="0" spc="-55" dirty="0">
                <a:latin typeface="Bookman Old Style"/>
                <a:cs typeface="Bookman Old Style"/>
              </a:rPr>
              <a:t>the </a:t>
            </a:r>
            <a:r>
              <a:rPr sz="900" i="0" spc="-60" dirty="0">
                <a:latin typeface="Bookman Old Style"/>
                <a:cs typeface="Bookman Old Style"/>
              </a:rPr>
              <a:t>TypeScript </a:t>
            </a:r>
            <a:r>
              <a:rPr sz="900" i="0" spc="-40" dirty="0">
                <a:latin typeface="Bookman Old Style"/>
                <a:cs typeface="Bookman Old Style"/>
              </a:rPr>
              <a:t>compiler </a:t>
            </a:r>
            <a:r>
              <a:rPr sz="900" i="0" spc="-35" dirty="0">
                <a:latin typeface="Bookman Old Style"/>
                <a:cs typeface="Bookman Old Style"/>
              </a:rPr>
              <a:t>will </a:t>
            </a:r>
            <a:r>
              <a:rPr sz="900" i="0" spc="-70" dirty="0">
                <a:latin typeface="Bookman Old Style"/>
                <a:cs typeface="Bookman Old Style"/>
              </a:rPr>
              <a:t>warn </a:t>
            </a:r>
            <a:r>
              <a:rPr sz="900" i="0" spc="-65" dirty="0">
                <a:latin typeface="Bookman Old Style"/>
                <a:cs typeface="Bookman Old Style"/>
              </a:rPr>
              <a:t>you about  </a:t>
            </a:r>
            <a:r>
              <a:rPr sz="900" i="0" spc="-75" dirty="0">
                <a:latin typeface="Bookman Old Style"/>
                <a:cs typeface="Bookman Old Style"/>
              </a:rPr>
              <a:t>any</a:t>
            </a:r>
            <a:r>
              <a:rPr sz="900" i="0" spc="-105" dirty="0">
                <a:latin typeface="Bookman Old Style"/>
                <a:cs typeface="Bookman Old Style"/>
              </a:rPr>
              <a:t> </a:t>
            </a:r>
            <a:r>
              <a:rPr sz="900" i="0" spc="-50" dirty="0">
                <a:latin typeface="Bookman Old Style"/>
                <a:cs typeface="Bookman Old Style"/>
              </a:rPr>
              <a:t>potential</a:t>
            </a:r>
            <a:r>
              <a:rPr sz="900" i="0" spc="-105" dirty="0">
                <a:latin typeface="Bookman Old Style"/>
                <a:cs typeface="Bookman Old Style"/>
              </a:rPr>
              <a:t> </a:t>
            </a:r>
            <a:r>
              <a:rPr sz="900" i="0" spc="-55" dirty="0">
                <a:latin typeface="Bookman Old Style"/>
                <a:cs typeface="Bookman Old Style"/>
              </a:rPr>
              <a:t>problems</a:t>
            </a:r>
            <a:r>
              <a:rPr sz="900" i="0" spc="-105" dirty="0">
                <a:latin typeface="Bookman Old Style"/>
                <a:cs typeface="Bookman Old Style"/>
              </a:rPr>
              <a:t> </a:t>
            </a:r>
            <a:r>
              <a:rPr sz="900" i="0" spc="-45" dirty="0">
                <a:latin typeface="Bookman Old Style"/>
                <a:cs typeface="Bookman Old Style"/>
              </a:rPr>
              <a:t>it</a:t>
            </a:r>
            <a:r>
              <a:rPr sz="900" i="0" spc="-105" dirty="0">
                <a:latin typeface="Bookman Old Style"/>
                <a:cs typeface="Bookman Old Style"/>
              </a:rPr>
              <a:t> </a:t>
            </a:r>
            <a:r>
              <a:rPr sz="900" i="0" spc="-90" dirty="0">
                <a:latin typeface="Bookman Old Style"/>
                <a:cs typeface="Bookman Old Style"/>
              </a:rPr>
              <a:t>has</a:t>
            </a:r>
            <a:r>
              <a:rPr sz="900" i="0" spc="-105" dirty="0">
                <a:latin typeface="Bookman Old Style"/>
                <a:cs typeface="Bookman Old Style"/>
              </a:rPr>
              <a:t> </a:t>
            </a:r>
            <a:r>
              <a:rPr sz="900" i="0" spc="-50" dirty="0">
                <a:latin typeface="Bookman Old Style"/>
                <a:cs typeface="Bookman Old Style"/>
              </a:rPr>
              <a:t>detected.</a:t>
            </a:r>
            <a:endParaRPr sz="900" dirty="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27520" y="301118"/>
            <a:ext cx="188658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Chapter </a:t>
            </a:r>
            <a:r>
              <a:rPr sz="800" spc="-65" dirty="0">
                <a:latin typeface="Arial"/>
                <a:cs typeface="Arial"/>
              </a:rPr>
              <a:t>1 </a:t>
            </a:r>
            <a:r>
              <a:rPr sz="800" spc="-195" dirty="0">
                <a:solidFill>
                  <a:srgbClr val="CFD0D0"/>
                </a:solidFill>
                <a:latin typeface="MS UI Gothic"/>
                <a:cs typeface="MS UI Gothic"/>
              </a:rPr>
              <a:t>■ </a:t>
            </a:r>
            <a:r>
              <a:rPr sz="800" spc="-10" dirty="0">
                <a:latin typeface="Arial"/>
                <a:cs typeface="Arial"/>
              </a:rPr>
              <a:t>typeSCript </a:t>
            </a:r>
            <a:r>
              <a:rPr sz="800" spc="-40" dirty="0">
                <a:latin typeface="Arial"/>
                <a:cs typeface="Arial"/>
              </a:rPr>
              <a:t>Language</a:t>
            </a:r>
            <a:r>
              <a:rPr sz="800" spc="-105" dirty="0">
                <a:latin typeface="Arial"/>
                <a:cs typeface="Arial"/>
              </a:rPr>
              <a:t> </a:t>
            </a:r>
            <a:r>
              <a:rPr sz="800" spc="-30" dirty="0">
                <a:latin typeface="Arial"/>
                <a:cs typeface="Arial"/>
              </a:rPr>
              <a:t>FeatureS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5800" y="4025469"/>
            <a:ext cx="5715000" cy="0"/>
          </a:xfrm>
          <a:custGeom>
            <a:avLst/>
            <a:gdLst/>
            <a:ahLst/>
            <a:cxnLst/>
            <a:rect l="l" t="t" r="r" b="b"/>
            <a:pathLst>
              <a:path w="5715000">
                <a:moveTo>
                  <a:pt x="0" y="0"/>
                </a:moveTo>
                <a:lnTo>
                  <a:pt x="5715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" y="4732224"/>
            <a:ext cx="5715000" cy="0"/>
          </a:xfrm>
          <a:custGeom>
            <a:avLst/>
            <a:gdLst/>
            <a:ahLst/>
            <a:cxnLst/>
            <a:rect l="l" t="t" r="r" b="b"/>
            <a:pathLst>
              <a:path w="5715000">
                <a:moveTo>
                  <a:pt x="0" y="0"/>
                </a:moveTo>
                <a:lnTo>
                  <a:pt x="5715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3097" y="593294"/>
            <a:ext cx="5730240" cy="6806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SimSun"/>
                <a:cs typeface="SimSun"/>
              </a:rPr>
              <a:t>sort()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this.songs.sort(Song.Comparer);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241300" marR="3308985" indent="-228600">
              <a:lnSpc>
                <a:spcPct val="203700"/>
              </a:lnSpc>
            </a:pPr>
            <a:r>
              <a:rPr sz="900" dirty="0">
                <a:latin typeface="SimSun"/>
                <a:cs typeface="SimSun"/>
              </a:rPr>
              <a:t>class RepeatingPlaylist </a:t>
            </a:r>
            <a:r>
              <a:rPr sz="900" b="1" spc="-40" dirty="0">
                <a:latin typeface="Arial"/>
                <a:cs typeface="Arial"/>
              </a:rPr>
              <a:t>extends </a:t>
            </a:r>
            <a:r>
              <a:rPr sz="900" dirty="0">
                <a:latin typeface="SimSun"/>
                <a:cs typeface="SimSun"/>
              </a:rPr>
              <a:t>Playlist</a:t>
            </a:r>
            <a:r>
              <a:rPr sz="900" spc="-5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  private songIndex = 0;  constructor(songs: Song[])</a:t>
            </a:r>
            <a:r>
              <a:rPr sz="900" spc="-2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latin typeface="SimSun"/>
                <a:cs typeface="SimSun"/>
              </a:rPr>
              <a:t>super(songs);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play()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this.songs[this.songIndex].play;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this.songIndex++;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imes New Roman"/>
              <a:cs typeface="Times New Roman"/>
            </a:endParaRPr>
          </a:p>
          <a:p>
            <a:pPr marL="698500" marR="2908935" indent="-22860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if (this.songIndex &gt;=this.songs.length)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  this.songIndex =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0;</a:t>
            </a:r>
            <a:endParaRPr sz="9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12700" marR="111760">
              <a:lnSpc>
                <a:spcPct val="116700"/>
              </a:lnSpc>
              <a:spcBef>
                <a:spcPts val="5"/>
              </a:spcBef>
              <a:buClr>
                <a:srgbClr val="CFD0D0"/>
              </a:buClr>
              <a:buFont typeface="MS UI Gothic"/>
              <a:buChar char="■"/>
              <a:tabLst>
                <a:tab pos="140335" algn="l"/>
              </a:tabLst>
            </a:pPr>
            <a:r>
              <a:rPr sz="1000" b="1" spc="-105" dirty="0">
                <a:latin typeface="Arial"/>
                <a:cs typeface="Arial"/>
              </a:rPr>
              <a:t>Note </a:t>
            </a:r>
            <a:r>
              <a:rPr sz="1000" spc="-60" dirty="0">
                <a:latin typeface="Arial"/>
                <a:cs typeface="Arial"/>
              </a:rPr>
              <a:t>a </a:t>
            </a:r>
            <a:r>
              <a:rPr sz="1000" spc="-95" dirty="0">
                <a:latin typeface="Arial"/>
                <a:cs typeface="Arial"/>
              </a:rPr>
              <a:t>method </a:t>
            </a:r>
            <a:r>
              <a:rPr sz="1000" spc="-105" dirty="0">
                <a:latin typeface="Arial"/>
                <a:cs typeface="Arial"/>
              </a:rPr>
              <a:t>on </a:t>
            </a:r>
            <a:r>
              <a:rPr sz="1000" spc="-114" dirty="0">
                <a:latin typeface="Arial"/>
                <a:cs typeface="Arial"/>
              </a:rPr>
              <a:t>a </a:t>
            </a:r>
            <a:r>
              <a:rPr sz="1000" spc="-85" dirty="0">
                <a:latin typeface="Arial"/>
                <a:cs typeface="Arial"/>
              </a:rPr>
              <a:t>class </a:t>
            </a:r>
            <a:r>
              <a:rPr sz="1000" spc="-95" dirty="0">
                <a:latin typeface="Arial"/>
                <a:cs typeface="Arial"/>
              </a:rPr>
              <a:t>can </a:t>
            </a:r>
            <a:r>
              <a:rPr sz="1000" spc="-105" dirty="0">
                <a:latin typeface="Arial"/>
                <a:cs typeface="Arial"/>
              </a:rPr>
              <a:t>have </a:t>
            </a:r>
            <a:r>
              <a:rPr sz="1000" spc="-75" dirty="0">
                <a:latin typeface="Arial"/>
                <a:cs typeface="Arial"/>
              </a:rPr>
              <a:t>fewer </a:t>
            </a:r>
            <a:r>
              <a:rPr sz="1000" spc="-85" dirty="0">
                <a:latin typeface="Arial"/>
                <a:cs typeface="Arial"/>
              </a:rPr>
              <a:t>parameters </a:t>
            </a:r>
            <a:r>
              <a:rPr sz="1000" spc="-80" dirty="0">
                <a:latin typeface="Arial"/>
                <a:cs typeface="Arial"/>
              </a:rPr>
              <a:t>than </a:t>
            </a:r>
            <a:r>
              <a:rPr sz="1000" spc="-75" dirty="0">
                <a:latin typeface="Arial"/>
                <a:cs typeface="Arial"/>
              </a:rPr>
              <a:t>the </a:t>
            </a:r>
            <a:r>
              <a:rPr sz="1000" spc="-70" dirty="0">
                <a:latin typeface="Arial"/>
                <a:cs typeface="Arial"/>
              </a:rPr>
              <a:t>interface specifies. </a:t>
            </a:r>
            <a:r>
              <a:rPr sz="1000" spc="-5" dirty="0">
                <a:latin typeface="Arial"/>
                <a:cs typeface="Arial"/>
              </a:rPr>
              <a:t>this </a:t>
            </a:r>
            <a:r>
              <a:rPr sz="1000" spc="-70" dirty="0">
                <a:latin typeface="Arial"/>
                <a:cs typeface="Arial"/>
              </a:rPr>
              <a:t>allows </a:t>
            </a:r>
            <a:r>
              <a:rPr sz="1000" spc="-114" dirty="0">
                <a:latin typeface="Arial"/>
                <a:cs typeface="Arial"/>
              </a:rPr>
              <a:t>a </a:t>
            </a:r>
            <a:r>
              <a:rPr sz="1000" spc="-85" dirty="0">
                <a:latin typeface="Arial"/>
                <a:cs typeface="Arial"/>
              </a:rPr>
              <a:t>class </a:t>
            </a:r>
            <a:r>
              <a:rPr sz="1000" spc="-70" dirty="0">
                <a:latin typeface="Arial"/>
                <a:cs typeface="Arial"/>
              </a:rPr>
              <a:t>to </a:t>
            </a:r>
            <a:r>
              <a:rPr sz="1000" spc="-80" dirty="0">
                <a:latin typeface="Arial"/>
                <a:cs typeface="Arial"/>
              </a:rPr>
              <a:t>ignore  </a:t>
            </a:r>
            <a:r>
              <a:rPr sz="1000" spc="-85" dirty="0">
                <a:latin typeface="Arial"/>
                <a:cs typeface="Arial"/>
              </a:rPr>
              <a:t>arguments </a:t>
            </a:r>
            <a:r>
              <a:rPr sz="1000" spc="-60" dirty="0">
                <a:latin typeface="Arial"/>
                <a:cs typeface="Arial"/>
              </a:rPr>
              <a:t>that </a:t>
            </a:r>
            <a:r>
              <a:rPr sz="1000" spc="-20" dirty="0">
                <a:latin typeface="Arial"/>
                <a:cs typeface="Arial"/>
              </a:rPr>
              <a:t>it </a:t>
            </a:r>
            <a:r>
              <a:rPr sz="1000" spc="-75" dirty="0">
                <a:latin typeface="Arial"/>
                <a:cs typeface="Arial"/>
              </a:rPr>
              <a:t>doesn’t require </a:t>
            </a:r>
            <a:r>
              <a:rPr sz="1000" spc="-70" dirty="0">
                <a:latin typeface="Arial"/>
                <a:cs typeface="Arial"/>
              </a:rPr>
              <a:t>to </a:t>
            </a:r>
            <a:r>
              <a:rPr sz="1000" spc="-90" dirty="0">
                <a:latin typeface="Arial"/>
                <a:cs typeface="Arial"/>
              </a:rPr>
              <a:t>execute </a:t>
            </a:r>
            <a:r>
              <a:rPr sz="1000" spc="-75" dirty="0">
                <a:latin typeface="Arial"/>
                <a:cs typeface="Arial"/>
              </a:rPr>
              <a:t>the </a:t>
            </a:r>
            <a:r>
              <a:rPr sz="1000" spc="-85" dirty="0">
                <a:latin typeface="Arial"/>
                <a:cs typeface="Arial"/>
              </a:rPr>
              <a:t>method. </a:t>
            </a:r>
            <a:r>
              <a:rPr sz="1000" spc="-80" dirty="0">
                <a:latin typeface="Arial"/>
                <a:cs typeface="Arial"/>
              </a:rPr>
              <a:t>any </a:t>
            </a:r>
            <a:r>
              <a:rPr sz="1000" spc="-85" dirty="0">
                <a:latin typeface="Arial"/>
                <a:cs typeface="Arial"/>
              </a:rPr>
              <a:t>parameters </a:t>
            </a:r>
            <a:r>
              <a:rPr sz="1000" spc="-60" dirty="0">
                <a:latin typeface="Arial"/>
                <a:cs typeface="Arial"/>
              </a:rPr>
              <a:t>that </a:t>
            </a:r>
            <a:r>
              <a:rPr sz="1000" spc="-90" dirty="0">
                <a:latin typeface="Arial"/>
                <a:cs typeface="Arial"/>
              </a:rPr>
              <a:t>are </a:t>
            </a:r>
            <a:r>
              <a:rPr sz="1000" spc="-75" dirty="0">
                <a:latin typeface="Arial"/>
                <a:cs typeface="Arial"/>
              </a:rPr>
              <a:t>specified </a:t>
            </a:r>
            <a:r>
              <a:rPr sz="1000" spc="-80" dirty="0">
                <a:latin typeface="Arial"/>
                <a:cs typeface="Arial"/>
              </a:rPr>
              <a:t>must match </a:t>
            </a:r>
            <a:r>
              <a:rPr sz="1000" spc="-75" dirty="0">
                <a:latin typeface="Arial"/>
                <a:cs typeface="Arial"/>
              </a:rPr>
              <a:t>the </a:t>
            </a:r>
            <a:r>
              <a:rPr sz="1000" spc="-85" dirty="0">
                <a:latin typeface="Arial"/>
                <a:cs typeface="Arial"/>
              </a:rPr>
              <a:t>parameters  </a:t>
            </a:r>
            <a:r>
              <a:rPr sz="1000" spc="-60" dirty="0">
                <a:latin typeface="Arial"/>
                <a:cs typeface="Arial"/>
              </a:rPr>
              <a:t>in </a:t>
            </a:r>
            <a:r>
              <a:rPr sz="1000" spc="-75" dirty="0">
                <a:latin typeface="Arial"/>
                <a:cs typeface="Arial"/>
              </a:rPr>
              <a:t>the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interface.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CFD0D0"/>
              </a:buClr>
              <a:buFont typeface="MS UI Gothic"/>
              <a:buChar char="■"/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FD0D0"/>
              </a:buClr>
              <a:buFont typeface="MS UI Gothic"/>
              <a:buChar char="■"/>
            </a:pPr>
            <a:endParaRPr sz="900">
              <a:latin typeface="Times New Roman"/>
              <a:cs typeface="Times New Roman"/>
            </a:endParaRPr>
          </a:p>
          <a:p>
            <a:pPr marL="12700" marR="5080" indent="228600">
              <a:lnSpc>
                <a:spcPct val="101800"/>
              </a:lnSpc>
              <a:spcBef>
                <a:spcPts val="5"/>
              </a:spcBef>
            </a:pPr>
            <a:r>
              <a:rPr sz="900" b="0" spc="-80" dirty="0">
                <a:latin typeface="Bookman Old Style"/>
                <a:cs typeface="Bookman Old Style"/>
              </a:rPr>
              <a:t>You </a:t>
            </a:r>
            <a:r>
              <a:rPr sz="900" b="0" spc="-50" dirty="0">
                <a:latin typeface="Bookman Old Style"/>
                <a:cs typeface="Bookman Old Style"/>
              </a:rPr>
              <a:t>inherit from </a:t>
            </a:r>
            <a:r>
              <a:rPr sz="900" b="0" spc="-75" dirty="0">
                <a:latin typeface="Bookman Old Style"/>
                <a:cs typeface="Bookman Old Style"/>
              </a:rPr>
              <a:t>a class </a:t>
            </a:r>
            <a:r>
              <a:rPr sz="900" b="0" spc="-70" dirty="0">
                <a:latin typeface="Bookman Old Style"/>
                <a:cs typeface="Bookman Old Style"/>
              </a:rPr>
              <a:t>using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dirty="0">
                <a:latin typeface="SimSun"/>
                <a:cs typeface="SimSun"/>
              </a:rPr>
              <a:t>extends </a:t>
            </a:r>
            <a:r>
              <a:rPr sz="900" b="0" spc="-60" dirty="0">
                <a:latin typeface="Bookman Old Style"/>
                <a:cs typeface="Bookman Old Style"/>
              </a:rPr>
              <a:t>keyword, </a:t>
            </a:r>
            <a:r>
              <a:rPr sz="900" b="0" spc="-90" dirty="0">
                <a:latin typeface="Bookman Old Style"/>
                <a:cs typeface="Bookman Old Style"/>
              </a:rPr>
              <a:t>as </a:t>
            </a:r>
            <a:r>
              <a:rPr sz="900" b="0" spc="-65" dirty="0">
                <a:latin typeface="Bookman Old Style"/>
                <a:cs typeface="Bookman Old Style"/>
              </a:rPr>
              <a:t>shown </a:t>
            </a:r>
            <a:r>
              <a:rPr sz="900" b="0" spc="-50" dirty="0">
                <a:latin typeface="Bookman Old Style"/>
                <a:cs typeface="Bookman Old Style"/>
              </a:rPr>
              <a:t>in </a:t>
            </a:r>
            <a:r>
              <a:rPr sz="900" b="0" spc="-55" dirty="0">
                <a:latin typeface="Bookman Old Style"/>
                <a:cs typeface="Bookman Old Style"/>
              </a:rPr>
              <a:t>Listing </a:t>
            </a:r>
            <a:r>
              <a:rPr sz="900" b="0" spc="-85" dirty="0">
                <a:latin typeface="Bookman Old Style"/>
                <a:cs typeface="Bookman Old Style"/>
              </a:rPr>
              <a:t>1-41. </a:t>
            </a:r>
            <a:r>
              <a:rPr sz="900" b="0" spc="-55" dirty="0">
                <a:latin typeface="Bookman Old Style"/>
                <a:cs typeface="Bookman Old Style"/>
              </a:rPr>
              <a:t>An </a:t>
            </a:r>
            <a:r>
              <a:rPr sz="900" dirty="0">
                <a:latin typeface="SimSun"/>
                <a:cs typeface="SimSun"/>
              </a:rPr>
              <a:t>extends </a:t>
            </a:r>
            <a:r>
              <a:rPr sz="900" b="0" spc="-70" dirty="0">
                <a:latin typeface="Bookman Old Style"/>
                <a:cs typeface="Bookman Old Style"/>
              </a:rPr>
              <a:t>clause </a:t>
            </a:r>
            <a:r>
              <a:rPr sz="900" b="0" spc="-80" dirty="0">
                <a:latin typeface="Bookman Old Style"/>
                <a:cs typeface="Bookman Old Style"/>
              </a:rPr>
              <a:t>makes </a:t>
            </a:r>
            <a:r>
              <a:rPr sz="900" b="0" spc="-65" dirty="0">
                <a:latin typeface="Bookman Old Style"/>
                <a:cs typeface="Bookman Old Style"/>
              </a:rPr>
              <a:t>your  </a:t>
            </a:r>
            <a:r>
              <a:rPr sz="900" b="0" spc="-75" dirty="0">
                <a:latin typeface="Bookman Old Style"/>
                <a:cs typeface="Bookman Old Style"/>
              </a:rPr>
              <a:t>class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derived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class,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will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gain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all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properties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methods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base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class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from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which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inherits.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  </a:t>
            </a:r>
            <a:r>
              <a:rPr sz="900" b="0" spc="-40" dirty="0">
                <a:latin typeface="Bookman Old Style"/>
                <a:cs typeface="Bookman Old Style"/>
              </a:rPr>
              <a:t>override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public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member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base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class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adding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member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same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name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kind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base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class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member.  </a:t>
            </a:r>
            <a:r>
              <a:rPr sz="900" b="0" spc="-45" dirty="0">
                <a:latin typeface="Bookman Old Style"/>
                <a:cs typeface="Bookman Old Style"/>
              </a:rPr>
              <a:t>The </a:t>
            </a:r>
            <a:r>
              <a:rPr sz="900" dirty="0">
                <a:latin typeface="SimSun"/>
                <a:cs typeface="SimSun"/>
              </a:rPr>
              <a:t>RepeatingPlaylist </a:t>
            </a:r>
            <a:r>
              <a:rPr sz="900" b="0" spc="-55" dirty="0">
                <a:latin typeface="Bookman Old Style"/>
                <a:cs typeface="Bookman Old Style"/>
              </a:rPr>
              <a:t>inherits </a:t>
            </a:r>
            <a:r>
              <a:rPr sz="900" b="0" spc="-50" dirty="0">
                <a:latin typeface="Bookman Old Style"/>
                <a:cs typeface="Bookman Old Style"/>
              </a:rPr>
              <a:t>from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dirty="0">
                <a:latin typeface="SimSun"/>
                <a:cs typeface="SimSun"/>
              </a:rPr>
              <a:t>Playlist </a:t>
            </a:r>
            <a:r>
              <a:rPr sz="900" b="0" spc="-75" dirty="0">
                <a:latin typeface="Bookman Old Style"/>
                <a:cs typeface="Bookman Old Style"/>
              </a:rPr>
              <a:t>class </a:t>
            </a:r>
            <a:r>
              <a:rPr sz="900" b="0" spc="-65" dirty="0">
                <a:latin typeface="Bookman Old Style"/>
                <a:cs typeface="Bookman Old Style"/>
              </a:rPr>
              <a:t>and </a:t>
            </a:r>
            <a:r>
              <a:rPr sz="900" b="0" spc="-80" dirty="0">
                <a:latin typeface="Bookman Old Style"/>
                <a:cs typeface="Bookman Old Style"/>
              </a:rPr>
              <a:t>uses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dirty="0">
                <a:latin typeface="SimSun"/>
                <a:cs typeface="SimSun"/>
              </a:rPr>
              <a:t>songs </a:t>
            </a:r>
            <a:r>
              <a:rPr sz="900" b="0" spc="-50" dirty="0">
                <a:latin typeface="Bookman Old Style"/>
                <a:cs typeface="Bookman Old Style"/>
              </a:rPr>
              <a:t>property from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65" dirty="0">
                <a:latin typeface="Bookman Old Style"/>
                <a:cs typeface="Bookman Old Style"/>
              </a:rPr>
              <a:t>base </a:t>
            </a:r>
            <a:r>
              <a:rPr sz="900" b="0" spc="-75" dirty="0">
                <a:latin typeface="Bookman Old Style"/>
                <a:cs typeface="Bookman Old Style"/>
              </a:rPr>
              <a:t>class </a:t>
            </a:r>
            <a:r>
              <a:rPr sz="900" b="0" spc="-70" dirty="0">
                <a:latin typeface="Bookman Old Style"/>
                <a:cs typeface="Bookman Old Style"/>
              </a:rPr>
              <a:t>using  </a:t>
            </a:r>
            <a:r>
              <a:rPr sz="900" spc="-10" dirty="0">
                <a:latin typeface="SimSun"/>
                <a:cs typeface="SimSun"/>
              </a:rPr>
              <a:t>this.songs</a:t>
            </a:r>
            <a:r>
              <a:rPr sz="900" b="0" spc="-10" dirty="0">
                <a:latin typeface="Bookman Old Style"/>
                <a:cs typeface="Bookman Old Style"/>
              </a:rPr>
              <a:t>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but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overrides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play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method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with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specialized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implementation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plays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next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song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endParaRPr sz="9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b="0" spc="-55" dirty="0">
                <a:latin typeface="Bookman Old Style"/>
                <a:cs typeface="Bookman Old Style"/>
              </a:rPr>
              <a:t>repeating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loop.</a:t>
            </a:r>
            <a:endParaRPr sz="900">
              <a:latin typeface="Bookman Old Style"/>
              <a:cs typeface="Bookman Old Style"/>
            </a:endParaRPr>
          </a:p>
          <a:p>
            <a:pPr marL="12700" marR="20955" indent="228600">
              <a:lnSpc>
                <a:spcPct val="101800"/>
              </a:lnSpc>
            </a:pPr>
            <a:r>
              <a:rPr sz="900" b="0" spc="-4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constructor</a:t>
            </a:r>
            <a:r>
              <a:rPr sz="900" spc="-265" dirty="0">
                <a:latin typeface="SimSun"/>
                <a:cs typeface="SimSun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RepeatingPlaylist</a:t>
            </a:r>
            <a:r>
              <a:rPr sz="900" spc="-265" dirty="0">
                <a:latin typeface="SimSun"/>
                <a:cs typeface="SimSun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class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shown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Listing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1-41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could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omitted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because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automatic  </a:t>
            </a:r>
            <a:r>
              <a:rPr sz="900" b="0" spc="-60" dirty="0">
                <a:latin typeface="Bookman Old Style"/>
                <a:cs typeface="Bookman Old Style"/>
              </a:rPr>
              <a:t>constructor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would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generated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would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match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exactly.</a:t>
            </a:r>
            <a:endParaRPr sz="900">
              <a:latin typeface="Bookman Old Style"/>
              <a:cs typeface="Bookman Old Style"/>
            </a:endParaRPr>
          </a:p>
          <a:p>
            <a:pPr marL="12700" marR="95250" indent="228600">
              <a:lnSpc>
                <a:spcPct val="101800"/>
              </a:lnSpc>
            </a:pPr>
            <a:r>
              <a:rPr sz="900" b="0" spc="-20" dirty="0">
                <a:latin typeface="Bookman Old Style"/>
                <a:cs typeface="Bookman Old Style"/>
              </a:rPr>
              <a:t>If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subclass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accepts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additional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arguments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there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couple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rules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need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follow.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super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call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  </a:t>
            </a:r>
            <a:r>
              <a:rPr sz="900" b="0" spc="-65" dirty="0">
                <a:latin typeface="Bookman Old Style"/>
                <a:cs typeface="Bookman Old Style"/>
              </a:rPr>
              <a:t>base </a:t>
            </a:r>
            <a:r>
              <a:rPr sz="900" b="0" spc="-75" dirty="0">
                <a:latin typeface="Bookman Old Style"/>
                <a:cs typeface="Bookman Old Style"/>
              </a:rPr>
              <a:t>class </a:t>
            </a:r>
            <a:r>
              <a:rPr sz="900" b="0" spc="-85" dirty="0">
                <a:latin typeface="Bookman Old Style"/>
                <a:cs typeface="Bookman Old Style"/>
              </a:rPr>
              <a:t>must </a:t>
            </a:r>
            <a:r>
              <a:rPr sz="900" b="0" spc="-45" dirty="0">
                <a:latin typeface="Bookman Old Style"/>
                <a:cs typeface="Bookman Old Style"/>
              </a:rPr>
              <a:t>be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60" dirty="0">
                <a:latin typeface="Bookman Old Style"/>
                <a:cs typeface="Bookman Old Style"/>
              </a:rPr>
              <a:t>first </a:t>
            </a:r>
            <a:r>
              <a:rPr sz="900" b="0" spc="-65" dirty="0">
                <a:latin typeface="Bookman Old Style"/>
                <a:cs typeface="Bookman Old Style"/>
              </a:rPr>
              <a:t>statement </a:t>
            </a:r>
            <a:r>
              <a:rPr sz="900" b="0" spc="-50" dirty="0">
                <a:latin typeface="Bookman Old Style"/>
                <a:cs typeface="Bookman Old Style"/>
              </a:rPr>
              <a:t>in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80" dirty="0">
                <a:latin typeface="Bookman Old Style"/>
                <a:cs typeface="Bookman Old Style"/>
              </a:rPr>
              <a:t>subclass </a:t>
            </a:r>
            <a:r>
              <a:rPr sz="900" b="0" spc="-60" dirty="0">
                <a:latin typeface="Bookman Old Style"/>
                <a:cs typeface="Bookman Old Style"/>
              </a:rPr>
              <a:t>constructor </a:t>
            </a:r>
            <a:r>
              <a:rPr sz="900" b="0" spc="-65" dirty="0">
                <a:latin typeface="Bookman Old Style"/>
                <a:cs typeface="Bookman Old Style"/>
              </a:rPr>
              <a:t>and you </a:t>
            </a:r>
            <a:r>
              <a:rPr sz="900" b="0" spc="-60" dirty="0">
                <a:latin typeface="Bookman Old Style"/>
                <a:cs typeface="Bookman Old Style"/>
              </a:rPr>
              <a:t>cannot </a:t>
            </a:r>
            <a:r>
              <a:rPr sz="900" b="0" spc="-50" dirty="0">
                <a:latin typeface="Bookman Old Style"/>
                <a:cs typeface="Bookman Old Style"/>
              </a:rPr>
              <a:t>specify </a:t>
            </a:r>
            <a:r>
              <a:rPr sz="900" b="0" spc="-75" dirty="0">
                <a:latin typeface="Bookman Old Style"/>
                <a:cs typeface="Bookman Old Style"/>
              </a:rPr>
              <a:t>an </a:t>
            </a:r>
            <a:r>
              <a:rPr sz="900" b="0" spc="-70" dirty="0">
                <a:latin typeface="Bookman Old Style"/>
                <a:cs typeface="Bookman Old Style"/>
              </a:rPr>
              <a:t>access </a:t>
            </a:r>
            <a:r>
              <a:rPr sz="900" b="0" spc="-40" dirty="0">
                <a:latin typeface="Bookman Old Style"/>
                <a:cs typeface="Bookman Old Style"/>
              </a:rPr>
              <a:t>modifier for </a:t>
            </a:r>
            <a:r>
              <a:rPr sz="900" b="0" spc="-75" dirty="0">
                <a:latin typeface="Bookman Old Style"/>
                <a:cs typeface="Bookman Old Style"/>
              </a:rPr>
              <a:t>a  </a:t>
            </a:r>
            <a:r>
              <a:rPr sz="900" b="0" spc="-60" dirty="0">
                <a:latin typeface="Bookman Old Style"/>
                <a:cs typeface="Bookman Old Style"/>
              </a:rPr>
              <a:t>parameter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subclass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if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has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access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modifier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base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class.</a:t>
            </a:r>
            <a:endParaRPr sz="900">
              <a:latin typeface="Bookman Old Style"/>
              <a:cs typeface="Bookman Old Style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b="0" spc="-50" dirty="0">
                <a:latin typeface="Bookman Old Style"/>
                <a:cs typeface="Bookman Old Style"/>
              </a:rPr>
              <a:t>There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some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rules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must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followed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for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inheritance</a:t>
            </a:r>
            <a:endParaRPr sz="900">
              <a:latin typeface="Bookman Old Style"/>
              <a:cs typeface="Bookman Old Style"/>
            </a:endParaRPr>
          </a:p>
          <a:p>
            <a:pPr marL="607060" lvl="1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b="0" spc="-4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class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only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inherit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from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single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superclass.</a:t>
            </a:r>
            <a:endParaRPr sz="900">
              <a:latin typeface="Bookman Old Style"/>
              <a:cs typeface="Bookman Old Style"/>
            </a:endParaRPr>
          </a:p>
          <a:p>
            <a:pPr marL="607060" lvl="1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b="0" spc="-4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class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cannot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inherit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from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itself,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either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directly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via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chain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inheritance.</a:t>
            </a:r>
            <a:endParaRPr sz="900">
              <a:latin typeface="Bookman Old Style"/>
              <a:cs typeface="Bookman Old Style"/>
            </a:endParaRPr>
          </a:p>
          <a:p>
            <a:pPr marL="12700" marR="222250" indent="228600">
              <a:lnSpc>
                <a:spcPct val="101800"/>
              </a:lnSpc>
              <a:spcBef>
                <a:spcPts val="600"/>
              </a:spcBef>
            </a:pP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possible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create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class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inherits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from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another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class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also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implements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multiple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interfaces.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this  </a:t>
            </a:r>
            <a:r>
              <a:rPr sz="900" b="0" spc="-70" dirty="0">
                <a:latin typeface="Bookman Old Style"/>
                <a:cs typeface="Bookman Old Style"/>
              </a:rPr>
              <a:t>case,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class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must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subtype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base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class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well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each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interface.</a:t>
            </a:r>
            <a:endParaRPr sz="9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66243" y="7992871"/>
            <a:ext cx="14224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70" dirty="0">
                <a:latin typeface="Bookman Old Style"/>
                <a:cs typeface="Bookman Old Style"/>
              </a:rPr>
              <a:t>31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82900" y="8241630"/>
            <a:ext cx="10915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www.it-ebooks.info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500" y="7992871"/>
            <a:ext cx="15240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30" dirty="0">
                <a:latin typeface="Bookman Old Style"/>
                <a:cs typeface="Bookman Old Style"/>
              </a:rPr>
              <a:t>32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82900" y="8241630"/>
            <a:ext cx="10915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www.it-ebooks.info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93584" y="297689"/>
            <a:ext cx="5702935" cy="6547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Chapter </a:t>
            </a:r>
            <a:r>
              <a:rPr sz="800" spc="-65" dirty="0">
                <a:latin typeface="Arial"/>
                <a:cs typeface="Arial"/>
              </a:rPr>
              <a:t>1 </a:t>
            </a:r>
            <a:r>
              <a:rPr sz="800" spc="-195" dirty="0">
                <a:solidFill>
                  <a:srgbClr val="CFD0D0"/>
                </a:solidFill>
                <a:latin typeface="MS UI Gothic"/>
                <a:cs typeface="MS UI Gothic"/>
              </a:rPr>
              <a:t>■ </a:t>
            </a:r>
            <a:r>
              <a:rPr sz="800" spc="-10" dirty="0">
                <a:latin typeface="Arial"/>
                <a:cs typeface="Arial"/>
              </a:rPr>
              <a:t>typeSCript </a:t>
            </a:r>
            <a:r>
              <a:rPr sz="800" spc="-40" dirty="0">
                <a:latin typeface="Arial"/>
                <a:cs typeface="Arial"/>
              </a:rPr>
              <a:t>Language</a:t>
            </a:r>
            <a:r>
              <a:rPr sz="800" spc="-45" dirty="0">
                <a:latin typeface="Arial"/>
                <a:cs typeface="Arial"/>
              </a:rPr>
              <a:t> </a:t>
            </a:r>
            <a:r>
              <a:rPr sz="800" spc="-30" dirty="0">
                <a:latin typeface="Arial"/>
                <a:cs typeface="Arial"/>
              </a:rPr>
              <a:t>FeatureS</a:t>
            </a: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0" spc="-85" dirty="0">
                <a:latin typeface="Bookman Old Style"/>
                <a:cs typeface="Bookman Old Style"/>
              </a:rPr>
              <a:t>Scope</a:t>
            </a:r>
            <a:endParaRPr sz="1400" dirty="0">
              <a:latin typeface="Bookman Old Style"/>
              <a:cs typeface="Bookman Old Style"/>
            </a:endParaRPr>
          </a:p>
          <a:p>
            <a:pPr marL="12700" marR="106045">
              <a:lnSpc>
                <a:spcPct val="101800"/>
              </a:lnSpc>
              <a:spcBef>
                <a:spcPts val="500"/>
              </a:spcBef>
            </a:pPr>
            <a:r>
              <a:rPr sz="900" b="0" spc="-20" dirty="0">
                <a:latin typeface="Bookman Old Style"/>
                <a:cs typeface="Bookman Old Style"/>
              </a:rPr>
              <a:t>If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call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class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method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from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event,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use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callback,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original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context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method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lost,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which  </a:t>
            </a:r>
            <a:r>
              <a:rPr sz="900" b="0" spc="-75" dirty="0">
                <a:latin typeface="Bookman Old Style"/>
                <a:cs typeface="Bookman Old Style"/>
              </a:rPr>
              <a:t>results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problems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using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instance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methods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instance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properties.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When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context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changed,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value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  </a:t>
            </a:r>
            <a:r>
              <a:rPr sz="900" dirty="0">
                <a:latin typeface="SimSun"/>
                <a:cs typeface="SimSun"/>
              </a:rPr>
              <a:t>this</a:t>
            </a:r>
            <a:r>
              <a:rPr sz="900" spc="-355" dirty="0">
                <a:latin typeface="SimSun"/>
                <a:cs typeface="SimSun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keyword </a:t>
            </a:r>
            <a:r>
              <a:rPr sz="900" b="0" spc="-65" dirty="0">
                <a:latin typeface="Bookman Old Style"/>
                <a:cs typeface="Bookman Old Style"/>
              </a:rPr>
              <a:t>is </a:t>
            </a:r>
            <a:r>
              <a:rPr sz="900" b="0" spc="-60" dirty="0">
                <a:latin typeface="Bookman Old Style"/>
                <a:cs typeface="Bookman Old Style"/>
              </a:rPr>
              <a:t>lost.</a:t>
            </a:r>
            <a:endParaRPr sz="900" dirty="0">
              <a:latin typeface="Bookman Old Style"/>
              <a:cs typeface="Bookman Old Style"/>
            </a:endParaRPr>
          </a:p>
          <a:p>
            <a:pPr marL="12700" marR="151130" indent="228600">
              <a:lnSpc>
                <a:spcPct val="101800"/>
              </a:lnSpc>
            </a:pPr>
            <a:r>
              <a:rPr sz="900" b="0" spc="-55" dirty="0">
                <a:latin typeface="Bookman Old Style"/>
                <a:cs typeface="Bookman Old Style"/>
              </a:rPr>
              <a:t>Listing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1-42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shows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typical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example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lost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context.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0" dirty="0">
                <a:latin typeface="Bookman Old Style"/>
                <a:cs typeface="Bookman Old Style"/>
              </a:rPr>
              <a:t>If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registerClick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method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called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directly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against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  </a:t>
            </a:r>
            <a:r>
              <a:rPr sz="900" dirty="0">
                <a:latin typeface="SimSun"/>
                <a:cs typeface="SimSun"/>
              </a:rPr>
              <a:t>clickCounter</a:t>
            </a:r>
            <a:r>
              <a:rPr sz="900" spc="-265" dirty="0">
                <a:latin typeface="SimSun"/>
                <a:cs typeface="SimSun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instance,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works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expected.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When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registerClick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method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assigned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onclick</a:t>
            </a:r>
            <a:r>
              <a:rPr sz="900" spc="-265" dirty="0">
                <a:latin typeface="SimSun"/>
                <a:cs typeface="SimSun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event,  the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context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lost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this.count</a:t>
            </a:r>
            <a:r>
              <a:rPr sz="900" spc="-265" dirty="0">
                <a:latin typeface="SimSun"/>
                <a:cs typeface="SimSun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undefined</a:t>
            </a:r>
            <a:r>
              <a:rPr sz="900" spc="-265" dirty="0">
                <a:latin typeface="SimSun"/>
                <a:cs typeface="SimSun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new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context.</a:t>
            </a:r>
            <a:endParaRPr sz="900" dirty="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10" dirty="0">
                <a:latin typeface="Book Antiqua"/>
                <a:cs typeface="Book Antiqua"/>
              </a:rPr>
              <a:t>1-42.  </a:t>
            </a:r>
            <a:r>
              <a:rPr sz="900" b="0" spc="-60" dirty="0">
                <a:latin typeface="Bookman Old Style"/>
                <a:cs typeface="Bookman Old Style"/>
              </a:rPr>
              <a:t>Lost</a:t>
            </a:r>
            <a:r>
              <a:rPr sz="900" b="0" spc="-18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context</a:t>
            </a:r>
            <a:endParaRPr sz="900" dirty="0">
              <a:latin typeface="Bookman Old Style"/>
              <a:cs typeface="Bookman Old Style"/>
            </a:endParaRPr>
          </a:p>
          <a:p>
            <a:pPr marL="241300" marR="4424680" indent="-228600">
              <a:lnSpc>
                <a:spcPct val="101800"/>
              </a:lnSpc>
              <a:spcBef>
                <a:spcPts val="650"/>
              </a:spcBef>
            </a:pPr>
            <a:r>
              <a:rPr sz="900" dirty="0">
                <a:latin typeface="SimSun"/>
                <a:cs typeface="SimSun"/>
              </a:rPr>
              <a:t>class ClickCounter {  private count =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0;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469900" marR="4196080" indent="-22860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registerClick() {  this.count++;  alert(this.count);</a:t>
            </a: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 marL="12700" marR="1624330">
              <a:lnSpc>
                <a:spcPct val="203700"/>
              </a:lnSpc>
            </a:pPr>
            <a:r>
              <a:rPr sz="900" dirty="0">
                <a:latin typeface="SimSun"/>
                <a:cs typeface="SimSun"/>
              </a:rPr>
              <a:t>var clickCounter = new ClickCounter();  document.getElementById('target').onclick =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clickCounter.registerClick;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 marR="5080" indent="228600">
              <a:lnSpc>
                <a:spcPct val="101800"/>
              </a:lnSpc>
              <a:spcBef>
                <a:spcPts val="5"/>
              </a:spcBef>
            </a:pPr>
            <a:r>
              <a:rPr sz="900" b="0" spc="-50" dirty="0">
                <a:latin typeface="Bookman Old Style"/>
                <a:cs typeface="Bookman Old Style"/>
              </a:rPr>
              <a:t>There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several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techniques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preserve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context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enable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work,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may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choose 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use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different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approaches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different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scenarios.</a:t>
            </a:r>
            <a:endParaRPr sz="900" dirty="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400" spc="-95" dirty="0">
                <a:latin typeface="Arial"/>
                <a:cs typeface="Arial"/>
              </a:rPr>
              <a:t>Property </a:t>
            </a:r>
            <a:r>
              <a:rPr sz="1400" spc="-114" dirty="0">
                <a:latin typeface="Arial"/>
                <a:cs typeface="Arial"/>
              </a:rPr>
              <a:t>and </a:t>
            </a:r>
            <a:r>
              <a:rPr sz="1400" spc="-90" dirty="0">
                <a:latin typeface="Arial"/>
                <a:cs typeface="Arial"/>
              </a:rPr>
              <a:t>Arrow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95" dirty="0">
                <a:latin typeface="Arial"/>
                <a:cs typeface="Arial"/>
              </a:rPr>
              <a:t>Function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900" b="0" spc="-80" dirty="0">
                <a:latin typeface="Bookman Old Style"/>
                <a:cs typeface="Bookman Old Style"/>
              </a:rPr>
              <a:t>You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can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replace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the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method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with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property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and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initialize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the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property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using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an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arrow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function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95" dirty="0">
                <a:latin typeface="Bookman Old Style"/>
                <a:cs typeface="Bookman Old Style"/>
              </a:rPr>
              <a:t>as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shown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in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Listing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95" dirty="0">
                <a:latin typeface="Bookman Old Style"/>
                <a:cs typeface="Bookman Old Style"/>
              </a:rPr>
              <a:t>1-43.</a:t>
            </a:r>
            <a:endParaRPr sz="900" dirty="0">
              <a:latin typeface="Bookman Old Style"/>
              <a:cs typeface="Bookman Old Style"/>
            </a:endParaRPr>
          </a:p>
          <a:p>
            <a:pPr marL="12700" marR="184785">
              <a:lnSpc>
                <a:spcPct val="101800"/>
              </a:lnSpc>
            </a:pPr>
            <a:r>
              <a:rPr sz="900" b="0" spc="-60" dirty="0">
                <a:latin typeface="Bookman Old Style"/>
                <a:cs typeface="Bookman Old Style"/>
              </a:rPr>
              <a:t>This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reasonable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technique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if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know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class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will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consumed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with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events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callbacks,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but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less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 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option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if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class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has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no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knowledge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when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where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may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called.</a:t>
            </a:r>
            <a:endParaRPr sz="900" dirty="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10" dirty="0">
                <a:latin typeface="Book Antiqua"/>
                <a:cs typeface="Book Antiqua"/>
              </a:rPr>
              <a:t>1-43. </a:t>
            </a:r>
            <a:r>
              <a:rPr sz="900" b="0" spc="-55" dirty="0">
                <a:latin typeface="Bookman Old Style"/>
                <a:cs typeface="Bookman Old Style"/>
              </a:rPr>
              <a:t>Preserving </a:t>
            </a:r>
            <a:r>
              <a:rPr sz="900" b="0" spc="-60" dirty="0">
                <a:latin typeface="Bookman Old Style"/>
                <a:cs typeface="Bookman Old Style"/>
              </a:rPr>
              <a:t>context </a:t>
            </a:r>
            <a:r>
              <a:rPr sz="900" b="0" spc="-55" dirty="0">
                <a:latin typeface="Bookman Old Style"/>
                <a:cs typeface="Bookman Old Style"/>
              </a:rPr>
              <a:t>with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50" dirty="0">
                <a:latin typeface="Bookman Old Style"/>
                <a:cs typeface="Bookman Old Style"/>
              </a:rPr>
              <a:t>property </a:t>
            </a:r>
            <a:r>
              <a:rPr sz="900" b="0" spc="-65" dirty="0">
                <a:latin typeface="Bookman Old Style"/>
                <a:cs typeface="Bookman Old Style"/>
              </a:rPr>
              <a:t>and </a:t>
            </a:r>
            <a:r>
              <a:rPr sz="900" b="0" spc="-75" dirty="0">
                <a:latin typeface="Bookman Old Style"/>
                <a:cs typeface="Bookman Old Style"/>
              </a:rPr>
              <a:t>an </a:t>
            </a:r>
            <a:r>
              <a:rPr sz="900" b="0" spc="-60" dirty="0">
                <a:latin typeface="Bookman Old Style"/>
                <a:cs typeface="Bookman Old Style"/>
              </a:rPr>
              <a:t>arrow</a:t>
            </a:r>
            <a:r>
              <a:rPr sz="900" b="0" spc="-21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function</a:t>
            </a:r>
            <a:endParaRPr sz="900" dirty="0">
              <a:latin typeface="Bookman Old Style"/>
              <a:cs typeface="Bookman Old Style"/>
            </a:endParaRPr>
          </a:p>
          <a:p>
            <a:pPr marL="241300" marR="4424680" indent="-228600">
              <a:lnSpc>
                <a:spcPct val="101800"/>
              </a:lnSpc>
              <a:spcBef>
                <a:spcPts val="650"/>
              </a:spcBef>
            </a:pPr>
            <a:r>
              <a:rPr sz="900" dirty="0">
                <a:latin typeface="SimSun"/>
                <a:cs typeface="SimSun"/>
              </a:rPr>
              <a:t>class ClickCounter {  private count =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0;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469900" marR="4138929" indent="-228600">
              <a:lnSpc>
                <a:spcPct val="101800"/>
              </a:lnSpc>
              <a:spcBef>
                <a:spcPts val="5"/>
              </a:spcBef>
            </a:pPr>
            <a:r>
              <a:rPr sz="900" dirty="0">
                <a:latin typeface="SimSun"/>
                <a:cs typeface="SimSun"/>
              </a:rPr>
              <a:t>registerClick = () =&gt;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  this.count++;  alert(this.count);</a:t>
            </a: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500" y="7992871"/>
            <a:ext cx="15748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05" dirty="0">
                <a:latin typeface="Bookman Old Style"/>
                <a:cs typeface="Bookman Old Style"/>
              </a:rPr>
              <a:t>34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82900" y="8241630"/>
            <a:ext cx="10915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www.it-ebooks.info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44500" y="301118"/>
            <a:ext cx="5680075" cy="7195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Chapter </a:t>
            </a:r>
            <a:r>
              <a:rPr sz="800" spc="-65" dirty="0">
                <a:latin typeface="Arial"/>
                <a:cs typeface="Arial"/>
              </a:rPr>
              <a:t>1 </a:t>
            </a:r>
            <a:r>
              <a:rPr sz="800" spc="-195" dirty="0">
                <a:solidFill>
                  <a:srgbClr val="CFD0D0"/>
                </a:solidFill>
                <a:latin typeface="MS UI Gothic"/>
                <a:cs typeface="MS UI Gothic"/>
              </a:rPr>
              <a:t>■ </a:t>
            </a:r>
            <a:r>
              <a:rPr sz="800" spc="-10" dirty="0">
                <a:latin typeface="Arial"/>
                <a:cs typeface="Arial"/>
              </a:rPr>
              <a:t>typeSCript </a:t>
            </a:r>
            <a:r>
              <a:rPr sz="800" spc="-40" dirty="0">
                <a:latin typeface="Arial"/>
                <a:cs typeface="Arial"/>
              </a:rPr>
              <a:t>Language</a:t>
            </a:r>
            <a:r>
              <a:rPr sz="800" spc="-45" dirty="0">
                <a:latin typeface="Arial"/>
                <a:cs typeface="Arial"/>
              </a:rPr>
              <a:t> </a:t>
            </a:r>
            <a:r>
              <a:rPr sz="800" spc="-30" dirty="0">
                <a:latin typeface="Arial"/>
                <a:cs typeface="Arial"/>
              </a:rPr>
              <a:t>FeatureS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10" dirty="0">
                <a:latin typeface="Book Antiqua"/>
                <a:cs typeface="Book Antiqua"/>
              </a:rPr>
              <a:t>1-46. </a:t>
            </a:r>
            <a:r>
              <a:rPr sz="900" b="0" spc="-65" dirty="0">
                <a:latin typeface="Bookman Old Style"/>
                <a:cs typeface="Bookman Old Style"/>
              </a:rPr>
              <a:t>Using </a:t>
            </a:r>
            <a:r>
              <a:rPr sz="900" b="0" spc="-55" dirty="0">
                <a:latin typeface="Bookman Old Style"/>
                <a:cs typeface="Bookman Old Style"/>
              </a:rPr>
              <a:t>the instanceof</a:t>
            </a:r>
            <a:r>
              <a:rPr sz="900" b="0" spc="-1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operator</a:t>
            </a:r>
            <a:endParaRPr sz="9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900" dirty="0">
                <a:latin typeface="SimSun"/>
                <a:cs typeface="SimSun"/>
              </a:rPr>
              <a:t>class Display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name: string =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'';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class Television extends Display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dirty="0">
                <a:latin typeface="SimSun"/>
                <a:cs typeface="SimSun"/>
              </a:rPr>
              <a:t>class HiFi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var display = new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Display();</a:t>
            </a:r>
            <a:endParaRPr sz="900">
              <a:latin typeface="SimSun"/>
              <a:cs typeface="SimSun"/>
            </a:endParaRPr>
          </a:p>
          <a:p>
            <a:pPr marL="12700" marR="3716020">
              <a:lnSpc>
                <a:spcPct val="101800"/>
              </a:lnSpc>
              <a:spcBef>
                <a:spcPts val="5"/>
              </a:spcBef>
            </a:pPr>
            <a:r>
              <a:rPr sz="900" dirty="0">
                <a:latin typeface="SimSun"/>
                <a:cs typeface="SimSun"/>
              </a:rPr>
              <a:t>var television = new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Television();  var hiFi = new</a:t>
            </a:r>
            <a:r>
              <a:rPr sz="900" spc="-2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HiFi();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var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isDisplay;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//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true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isDisplay = display instanceof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Display;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// true (inherits from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Display)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isDisplay = television instanceof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Display;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//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false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isDisplay = hiFi instanceof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Display;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5080" indent="228600">
              <a:lnSpc>
                <a:spcPct val="101800"/>
              </a:lnSpc>
            </a:pPr>
            <a:r>
              <a:rPr sz="900" b="0" spc="-80" dirty="0">
                <a:latin typeface="Bookman Old Style"/>
                <a:cs typeface="Bookman Old Style"/>
              </a:rPr>
              <a:t>You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also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test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presence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specific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properties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in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keyword.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Expanding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previous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example  </a:t>
            </a:r>
            <a:r>
              <a:rPr sz="900" b="0" spc="-50" dirty="0">
                <a:latin typeface="Bookman Old Style"/>
                <a:cs typeface="Bookman Old Style"/>
              </a:rPr>
              <a:t>from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Listing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1-46,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we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test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for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presence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name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property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shown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Listing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1-47.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in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operator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will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return  </a:t>
            </a:r>
            <a:r>
              <a:rPr sz="900" b="0" spc="-65" dirty="0">
                <a:latin typeface="Bookman Old Style"/>
                <a:cs typeface="Bookman Old Style"/>
              </a:rPr>
              <a:t>true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if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class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has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property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if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inherits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from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class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has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property.</a:t>
            </a:r>
            <a:endParaRPr sz="9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10" dirty="0">
                <a:latin typeface="Book Antiqua"/>
                <a:cs typeface="Book Antiqua"/>
              </a:rPr>
              <a:t>1-47. </a:t>
            </a:r>
            <a:r>
              <a:rPr sz="900" b="0" spc="-45" dirty="0">
                <a:latin typeface="Bookman Old Style"/>
                <a:cs typeface="Bookman Old Style"/>
              </a:rPr>
              <a:t>The </a:t>
            </a:r>
            <a:r>
              <a:rPr sz="900" dirty="0">
                <a:latin typeface="SimSun"/>
                <a:cs typeface="SimSun"/>
              </a:rPr>
              <a:t>in</a:t>
            </a:r>
            <a:r>
              <a:rPr sz="900" spc="-380" dirty="0">
                <a:latin typeface="SimSun"/>
                <a:cs typeface="SimSun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property</a:t>
            </a:r>
            <a:endParaRPr sz="9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900" dirty="0">
                <a:latin typeface="SimSun"/>
                <a:cs typeface="SimSun"/>
              </a:rPr>
              <a:t>var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hasName;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//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true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hasName = 'name' in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display;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//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false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hasName = 'name' in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television;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dirty="0">
                <a:latin typeface="SimSun"/>
                <a:cs typeface="SimSun"/>
              </a:rPr>
              <a:t>//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true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latin typeface="SimSun"/>
                <a:cs typeface="SimSun"/>
              </a:rPr>
              <a:t>hasName = 'name' in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hiFi;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65405" indent="228600">
              <a:lnSpc>
                <a:spcPct val="101800"/>
              </a:lnSpc>
            </a:pP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important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note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due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code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generation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TypeScript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compiler,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uninitialized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property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will  </a:t>
            </a:r>
            <a:r>
              <a:rPr sz="900" b="0" spc="-50" dirty="0">
                <a:latin typeface="Bookman Old Style"/>
                <a:cs typeface="Bookman Old Style"/>
              </a:rPr>
              <a:t>not </a:t>
            </a:r>
            <a:r>
              <a:rPr sz="900" b="0" spc="-45" dirty="0">
                <a:latin typeface="Bookman Old Style"/>
                <a:cs typeface="Bookman Old Style"/>
              </a:rPr>
              <a:t>be detected </a:t>
            </a:r>
            <a:r>
              <a:rPr sz="900" b="0" spc="-65" dirty="0">
                <a:latin typeface="Bookman Old Style"/>
                <a:cs typeface="Bookman Old Style"/>
              </a:rPr>
              <a:t>because </a:t>
            </a:r>
            <a:r>
              <a:rPr sz="900" b="0" spc="-75" dirty="0">
                <a:latin typeface="Bookman Old Style"/>
                <a:cs typeface="Bookman Old Style"/>
              </a:rPr>
              <a:t>unless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50" dirty="0">
                <a:latin typeface="Bookman Old Style"/>
                <a:cs typeface="Bookman Old Style"/>
              </a:rPr>
              <a:t>property </a:t>
            </a:r>
            <a:r>
              <a:rPr sz="900" b="0" spc="-90" dirty="0">
                <a:latin typeface="Bookman Old Style"/>
                <a:cs typeface="Bookman Old Style"/>
              </a:rPr>
              <a:t>has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60" dirty="0">
                <a:latin typeface="Bookman Old Style"/>
                <a:cs typeface="Bookman Old Style"/>
              </a:rPr>
              <a:t>value, </a:t>
            </a:r>
            <a:r>
              <a:rPr sz="900" b="0" spc="-45" dirty="0">
                <a:latin typeface="Bookman Old Style"/>
                <a:cs typeface="Bookman Old Style"/>
              </a:rPr>
              <a:t>it </a:t>
            </a:r>
            <a:r>
              <a:rPr sz="900" b="0" spc="-50" dirty="0">
                <a:latin typeface="Bookman Old Style"/>
                <a:cs typeface="Bookman Old Style"/>
              </a:rPr>
              <a:t>does not </a:t>
            </a:r>
            <a:r>
              <a:rPr sz="900" b="0" spc="-60" dirty="0">
                <a:latin typeface="Bookman Old Style"/>
                <a:cs typeface="Bookman Old Style"/>
              </a:rPr>
              <a:t>appear </a:t>
            </a:r>
            <a:r>
              <a:rPr sz="900" b="0" spc="-50" dirty="0">
                <a:latin typeface="Bookman Old Style"/>
                <a:cs typeface="Bookman Old Style"/>
              </a:rPr>
              <a:t>in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40" dirty="0">
                <a:latin typeface="Bookman Old Style"/>
                <a:cs typeface="Bookman Old Style"/>
              </a:rPr>
              <a:t>compiled </a:t>
            </a:r>
            <a:r>
              <a:rPr sz="900" b="0" spc="-90" dirty="0">
                <a:latin typeface="Bookman Old Style"/>
                <a:cs typeface="Bookman Old Style"/>
              </a:rPr>
              <a:t>JavaScript </a:t>
            </a:r>
            <a:r>
              <a:rPr sz="900" b="0" spc="-45" dirty="0">
                <a:latin typeface="Bookman Old Style"/>
                <a:cs typeface="Bookman Old Style"/>
              </a:rPr>
              <a:t>code. In  </a:t>
            </a:r>
            <a:r>
              <a:rPr sz="900" b="0" spc="-55" dirty="0">
                <a:latin typeface="Bookman Old Style"/>
                <a:cs typeface="Bookman Old Style"/>
              </a:rPr>
              <a:t>Listing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1-48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hasName</a:t>
            </a:r>
            <a:r>
              <a:rPr sz="900" spc="-270" dirty="0">
                <a:latin typeface="SimSun"/>
                <a:cs typeface="SimSun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property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will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false</a:t>
            </a:r>
            <a:r>
              <a:rPr sz="900" spc="-270" dirty="0">
                <a:latin typeface="SimSun"/>
                <a:cs typeface="SimSun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because,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although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name</a:t>
            </a:r>
            <a:r>
              <a:rPr sz="900" spc="-270" dirty="0">
                <a:latin typeface="SimSun"/>
                <a:cs typeface="SimSun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property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declared,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name</a:t>
            </a:r>
            <a:r>
              <a:rPr sz="900" spc="-265" dirty="0">
                <a:latin typeface="SimSun"/>
                <a:cs typeface="SimSun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property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  </a:t>
            </a:r>
            <a:r>
              <a:rPr sz="900" b="0" spc="-50" dirty="0">
                <a:latin typeface="Bookman Old Style"/>
                <a:cs typeface="Bookman Old Style"/>
              </a:rPr>
              <a:t>never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initialized.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0" dirty="0">
                <a:latin typeface="Bookman Old Style"/>
                <a:cs typeface="Bookman Old Style"/>
              </a:rPr>
              <a:t>If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name</a:t>
            </a:r>
            <a:r>
              <a:rPr sz="900" spc="-265" dirty="0">
                <a:latin typeface="SimSun"/>
                <a:cs typeface="SimSun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property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had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been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assigned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value,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hasName</a:t>
            </a:r>
            <a:r>
              <a:rPr sz="900" spc="-265" dirty="0">
                <a:latin typeface="SimSun"/>
                <a:cs typeface="SimSun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would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spc="-15" dirty="0">
                <a:latin typeface="SimSun"/>
                <a:cs typeface="SimSun"/>
              </a:rPr>
              <a:t>true</a:t>
            </a:r>
            <a:r>
              <a:rPr sz="900" b="0" spc="-15" dirty="0">
                <a:latin typeface="Bookman Old Style"/>
                <a:cs typeface="Bookman Old Style"/>
              </a:rPr>
              <a:t>.</a:t>
            </a:r>
            <a:endParaRPr sz="9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27520" y="301118"/>
            <a:ext cx="188658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Chapter </a:t>
            </a:r>
            <a:r>
              <a:rPr sz="800" spc="-65" dirty="0">
                <a:latin typeface="Arial"/>
                <a:cs typeface="Arial"/>
              </a:rPr>
              <a:t>1 </a:t>
            </a:r>
            <a:r>
              <a:rPr sz="800" spc="-195" dirty="0">
                <a:solidFill>
                  <a:srgbClr val="CFD0D0"/>
                </a:solidFill>
                <a:latin typeface="MS UI Gothic"/>
                <a:cs typeface="MS UI Gothic"/>
              </a:rPr>
              <a:t>■ </a:t>
            </a:r>
            <a:r>
              <a:rPr sz="800" spc="-10" dirty="0">
                <a:latin typeface="Arial"/>
                <a:cs typeface="Arial"/>
              </a:rPr>
              <a:t>typeSCript </a:t>
            </a:r>
            <a:r>
              <a:rPr sz="800" spc="-40" dirty="0">
                <a:latin typeface="Arial"/>
                <a:cs typeface="Arial"/>
              </a:rPr>
              <a:t>Language</a:t>
            </a:r>
            <a:r>
              <a:rPr sz="800" spc="-105" dirty="0">
                <a:latin typeface="Arial"/>
                <a:cs typeface="Arial"/>
              </a:rPr>
              <a:t> </a:t>
            </a:r>
            <a:r>
              <a:rPr sz="800" spc="-30" dirty="0">
                <a:latin typeface="Arial"/>
                <a:cs typeface="Arial"/>
              </a:rPr>
              <a:t>FeatureS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5800" y="2150389"/>
            <a:ext cx="5715000" cy="0"/>
          </a:xfrm>
          <a:custGeom>
            <a:avLst/>
            <a:gdLst/>
            <a:ahLst/>
            <a:cxnLst/>
            <a:rect l="l" t="t" r="r" b="b"/>
            <a:pathLst>
              <a:path w="5715000">
                <a:moveTo>
                  <a:pt x="0" y="0"/>
                </a:moveTo>
                <a:lnTo>
                  <a:pt x="5715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" y="2679344"/>
            <a:ext cx="5715000" cy="0"/>
          </a:xfrm>
          <a:custGeom>
            <a:avLst/>
            <a:gdLst/>
            <a:ahLst/>
            <a:cxnLst/>
            <a:rect l="l" t="t" r="r" b="b"/>
            <a:pathLst>
              <a:path w="5715000">
                <a:moveTo>
                  <a:pt x="0" y="0"/>
                </a:moveTo>
                <a:lnTo>
                  <a:pt x="5715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3097" y="591464"/>
            <a:ext cx="5734685" cy="7136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10" dirty="0">
                <a:latin typeface="Book Antiqua"/>
                <a:cs typeface="Book Antiqua"/>
              </a:rPr>
              <a:t>1-48. </a:t>
            </a:r>
            <a:r>
              <a:rPr sz="900" b="0" spc="-45" dirty="0">
                <a:latin typeface="Bookman Old Style"/>
                <a:cs typeface="Bookman Old Style"/>
              </a:rPr>
              <a:t>Uninitialized</a:t>
            </a:r>
            <a:r>
              <a:rPr sz="900" b="0" spc="-16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property</a:t>
            </a:r>
            <a:endParaRPr sz="900" dirty="0">
              <a:latin typeface="Bookman Old Style"/>
              <a:cs typeface="Bookman Old Style"/>
            </a:endParaRPr>
          </a:p>
          <a:p>
            <a:pPr marL="241300" marR="4742815" indent="-228600">
              <a:lnSpc>
                <a:spcPct val="101800"/>
              </a:lnSpc>
              <a:spcBef>
                <a:spcPts val="650"/>
              </a:spcBef>
            </a:pPr>
            <a:r>
              <a:rPr sz="900" dirty="0">
                <a:latin typeface="SimSun"/>
                <a:cs typeface="SimSun"/>
              </a:rPr>
              <a:t>class Display {  name: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string;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var display = new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Display();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dirty="0">
                <a:latin typeface="SimSun"/>
                <a:cs typeface="SimSun"/>
              </a:rPr>
              <a:t>//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false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var hasName = 'name' in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display;</a:t>
            </a: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 dirty="0">
              <a:latin typeface="Times New Roman"/>
              <a:cs typeface="Times New Roman"/>
            </a:endParaRPr>
          </a:p>
          <a:p>
            <a:pPr marL="12700" marR="6985">
              <a:lnSpc>
                <a:spcPct val="116700"/>
              </a:lnSpc>
              <a:buClr>
                <a:srgbClr val="CFD0D0"/>
              </a:buClr>
              <a:buFont typeface="MS UI Gothic"/>
              <a:buChar char="■"/>
              <a:tabLst>
                <a:tab pos="140335" algn="l"/>
              </a:tabLst>
            </a:pPr>
            <a:r>
              <a:rPr sz="1000" b="1" spc="-105" dirty="0">
                <a:latin typeface="Arial"/>
                <a:cs typeface="Arial"/>
              </a:rPr>
              <a:t>Note </a:t>
            </a:r>
            <a:r>
              <a:rPr sz="1000" spc="-75" dirty="0">
                <a:latin typeface="Arial"/>
                <a:cs typeface="Arial"/>
              </a:rPr>
              <a:t>Don’t </a:t>
            </a:r>
            <a:r>
              <a:rPr sz="1000" spc="-70" dirty="0">
                <a:latin typeface="Arial"/>
                <a:cs typeface="Arial"/>
              </a:rPr>
              <a:t>forget </a:t>
            </a:r>
            <a:r>
              <a:rPr sz="1000" spc="-75" dirty="0">
                <a:latin typeface="Arial"/>
                <a:cs typeface="Arial"/>
              </a:rPr>
              <a:t>the </a:t>
            </a:r>
            <a:r>
              <a:rPr sz="1000" spc="-90" dirty="0">
                <a:latin typeface="Arial"/>
                <a:cs typeface="Arial"/>
              </a:rPr>
              <a:t>quotes </a:t>
            </a:r>
            <a:r>
              <a:rPr sz="1000" spc="-95" dirty="0">
                <a:latin typeface="Arial"/>
                <a:cs typeface="Arial"/>
              </a:rPr>
              <a:t>around </a:t>
            </a:r>
            <a:r>
              <a:rPr sz="1000" spc="-75" dirty="0">
                <a:latin typeface="Arial"/>
                <a:cs typeface="Arial"/>
              </a:rPr>
              <a:t>the property </a:t>
            </a:r>
            <a:r>
              <a:rPr sz="1000" spc="-110" dirty="0">
                <a:latin typeface="Arial"/>
                <a:cs typeface="Arial"/>
              </a:rPr>
              <a:t>name </a:t>
            </a:r>
            <a:r>
              <a:rPr sz="1000" spc="-95" dirty="0">
                <a:latin typeface="Arial"/>
                <a:cs typeface="Arial"/>
              </a:rPr>
              <a:t>when </a:t>
            </a:r>
            <a:r>
              <a:rPr sz="1000" spc="-80" dirty="0">
                <a:latin typeface="Arial"/>
                <a:cs typeface="Arial"/>
              </a:rPr>
              <a:t>using </a:t>
            </a:r>
            <a:r>
              <a:rPr sz="1000" spc="-75" dirty="0">
                <a:latin typeface="Arial"/>
                <a:cs typeface="Arial"/>
              </a:rPr>
              <a:t>the </a:t>
            </a:r>
            <a:r>
              <a:rPr sz="900" dirty="0">
                <a:latin typeface="SimSun"/>
                <a:cs typeface="SimSun"/>
              </a:rPr>
              <a:t>in </a:t>
            </a:r>
            <a:r>
              <a:rPr sz="1000" spc="-85" dirty="0">
                <a:latin typeface="Arial"/>
                <a:cs typeface="Arial"/>
              </a:rPr>
              <a:t>keyword </a:t>
            </a:r>
            <a:r>
              <a:rPr sz="1000" spc="-105" dirty="0">
                <a:latin typeface="Arial"/>
                <a:cs typeface="Arial"/>
              </a:rPr>
              <a:t>as </a:t>
            </a:r>
            <a:r>
              <a:rPr sz="1000" spc="-100" dirty="0">
                <a:latin typeface="Arial"/>
                <a:cs typeface="Arial"/>
              </a:rPr>
              <a:t>you </a:t>
            </a:r>
            <a:r>
              <a:rPr sz="1000" spc="-35" dirty="0">
                <a:latin typeface="Arial"/>
                <a:cs typeface="Arial"/>
              </a:rPr>
              <a:t>will </a:t>
            </a:r>
            <a:r>
              <a:rPr sz="1000" spc="-105" dirty="0">
                <a:latin typeface="Arial"/>
                <a:cs typeface="Arial"/>
              </a:rPr>
              <a:t>need </a:t>
            </a:r>
            <a:r>
              <a:rPr sz="1000" spc="-70" dirty="0">
                <a:latin typeface="Arial"/>
                <a:cs typeface="Arial"/>
              </a:rPr>
              <a:t>to </a:t>
            </a:r>
            <a:r>
              <a:rPr sz="1000" spc="-100" dirty="0">
                <a:latin typeface="Arial"/>
                <a:cs typeface="Arial"/>
              </a:rPr>
              <a:t>pass </a:t>
            </a:r>
            <a:r>
              <a:rPr sz="1000" spc="-114" dirty="0">
                <a:latin typeface="Arial"/>
                <a:cs typeface="Arial"/>
              </a:rPr>
              <a:t>a </a:t>
            </a:r>
            <a:r>
              <a:rPr sz="1000" spc="-60" dirty="0">
                <a:latin typeface="Arial"/>
                <a:cs typeface="Arial"/>
              </a:rPr>
              <a:t>string.  </a:t>
            </a:r>
            <a:r>
              <a:rPr sz="1000" spc="-85" dirty="0">
                <a:latin typeface="Arial"/>
                <a:cs typeface="Arial"/>
              </a:rPr>
              <a:t>Without </a:t>
            </a:r>
            <a:r>
              <a:rPr sz="1000" spc="-75" dirty="0">
                <a:latin typeface="Arial"/>
                <a:cs typeface="Arial"/>
              </a:rPr>
              <a:t>the </a:t>
            </a:r>
            <a:r>
              <a:rPr sz="1000" spc="-80" dirty="0">
                <a:latin typeface="Arial"/>
                <a:cs typeface="Arial"/>
              </a:rPr>
              <a:t>quotes, </a:t>
            </a:r>
            <a:r>
              <a:rPr sz="1000" spc="-100" dirty="0">
                <a:latin typeface="Arial"/>
                <a:cs typeface="Arial"/>
              </a:rPr>
              <a:t>you </a:t>
            </a:r>
            <a:r>
              <a:rPr sz="1000" spc="-80" dirty="0">
                <a:latin typeface="Arial"/>
                <a:cs typeface="Arial"/>
              </a:rPr>
              <a:t>would </a:t>
            </a:r>
            <a:r>
              <a:rPr sz="1000" spc="-105" dirty="0">
                <a:latin typeface="Arial"/>
                <a:cs typeface="Arial"/>
              </a:rPr>
              <a:t>be </a:t>
            </a:r>
            <a:r>
              <a:rPr sz="1000" spc="-65" dirty="0">
                <a:latin typeface="Arial"/>
                <a:cs typeface="Arial"/>
              </a:rPr>
              <a:t>testing </a:t>
            </a:r>
            <a:r>
              <a:rPr sz="1000" spc="-75" dirty="0">
                <a:latin typeface="Arial"/>
                <a:cs typeface="Arial"/>
              </a:rPr>
              <a:t>the </a:t>
            </a:r>
            <a:r>
              <a:rPr sz="1000" spc="-90" dirty="0">
                <a:latin typeface="Arial"/>
                <a:cs typeface="Arial"/>
              </a:rPr>
              <a:t>value </a:t>
            </a:r>
            <a:r>
              <a:rPr sz="1000" spc="-70" dirty="0">
                <a:latin typeface="Arial"/>
                <a:cs typeface="Arial"/>
              </a:rPr>
              <a:t>of </a:t>
            </a:r>
            <a:r>
              <a:rPr sz="1000" spc="-114" dirty="0">
                <a:latin typeface="Arial"/>
                <a:cs typeface="Arial"/>
              </a:rPr>
              <a:t>a </a:t>
            </a:r>
            <a:r>
              <a:rPr sz="1000" spc="-75" dirty="0">
                <a:latin typeface="Arial"/>
                <a:cs typeface="Arial"/>
              </a:rPr>
              <a:t>variable, which </a:t>
            </a:r>
            <a:r>
              <a:rPr sz="1000" spc="-110" dirty="0">
                <a:latin typeface="Arial"/>
                <a:cs typeface="Arial"/>
              </a:rPr>
              <a:t>may </a:t>
            </a:r>
            <a:r>
              <a:rPr sz="1000" spc="-75" dirty="0">
                <a:latin typeface="Arial"/>
                <a:cs typeface="Arial"/>
              </a:rPr>
              <a:t>not </a:t>
            </a:r>
            <a:r>
              <a:rPr sz="1000" spc="-105" dirty="0">
                <a:latin typeface="Arial"/>
                <a:cs typeface="Arial"/>
              </a:rPr>
              <a:t>even be</a:t>
            </a:r>
            <a:r>
              <a:rPr sz="1000" spc="-200" dirty="0">
                <a:latin typeface="Arial"/>
                <a:cs typeface="Arial"/>
              </a:rPr>
              <a:t> </a:t>
            </a:r>
            <a:r>
              <a:rPr sz="1000" spc="-75" dirty="0">
                <a:latin typeface="Arial"/>
                <a:cs typeface="Arial"/>
              </a:rPr>
              <a:t>defined.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 dirty="0">
              <a:latin typeface="Times New Roman"/>
              <a:cs typeface="Times New Roman"/>
            </a:endParaRPr>
          </a:p>
          <a:p>
            <a:pPr marL="12700" marR="134620" indent="228600">
              <a:lnSpc>
                <a:spcPct val="101800"/>
              </a:lnSpc>
            </a:pPr>
            <a:r>
              <a:rPr sz="900" b="0" spc="-20" dirty="0">
                <a:latin typeface="Bookman Old Style"/>
                <a:cs typeface="Bookman Old Style"/>
              </a:rPr>
              <a:t>If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want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obtain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name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runtime,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may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tempted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use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typeof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operator.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Unfortunately,  </a:t>
            </a:r>
            <a:r>
              <a:rPr sz="900" b="0" spc="-65" dirty="0">
                <a:latin typeface="Bookman Old Style"/>
                <a:cs typeface="Bookman Old Style"/>
              </a:rPr>
              <a:t>this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will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return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name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‘object’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for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all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classes.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means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need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inspect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constructor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endParaRPr sz="900" dirty="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b="0" spc="-60" dirty="0">
                <a:latin typeface="Bookman Old Style"/>
                <a:cs typeface="Bookman Old Style"/>
              </a:rPr>
              <a:t>instance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find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name.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This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done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regular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expression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shown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Listing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1-49.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static</a:t>
            </a:r>
            <a:endParaRPr sz="900" dirty="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Describer.getName</a:t>
            </a:r>
            <a:r>
              <a:rPr sz="900" spc="-265" dirty="0">
                <a:latin typeface="SimSun"/>
                <a:cs typeface="SimSun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method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obtain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class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name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instance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program.</a:t>
            </a:r>
            <a:endParaRPr sz="900" dirty="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10" dirty="0">
                <a:latin typeface="Book Antiqua"/>
                <a:cs typeface="Book Antiqua"/>
              </a:rPr>
              <a:t>1-49. </a:t>
            </a:r>
            <a:r>
              <a:rPr sz="900" b="0" spc="-55" dirty="0">
                <a:latin typeface="Bookman Old Style"/>
                <a:cs typeface="Bookman Old Style"/>
              </a:rPr>
              <a:t>Obtaining </a:t>
            </a:r>
            <a:r>
              <a:rPr sz="900" b="0" spc="-60" dirty="0">
                <a:latin typeface="Bookman Old Style"/>
                <a:cs typeface="Bookman Old Style"/>
              </a:rPr>
              <a:t>runtime</a:t>
            </a:r>
            <a:r>
              <a:rPr sz="900" b="0" spc="-21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</a:t>
            </a:r>
            <a:endParaRPr sz="900" dirty="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900" dirty="0">
                <a:latin typeface="SimSun"/>
                <a:cs typeface="SimSun"/>
              </a:rPr>
              <a:t>class Describer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static getName(inputClass)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// RegEx to get the class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name</a:t>
            </a: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var funcNameRegex = /function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(.{1,})\(/;</a:t>
            </a:r>
          </a:p>
          <a:p>
            <a:pPr marL="469900" marR="799465">
              <a:lnSpc>
                <a:spcPct val="203700"/>
              </a:lnSpc>
            </a:pPr>
            <a:r>
              <a:rPr sz="900" dirty="0">
                <a:latin typeface="SimSun"/>
                <a:cs typeface="SimSun"/>
              </a:rPr>
              <a:t>var results =</a:t>
            </a:r>
            <a:r>
              <a:rPr sz="900" spc="-7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(funcNameRegex).exec((&lt;any&gt;</a:t>
            </a:r>
            <a:r>
              <a:rPr sz="900" spc="-2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inputClass).constructor.toString());  return (results &amp;&amp; results.length &gt; 1) ? results[1] :</a:t>
            </a:r>
            <a:r>
              <a:rPr sz="900" spc="-3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'';</a:t>
            </a: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 marR="4228465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var tv =</a:t>
            </a:r>
            <a:r>
              <a:rPr sz="900" spc="-7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new</a:t>
            </a:r>
            <a:r>
              <a:rPr sz="900" spc="-2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Television();  var radio = new</a:t>
            </a:r>
            <a:r>
              <a:rPr sz="900" spc="-6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HiFi();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 marR="2914015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var tvType = Describer.getName(tv);</a:t>
            </a:r>
            <a:r>
              <a:rPr sz="900" spc="-8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//</a:t>
            </a:r>
            <a:r>
              <a:rPr sz="900" spc="-2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Television  var radioType = Describer.getName(radio); //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HiFi</a:t>
            </a: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spc="-135" dirty="0">
                <a:latin typeface="Arial"/>
                <a:cs typeface="Arial"/>
              </a:rPr>
              <a:t>Modules</a:t>
            </a:r>
            <a:endParaRPr sz="1800" dirty="0">
              <a:latin typeface="Arial"/>
              <a:cs typeface="Arial"/>
            </a:endParaRPr>
          </a:p>
          <a:p>
            <a:pPr marL="12700" marR="125095">
              <a:lnSpc>
                <a:spcPct val="101800"/>
              </a:lnSpc>
              <a:spcBef>
                <a:spcPts val="420"/>
              </a:spcBef>
            </a:pPr>
            <a:r>
              <a:rPr sz="900" b="0" spc="-45" dirty="0">
                <a:latin typeface="Bookman Old Style"/>
                <a:cs typeface="Bookman Old Style"/>
              </a:rPr>
              <a:t>While </a:t>
            </a:r>
            <a:r>
              <a:rPr sz="900" b="0" spc="-70" dirty="0">
                <a:latin typeface="Bookman Old Style"/>
                <a:cs typeface="Bookman Old Style"/>
              </a:rPr>
              <a:t>classes </a:t>
            </a:r>
            <a:r>
              <a:rPr sz="900" b="0" spc="-60" dirty="0">
                <a:latin typeface="Bookman Old Style"/>
                <a:cs typeface="Bookman Old Style"/>
              </a:rPr>
              <a:t>are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65" dirty="0">
                <a:latin typeface="Bookman Old Style"/>
                <a:cs typeface="Bookman Old Style"/>
              </a:rPr>
              <a:t>most </a:t>
            </a:r>
            <a:r>
              <a:rPr sz="900" b="0" spc="-55" dirty="0">
                <a:latin typeface="Bookman Old Style"/>
                <a:cs typeface="Bookman Old Style"/>
              </a:rPr>
              <a:t>important </a:t>
            </a:r>
            <a:r>
              <a:rPr sz="900" b="0" spc="-75" dirty="0">
                <a:latin typeface="Bookman Old Style"/>
                <a:cs typeface="Bookman Old Style"/>
              </a:rPr>
              <a:t>structural </a:t>
            </a:r>
            <a:r>
              <a:rPr sz="900" b="0" spc="-45" dirty="0">
                <a:latin typeface="Bookman Old Style"/>
                <a:cs typeface="Bookman Old Style"/>
              </a:rPr>
              <a:t>element </a:t>
            </a:r>
            <a:r>
              <a:rPr sz="900" b="0" spc="-40" dirty="0">
                <a:latin typeface="Bookman Old Style"/>
                <a:cs typeface="Bookman Old Style"/>
              </a:rPr>
              <a:t>for </a:t>
            </a:r>
            <a:r>
              <a:rPr sz="900" b="0" spc="-35" dirty="0">
                <a:latin typeface="Bookman Old Style"/>
                <a:cs typeface="Bookman Old Style"/>
              </a:rPr>
              <a:t>code </a:t>
            </a:r>
            <a:r>
              <a:rPr sz="900" b="0" spc="-50" dirty="0">
                <a:latin typeface="Bookman Old Style"/>
                <a:cs typeface="Bookman Old Style"/>
              </a:rPr>
              <a:t>organization, </a:t>
            </a:r>
            <a:r>
              <a:rPr sz="900" b="0" spc="-65" dirty="0">
                <a:latin typeface="Bookman Old Style"/>
                <a:cs typeface="Bookman Old Style"/>
              </a:rPr>
              <a:t>because </a:t>
            </a:r>
            <a:r>
              <a:rPr sz="900" b="0" spc="-60" dirty="0">
                <a:latin typeface="Bookman Old Style"/>
                <a:cs typeface="Bookman Old Style"/>
              </a:rPr>
              <a:t>they </a:t>
            </a:r>
            <a:r>
              <a:rPr sz="900" b="0" spc="-45" dirty="0">
                <a:latin typeface="Bookman Old Style"/>
                <a:cs typeface="Bookman Old Style"/>
              </a:rPr>
              <a:t>lend </a:t>
            </a:r>
            <a:r>
              <a:rPr sz="900" b="0" spc="-60" dirty="0">
                <a:latin typeface="Bookman Old Style"/>
                <a:cs typeface="Bookman Old Style"/>
              </a:rPr>
              <a:t>themselves </a:t>
            </a:r>
            <a:r>
              <a:rPr sz="900" b="0" spc="-45" dirty="0">
                <a:latin typeface="Bookman Old Style"/>
                <a:cs typeface="Bookman Old Style"/>
              </a:rPr>
              <a:t>to  </a:t>
            </a:r>
            <a:r>
              <a:rPr sz="900" b="0" spc="-50" dirty="0">
                <a:latin typeface="Bookman Old Style"/>
                <a:cs typeface="Bookman Old Style"/>
              </a:rPr>
              <a:t>common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design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patterns,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modules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most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fundamental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structural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element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when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comes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file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organization 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dynamically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loading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slices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program.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While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modules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give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some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convenience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name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spacing,  </a:t>
            </a:r>
            <a:r>
              <a:rPr sz="900" b="0" spc="-55" dirty="0">
                <a:latin typeface="Bookman Old Style"/>
                <a:cs typeface="Bookman Old Style"/>
              </a:rPr>
              <a:t>their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purpose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much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more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deliberate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TypeScript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they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facilitate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module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loading.</a:t>
            </a:r>
            <a:endParaRPr sz="900" dirty="0">
              <a:latin typeface="Bookman Old Style"/>
              <a:cs typeface="Bookman Old Style"/>
            </a:endParaRPr>
          </a:p>
          <a:p>
            <a:pPr marL="12700" marR="5080" indent="228600">
              <a:lnSpc>
                <a:spcPct val="101800"/>
              </a:lnSpc>
            </a:pPr>
            <a:r>
              <a:rPr sz="900" b="0" spc="-50" dirty="0">
                <a:latin typeface="Bookman Old Style"/>
                <a:cs typeface="Bookman Old Style"/>
              </a:rPr>
              <a:t>There </a:t>
            </a:r>
            <a:r>
              <a:rPr sz="900" b="0" spc="-60" dirty="0">
                <a:latin typeface="Bookman Old Style"/>
                <a:cs typeface="Bookman Old Style"/>
              </a:rPr>
              <a:t>are </a:t>
            </a:r>
            <a:r>
              <a:rPr sz="900" b="0" spc="-45" dirty="0">
                <a:latin typeface="Bookman Old Style"/>
                <a:cs typeface="Bookman Old Style"/>
              </a:rPr>
              <a:t>two </a:t>
            </a:r>
            <a:r>
              <a:rPr sz="900" b="0" spc="-55" dirty="0">
                <a:latin typeface="Bookman Old Style"/>
                <a:cs typeface="Bookman Old Style"/>
              </a:rPr>
              <a:t>popular </a:t>
            </a:r>
            <a:r>
              <a:rPr sz="900" b="0" spc="-75" dirty="0">
                <a:latin typeface="Bookman Old Style"/>
                <a:cs typeface="Bookman Old Style"/>
              </a:rPr>
              <a:t>standards </a:t>
            </a:r>
            <a:r>
              <a:rPr sz="900" b="0" spc="-40" dirty="0">
                <a:latin typeface="Bookman Old Style"/>
                <a:cs typeface="Bookman Old Style"/>
              </a:rPr>
              <a:t>for </a:t>
            </a:r>
            <a:r>
              <a:rPr sz="900" b="0" spc="-45" dirty="0">
                <a:latin typeface="Bookman Old Style"/>
                <a:cs typeface="Bookman Old Style"/>
              </a:rPr>
              <a:t>loading </a:t>
            </a:r>
            <a:r>
              <a:rPr sz="900" b="0" spc="-55" dirty="0">
                <a:latin typeface="Bookman Old Style"/>
                <a:cs typeface="Bookman Old Style"/>
              </a:rPr>
              <a:t>modules </a:t>
            </a:r>
            <a:r>
              <a:rPr sz="900" b="0" spc="-75" dirty="0">
                <a:latin typeface="Bookman Old Style"/>
                <a:cs typeface="Bookman Old Style"/>
              </a:rPr>
              <a:t>at </a:t>
            </a:r>
            <a:r>
              <a:rPr sz="900" b="0" spc="-65" dirty="0">
                <a:latin typeface="Bookman Old Style"/>
                <a:cs typeface="Bookman Old Style"/>
              </a:rPr>
              <a:t>runtime. </a:t>
            </a:r>
            <a:r>
              <a:rPr sz="900" b="0" spc="-90" dirty="0">
                <a:latin typeface="Bookman Old Style"/>
                <a:cs typeface="Bookman Old Style"/>
              </a:rPr>
              <a:t>CommonJS </a:t>
            </a:r>
            <a:r>
              <a:rPr sz="900" b="0" spc="-65" dirty="0">
                <a:latin typeface="Bookman Old Style"/>
                <a:cs typeface="Bookman Old Style"/>
              </a:rPr>
              <a:t>is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60" dirty="0">
                <a:latin typeface="Bookman Old Style"/>
                <a:cs typeface="Bookman Old Style"/>
              </a:rPr>
              <a:t>framework </a:t>
            </a:r>
            <a:r>
              <a:rPr sz="900" b="0" spc="-75" dirty="0">
                <a:latin typeface="Bookman Old Style"/>
                <a:cs typeface="Bookman Old Style"/>
              </a:rPr>
              <a:t>class </a:t>
            </a:r>
            <a:r>
              <a:rPr sz="900" b="0" spc="-55" dirty="0">
                <a:latin typeface="Bookman Old Style"/>
                <a:cs typeface="Bookman Old Style"/>
              </a:rPr>
              <a:t>library </a:t>
            </a:r>
            <a:r>
              <a:rPr sz="900" b="0" spc="-40" dirty="0">
                <a:latin typeface="Bookman Old Style"/>
                <a:cs typeface="Bookman Old Style"/>
              </a:rPr>
              <a:t>for  </a:t>
            </a:r>
            <a:r>
              <a:rPr sz="900" b="0" spc="-90" dirty="0">
                <a:latin typeface="Bookman Old Style"/>
                <a:cs typeface="Bookman Old Style"/>
              </a:rPr>
              <a:t>JavaScript </a:t>
            </a:r>
            <a:r>
              <a:rPr sz="900" b="0" spc="-65" dirty="0">
                <a:latin typeface="Bookman Old Style"/>
                <a:cs typeface="Bookman Old Style"/>
              </a:rPr>
              <a:t>and </a:t>
            </a:r>
            <a:r>
              <a:rPr sz="900" b="0" spc="-90" dirty="0">
                <a:latin typeface="Bookman Old Style"/>
                <a:cs typeface="Bookman Old Style"/>
              </a:rPr>
              <a:t>has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65" dirty="0">
                <a:latin typeface="Bookman Old Style"/>
                <a:cs typeface="Bookman Old Style"/>
              </a:rPr>
              <a:t>pattern </a:t>
            </a:r>
            <a:r>
              <a:rPr sz="900" b="0" spc="-40" dirty="0">
                <a:latin typeface="Bookman Old Style"/>
                <a:cs typeface="Bookman Old Style"/>
              </a:rPr>
              <a:t>for </a:t>
            </a:r>
            <a:r>
              <a:rPr sz="900" b="0" spc="-45" dirty="0">
                <a:latin typeface="Bookman Old Style"/>
                <a:cs typeface="Bookman Old Style"/>
              </a:rPr>
              <a:t>loading </a:t>
            </a:r>
            <a:r>
              <a:rPr sz="900" b="0" spc="-60" dirty="0">
                <a:latin typeface="Bookman Old Style"/>
                <a:cs typeface="Bookman Old Style"/>
              </a:rPr>
              <a:t>modules. </a:t>
            </a:r>
            <a:r>
              <a:rPr sz="900" b="0" spc="-50" dirty="0">
                <a:latin typeface="Bookman Old Style"/>
                <a:cs typeface="Bookman Old Style"/>
              </a:rPr>
              <a:t>There </a:t>
            </a:r>
            <a:r>
              <a:rPr sz="900" b="0" spc="-60" dirty="0">
                <a:latin typeface="Bookman Old Style"/>
                <a:cs typeface="Bookman Old Style"/>
              </a:rPr>
              <a:t>are </a:t>
            </a:r>
            <a:r>
              <a:rPr sz="900" b="0" spc="-75" dirty="0">
                <a:latin typeface="Bookman Old Style"/>
                <a:cs typeface="Bookman Old Style"/>
              </a:rPr>
              <a:t>many </a:t>
            </a:r>
            <a:r>
              <a:rPr sz="900" b="0" spc="-55" dirty="0">
                <a:latin typeface="Bookman Old Style"/>
                <a:cs typeface="Bookman Old Style"/>
              </a:rPr>
              <a:t>implementations </a:t>
            </a:r>
            <a:r>
              <a:rPr sz="900" b="0" spc="-25" dirty="0">
                <a:latin typeface="Bookman Old Style"/>
                <a:cs typeface="Bookman Old Style"/>
              </a:rPr>
              <a:t>of </a:t>
            </a:r>
            <a:r>
              <a:rPr sz="900" b="0" spc="-90" dirty="0">
                <a:latin typeface="Bookman Old Style"/>
                <a:cs typeface="Bookman Old Style"/>
              </a:rPr>
              <a:t>CommonJS </a:t>
            </a:r>
            <a:r>
              <a:rPr sz="900" b="0" spc="-50" dirty="0">
                <a:latin typeface="Bookman Old Style"/>
                <a:cs typeface="Bookman Old Style"/>
              </a:rPr>
              <a:t>designed </a:t>
            </a:r>
            <a:r>
              <a:rPr sz="900" b="0" spc="-55" dirty="0">
                <a:latin typeface="Bookman Old Style"/>
                <a:cs typeface="Bookman Old Style"/>
              </a:rPr>
              <a:t>both </a:t>
            </a:r>
            <a:r>
              <a:rPr sz="900" b="0" spc="-40" dirty="0">
                <a:latin typeface="Bookman Old Style"/>
                <a:cs typeface="Bookman Old Style"/>
              </a:rPr>
              <a:t>for  </a:t>
            </a:r>
            <a:r>
              <a:rPr sz="900" b="0" spc="-60" dirty="0">
                <a:latin typeface="Bookman Old Style"/>
                <a:cs typeface="Bookman Old Style"/>
              </a:rPr>
              <a:t>servers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browsers.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AMD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(Asynchronous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Module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Definition)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simply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API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for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defining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modules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popular  </a:t>
            </a:r>
            <a:r>
              <a:rPr sz="900" b="0" spc="-60" dirty="0">
                <a:latin typeface="Bookman Old Style"/>
                <a:cs typeface="Bookman Old Style"/>
              </a:rPr>
              <a:t>style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loading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modules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web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browsers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because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asynchronous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pattern.</a:t>
            </a:r>
            <a:endParaRPr sz="900" dirty="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59982" y="7992871"/>
            <a:ext cx="15494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20" dirty="0">
                <a:latin typeface="Bookman Old Style"/>
                <a:cs typeface="Bookman Old Style"/>
              </a:rPr>
              <a:t>35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82900" y="8241630"/>
            <a:ext cx="10915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www.it-ebooks.info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500" y="7992871"/>
            <a:ext cx="15494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20" dirty="0">
                <a:latin typeface="Bookman Old Style"/>
                <a:cs typeface="Bookman Old Style"/>
              </a:rPr>
              <a:t>36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82900" y="8241630"/>
            <a:ext cx="10915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www.it-ebooks.info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44500" y="301118"/>
            <a:ext cx="5729605" cy="7570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Chapter </a:t>
            </a:r>
            <a:r>
              <a:rPr sz="800" spc="-65" dirty="0">
                <a:latin typeface="Arial"/>
                <a:cs typeface="Arial"/>
              </a:rPr>
              <a:t>1 </a:t>
            </a:r>
            <a:r>
              <a:rPr sz="800" spc="-195" dirty="0">
                <a:solidFill>
                  <a:srgbClr val="CFD0D0"/>
                </a:solidFill>
                <a:latin typeface="MS UI Gothic"/>
                <a:cs typeface="MS UI Gothic"/>
              </a:rPr>
              <a:t>■ </a:t>
            </a:r>
            <a:r>
              <a:rPr sz="800" spc="-10" dirty="0">
                <a:latin typeface="Arial"/>
                <a:cs typeface="Arial"/>
              </a:rPr>
              <a:t>typeSCript </a:t>
            </a:r>
            <a:r>
              <a:rPr sz="800" spc="-40" dirty="0">
                <a:latin typeface="Arial"/>
                <a:cs typeface="Arial"/>
              </a:rPr>
              <a:t>Language</a:t>
            </a:r>
            <a:r>
              <a:rPr sz="800" spc="-45" dirty="0">
                <a:latin typeface="Arial"/>
                <a:cs typeface="Arial"/>
              </a:rPr>
              <a:t> </a:t>
            </a:r>
            <a:r>
              <a:rPr sz="800" spc="-30" dirty="0">
                <a:latin typeface="Arial"/>
                <a:cs typeface="Arial"/>
              </a:rPr>
              <a:t>FeatureS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181610" indent="228600">
              <a:lnSpc>
                <a:spcPct val="101800"/>
              </a:lnSpc>
            </a:pPr>
            <a:r>
              <a:rPr sz="900" b="0" spc="-55" dirty="0">
                <a:latin typeface="Bookman Old Style"/>
                <a:cs typeface="Bookman Old Style"/>
              </a:rPr>
              <a:t>Internal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modules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enclose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their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members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within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function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limits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their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scope.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internal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module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name  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added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global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scope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exported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members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accessed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via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globally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scoped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module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identifier.</a:t>
            </a:r>
            <a:endParaRPr sz="900">
              <a:latin typeface="Bookman Old Style"/>
              <a:cs typeface="Bookman Old Style"/>
            </a:endParaRPr>
          </a:p>
          <a:p>
            <a:pPr marL="12700" marR="5080">
              <a:lnSpc>
                <a:spcPct val="101800"/>
              </a:lnSpc>
            </a:pPr>
            <a:r>
              <a:rPr sz="900" b="0" spc="-70" dirty="0">
                <a:latin typeface="Bookman Old Style"/>
                <a:cs typeface="Bookman Old Style"/>
              </a:rPr>
              <a:t>External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modules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add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nothing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global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scope.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Instead,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members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external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module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made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available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via 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alias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when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CommonJS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limited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scope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callback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function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when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AMD.</a:t>
            </a:r>
            <a:endParaRPr sz="900">
              <a:latin typeface="Bookman Old Style"/>
              <a:cs typeface="Bookman Old Style"/>
            </a:endParaRPr>
          </a:p>
          <a:p>
            <a:pPr marL="12700" marR="139065" indent="228600">
              <a:lnSpc>
                <a:spcPct val="101800"/>
              </a:lnSpc>
            </a:pPr>
            <a:r>
              <a:rPr sz="900" b="0" spc="-50" dirty="0">
                <a:latin typeface="Bookman Old Style"/>
                <a:cs typeface="Bookman Old Style"/>
              </a:rPr>
              <a:t>There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further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detail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module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loading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web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browsers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AMD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Chapter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110" dirty="0">
                <a:latin typeface="Bookman Old Style"/>
                <a:cs typeface="Bookman Old Style"/>
              </a:rPr>
              <a:t>5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module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loading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  server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with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CommonJS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Chapter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6.</a:t>
            </a:r>
            <a:endParaRPr sz="9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0" spc="-85" dirty="0">
                <a:latin typeface="Bookman Old Style"/>
                <a:cs typeface="Bookman Old Style"/>
              </a:rPr>
              <a:t>Internal</a:t>
            </a:r>
            <a:r>
              <a:rPr sz="1400" b="0" spc="-165" dirty="0">
                <a:latin typeface="Bookman Old Style"/>
                <a:cs typeface="Bookman Old Style"/>
              </a:rPr>
              <a:t> </a:t>
            </a:r>
            <a:r>
              <a:rPr sz="1400" b="0" spc="-80" dirty="0">
                <a:latin typeface="Bookman Old Style"/>
                <a:cs typeface="Bookman Old Style"/>
              </a:rPr>
              <a:t>Modules</a:t>
            </a:r>
            <a:endParaRPr sz="1400">
              <a:latin typeface="Bookman Old Style"/>
              <a:cs typeface="Bookman Old Style"/>
            </a:endParaRPr>
          </a:p>
          <a:p>
            <a:pPr marL="12700" marR="56515">
              <a:lnSpc>
                <a:spcPct val="101800"/>
              </a:lnSpc>
              <a:spcBef>
                <a:spcPts val="505"/>
              </a:spcBef>
            </a:pPr>
            <a:r>
              <a:rPr sz="900" b="0" spc="-55" dirty="0">
                <a:latin typeface="Bookman Old Style"/>
                <a:cs typeface="Bookman Old Style"/>
              </a:rPr>
              <a:t>Internal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modules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used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group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related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features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together.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Each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internal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module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singleton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instance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with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all  </a:t>
            </a:r>
            <a:r>
              <a:rPr sz="900" b="0" spc="-25" dirty="0">
                <a:latin typeface="Bookman Old Style"/>
                <a:cs typeface="Bookman Old Style"/>
              </a:rPr>
              <a:t>of </a:t>
            </a:r>
            <a:r>
              <a:rPr sz="900" b="0" spc="-55" dirty="0">
                <a:latin typeface="Bookman Old Style"/>
                <a:cs typeface="Bookman Old Style"/>
              </a:rPr>
              <a:t>the module’s </a:t>
            </a:r>
            <a:r>
              <a:rPr sz="900" b="0" spc="-60" dirty="0">
                <a:latin typeface="Bookman Old Style"/>
                <a:cs typeface="Bookman Old Style"/>
              </a:rPr>
              <a:t>contents </a:t>
            </a:r>
            <a:r>
              <a:rPr sz="900" b="0" spc="-50" dirty="0">
                <a:latin typeface="Bookman Old Style"/>
                <a:cs typeface="Bookman Old Style"/>
              </a:rPr>
              <a:t>enclosed within </a:t>
            </a:r>
            <a:r>
              <a:rPr sz="900" b="0" spc="-55" dirty="0">
                <a:latin typeface="Bookman Old Style"/>
                <a:cs typeface="Bookman Old Style"/>
              </a:rPr>
              <a:t>the module’s scope. </a:t>
            </a:r>
            <a:r>
              <a:rPr sz="900" b="0" spc="-95" dirty="0">
                <a:latin typeface="Bookman Old Style"/>
                <a:cs typeface="Bookman Old Style"/>
              </a:rPr>
              <a:t>By </a:t>
            </a:r>
            <a:r>
              <a:rPr sz="900" b="0" spc="-55" dirty="0">
                <a:latin typeface="Bookman Old Style"/>
                <a:cs typeface="Bookman Old Style"/>
              </a:rPr>
              <a:t>grouping </a:t>
            </a:r>
            <a:r>
              <a:rPr sz="900" b="0" spc="-60" dirty="0">
                <a:latin typeface="Bookman Old Style"/>
                <a:cs typeface="Bookman Old Style"/>
              </a:rPr>
              <a:t>variables, functions, </a:t>
            </a:r>
            <a:r>
              <a:rPr sz="900" b="0" spc="-55" dirty="0">
                <a:latin typeface="Bookman Old Style"/>
                <a:cs typeface="Bookman Old Style"/>
              </a:rPr>
              <a:t>objects, </a:t>
            </a:r>
            <a:r>
              <a:rPr sz="900" b="0" spc="-75" dirty="0">
                <a:latin typeface="Bookman Old Style"/>
                <a:cs typeface="Bookman Old Style"/>
              </a:rPr>
              <a:t>classes, </a:t>
            </a:r>
            <a:r>
              <a:rPr sz="900" b="0" spc="-65" dirty="0">
                <a:latin typeface="Bookman Old Style"/>
                <a:cs typeface="Bookman Old Style"/>
              </a:rPr>
              <a:t>and  </a:t>
            </a:r>
            <a:r>
              <a:rPr sz="900" b="0" spc="-55" dirty="0">
                <a:latin typeface="Bookman Old Style"/>
                <a:cs typeface="Bookman Old Style"/>
              </a:rPr>
              <a:t>interfaces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modules,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keep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them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out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global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scope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avoid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naming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collisions.</a:t>
            </a:r>
            <a:endParaRPr sz="900">
              <a:latin typeface="Bookman Old Style"/>
              <a:cs typeface="Bookman Old Style"/>
            </a:endParaRPr>
          </a:p>
          <a:p>
            <a:pPr marL="12700" marR="106680" indent="228600">
              <a:lnSpc>
                <a:spcPct val="101800"/>
              </a:lnSpc>
            </a:pPr>
            <a:r>
              <a:rPr sz="900" b="0" spc="-50" dirty="0">
                <a:latin typeface="Bookman Old Style"/>
                <a:cs typeface="Bookman Old Style"/>
              </a:rPr>
              <a:t>Modules </a:t>
            </a:r>
            <a:r>
              <a:rPr sz="900" b="0" spc="-60" dirty="0">
                <a:latin typeface="Bookman Old Style"/>
                <a:cs typeface="Bookman Old Style"/>
              </a:rPr>
              <a:t>are </a:t>
            </a:r>
            <a:r>
              <a:rPr sz="900" b="0" spc="-40" dirty="0">
                <a:latin typeface="Bookman Old Style"/>
                <a:cs typeface="Bookman Old Style"/>
              </a:rPr>
              <a:t>open </a:t>
            </a:r>
            <a:r>
              <a:rPr sz="900" b="0" spc="-45" dirty="0">
                <a:latin typeface="Bookman Old Style"/>
                <a:cs typeface="Bookman Old Style"/>
              </a:rPr>
              <a:t>ended </a:t>
            </a:r>
            <a:r>
              <a:rPr sz="900" b="0" spc="-65" dirty="0">
                <a:latin typeface="Bookman Old Style"/>
                <a:cs typeface="Bookman Old Style"/>
              </a:rPr>
              <a:t>and </a:t>
            </a:r>
            <a:r>
              <a:rPr sz="900" b="0" spc="-45" dirty="0">
                <a:latin typeface="Bookman Old Style"/>
                <a:cs typeface="Bookman Old Style"/>
              </a:rPr>
              <a:t>all </a:t>
            </a:r>
            <a:r>
              <a:rPr sz="900" b="0" spc="-55" dirty="0">
                <a:latin typeface="Bookman Old Style"/>
                <a:cs typeface="Bookman Old Style"/>
              </a:rPr>
              <a:t>declarations with the </a:t>
            </a:r>
            <a:r>
              <a:rPr sz="900" b="0" spc="-70" dirty="0">
                <a:latin typeface="Bookman Old Style"/>
                <a:cs typeface="Bookman Old Style"/>
              </a:rPr>
              <a:t>same </a:t>
            </a:r>
            <a:r>
              <a:rPr sz="900" b="0" spc="-65" dirty="0">
                <a:latin typeface="Bookman Old Style"/>
                <a:cs typeface="Bookman Old Style"/>
              </a:rPr>
              <a:t>name </a:t>
            </a:r>
            <a:r>
              <a:rPr sz="900" b="0" spc="-50" dirty="0">
                <a:latin typeface="Bookman Old Style"/>
                <a:cs typeface="Bookman Old Style"/>
              </a:rPr>
              <a:t>within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50" dirty="0">
                <a:latin typeface="Bookman Old Style"/>
                <a:cs typeface="Bookman Old Style"/>
              </a:rPr>
              <a:t>common </a:t>
            </a:r>
            <a:r>
              <a:rPr sz="900" b="0" spc="-45" dirty="0">
                <a:latin typeface="Bookman Old Style"/>
                <a:cs typeface="Bookman Old Style"/>
              </a:rPr>
              <a:t>root </a:t>
            </a:r>
            <a:r>
              <a:rPr sz="900" b="0" spc="-55" dirty="0">
                <a:latin typeface="Bookman Old Style"/>
                <a:cs typeface="Bookman Old Style"/>
              </a:rPr>
              <a:t>contribute </a:t>
            </a:r>
            <a:r>
              <a:rPr sz="900" b="0" spc="-60" dirty="0">
                <a:latin typeface="Bookman Old Style"/>
                <a:cs typeface="Bookman Old Style"/>
              </a:rPr>
              <a:t>toward </a:t>
            </a:r>
            <a:r>
              <a:rPr sz="900" b="0" spc="-75" dirty="0">
                <a:latin typeface="Bookman Old Style"/>
                <a:cs typeface="Bookman Old Style"/>
              </a:rPr>
              <a:t>a  </a:t>
            </a:r>
            <a:r>
              <a:rPr sz="900" b="0" spc="-50" dirty="0">
                <a:latin typeface="Bookman Old Style"/>
                <a:cs typeface="Bookman Old Style"/>
              </a:rPr>
              <a:t>single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module.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This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allows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internal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modules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described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multiple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files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will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allow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keep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each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file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  </a:t>
            </a:r>
            <a:r>
              <a:rPr sz="900" b="0" spc="-60" dirty="0">
                <a:latin typeface="Bookman Old Style"/>
                <a:cs typeface="Bookman Old Style"/>
              </a:rPr>
              <a:t>maintainable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size.</a:t>
            </a:r>
            <a:endParaRPr sz="900">
              <a:latin typeface="Bookman Old Style"/>
              <a:cs typeface="Bookman Old Style"/>
            </a:endParaRPr>
          </a:p>
          <a:p>
            <a:pPr marL="12700" marR="227965" indent="228600" algn="just">
              <a:lnSpc>
                <a:spcPct val="101800"/>
              </a:lnSpc>
            </a:pPr>
            <a:r>
              <a:rPr sz="900" b="0" spc="-65" dirty="0">
                <a:latin typeface="Bookman Old Style"/>
                <a:cs typeface="Bookman Old Style"/>
              </a:rPr>
              <a:t>Whereas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class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members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public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default,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content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module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body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hidden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default.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make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  </a:t>
            </a:r>
            <a:r>
              <a:rPr sz="900" b="0" spc="-50" dirty="0">
                <a:latin typeface="Bookman Old Style"/>
                <a:cs typeface="Bookman Old Style"/>
              </a:rPr>
              <a:t>item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available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code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outside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module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body,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must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prefix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item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with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export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keyword,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shown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  </a:t>
            </a:r>
            <a:r>
              <a:rPr sz="900" b="0" spc="-55" dirty="0">
                <a:latin typeface="Bookman Old Style"/>
                <a:cs typeface="Bookman Old Style"/>
              </a:rPr>
              <a:t>Listing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1-50,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where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Ship</a:t>
            </a:r>
            <a:r>
              <a:rPr sz="900" spc="-265" dirty="0">
                <a:latin typeface="SimSun"/>
                <a:cs typeface="SimSun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interface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Ferry</a:t>
            </a:r>
            <a:r>
              <a:rPr sz="900" spc="-265" dirty="0">
                <a:latin typeface="SimSun"/>
                <a:cs typeface="SimSun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class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only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items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visible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outside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module.</a:t>
            </a:r>
            <a:endParaRPr sz="9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10" dirty="0">
                <a:latin typeface="Book Antiqua"/>
                <a:cs typeface="Book Antiqua"/>
              </a:rPr>
              <a:t>1-50. </a:t>
            </a:r>
            <a:r>
              <a:rPr sz="900" b="0" spc="-60" dirty="0">
                <a:latin typeface="Bookman Old Style"/>
                <a:cs typeface="Bookman Old Style"/>
              </a:rPr>
              <a:t>Exporting </a:t>
            </a:r>
            <a:r>
              <a:rPr sz="900" b="0" spc="-50" dirty="0">
                <a:latin typeface="Bookman Old Style"/>
                <a:cs typeface="Bookman Old Style"/>
              </a:rPr>
              <a:t>from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2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module</a:t>
            </a:r>
            <a:endParaRPr sz="9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900" dirty="0">
                <a:latin typeface="SimSun"/>
                <a:cs typeface="SimSun"/>
              </a:rPr>
              <a:t>module Shipping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// Available as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Shipping.Ship</a:t>
            </a:r>
            <a:endParaRPr sz="900">
              <a:latin typeface="SimSun"/>
              <a:cs typeface="SimSun"/>
            </a:endParaRPr>
          </a:p>
          <a:p>
            <a:pPr marL="469900" marR="4165600" indent="-228600">
              <a:lnSpc>
                <a:spcPct val="101800"/>
              </a:lnSpc>
            </a:pPr>
            <a:r>
              <a:rPr sz="900" b="1" spc="-10" dirty="0">
                <a:latin typeface="Arial"/>
                <a:cs typeface="Arial"/>
              </a:rPr>
              <a:t>export </a:t>
            </a:r>
            <a:r>
              <a:rPr sz="900" dirty="0">
                <a:latin typeface="SimSun"/>
                <a:cs typeface="SimSun"/>
              </a:rPr>
              <a:t>interface Ship {  name:</a:t>
            </a:r>
            <a:r>
              <a:rPr sz="900" spc="-1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string;</a:t>
            </a:r>
            <a:endParaRPr sz="900">
              <a:latin typeface="SimSun"/>
              <a:cs typeface="SimSun"/>
            </a:endParaRPr>
          </a:p>
          <a:p>
            <a:pPr marL="469900" marR="405130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port: string;  displacement: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number;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// Available as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Shipping.Ferry</a:t>
            </a:r>
            <a:endParaRPr sz="900">
              <a:latin typeface="SimSun"/>
              <a:cs typeface="SimSun"/>
            </a:endParaRPr>
          </a:p>
          <a:p>
            <a:pPr marL="469900" marR="3422650" indent="-228600">
              <a:lnSpc>
                <a:spcPct val="101800"/>
              </a:lnSpc>
            </a:pPr>
            <a:r>
              <a:rPr sz="900" b="1" spc="-10" dirty="0">
                <a:latin typeface="Arial"/>
                <a:cs typeface="Arial"/>
              </a:rPr>
              <a:t>export </a:t>
            </a:r>
            <a:r>
              <a:rPr sz="900" dirty="0">
                <a:latin typeface="SimSun"/>
                <a:cs typeface="SimSun"/>
              </a:rPr>
              <a:t>class Ferry implements Ship {  constructor(</a:t>
            </a:r>
            <a:endParaRPr sz="900">
              <a:latin typeface="SimSun"/>
              <a:cs typeface="SimSun"/>
            </a:endParaRPr>
          </a:p>
          <a:p>
            <a:pPr marL="698500" marR="387985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public name: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string,  public port: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string,</a:t>
            </a:r>
            <a:endParaRPr sz="900">
              <a:latin typeface="SimSun"/>
              <a:cs typeface="SimSun"/>
            </a:endParaRPr>
          </a:p>
          <a:p>
            <a:pPr marL="6985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public displacement: number)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50">
              <a:latin typeface="Times New Roman"/>
              <a:cs typeface="Times New Roman"/>
            </a:endParaRPr>
          </a:p>
          <a:p>
            <a:pPr marL="241300" marR="279400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// Only available inside of the Shipping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module  var defaultDisplacement =</a:t>
            </a:r>
            <a:r>
              <a:rPr sz="900" spc="-2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4000;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Times New Roman"/>
              <a:cs typeface="Times New Roman"/>
            </a:endParaRPr>
          </a:p>
          <a:p>
            <a:pPr marL="469900" marR="3479800" indent="-22860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class PrivateShip implements Ship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  constructor(</a:t>
            </a:r>
            <a:endParaRPr sz="900">
              <a:latin typeface="SimSun"/>
              <a:cs typeface="SimSun"/>
            </a:endParaRPr>
          </a:p>
          <a:p>
            <a:pPr marL="698500" marR="3879850">
              <a:lnSpc>
                <a:spcPct val="101800"/>
              </a:lnSpc>
              <a:spcBef>
                <a:spcPts val="5"/>
              </a:spcBef>
            </a:pPr>
            <a:r>
              <a:rPr sz="900" dirty="0">
                <a:latin typeface="SimSun"/>
                <a:cs typeface="SimSun"/>
              </a:rPr>
              <a:t>public name: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string,  public port: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string,</a:t>
            </a:r>
            <a:endParaRPr sz="900">
              <a:latin typeface="SimSun"/>
              <a:cs typeface="SimSun"/>
            </a:endParaRPr>
          </a:p>
          <a:p>
            <a:pPr marL="6985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public displacement: number = defaultDisplacement)</a:t>
            </a:r>
            <a:r>
              <a:rPr sz="900" spc="-1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var ferry = new Shipping.Ferry('Assurance', 'London',</a:t>
            </a:r>
            <a:r>
              <a:rPr sz="900" spc="-1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3220);</a:t>
            </a:r>
            <a:endParaRPr sz="9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61214" y="7992871"/>
            <a:ext cx="15240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30" dirty="0">
                <a:latin typeface="Bookman Old Style"/>
                <a:cs typeface="Bookman Old Style"/>
              </a:rPr>
              <a:t>37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82900" y="8241630"/>
            <a:ext cx="10915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www.it-ebooks.info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73100" y="301118"/>
            <a:ext cx="5741035" cy="7521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66515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Chapter </a:t>
            </a:r>
            <a:r>
              <a:rPr sz="800" spc="-65" dirty="0">
                <a:latin typeface="Arial"/>
                <a:cs typeface="Arial"/>
              </a:rPr>
              <a:t>1 </a:t>
            </a:r>
            <a:r>
              <a:rPr sz="800" spc="-195" dirty="0">
                <a:solidFill>
                  <a:srgbClr val="CFD0D0"/>
                </a:solidFill>
                <a:latin typeface="MS UI Gothic"/>
                <a:cs typeface="MS UI Gothic"/>
              </a:rPr>
              <a:t>■ </a:t>
            </a:r>
            <a:r>
              <a:rPr sz="800" spc="-10" dirty="0">
                <a:latin typeface="Arial"/>
                <a:cs typeface="Arial"/>
              </a:rPr>
              <a:t>typeSCript </a:t>
            </a:r>
            <a:r>
              <a:rPr sz="800" spc="-40" dirty="0">
                <a:latin typeface="Arial"/>
                <a:cs typeface="Arial"/>
              </a:rPr>
              <a:t>Language</a:t>
            </a:r>
            <a:r>
              <a:rPr sz="800" spc="-105" dirty="0">
                <a:latin typeface="Arial"/>
                <a:cs typeface="Arial"/>
              </a:rPr>
              <a:t> </a:t>
            </a:r>
            <a:r>
              <a:rPr sz="800" spc="-30" dirty="0">
                <a:latin typeface="Arial"/>
                <a:cs typeface="Arial"/>
              </a:rPr>
              <a:t>FeatureS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26670" indent="228600">
              <a:lnSpc>
                <a:spcPct val="101800"/>
              </a:lnSpc>
            </a:pPr>
            <a:r>
              <a:rPr sz="900" b="0" spc="-60" dirty="0">
                <a:latin typeface="Bookman Old Style"/>
                <a:cs typeface="Bookman Old Style"/>
              </a:rPr>
              <a:t>Although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export</a:t>
            </a:r>
            <a:r>
              <a:rPr sz="900" spc="-254" dirty="0">
                <a:latin typeface="SimSun"/>
                <a:cs typeface="SimSun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keyword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makes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module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members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available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outside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module,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import</a:t>
            </a:r>
            <a:r>
              <a:rPr sz="900" spc="-254" dirty="0">
                <a:latin typeface="SimSun"/>
                <a:cs typeface="SimSun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statement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  </a:t>
            </a:r>
            <a:r>
              <a:rPr sz="900" b="0" spc="-45" dirty="0">
                <a:latin typeface="Bookman Old Style"/>
                <a:cs typeface="Bookman Old Style"/>
              </a:rPr>
              <a:t>be </a:t>
            </a:r>
            <a:r>
              <a:rPr sz="900" b="0" spc="-70" dirty="0">
                <a:latin typeface="Bookman Old Style"/>
                <a:cs typeface="Bookman Old Style"/>
              </a:rPr>
              <a:t>used </a:t>
            </a:r>
            <a:r>
              <a:rPr sz="900" b="0" spc="-50" dirty="0">
                <a:latin typeface="Bookman Old Style"/>
                <a:cs typeface="Bookman Old Style"/>
              </a:rPr>
              <a:t>within </a:t>
            </a:r>
            <a:r>
              <a:rPr sz="900" b="0" spc="-75" dirty="0">
                <a:latin typeface="Bookman Old Style"/>
                <a:cs typeface="Bookman Old Style"/>
              </a:rPr>
              <a:t>an </a:t>
            </a:r>
            <a:r>
              <a:rPr sz="900" b="0" spc="-60" dirty="0">
                <a:latin typeface="Bookman Old Style"/>
                <a:cs typeface="Bookman Old Style"/>
              </a:rPr>
              <a:t>internal </a:t>
            </a:r>
            <a:r>
              <a:rPr sz="900" b="0" spc="-50" dirty="0">
                <a:latin typeface="Bookman Old Style"/>
                <a:cs typeface="Bookman Old Style"/>
              </a:rPr>
              <a:t>module </a:t>
            </a:r>
            <a:r>
              <a:rPr sz="900" b="0" spc="-45" dirty="0">
                <a:latin typeface="Bookman Old Style"/>
                <a:cs typeface="Bookman Old Style"/>
              </a:rPr>
              <a:t>to provide </a:t>
            </a:r>
            <a:r>
              <a:rPr sz="900" b="0" spc="-75" dirty="0">
                <a:latin typeface="Bookman Old Style"/>
                <a:cs typeface="Bookman Old Style"/>
              </a:rPr>
              <a:t>an </a:t>
            </a:r>
            <a:r>
              <a:rPr sz="900" b="0" spc="-65" dirty="0">
                <a:latin typeface="Bookman Old Style"/>
                <a:cs typeface="Bookman Old Style"/>
              </a:rPr>
              <a:t>alias </a:t>
            </a:r>
            <a:r>
              <a:rPr sz="900" b="0" spc="-40" dirty="0">
                <a:latin typeface="Bookman Old Style"/>
                <a:cs typeface="Bookman Old Style"/>
              </a:rPr>
              <a:t>for </a:t>
            </a:r>
            <a:r>
              <a:rPr sz="900" b="0" spc="-60" dirty="0">
                <a:latin typeface="Bookman Old Style"/>
                <a:cs typeface="Bookman Old Style"/>
              </a:rPr>
              <a:t>another </a:t>
            </a:r>
            <a:r>
              <a:rPr sz="900" b="0" spc="-50" dirty="0">
                <a:latin typeface="Bookman Old Style"/>
                <a:cs typeface="Bookman Old Style"/>
              </a:rPr>
              <a:t>module </a:t>
            </a:r>
            <a:r>
              <a:rPr sz="900" b="0" spc="-40" dirty="0">
                <a:latin typeface="Bookman Old Style"/>
                <a:cs typeface="Bookman Old Style"/>
              </a:rPr>
              <a:t>or one </a:t>
            </a:r>
            <a:r>
              <a:rPr sz="900" b="0" spc="-25" dirty="0">
                <a:latin typeface="Bookman Old Style"/>
                <a:cs typeface="Bookman Old Style"/>
              </a:rPr>
              <a:t>of </a:t>
            </a:r>
            <a:r>
              <a:rPr sz="900" b="0" spc="-65" dirty="0">
                <a:latin typeface="Bookman Old Style"/>
                <a:cs typeface="Bookman Old Style"/>
              </a:rPr>
              <a:t>its members. </a:t>
            </a:r>
            <a:r>
              <a:rPr sz="900" b="0" spc="-45" dirty="0">
                <a:latin typeface="Bookman Old Style"/>
                <a:cs typeface="Bookman Old Style"/>
              </a:rPr>
              <a:t>In </a:t>
            </a:r>
            <a:r>
              <a:rPr sz="900" b="0" spc="-55" dirty="0">
                <a:latin typeface="Bookman Old Style"/>
                <a:cs typeface="Bookman Old Style"/>
              </a:rPr>
              <a:t>Listing </a:t>
            </a:r>
            <a:r>
              <a:rPr sz="900" b="0" spc="-90" dirty="0">
                <a:latin typeface="Bookman Old Style"/>
                <a:cs typeface="Bookman Old Style"/>
              </a:rPr>
              <a:t>1-51 </a:t>
            </a:r>
            <a:r>
              <a:rPr sz="900" b="0" spc="-55" dirty="0">
                <a:latin typeface="Bookman Old Style"/>
                <a:cs typeface="Bookman Old Style"/>
              </a:rPr>
              <a:t>the  </a:t>
            </a:r>
            <a:r>
              <a:rPr sz="900" dirty="0">
                <a:latin typeface="SimSun"/>
                <a:cs typeface="SimSun"/>
              </a:rPr>
              <a:t>Ship</a:t>
            </a:r>
            <a:r>
              <a:rPr sz="900" spc="-265" dirty="0">
                <a:latin typeface="SimSun"/>
                <a:cs typeface="SimSun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interface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within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Shipping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module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imported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under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alias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spc="-15" dirty="0">
                <a:latin typeface="SimSun"/>
                <a:cs typeface="SimSun"/>
              </a:rPr>
              <a:t>Ship</a:t>
            </a:r>
            <a:r>
              <a:rPr sz="900" b="0" spc="-15" dirty="0">
                <a:latin typeface="Bookman Old Style"/>
                <a:cs typeface="Bookman Old Style"/>
              </a:rPr>
              <a:t>.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alias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then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throughout 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Docking</a:t>
            </a:r>
            <a:r>
              <a:rPr sz="900" spc="-265" dirty="0">
                <a:latin typeface="SimSun"/>
                <a:cs typeface="SimSun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module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short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name,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so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wherever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Ship</a:t>
            </a:r>
            <a:r>
              <a:rPr sz="900" spc="-265" dirty="0">
                <a:latin typeface="SimSun"/>
                <a:cs typeface="SimSun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appears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within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module,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refers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spc="-5" dirty="0">
                <a:latin typeface="SimSun"/>
                <a:cs typeface="SimSun"/>
              </a:rPr>
              <a:t>Shipping.Ship</a:t>
            </a:r>
            <a:r>
              <a:rPr sz="900" b="0" spc="-5" dirty="0">
                <a:latin typeface="Bookman Old Style"/>
                <a:cs typeface="Bookman Old Style"/>
              </a:rPr>
              <a:t>.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This</a:t>
            </a:r>
            <a:endParaRPr sz="900">
              <a:latin typeface="Bookman Old Style"/>
              <a:cs typeface="Bookman Old Style"/>
            </a:endParaRPr>
          </a:p>
          <a:p>
            <a:pPr marL="12700" marR="193675">
              <a:lnSpc>
                <a:spcPct val="101800"/>
              </a:lnSpc>
            </a:pP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particularly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useful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if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have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long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module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names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deep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nesting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program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allows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reduce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  length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6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annotations.</a:t>
            </a:r>
            <a:endParaRPr sz="9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10" dirty="0">
                <a:latin typeface="Book Antiqua"/>
                <a:cs typeface="Book Antiqua"/>
              </a:rPr>
              <a:t>1-51. </a:t>
            </a:r>
            <a:r>
              <a:rPr sz="900" b="0" spc="-45" dirty="0">
                <a:latin typeface="Bookman Old Style"/>
                <a:cs typeface="Bookman Old Style"/>
              </a:rPr>
              <a:t>Importing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22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module</a:t>
            </a:r>
            <a:endParaRPr sz="9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900" dirty="0">
                <a:latin typeface="SimSun"/>
                <a:cs typeface="SimSun"/>
              </a:rPr>
              <a:t>module Docking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b="1" spc="-20" dirty="0">
                <a:latin typeface="Arial"/>
                <a:cs typeface="Arial"/>
              </a:rPr>
              <a:t>import </a:t>
            </a:r>
            <a:r>
              <a:rPr sz="900" b="1" spc="-40" dirty="0">
                <a:latin typeface="Arial"/>
                <a:cs typeface="Arial"/>
              </a:rPr>
              <a:t>Ship </a:t>
            </a:r>
            <a:r>
              <a:rPr sz="900" b="1" spc="-80" dirty="0">
                <a:latin typeface="Arial"/>
                <a:cs typeface="Arial"/>
              </a:rPr>
              <a:t>=</a:t>
            </a:r>
            <a:r>
              <a:rPr sz="900" b="1" spc="30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Shipping.Ship;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export class Dock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private dockedShips: Ship[] =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[];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L="698500" marR="3434079" indent="-22860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arrival(ship: Ship) {  this.dockedShips.push(ship);</a:t>
            </a:r>
            <a:endParaRPr sz="9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var dock = new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Docking.Dock();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900" b="0" spc="-45" dirty="0">
                <a:latin typeface="Bookman Old Style"/>
                <a:cs typeface="Bookman Old Style"/>
              </a:rPr>
              <a:t>Module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names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contain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periods.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allows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create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naming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hierarchy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acts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like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namespace.</a:t>
            </a:r>
            <a:endParaRPr sz="9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b="0" spc="-65" dirty="0">
                <a:latin typeface="Bookman Old Style"/>
                <a:cs typeface="Bookman Old Style"/>
              </a:rPr>
              <a:t>For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example,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following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module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names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all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valid</a:t>
            </a:r>
            <a:endParaRPr sz="900">
              <a:latin typeface="Bookman Old Style"/>
              <a:cs typeface="Bookman Old Style"/>
            </a:endParaRPr>
          </a:p>
          <a:p>
            <a:pPr marL="607060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dirty="0">
                <a:latin typeface="SimSun"/>
                <a:cs typeface="SimSun"/>
              </a:rPr>
              <a:t>module Transport.Maritime.Shipping {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//...</a:t>
            </a:r>
            <a:endParaRPr sz="900">
              <a:latin typeface="SimSun"/>
              <a:cs typeface="SimSun"/>
            </a:endParaRPr>
          </a:p>
          <a:p>
            <a:pPr marL="607060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606425" algn="l"/>
                <a:tab pos="607060" algn="l"/>
                <a:tab pos="2663825" algn="l"/>
              </a:tabLst>
            </a:pPr>
            <a:r>
              <a:rPr sz="900" dirty="0">
                <a:latin typeface="SimSun"/>
                <a:cs typeface="SimSun"/>
              </a:rPr>
              <a:t>module Transport.Maritime.Docking	{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//...</a:t>
            </a:r>
            <a:endParaRPr sz="900">
              <a:latin typeface="SimSun"/>
              <a:cs typeface="SimSun"/>
            </a:endParaRPr>
          </a:p>
          <a:p>
            <a:pPr marL="607060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dirty="0">
                <a:latin typeface="SimSun"/>
                <a:cs typeface="SimSun"/>
              </a:rPr>
              <a:t>module Transport.Railways.Ticketing {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//...</a:t>
            </a:r>
            <a:endParaRPr sz="900">
              <a:latin typeface="SimSun"/>
              <a:cs typeface="SimSun"/>
            </a:endParaRPr>
          </a:p>
          <a:p>
            <a:pPr marL="12700" marR="17780" indent="228600">
              <a:lnSpc>
                <a:spcPct val="101800"/>
              </a:lnSpc>
              <a:spcBef>
                <a:spcPts val="600"/>
              </a:spcBef>
            </a:pPr>
            <a:r>
              <a:rPr sz="900" b="0" spc="-90" dirty="0">
                <a:latin typeface="Bookman Old Style"/>
                <a:cs typeface="Bookman Old Style"/>
              </a:rPr>
              <a:t>You</a:t>
            </a:r>
            <a:r>
              <a:rPr sz="900" b="0" spc="-14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do</a:t>
            </a:r>
            <a:r>
              <a:rPr sz="900" b="0" spc="-13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not</a:t>
            </a:r>
            <a:r>
              <a:rPr sz="900" b="0" spc="-13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need</a:t>
            </a:r>
            <a:r>
              <a:rPr sz="900" b="0" spc="-13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to</a:t>
            </a:r>
            <a:r>
              <a:rPr sz="900" b="0" spc="-135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have</a:t>
            </a:r>
            <a:r>
              <a:rPr sz="900" b="0" spc="-13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40" dirty="0">
                <a:latin typeface="Bookman Old Style"/>
                <a:cs typeface="Bookman Old Style"/>
              </a:rPr>
              <a:t> </a:t>
            </a:r>
            <a:r>
              <a:rPr sz="900" spc="-20" dirty="0">
                <a:latin typeface="SimSun"/>
                <a:cs typeface="SimSun"/>
              </a:rPr>
              <a:t>Transport</a:t>
            </a:r>
            <a:r>
              <a:rPr sz="900" spc="-300" dirty="0">
                <a:latin typeface="SimSun"/>
                <a:cs typeface="SimSun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module</a:t>
            </a:r>
            <a:r>
              <a:rPr sz="900" b="0" spc="-13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for</a:t>
            </a:r>
            <a:r>
              <a:rPr sz="900" b="0" spc="-135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this</a:t>
            </a:r>
            <a:r>
              <a:rPr sz="900" b="0" spc="-13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to</a:t>
            </a:r>
            <a:r>
              <a:rPr sz="900" b="0" spc="-135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work</a:t>
            </a:r>
            <a:r>
              <a:rPr sz="900" b="0" spc="-14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(although</a:t>
            </a:r>
            <a:r>
              <a:rPr sz="900" b="0" spc="-13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you</a:t>
            </a:r>
            <a:r>
              <a:rPr sz="900" b="0" spc="-13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could</a:t>
            </a:r>
            <a:r>
              <a:rPr sz="900" b="0" spc="-13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if</a:t>
            </a:r>
            <a:r>
              <a:rPr sz="900" b="0" spc="-13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you</a:t>
            </a:r>
            <a:r>
              <a:rPr sz="900" b="0" spc="-13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wanted</a:t>
            </a:r>
            <a:r>
              <a:rPr sz="900" b="0" spc="-14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one);</a:t>
            </a:r>
            <a:r>
              <a:rPr sz="900" b="0" spc="-13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there</a:t>
            </a:r>
            <a:r>
              <a:rPr sz="900" b="0" spc="-13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will</a:t>
            </a:r>
            <a:r>
              <a:rPr sz="900" b="0" spc="-135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appear  </a:t>
            </a:r>
            <a:r>
              <a:rPr sz="900" b="0" spc="-50" dirty="0">
                <a:latin typeface="Bookman Old Style"/>
                <a:cs typeface="Bookman Old Style"/>
              </a:rPr>
              <a:t>to</a:t>
            </a:r>
            <a:r>
              <a:rPr sz="900" b="0" spc="-13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be</a:t>
            </a:r>
            <a:r>
              <a:rPr sz="900" b="0" spc="-13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30" dirty="0">
                <a:latin typeface="Bookman Old Style"/>
                <a:cs typeface="Bookman Old Style"/>
              </a:rPr>
              <a:t> </a:t>
            </a:r>
            <a:r>
              <a:rPr sz="900" spc="-20" dirty="0">
                <a:latin typeface="SimSun"/>
                <a:cs typeface="SimSun"/>
              </a:rPr>
              <a:t>Transport</a:t>
            </a:r>
            <a:r>
              <a:rPr sz="900" spc="-300" dirty="0">
                <a:latin typeface="SimSun"/>
                <a:cs typeface="SimSun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module</a:t>
            </a:r>
            <a:r>
              <a:rPr sz="900" b="0" spc="-135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that</a:t>
            </a:r>
            <a:r>
              <a:rPr sz="900" b="0" spc="-130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contains</a:t>
            </a:r>
            <a:r>
              <a:rPr sz="900" b="0" spc="-13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30" dirty="0">
                <a:latin typeface="Bookman Old Style"/>
                <a:cs typeface="Bookman Old Style"/>
              </a:rPr>
              <a:t> </a:t>
            </a:r>
            <a:r>
              <a:rPr sz="900" spc="-20" dirty="0">
                <a:latin typeface="SimSun"/>
                <a:cs typeface="SimSun"/>
              </a:rPr>
              <a:t>Maritime</a:t>
            </a:r>
            <a:r>
              <a:rPr sz="900" spc="-300" dirty="0">
                <a:latin typeface="SimSun"/>
                <a:cs typeface="SimSun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module</a:t>
            </a:r>
            <a:r>
              <a:rPr sz="900" b="0" spc="-135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and</a:t>
            </a:r>
            <a:r>
              <a:rPr sz="900" b="0" spc="-13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35" dirty="0">
                <a:latin typeface="Bookman Old Style"/>
                <a:cs typeface="Bookman Old Style"/>
              </a:rPr>
              <a:t> </a:t>
            </a:r>
            <a:r>
              <a:rPr sz="900" spc="-20" dirty="0">
                <a:latin typeface="SimSun"/>
                <a:cs typeface="SimSun"/>
              </a:rPr>
              <a:t>Railways</a:t>
            </a:r>
            <a:r>
              <a:rPr sz="900" spc="-295" dirty="0">
                <a:latin typeface="SimSun"/>
                <a:cs typeface="SimSun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module</a:t>
            </a:r>
            <a:r>
              <a:rPr sz="900" b="0" spc="-13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when</a:t>
            </a:r>
            <a:r>
              <a:rPr sz="900" b="0" spc="-13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autocompletion</a:t>
            </a:r>
            <a:r>
              <a:rPr sz="900" b="0" spc="-13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is</a:t>
            </a:r>
            <a:r>
              <a:rPr sz="900" b="0" spc="-135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shown.</a:t>
            </a:r>
            <a:r>
              <a:rPr sz="900" b="0" spc="-13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The  </a:t>
            </a:r>
            <a:r>
              <a:rPr sz="900" b="0" spc="-80" dirty="0">
                <a:latin typeface="Bookman Old Style"/>
                <a:cs typeface="Bookman Old Style"/>
              </a:rPr>
              <a:t>naming </a:t>
            </a:r>
            <a:r>
              <a:rPr sz="900" b="0" spc="-70" dirty="0">
                <a:latin typeface="Bookman Old Style"/>
                <a:cs typeface="Bookman Old Style"/>
              </a:rPr>
              <a:t>allows </a:t>
            </a:r>
            <a:r>
              <a:rPr sz="900" b="0" spc="-85" dirty="0">
                <a:latin typeface="Bookman Old Style"/>
                <a:cs typeface="Bookman Old Style"/>
              </a:rPr>
              <a:t>features </a:t>
            </a:r>
            <a:r>
              <a:rPr sz="900" b="0" spc="-50" dirty="0">
                <a:latin typeface="Bookman Old Style"/>
                <a:cs typeface="Bookman Old Style"/>
              </a:rPr>
              <a:t>to </a:t>
            </a:r>
            <a:r>
              <a:rPr sz="900" b="0" spc="-55" dirty="0">
                <a:latin typeface="Bookman Old Style"/>
                <a:cs typeface="Bookman Old Style"/>
              </a:rPr>
              <a:t>be </a:t>
            </a:r>
            <a:r>
              <a:rPr sz="900" b="0" spc="-65" dirty="0">
                <a:latin typeface="Bookman Old Style"/>
                <a:cs typeface="Bookman Old Style"/>
              </a:rPr>
              <a:t>discovered </a:t>
            </a:r>
            <a:r>
              <a:rPr sz="900" b="0" spc="-60" dirty="0">
                <a:latin typeface="Bookman Old Style"/>
                <a:cs typeface="Bookman Old Style"/>
              </a:rPr>
              <a:t>logically </a:t>
            </a:r>
            <a:r>
              <a:rPr sz="900" b="0" spc="-85" dirty="0">
                <a:latin typeface="Bookman Old Style"/>
                <a:cs typeface="Bookman Old Style"/>
              </a:rPr>
              <a:t>using </a:t>
            </a:r>
            <a:r>
              <a:rPr sz="900" b="0" spc="-70" dirty="0">
                <a:latin typeface="Bookman Old Style"/>
                <a:cs typeface="Bookman Old Style"/>
              </a:rPr>
              <a:t>autocompletion. </a:t>
            </a:r>
            <a:r>
              <a:rPr sz="900" b="0" spc="-75" dirty="0">
                <a:latin typeface="Bookman Old Style"/>
                <a:cs typeface="Bookman Old Style"/>
              </a:rPr>
              <a:t>When you </a:t>
            </a:r>
            <a:r>
              <a:rPr sz="900" b="0" spc="-70" dirty="0">
                <a:latin typeface="Bookman Old Style"/>
                <a:cs typeface="Bookman Old Style"/>
              </a:rPr>
              <a:t>design </a:t>
            </a:r>
            <a:r>
              <a:rPr sz="900" b="0" spc="-80" dirty="0">
                <a:latin typeface="Bookman Old Style"/>
                <a:cs typeface="Bookman Old Style"/>
              </a:rPr>
              <a:t>your </a:t>
            </a:r>
            <a:r>
              <a:rPr sz="900" b="0" spc="-75" dirty="0">
                <a:latin typeface="Bookman Old Style"/>
                <a:cs typeface="Bookman Old Style"/>
              </a:rPr>
              <a:t>program </a:t>
            </a:r>
            <a:r>
              <a:rPr sz="900" b="0" spc="-90" dirty="0">
                <a:latin typeface="Bookman Old Style"/>
                <a:cs typeface="Bookman Old Style"/>
              </a:rPr>
              <a:t>structure, </a:t>
            </a:r>
            <a:r>
              <a:rPr sz="900" b="0" spc="-75" dirty="0">
                <a:latin typeface="Bookman Old Style"/>
                <a:cs typeface="Bookman Old Style"/>
              </a:rPr>
              <a:t>the  </a:t>
            </a:r>
            <a:r>
              <a:rPr sz="900" b="0" spc="-70" dirty="0">
                <a:latin typeface="Bookman Old Style"/>
                <a:cs typeface="Bookman Old Style"/>
              </a:rPr>
              <a:t>discoverability</a:t>
            </a:r>
            <a:r>
              <a:rPr sz="900" b="0" spc="-13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of</a:t>
            </a:r>
            <a:r>
              <a:rPr sz="900" b="0" spc="-13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the</a:t>
            </a:r>
            <a:r>
              <a:rPr sz="900" b="0" spc="-130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features</a:t>
            </a:r>
            <a:r>
              <a:rPr sz="900" b="0" spc="-135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through</a:t>
            </a:r>
            <a:r>
              <a:rPr sz="900" b="0" spc="-13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autocompletion</a:t>
            </a:r>
            <a:r>
              <a:rPr sz="900" b="0" spc="-130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should</a:t>
            </a:r>
            <a:r>
              <a:rPr sz="900" b="0" spc="-13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be</a:t>
            </a:r>
            <a:r>
              <a:rPr sz="900" b="0" spc="-13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high</a:t>
            </a:r>
            <a:r>
              <a:rPr sz="900" b="0" spc="-13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on</a:t>
            </a:r>
            <a:r>
              <a:rPr sz="900" b="0" spc="-13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the</a:t>
            </a:r>
            <a:r>
              <a:rPr sz="900" b="0" spc="-13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list</a:t>
            </a:r>
            <a:r>
              <a:rPr sz="900" b="0" spc="-13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of</a:t>
            </a:r>
            <a:r>
              <a:rPr sz="900" b="0" spc="-13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factors</a:t>
            </a:r>
            <a:r>
              <a:rPr sz="900" b="0" spc="-135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that</a:t>
            </a:r>
            <a:r>
              <a:rPr sz="900" b="0" spc="-13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influence</a:t>
            </a:r>
            <a:r>
              <a:rPr sz="900" b="0" spc="-130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your</a:t>
            </a:r>
            <a:r>
              <a:rPr sz="900" b="0" spc="-135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naming.</a:t>
            </a:r>
            <a:endParaRPr sz="900">
              <a:latin typeface="Bookman Old Style"/>
              <a:cs typeface="Bookman Old Style"/>
            </a:endParaRPr>
          </a:p>
          <a:p>
            <a:pPr marL="12700" marR="79375" indent="228600">
              <a:lnSpc>
                <a:spcPct val="101800"/>
              </a:lnSpc>
            </a:pPr>
            <a:r>
              <a:rPr sz="900" b="0" spc="-55" dirty="0">
                <a:latin typeface="Bookman Old Style"/>
                <a:cs typeface="Bookman Old Style"/>
              </a:rPr>
              <a:t>Internal modules </a:t>
            </a:r>
            <a:r>
              <a:rPr sz="900" b="0" spc="-35" dirty="0">
                <a:latin typeface="Bookman Old Style"/>
                <a:cs typeface="Bookman Old Style"/>
              </a:rPr>
              <a:t>don’t </a:t>
            </a:r>
            <a:r>
              <a:rPr sz="900" b="0" spc="-45" dirty="0">
                <a:latin typeface="Bookman Old Style"/>
                <a:cs typeface="Bookman Old Style"/>
              </a:rPr>
              <a:t>benefit </a:t>
            </a:r>
            <a:r>
              <a:rPr sz="900" b="0" spc="-50" dirty="0">
                <a:latin typeface="Bookman Old Style"/>
                <a:cs typeface="Bookman Old Style"/>
              </a:rPr>
              <a:t>from </a:t>
            </a:r>
            <a:r>
              <a:rPr sz="900" b="0" spc="-65" dirty="0">
                <a:latin typeface="Bookman Old Style"/>
                <a:cs typeface="Bookman Old Style"/>
              </a:rPr>
              <a:t>automatic </a:t>
            </a:r>
            <a:r>
              <a:rPr sz="900" b="0" spc="-50" dirty="0">
                <a:latin typeface="Bookman Old Style"/>
                <a:cs typeface="Bookman Old Style"/>
              </a:rPr>
              <a:t>module </a:t>
            </a:r>
            <a:r>
              <a:rPr sz="900" b="0" spc="-45" dirty="0">
                <a:latin typeface="Bookman Old Style"/>
                <a:cs typeface="Bookman Old Style"/>
              </a:rPr>
              <a:t>loading </a:t>
            </a:r>
            <a:r>
              <a:rPr sz="900" b="0" spc="-90" dirty="0">
                <a:latin typeface="Bookman Old Style"/>
                <a:cs typeface="Bookman Old Style"/>
              </a:rPr>
              <a:t>as </a:t>
            </a:r>
            <a:r>
              <a:rPr sz="900" b="0" spc="-60" dirty="0">
                <a:latin typeface="Bookman Old Style"/>
                <a:cs typeface="Bookman Old Style"/>
              </a:rPr>
              <a:t>external </a:t>
            </a:r>
            <a:r>
              <a:rPr sz="900" b="0" spc="-55" dirty="0">
                <a:latin typeface="Bookman Old Style"/>
                <a:cs typeface="Bookman Old Style"/>
              </a:rPr>
              <a:t>modules do. </a:t>
            </a:r>
            <a:r>
              <a:rPr sz="900" b="0" spc="-80" dirty="0">
                <a:latin typeface="Bookman Old Style"/>
                <a:cs typeface="Bookman Old Style"/>
              </a:rPr>
              <a:t>You </a:t>
            </a:r>
            <a:r>
              <a:rPr sz="900" b="0" spc="-60" dirty="0">
                <a:latin typeface="Bookman Old Style"/>
                <a:cs typeface="Bookman Old Style"/>
              </a:rPr>
              <a:t>are </a:t>
            </a:r>
            <a:r>
              <a:rPr sz="900" b="0" spc="-45" dirty="0">
                <a:latin typeface="Bookman Old Style"/>
                <a:cs typeface="Bookman Old Style"/>
              </a:rPr>
              <a:t>free to  </a:t>
            </a:r>
            <a:r>
              <a:rPr sz="900" b="0" spc="-50" dirty="0">
                <a:latin typeface="Bookman Old Style"/>
                <a:cs typeface="Bookman Old Style"/>
              </a:rPr>
              <a:t>implement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own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method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loading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scripts.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scale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elegance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from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least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graceful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most,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could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use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any 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229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35" dirty="0">
                <a:latin typeface="Bookman Old Style"/>
                <a:cs typeface="Bookman Old Style"/>
              </a:rPr>
              <a:t>following </a:t>
            </a:r>
            <a:r>
              <a:rPr sz="900" b="0" spc="-50" dirty="0">
                <a:latin typeface="Bookman Old Style"/>
                <a:cs typeface="Bookman Old Style"/>
              </a:rPr>
              <a:t>options:</a:t>
            </a:r>
            <a:endParaRPr sz="900">
              <a:latin typeface="Bookman Old Style"/>
              <a:cs typeface="Bookman Old Style"/>
            </a:endParaRPr>
          </a:p>
          <a:p>
            <a:pPr marL="607060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b="0" spc="-50" dirty="0">
                <a:latin typeface="Bookman Old Style"/>
                <a:cs typeface="Bookman Old Style"/>
              </a:rPr>
              <a:t>Include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each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file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script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tag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web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page.</a:t>
            </a:r>
            <a:endParaRPr sz="900">
              <a:latin typeface="Bookman Old Style"/>
              <a:cs typeface="Bookman Old Style"/>
            </a:endParaRPr>
          </a:p>
          <a:p>
            <a:pPr marL="607060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b="0" spc="-45" dirty="0">
                <a:latin typeface="Bookman Old Style"/>
                <a:cs typeface="Bookman Old Style"/>
              </a:rPr>
              <a:t>Compile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program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single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file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include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script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tag.</a:t>
            </a:r>
            <a:endParaRPr sz="900">
              <a:latin typeface="Bookman Old Style"/>
              <a:cs typeface="Bookman Old Style"/>
            </a:endParaRPr>
          </a:p>
          <a:p>
            <a:pPr marL="607060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b="0" spc="-45" dirty="0">
                <a:latin typeface="Bookman Old Style"/>
                <a:cs typeface="Bookman Old Style"/>
              </a:rPr>
              <a:t>Compile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program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single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file,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minify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it,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include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script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tag.</a:t>
            </a:r>
            <a:endParaRPr sz="900">
              <a:latin typeface="Bookman Old Style"/>
              <a:cs typeface="Bookman Old Style"/>
            </a:endParaRPr>
          </a:p>
          <a:p>
            <a:pPr marL="607060" indent="-22860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b="0" spc="-70" dirty="0">
                <a:latin typeface="Bookman Old Style"/>
                <a:cs typeface="Bookman Old Style"/>
              </a:rPr>
              <a:t>Switch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external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modules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use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module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loader.</a:t>
            </a:r>
            <a:endParaRPr sz="900">
              <a:latin typeface="Bookman Old Style"/>
              <a:cs typeface="Bookman Old Style"/>
            </a:endParaRPr>
          </a:p>
          <a:p>
            <a:pPr marL="12700" marR="33655" indent="228600">
              <a:lnSpc>
                <a:spcPct val="101800"/>
              </a:lnSpc>
              <a:spcBef>
                <a:spcPts val="600"/>
              </a:spcBef>
            </a:pPr>
            <a:r>
              <a:rPr sz="900" b="0" spc="-45" dirty="0">
                <a:latin typeface="Bookman Old Style"/>
                <a:cs typeface="Bookman Old Style"/>
              </a:rPr>
              <a:t>The </a:t>
            </a:r>
            <a:r>
              <a:rPr sz="900" b="0" spc="-50" dirty="0">
                <a:latin typeface="Bookman Old Style"/>
                <a:cs typeface="Bookman Old Style"/>
              </a:rPr>
              <a:t>final </a:t>
            </a:r>
            <a:r>
              <a:rPr sz="900" b="0" spc="-45" dirty="0">
                <a:latin typeface="Bookman Old Style"/>
                <a:cs typeface="Bookman Old Style"/>
              </a:rPr>
              <a:t>two </a:t>
            </a:r>
            <a:r>
              <a:rPr sz="900" b="0" spc="-50" dirty="0">
                <a:latin typeface="Bookman Old Style"/>
                <a:cs typeface="Bookman Old Style"/>
              </a:rPr>
              <a:t>options </a:t>
            </a:r>
            <a:r>
              <a:rPr sz="900" b="0" spc="-60" dirty="0">
                <a:latin typeface="Bookman Old Style"/>
                <a:cs typeface="Bookman Old Style"/>
              </a:rPr>
              <a:t>are </a:t>
            </a:r>
            <a:r>
              <a:rPr sz="900" b="0" spc="-65" dirty="0">
                <a:latin typeface="Bookman Old Style"/>
                <a:cs typeface="Bookman Old Style"/>
              </a:rPr>
              <a:t>actually </a:t>
            </a:r>
            <a:r>
              <a:rPr sz="900" b="0" spc="-55" dirty="0">
                <a:latin typeface="Bookman Old Style"/>
                <a:cs typeface="Bookman Old Style"/>
              </a:rPr>
              <a:t>both </a:t>
            </a:r>
            <a:r>
              <a:rPr sz="900" b="0" spc="-45" dirty="0">
                <a:latin typeface="Bookman Old Style"/>
                <a:cs typeface="Bookman Old Style"/>
              </a:rPr>
              <a:t>valid </a:t>
            </a:r>
            <a:r>
              <a:rPr sz="900" b="0" spc="-50" dirty="0">
                <a:latin typeface="Bookman Old Style"/>
                <a:cs typeface="Bookman Old Style"/>
              </a:rPr>
              <a:t>depending </a:t>
            </a:r>
            <a:r>
              <a:rPr sz="900" b="0" spc="-45" dirty="0">
                <a:latin typeface="Bookman Old Style"/>
                <a:cs typeface="Bookman Old Style"/>
              </a:rPr>
              <a:t>on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50" dirty="0">
                <a:latin typeface="Bookman Old Style"/>
                <a:cs typeface="Bookman Old Style"/>
              </a:rPr>
              <a:t>size </a:t>
            </a:r>
            <a:r>
              <a:rPr sz="900" b="0" spc="-25" dirty="0">
                <a:latin typeface="Bookman Old Style"/>
                <a:cs typeface="Bookman Old Style"/>
              </a:rPr>
              <a:t>of </a:t>
            </a:r>
            <a:r>
              <a:rPr sz="900" b="0" spc="-65" dirty="0">
                <a:latin typeface="Bookman Old Style"/>
                <a:cs typeface="Bookman Old Style"/>
              </a:rPr>
              <a:t>your </a:t>
            </a:r>
            <a:r>
              <a:rPr sz="900" b="0" spc="-60" dirty="0">
                <a:latin typeface="Bookman Old Style"/>
                <a:cs typeface="Bookman Old Style"/>
              </a:rPr>
              <a:t>program. </a:t>
            </a:r>
            <a:r>
              <a:rPr sz="900" b="0" spc="-50" dirty="0">
                <a:latin typeface="Bookman Old Style"/>
                <a:cs typeface="Bookman Old Style"/>
              </a:rPr>
              <a:t>There </a:t>
            </a:r>
            <a:r>
              <a:rPr sz="900" b="0" spc="-65" dirty="0">
                <a:latin typeface="Bookman Old Style"/>
                <a:cs typeface="Bookman Old Style"/>
              </a:rPr>
              <a:t>is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60" dirty="0">
                <a:latin typeface="Bookman Old Style"/>
                <a:cs typeface="Bookman Old Style"/>
              </a:rPr>
              <a:t>threshold </a:t>
            </a:r>
            <a:r>
              <a:rPr sz="900" b="0" spc="-65" dirty="0">
                <a:latin typeface="Bookman Old Style"/>
                <a:cs typeface="Bookman Old Style"/>
              </a:rPr>
              <a:t>you  </a:t>
            </a:r>
            <a:r>
              <a:rPr sz="900" b="0" spc="-75" dirty="0">
                <a:latin typeface="Bookman Old Style"/>
                <a:cs typeface="Bookman Old Style"/>
              </a:rPr>
              <a:t>may </a:t>
            </a:r>
            <a:r>
              <a:rPr sz="900" b="0" spc="-65" dirty="0">
                <a:latin typeface="Bookman Old Style"/>
                <a:cs typeface="Bookman Old Style"/>
              </a:rPr>
              <a:t>reach </a:t>
            </a:r>
            <a:r>
              <a:rPr sz="900" b="0" spc="-55" dirty="0">
                <a:latin typeface="Bookman Old Style"/>
                <a:cs typeface="Bookman Old Style"/>
              </a:rPr>
              <a:t>where </a:t>
            </a:r>
            <a:r>
              <a:rPr sz="900" b="0" spc="-60" dirty="0">
                <a:latin typeface="Bookman Old Style"/>
                <a:cs typeface="Bookman Old Style"/>
              </a:rPr>
              <a:t>internal </a:t>
            </a:r>
            <a:r>
              <a:rPr sz="900" b="0" spc="-55" dirty="0">
                <a:latin typeface="Bookman Old Style"/>
                <a:cs typeface="Bookman Old Style"/>
              </a:rPr>
              <a:t>modules </a:t>
            </a:r>
            <a:r>
              <a:rPr sz="900" b="0" spc="-80" dirty="0">
                <a:latin typeface="Bookman Old Style"/>
                <a:cs typeface="Bookman Old Style"/>
              </a:rPr>
              <a:t>just </a:t>
            </a:r>
            <a:r>
              <a:rPr sz="900" b="0" spc="-50" dirty="0">
                <a:latin typeface="Bookman Old Style"/>
                <a:cs typeface="Bookman Old Style"/>
              </a:rPr>
              <a:t>aren’t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45" dirty="0">
                <a:latin typeface="Bookman Old Style"/>
                <a:cs typeface="Bookman Old Style"/>
              </a:rPr>
              <a:t>viable </a:t>
            </a:r>
            <a:r>
              <a:rPr sz="900" b="0" spc="-40" dirty="0">
                <a:latin typeface="Bookman Old Style"/>
                <a:cs typeface="Bookman Old Style"/>
              </a:rPr>
              <a:t>option </a:t>
            </a:r>
            <a:r>
              <a:rPr sz="900" b="0" spc="-75" dirty="0">
                <a:latin typeface="Bookman Old Style"/>
                <a:cs typeface="Bookman Old Style"/>
              </a:rPr>
              <a:t>any </a:t>
            </a:r>
            <a:r>
              <a:rPr sz="900" b="0" spc="-45" dirty="0">
                <a:latin typeface="Bookman Old Style"/>
                <a:cs typeface="Bookman Old Style"/>
              </a:rPr>
              <a:t>longer </a:t>
            </a:r>
            <a:r>
              <a:rPr sz="900" b="0" spc="-60" dirty="0">
                <a:latin typeface="Bookman Old Style"/>
                <a:cs typeface="Bookman Old Style"/>
              </a:rPr>
              <a:t>due </a:t>
            </a:r>
            <a:r>
              <a:rPr sz="900" b="0" spc="-45" dirty="0">
                <a:latin typeface="Bookman Old Style"/>
                <a:cs typeface="Bookman Old Style"/>
              </a:rPr>
              <a:t>to </a:t>
            </a:r>
            <a:r>
              <a:rPr sz="900" b="0" spc="-65" dirty="0">
                <a:latin typeface="Bookman Old Style"/>
                <a:cs typeface="Bookman Old Style"/>
              </a:rPr>
              <a:t>your </a:t>
            </a:r>
            <a:r>
              <a:rPr sz="900" b="0" spc="-60" dirty="0">
                <a:latin typeface="Bookman Old Style"/>
                <a:cs typeface="Bookman Old Style"/>
              </a:rPr>
              <a:t>program </a:t>
            </a:r>
            <a:r>
              <a:rPr sz="900" b="0" spc="-55" dirty="0">
                <a:latin typeface="Bookman Old Style"/>
                <a:cs typeface="Bookman Old Style"/>
              </a:rPr>
              <a:t>size. </a:t>
            </a:r>
            <a:r>
              <a:rPr sz="900" b="0" spc="-20" dirty="0">
                <a:latin typeface="Bookman Old Style"/>
                <a:cs typeface="Bookman Old Style"/>
              </a:rPr>
              <a:t>If </a:t>
            </a:r>
            <a:r>
              <a:rPr sz="900" b="0" spc="-65" dirty="0">
                <a:latin typeface="Bookman Old Style"/>
                <a:cs typeface="Bookman Old Style"/>
              </a:rPr>
              <a:t>your </a:t>
            </a:r>
            <a:r>
              <a:rPr sz="900" b="0" spc="-60" dirty="0">
                <a:latin typeface="Bookman Old Style"/>
                <a:cs typeface="Bookman Old Style"/>
              </a:rPr>
              <a:t>program  </a:t>
            </a:r>
            <a:r>
              <a:rPr sz="900" b="0" spc="-50" dirty="0">
                <a:latin typeface="Bookman Old Style"/>
                <a:cs typeface="Bookman Old Style"/>
              </a:rPr>
              <a:t>becomes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large,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loading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smaller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parts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program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need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them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may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best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bet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better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off  </a:t>
            </a:r>
            <a:r>
              <a:rPr sz="900" b="0" spc="-70" dirty="0">
                <a:latin typeface="Bookman Old Style"/>
                <a:cs typeface="Bookman Old Style"/>
              </a:rPr>
              <a:t>using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external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modules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for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this.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For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programs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combined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minified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into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reasonably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small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file,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internal  </a:t>
            </a:r>
            <a:r>
              <a:rPr sz="900" b="0" spc="-55" dirty="0">
                <a:latin typeface="Bookman Old Style"/>
                <a:cs typeface="Bookman Old Style"/>
              </a:rPr>
              <a:t>modules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work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well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result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fewer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HTTP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requests.</a:t>
            </a:r>
            <a:endParaRPr sz="900">
              <a:latin typeface="Bookman Old Style"/>
              <a:cs typeface="Bookman Old Style"/>
            </a:endParaRPr>
          </a:p>
          <a:p>
            <a:pPr marL="12700" marR="144145" indent="228600">
              <a:lnSpc>
                <a:spcPct val="101800"/>
              </a:lnSpc>
            </a:pPr>
            <a:r>
              <a:rPr sz="900" b="0" spc="-45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some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integrated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development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environments,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modules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recognized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automatically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assumed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  </a:t>
            </a:r>
            <a:r>
              <a:rPr sz="900" b="0" spc="-60" dirty="0">
                <a:latin typeface="Bookman Old Style"/>
                <a:cs typeface="Bookman Old Style"/>
              </a:rPr>
              <a:t>present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runtime,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which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means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any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given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TypeScript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file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will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find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autocompletion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checking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for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all 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code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program.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tools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don’t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automatically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look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for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dependent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files,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supply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hint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endParaRPr sz="9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3280688"/>
            <a:ext cx="5715000" cy="0"/>
          </a:xfrm>
          <a:custGeom>
            <a:avLst/>
            <a:gdLst/>
            <a:ahLst/>
            <a:cxnLst/>
            <a:rect l="l" t="t" r="r" b="b"/>
            <a:pathLst>
              <a:path w="5715000">
                <a:moveTo>
                  <a:pt x="0" y="0"/>
                </a:moveTo>
                <a:lnTo>
                  <a:pt x="5715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3631843"/>
            <a:ext cx="5715000" cy="0"/>
          </a:xfrm>
          <a:custGeom>
            <a:avLst/>
            <a:gdLst/>
            <a:ahLst/>
            <a:cxnLst/>
            <a:rect l="l" t="t" r="r" b="b"/>
            <a:pathLst>
              <a:path w="5715000">
                <a:moveTo>
                  <a:pt x="0" y="0"/>
                </a:moveTo>
                <a:lnTo>
                  <a:pt x="5715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4497" y="301118"/>
            <a:ext cx="5733415" cy="74650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Chapter </a:t>
            </a:r>
            <a:r>
              <a:rPr sz="800" spc="-65" dirty="0">
                <a:latin typeface="Arial"/>
                <a:cs typeface="Arial"/>
              </a:rPr>
              <a:t>1 </a:t>
            </a:r>
            <a:r>
              <a:rPr sz="800" spc="-195" dirty="0">
                <a:solidFill>
                  <a:srgbClr val="CFD0D0"/>
                </a:solidFill>
                <a:latin typeface="MS UI Gothic"/>
                <a:cs typeface="MS UI Gothic"/>
              </a:rPr>
              <a:t>■ </a:t>
            </a:r>
            <a:r>
              <a:rPr sz="800" spc="-10" dirty="0">
                <a:latin typeface="Arial"/>
                <a:cs typeface="Arial"/>
              </a:rPr>
              <a:t>typeSCript </a:t>
            </a:r>
            <a:r>
              <a:rPr sz="800" spc="-40" dirty="0">
                <a:latin typeface="Arial"/>
                <a:cs typeface="Arial"/>
              </a:rPr>
              <a:t>Language</a:t>
            </a:r>
            <a:r>
              <a:rPr sz="800" spc="-45" dirty="0">
                <a:latin typeface="Arial"/>
                <a:cs typeface="Arial"/>
              </a:rPr>
              <a:t> </a:t>
            </a:r>
            <a:r>
              <a:rPr sz="800" spc="-30" dirty="0">
                <a:latin typeface="Arial"/>
                <a:cs typeface="Arial"/>
              </a:rPr>
              <a:t>FeatureS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80010">
              <a:lnSpc>
                <a:spcPct val="101800"/>
              </a:lnSpc>
            </a:pPr>
            <a:r>
              <a:rPr sz="900" b="0" spc="-50" dirty="0">
                <a:latin typeface="Bookman Old Style"/>
                <a:cs typeface="Bookman Old Style"/>
              </a:rPr>
              <a:t>reference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comment.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Listing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1-52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shows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reference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comment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required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make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Shipping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module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visible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within  </a:t>
            </a:r>
            <a:r>
              <a:rPr sz="900" b="0" spc="-55" dirty="0">
                <a:latin typeface="Bookman Old Style"/>
                <a:cs typeface="Bookman Old Style"/>
              </a:rPr>
              <a:t>the Docking</a:t>
            </a:r>
            <a:r>
              <a:rPr sz="900" b="0" spc="-16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module.</a:t>
            </a:r>
            <a:endParaRPr sz="9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10" dirty="0">
                <a:latin typeface="Book Antiqua"/>
                <a:cs typeface="Book Antiqua"/>
              </a:rPr>
              <a:t>1-52. </a:t>
            </a:r>
            <a:r>
              <a:rPr sz="900" b="0" spc="-50" dirty="0">
                <a:latin typeface="Bookman Old Style"/>
                <a:cs typeface="Bookman Old Style"/>
              </a:rPr>
              <a:t>Reference</a:t>
            </a:r>
            <a:r>
              <a:rPr sz="900" b="0" spc="-16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comments</a:t>
            </a:r>
            <a:endParaRPr sz="9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900" dirty="0">
                <a:latin typeface="SimSun"/>
                <a:cs typeface="SimSun"/>
              </a:rPr>
              <a:t>///&lt;reference path="Shipping.ts"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/&gt;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module Docking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import Ship =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Shipping.Ship;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export class Dock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private dockedShips: Ship[] =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[];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imes New Roman"/>
              <a:cs typeface="Times New Roman"/>
            </a:endParaRPr>
          </a:p>
          <a:p>
            <a:pPr marL="698500" marR="3426460" indent="-22860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arrival(ship: Ship) {  this.dockedShips.push(ship);</a:t>
            </a:r>
            <a:endParaRPr sz="9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marL="139700" indent="-127000">
              <a:lnSpc>
                <a:spcPct val="100000"/>
              </a:lnSpc>
              <a:buClr>
                <a:srgbClr val="CFD0D0"/>
              </a:buClr>
              <a:buFont typeface="MS UI Gothic"/>
              <a:buChar char="■"/>
              <a:tabLst>
                <a:tab pos="140335" algn="l"/>
              </a:tabLst>
            </a:pPr>
            <a:r>
              <a:rPr sz="1000" b="1" spc="-100" dirty="0">
                <a:latin typeface="Arial"/>
                <a:cs typeface="Arial"/>
              </a:rPr>
              <a:t>Tip </a:t>
            </a:r>
            <a:r>
              <a:rPr sz="1000" spc="-65" dirty="0">
                <a:latin typeface="Arial"/>
                <a:cs typeface="Arial"/>
              </a:rPr>
              <a:t>remember </a:t>
            </a:r>
            <a:r>
              <a:rPr sz="1000" spc="-60" dirty="0">
                <a:latin typeface="Arial"/>
                <a:cs typeface="Arial"/>
              </a:rPr>
              <a:t>that </a:t>
            </a:r>
            <a:r>
              <a:rPr sz="1000" spc="-55" dirty="0">
                <a:latin typeface="Arial"/>
                <a:cs typeface="Arial"/>
              </a:rPr>
              <a:t>with </a:t>
            </a:r>
            <a:r>
              <a:rPr sz="1000" spc="-110" dirty="0">
                <a:latin typeface="Arial"/>
                <a:cs typeface="Arial"/>
              </a:rPr>
              <a:t>some </a:t>
            </a:r>
            <a:r>
              <a:rPr sz="1000" spc="-90" dirty="0">
                <a:latin typeface="Arial"/>
                <a:cs typeface="Arial"/>
              </a:rPr>
              <a:t>development </a:t>
            </a:r>
            <a:r>
              <a:rPr sz="1000" spc="-70" dirty="0">
                <a:latin typeface="Arial"/>
                <a:cs typeface="Arial"/>
              </a:rPr>
              <a:t>tools; </a:t>
            </a:r>
            <a:r>
              <a:rPr sz="1000" spc="-80" dirty="0">
                <a:latin typeface="Arial"/>
                <a:cs typeface="Arial"/>
              </a:rPr>
              <a:t>reference </a:t>
            </a:r>
            <a:r>
              <a:rPr sz="1000" spc="-95" dirty="0">
                <a:latin typeface="Arial"/>
                <a:cs typeface="Arial"/>
              </a:rPr>
              <a:t>comments </a:t>
            </a:r>
            <a:r>
              <a:rPr sz="1000" spc="-90" dirty="0">
                <a:latin typeface="Arial"/>
                <a:cs typeface="Arial"/>
              </a:rPr>
              <a:t>are</a:t>
            </a:r>
            <a:r>
              <a:rPr sz="1000" spc="-145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optional.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127635" indent="228600">
              <a:lnSpc>
                <a:spcPct val="101800"/>
              </a:lnSpc>
              <a:spcBef>
                <a:spcPts val="950"/>
              </a:spcBef>
            </a:pPr>
            <a:r>
              <a:rPr sz="900" b="0" spc="-20" dirty="0">
                <a:latin typeface="Bookman Old Style"/>
                <a:cs typeface="Bookman Old Style"/>
              </a:rPr>
              <a:t>If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compiling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project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single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file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using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TypeScript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compiler,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reference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comments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serve 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additional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purpose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helping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compiler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order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output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correctly,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based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dependencies.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You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  </a:t>
            </a:r>
            <a:r>
              <a:rPr sz="900" b="0" spc="-60" dirty="0">
                <a:latin typeface="Bookman Old Style"/>
                <a:cs typeface="Bookman Old Style"/>
              </a:rPr>
              <a:t>read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more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about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TypeScript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compiler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generate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combined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single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output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file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Appendix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2.</a:t>
            </a:r>
            <a:endParaRPr sz="9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400" b="0" spc="-110" dirty="0">
                <a:latin typeface="Bookman Old Style"/>
                <a:cs typeface="Bookman Old Style"/>
              </a:rPr>
              <a:t>External</a:t>
            </a:r>
            <a:r>
              <a:rPr sz="1400" b="0" spc="-165" dirty="0">
                <a:latin typeface="Bookman Old Style"/>
                <a:cs typeface="Bookman Old Style"/>
              </a:rPr>
              <a:t> </a:t>
            </a:r>
            <a:r>
              <a:rPr sz="1400" b="0" spc="-80" dirty="0">
                <a:latin typeface="Bookman Old Style"/>
                <a:cs typeface="Bookman Old Style"/>
              </a:rPr>
              <a:t>Modules</a:t>
            </a:r>
            <a:endParaRPr sz="1400">
              <a:latin typeface="Bookman Old Style"/>
              <a:cs typeface="Bookman Old Style"/>
            </a:endParaRPr>
          </a:p>
          <a:p>
            <a:pPr marL="12700" marR="103505">
              <a:lnSpc>
                <a:spcPct val="101800"/>
              </a:lnSpc>
              <a:spcBef>
                <a:spcPts val="500"/>
              </a:spcBef>
            </a:pPr>
            <a:r>
              <a:rPr sz="900" b="0" spc="-70" dirty="0">
                <a:latin typeface="Bookman Old Style"/>
                <a:cs typeface="Bookman Old Style"/>
              </a:rPr>
              <a:t>External </a:t>
            </a:r>
            <a:r>
              <a:rPr sz="900" b="0" spc="-55" dirty="0">
                <a:latin typeface="Bookman Old Style"/>
                <a:cs typeface="Bookman Old Style"/>
              </a:rPr>
              <a:t>modules </a:t>
            </a:r>
            <a:r>
              <a:rPr sz="900" b="0" spc="-60" dirty="0">
                <a:latin typeface="Bookman Old Style"/>
                <a:cs typeface="Bookman Old Style"/>
              </a:rPr>
              <a:t>are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70" dirty="0">
                <a:latin typeface="Bookman Old Style"/>
                <a:cs typeface="Bookman Old Style"/>
              </a:rPr>
              <a:t>key </a:t>
            </a:r>
            <a:r>
              <a:rPr sz="900" b="0" spc="-45" dirty="0">
                <a:latin typeface="Bookman Old Style"/>
                <a:cs typeface="Bookman Old Style"/>
              </a:rPr>
              <a:t>to </a:t>
            </a:r>
            <a:r>
              <a:rPr sz="900" b="0" spc="-60" dirty="0">
                <a:latin typeface="Bookman Old Style"/>
                <a:cs typeface="Bookman Old Style"/>
              </a:rPr>
              <a:t>scaling </a:t>
            </a:r>
            <a:r>
              <a:rPr sz="900" b="0" spc="-55" dirty="0">
                <a:latin typeface="Bookman Old Style"/>
                <a:cs typeface="Bookman Old Style"/>
              </a:rPr>
              <a:t>really </a:t>
            </a:r>
            <a:r>
              <a:rPr sz="900" b="0" spc="-45" dirty="0">
                <a:latin typeface="Bookman Old Style"/>
                <a:cs typeface="Bookman Old Style"/>
              </a:rPr>
              <a:t>big </a:t>
            </a:r>
            <a:r>
              <a:rPr sz="900" b="0" spc="-65" dirty="0">
                <a:latin typeface="Bookman Old Style"/>
                <a:cs typeface="Bookman Old Style"/>
              </a:rPr>
              <a:t>programs. </a:t>
            </a:r>
            <a:r>
              <a:rPr sz="900" b="0" spc="-60" dirty="0">
                <a:latin typeface="Bookman Old Style"/>
                <a:cs typeface="Bookman Old Style"/>
              </a:rPr>
              <a:t>Although </a:t>
            </a:r>
            <a:r>
              <a:rPr sz="900" b="0" spc="-65" dirty="0">
                <a:latin typeface="Bookman Old Style"/>
                <a:cs typeface="Bookman Old Style"/>
              </a:rPr>
              <a:t>you </a:t>
            </a:r>
            <a:r>
              <a:rPr sz="900" b="0" spc="-70" dirty="0">
                <a:latin typeface="Bookman Old Style"/>
                <a:cs typeface="Bookman Old Style"/>
              </a:rPr>
              <a:t>can </a:t>
            </a:r>
            <a:r>
              <a:rPr sz="900" b="0" spc="-45" dirty="0">
                <a:latin typeface="Bookman Old Style"/>
                <a:cs typeface="Bookman Old Style"/>
              </a:rPr>
              <a:t>combine </a:t>
            </a:r>
            <a:r>
              <a:rPr sz="900" b="0" spc="-65" dirty="0">
                <a:latin typeface="Bookman Old Style"/>
                <a:cs typeface="Bookman Old Style"/>
              </a:rPr>
              <a:t>and </a:t>
            </a:r>
            <a:r>
              <a:rPr sz="900" b="0" spc="-50" dirty="0">
                <a:latin typeface="Bookman Old Style"/>
                <a:cs typeface="Bookman Old Style"/>
              </a:rPr>
              <a:t>minify </a:t>
            </a:r>
            <a:r>
              <a:rPr sz="900" b="0" spc="-45" dirty="0">
                <a:latin typeface="Bookman Old Style"/>
                <a:cs typeface="Bookman Old Style"/>
              </a:rPr>
              <a:t>all </a:t>
            </a:r>
            <a:r>
              <a:rPr sz="900" b="0" spc="-25" dirty="0">
                <a:latin typeface="Bookman Old Style"/>
                <a:cs typeface="Bookman Old Style"/>
              </a:rPr>
              <a:t>of </a:t>
            </a:r>
            <a:r>
              <a:rPr sz="900" b="0" spc="-65" dirty="0">
                <a:latin typeface="Bookman Old Style"/>
                <a:cs typeface="Bookman Old Style"/>
              </a:rPr>
              <a:t>your  </a:t>
            </a:r>
            <a:r>
              <a:rPr sz="900" b="0" spc="-90" dirty="0">
                <a:latin typeface="Bookman Old Style"/>
                <a:cs typeface="Bookman Old Style"/>
              </a:rPr>
              <a:t>JavaScript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files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squash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size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program,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ultimately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this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will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not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scale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forever.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0" dirty="0">
                <a:latin typeface="Bookman Old Style"/>
                <a:cs typeface="Bookman Old Style"/>
              </a:rPr>
              <a:t>If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working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seriously  </a:t>
            </a:r>
            <a:r>
              <a:rPr sz="900" b="0" spc="-50" dirty="0">
                <a:latin typeface="Bookman Old Style"/>
                <a:cs typeface="Bookman Old Style"/>
              </a:rPr>
              <a:t>large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application,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external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modules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module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loading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both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indispensable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tools.</a:t>
            </a:r>
            <a:endParaRPr sz="900">
              <a:latin typeface="Bookman Old Style"/>
              <a:cs typeface="Bookman Old Style"/>
            </a:endParaRPr>
          </a:p>
          <a:p>
            <a:pPr marL="12700" marR="5080" indent="228600">
              <a:lnSpc>
                <a:spcPct val="101800"/>
              </a:lnSpc>
            </a:pPr>
            <a:r>
              <a:rPr sz="900" b="0" spc="-70" dirty="0">
                <a:latin typeface="Bookman Old Style"/>
                <a:cs typeface="Bookman Old Style"/>
              </a:rPr>
              <a:t>External </a:t>
            </a:r>
            <a:r>
              <a:rPr sz="900" b="0" spc="-55" dirty="0">
                <a:latin typeface="Bookman Old Style"/>
                <a:cs typeface="Bookman Old Style"/>
              </a:rPr>
              <a:t>modules </a:t>
            </a:r>
            <a:r>
              <a:rPr sz="900" b="0" spc="-65" dirty="0">
                <a:latin typeface="Bookman Old Style"/>
                <a:cs typeface="Bookman Old Style"/>
              </a:rPr>
              <a:t>have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65" dirty="0">
                <a:latin typeface="Bookman Old Style"/>
                <a:cs typeface="Bookman Old Style"/>
              </a:rPr>
              <a:t>name </a:t>
            </a:r>
            <a:r>
              <a:rPr sz="900" b="0" spc="-75" dirty="0">
                <a:latin typeface="Bookman Old Style"/>
                <a:cs typeface="Bookman Old Style"/>
              </a:rPr>
              <a:t>that </a:t>
            </a:r>
            <a:r>
              <a:rPr sz="900" b="0" spc="-70" dirty="0">
                <a:latin typeface="Bookman Old Style"/>
                <a:cs typeface="Bookman Old Style"/>
              </a:rPr>
              <a:t>matches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70" dirty="0">
                <a:latin typeface="Bookman Old Style"/>
                <a:cs typeface="Bookman Old Style"/>
              </a:rPr>
              <a:t>path </a:t>
            </a:r>
            <a:r>
              <a:rPr sz="900" b="0" spc="-25" dirty="0">
                <a:latin typeface="Bookman Old Style"/>
                <a:cs typeface="Bookman Old Style"/>
              </a:rPr>
              <a:t>of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65" dirty="0">
                <a:latin typeface="Bookman Old Style"/>
                <a:cs typeface="Bookman Old Style"/>
              </a:rPr>
              <a:t>source </a:t>
            </a:r>
            <a:r>
              <a:rPr sz="900" b="0" spc="-40" dirty="0">
                <a:latin typeface="Bookman Old Style"/>
                <a:cs typeface="Bookman Old Style"/>
              </a:rPr>
              <a:t>file, </a:t>
            </a:r>
            <a:r>
              <a:rPr sz="900" b="0" spc="-60" dirty="0">
                <a:latin typeface="Bookman Old Style"/>
                <a:cs typeface="Bookman Old Style"/>
              </a:rPr>
              <a:t>without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30" dirty="0">
                <a:latin typeface="Bookman Old Style"/>
                <a:cs typeface="Bookman Old Style"/>
              </a:rPr>
              <a:t>file </a:t>
            </a:r>
            <a:r>
              <a:rPr sz="900" b="0" spc="-60" dirty="0">
                <a:latin typeface="Bookman Old Style"/>
                <a:cs typeface="Bookman Old Style"/>
              </a:rPr>
              <a:t>extension. </a:t>
            </a:r>
            <a:r>
              <a:rPr sz="900" b="0" spc="-55" dirty="0">
                <a:latin typeface="Bookman Old Style"/>
                <a:cs typeface="Bookman Old Style"/>
              </a:rPr>
              <a:t>Listing </a:t>
            </a:r>
            <a:r>
              <a:rPr sz="900" b="0" spc="-90" dirty="0">
                <a:latin typeface="Bookman Old Style"/>
                <a:cs typeface="Bookman Old Style"/>
              </a:rPr>
              <a:t>1-53  </a:t>
            </a:r>
            <a:r>
              <a:rPr sz="900" b="0" spc="-65" dirty="0">
                <a:latin typeface="Bookman Old Style"/>
                <a:cs typeface="Bookman Old Style"/>
              </a:rPr>
              <a:t>recreates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Shipping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module,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but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using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external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modules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rather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internal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modules.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export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keyword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used 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make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members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available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outside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module.</a:t>
            </a:r>
            <a:endParaRPr sz="9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10" dirty="0">
                <a:latin typeface="Book Antiqua"/>
                <a:cs typeface="Book Antiqua"/>
              </a:rPr>
              <a:t>1-53. </a:t>
            </a:r>
            <a:r>
              <a:rPr sz="900" b="0" spc="-70" dirty="0">
                <a:latin typeface="Bookman Old Style"/>
                <a:cs typeface="Bookman Old Style"/>
              </a:rPr>
              <a:t>External </a:t>
            </a:r>
            <a:r>
              <a:rPr sz="900" b="0" spc="-55" dirty="0">
                <a:latin typeface="Bookman Old Style"/>
                <a:cs typeface="Bookman Old Style"/>
              </a:rPr>
              <a:t>modules:</a:t>
            </a:r>
            <a:r>
              <a:rPr sz="900" b="0" spc="-1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Shipping.ts</a:t>
            </a:r>
            <a:endParaRPr sz="900">
              <a:latin typeface="Bookman Old Style"/>
              <a:cs typeface="Bookman Old Style"/>
            </a:endParaRPr>
          </a:p>
          <a:p>
            <a:pPr marL="241300" marR="4398010" indent="-228600">
              <a:lnSpc>
                <a:spcPct val="101800"/>
              </a:lnSpc>
              <a:spcBef>
                <a:spcPts val="650"/>
              </a:spcBef>
            </a:pPr>
            <a:r>
              <a:rPr sz="900" dirty="0">
                <a:latin typeface="SimSun"/>
                <a:cs typeface="SimSun"/>
              </a:rPr>
              <a:t>export interface Ship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  name:</a:t>
            </a:r>
            <a:r>
              <a:rPr sz="900" spc="-1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string;</a:t>
            </a:r>
            <a:endParaRPr sz="900">
              <a:latin typeface="SimSun"/>
              <a:cs typeface="SimSun"/>
            </a:endParaRPr>
          </a:p>
          <a:p>
            <a:pPr marL="241300" marR="428371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port: string;  displacement: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number;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Times New Roman"/>
              <a:cs typeface="Times New Roman"/>
            </a:endParaRPr>
          </a:p>
          <a:p>
            <a:pPr marL="241300" marR="3655060" indent="-228600">
              <a:lnSpc>
                <a:spcPct val="101800"/>
              </a:lnSpc>
              <a:spcBef>
                <a:spcPts val="5"/>
              </a:spcBef>
            </a:pPr>
            <a:r>
              <a:rPr sz="900" dirty="0">
                <a:latin typeface="SimSun"/>
                <a:cs typeface="SimSun"/>
              </a:rPr>
              <a:t>export class Ferry implements Ship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  constructor(</a:t>
            </a:r>
            <a:endParaRPr sz="900">
              <a:latin typeface="SimSun"/>
              <a:cs typeface="SimSun"/>
            </a:endParaRPr>
          </a:p>
          <a:p>
            <a:pPr marL="469900" marR="411226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public name: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string,  public port: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string,</a:t>
            </a:r>
            <a:endParaRPr sz="9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public displacement: number)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7992871"/>
            <a:ext cx="15621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14" dirty="0">
                <a:latin typeface="Bookman Old Style"/>
                <a:cs typeface="Bookman Old Style"/>
              </a:rPr>
              <a:t>38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82900" y="8241630"/>
            <a:ext cx="10915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www.it-ebooks.info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27520" y="301118"/>
            <a:ext cx="188658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Chapter </a:t>
            </a:r>
            <a:r>
              <a:rPr sz="800" spc="-65" dirty="0">
                <a:latin typeface="Arial"/>
                <a:cs typeface="Arial"/>
              </a:rPr>
              <a:t>1 </a:t>
            </a:r>
            <a:r>
              <a:rPr sz="800" spc="-195" dirty="0">
                <a:solidFill>
                  <a:srgbClr val="CFD0D0"/>
                </a:solidFill>
                <a:latin typeface="MS UI Gothic"/>
                <a:cs typeface="MS UI Gothic"/>
              </a:rPr>
              <a:t>■ </a:t>
            </a:r>
            <a:r>
              <a:rPr sz="800" spc="-10" dirty="0">
                <a:latin typeface="Arial"/>
                <a:cs typeface="Arial"/>
              </a:rPr>
              <a:t>typeSCript </a:t>
            </a:r>
            <a:r>
              <a:rPr sz="800" spc="-40" dirty="0">
                <a:latin typeface="Arial"/>
                <a:cs typeface="Arial"/>
              </a:rPr>
              <a:t>Language</a:t>
            </a:r>
            <a:r>
              <a:rPr sz="800" spc="-105" dirty="0">
                <a:latin typeface="Arial"/>
                <a:cs typeface="Arial"/>
              </a:rPr>
              <a:t> </a:t>
            </a:r>
            <a:r>
              <a:rPr sz="800" spc="-30" dirty="0">
                <a:latin typeface="Arial"/>
                <a:cs typeface="Arial"/>
              </a:rPr>
              <a:t>FeatureS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5800" y="2069668"/>
            <a:ext cx="5715000" cy="0"/>
          </a:xfrm>
          <a:custGeom>
            <a:avLst/>
            <a:gdLst/>
            <a:ahLst/>
            <a:cxnLst/>
            <a:rect l="l" t="t" r="r" b="b"/>
            <a:pathLst>
              <a:path w="5715000">
                <a:moveTo>
                  <a:pt x="0" y="0"/>
                </a:moveTo>
                <a:lnTo>
                  <a:pt x="5715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" y="2598623"/>
            <a:ext cx="5715000" cy="0"/>
          </a:xfrm>
          <a:custGeom>
            <a:avLst/>
            <a:gdLst/>
            <a:ahLst/>
            <a:cxnLst/>
            <a:rect l="l" t="t" r="r" b="b"/>
            <a:pathLst>
              <a:path w="5715000">
                <a:moveTo>
                  <a:pt x="0" y="0"/>
                </a:moveTo>
                <a:lnTo>
                  <a:pt x="5715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3097" y="593294"/>
            <a:ext cx="5704840" cy="7232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SimSun"/>
                <a:cs typeface="SimSun"/>
              </a:rPr>
              <a:t>var defaultDisplacement =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4000;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L="241300" marR="3683635" indent="-22860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class PrivateShip implements Ship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  constructor(</a:t>
            </a:r>
            <a:endParaRPr sz="900">
              <a:latin typeface="SimSun"/>
              <a:cs typeface="SimSun"/>
            </a:endParaRPr>
          </a:p>
          <a:p>
            <a:pPr marL="469900" marR="4083685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public name: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string,  public port: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string,</a:t>
            </a:r>
            <a:endParaRPr sz="9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public displacement: number = defaultDisplacement)</a:t>
            </a:r>
            <a:r>
              <a:rPr sz="900" spc="-1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12700" marR="320040">
              <a:lnSpc>
                <a:spcPct val="116700"/>
              </a:lnSpc>
              <a:buClr>
                <a:srgbClr val="CFD0D0"/>
              </a:buClr>
              <a:buFont typeface="MS UI Gothic"/>
              <a:buChar char="■"/>
              <a:tabLst>
                <a:tab pos="140335" algn="l"/>
              </a:tabLst>
            </a:pPr>
            <a:r>
              <a:rPr sz="1000" b="1" spc="-100" dirty="0">
                <a:latin typeface="Arial"/>
                <a:cs typeface="Arial"/>
              </a:rPr>
              <a:t>Tip </a:t>
            </a:r>
            <a:r>
              <a:rPr sz="1000" spc="-135" dirty="0">
                <a:latin typeface="Arial"/>
                <a:cs typeface="Arial"/>
              </a:rPr>
              <a:t>When </a:t>
            </a:r>
            <a:r>
              <a:rPr sz="1000" spc="-80" dirty="0">
                <a:latin typeface="Arial"/>
                <a:cs typeface="Arial"/>
              </a:rPr>
              <a:t>using </a:t>
            </a:r>
            <a:r>
              <a:rPr sz="1000" spc="-75" dirty="0">
                <a:latin typeface="Arial"/>
                <a:cs typeface="Arial"/>
              </a:rPr>
              <a:t>external </a:t>
            </a:r>
            <a:r>
              <a:rPr sz="1000" spc="-85" dirty="0">
                <a:latin typeface="Arial"/>
                <a:cs typeface="Arial"/>
              </a:rPr>
              <a:t>modules, </a:t>
            </a:r>
            <a:r>
              <a:rPr sz="1000" spc="-100" dirty="0">
                <a:latin typeface="Arial"/>
                <a:cs typeface="Arial"/>
              </a:rPr>
              <a:t>you </a:t>
            </a:r>
            <a:r>
              <a:rPr sz="1000" spc="-60" dirty="0">
                <a:latin typeface="Arial"/>
                <a:cs typeface="Arial"/>
              </a:rPr>
              <a:t>don’t </a:t>
            </a:r>
            <a:r>
              <a:rPr sz="1000" spc="-105" dirty="0">
                <a:latin typeface="Arial"/>
                <a:cs typeface="Arial"/>
              </a:rPr>
              <a:t>need </a:t>
            </a:r>
            <a:r>
              <a:rPr sz="1000" spc="-70" dirty="0">
                <a:latin typeface="Arial"/>
                <a:cs typeface="Arial"/>
              </a:rPr>
              <a:t>to </a:t>
            </a:r>
            <a:r>
              <a:rPr sz="1000" spc="-80" dirty="0">
                <a:latin typeface="Arial"/>
                <a:cs typeface="Arial"/>
              </a:rPr>
              <a:t>wrap </a:t>
            </a:r>
            <a:r>
              <a:rPr sz="1000" spc="-85" dirty="0">
                <a:latin typeface="Arial"/>
                <a:cs typeface="Arial"/>
              </a:rPr>
              <a:t>your </a:t>
            </a:r>
            <a:r>
              <a:rPr sz="1000" spc="-100" dirty="0">
                <a:latin typeface="Arial"/>
                <a:cs typeface="Arial"/>
              </a:rPr>
              <a:t>code </a:t>
            </a:r>
            <a:r>
              <a:rPr sz="1000" spc="-60" dirty="0">
                <a:latin typeface="Arial"/>
                <a:cs typeface="Arial"/>
              </a:rPr>
              <a:t>in </a:t>
            </a:r>
            <a:r>
              <a:rPr sz="1000" spc="-114" dirty="0">
                <a:latin typeface="Arial"/>
                <a:cs typeface="Arial"/>
              </a:rPr>
              <a:t>a </a:t>
            </a:r>
            <a:r>
              <a:rPr sz="900" dirty="0">
                <a:latin typeface="SimSun"/>
                <a:cs typeface="SimSun"/>
              </a:rPr>
              <a:t>module </a:t>
            </a:r>
            <a:r>
              <a:rPr sz="1000" spc="-75" dirty="0">
                <a:latin typeface="Arial"/>
                <a:cs typeface="Arial"/>
              </a:rPr>
              <a:t>block </a:t>
            </a:r>
            <a:r>
              <a:rPr sz="1000" spc="-100" dirty="0">
                <a:latin typeface="Arial"/>
                <a:cs typeface="Arial"/>
              </a:rPr>
              <a:t>because </a:t>
            </a:r>
            <a:r>
              <a:rPr sz="1000" spc="-75" dirty="0">
                <a:latin typeface="Arial"/>
                <a:cs typeface="Arial"/>
              </a:rPr>
              <a:t>the </a:t>
            </a:r>
            <a:r>
              <a:rPr sz="1000" spc="-90" dirty="0">
                <a:latin typeface="Arial"/>
                <a:cs typeface="Arial"/>
              </a:rPr>
              <a:t>module </a:t>
            </a:r>
            <a:r>
              <a:rPr sz="1000" spc="-60" dirty="0">
                <a:latin typeface="Arial"/>
                <a:cs typeface="Arial"/>
              </a:rPr>
              <a:t>is  </a:t>
            </a:r>
            <a:r>
              <a:rPr sz="1000" spc="-85" dirty="0">
                <a:latin typeface="Arial"/>
                <a:cs typeface="Arial"/>
              </a:rPr>
              <a:t>represented </a:t>
            </a:r>
            <a:r>
              <a:rPr sz="1000" spc="-95" dirty="0">
                <a:latin typeface="Arial"/>
                <a:cs typeface="Arial"/>
              </a:rPr>
              <a:t>by </a:t>
            </a:r>
            <a:r>
              <a:rPr sz="1000" spc="-75" dirty="0">
                <a:latin typeface="Arial"/>
                <a:cs typeface="Arial"/>
              </a:rPr>
              <a:t>the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file.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CFD0D0"/>
              </a:buClr>
              <a:buFont typeface="MS UI Gothic"/>
              <a:buChar char="■"/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FD0D0"/>
              </a:buClr>
              <a:buFont typeface="MS UI Gothic"/>
              <a:buChar char="■"/>
            </a:pPr>
            <a:endParaRPr sz="900">
              <a:latin typeface="Times New Roman"/>
              <a:cs typeface="Times New Roman"/>
            </a:endParaRPr>
          </a:p>
          <a:p>
            <a:pPr marL="12700" marR="9525" indent="228600">
              <a:lnSpc>
                <a:spcPct val="101800"/>
              </a:lnSpc>
              <a:spcBef>
                <a:spcPts val="5"/>
              </a:spcBef>
            </a:pPr>
            <a:r>
              <a:rPr sz="900" b="0" spc="-60" dirty="0">
                <a:latin typeface="Bookman Old Style"/>
                <a:cs typeface="Bookman Old Style"/>
              </a:rPr>
              <a:t>To </a:t>
            </a:r>
            <a:r>
              <a:rPr sz="900" b="0" spc="-75" dirty="0">
                <a:latin typeface="Bookman Old Style"/>
                <a:cs typeface="Bookman Old Style"/>
              </a:rPr>
              <a:t>use an </a:t>
            </a:r>
            <a:r>
              <a:rPr sz="900" b="0" spc="-60" dirty="0">
                <a:latin typeface="Bookman Old Style"/>
                <a:cs typeface="Bookman Old Style"/>
              </a:rPr>
              <a:t>external </a:t>
            </a:r>
            <a:r>
              <a:rPr sz="900" b="0" spc="-55" dirty="0">
                <a:latin typeface="Bookman Old Style"/>
                <a:cs typeface="Bookman Old Style"/>
              </a:rPr>
              <a:t>module, </a:t>
            </a:r>
            <a:r>
              <a:rPr sz="900" b="0" spc="-65" dirty="0">
                <a:latin typeface="Bookman Old Style"/>
                <a:cs typeface="Bookman Old Style"/>
              </a:rPr>
              <a:t>you </a:t>
            </a:r>
            <a:r>
              <a:rPr sz="900" b="0" spc="-75" dirty="0">
                <a:latin typeface="Bookman Old Style"/>
                <a:cs typeface="Bookman Old Style"/>
              </a:rPr>
              <a:t>use an </a:t>
            </a:r>
            <a:r>
              <a:rPr sz="900" dirty="0">
                <a:latin typeface="SimSun"/>
                <a:cs typeface="SimSun"/>
              </a:rPr>
              <a:t>import </a:t>
            </a:r>
            <a:r>
              <a:rPr sz="900" b="0" spc="-65" dirty="0">
                <a:latin typeface="Bookman Old Style"/>
                <a:cs typeface="Bookman Old Style"/>
              </a:rPr>
              <a:t>statement </a:t>
            </a:r>
            <a:r>
              <a:rPr sz="900" b="0" spc="-50" dirty="0">
                <a:latin typeface="Bookman Old Style"/>
                <a:cs typeface="Bookman Old Style"/>
              </a:rPr>
              <a:t>along </a:t>
            </a:r>
            <a:r>
              <a:rPr sz="900" b="0" spc="-55" dirty="0">
                <a:latin typeface="Bookman Old Style"/>
                <a:cs typeface="Bookman Old Style"/>
              </a:rPr>
              <a:t>with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50" dirty="0">
                <a:latin typeface="Bookman Old Style"/>
                <a:cs typeface="Bookman Old Style"/>
              </a:rPr>
              <a:t>call </a:t>
            </a:r>
            <a:r>
              <a:rPr sz="900" b="0" spc="-45" dirty="0">
                <a:latin typeface="Bookman Old Style"/>
                <a:cs typeface="Bookman Old Style"/>
              </a:rPr>
              <a:t>to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dirty="0">
                <a:latin typeface="SimSun"/>
                <a:cs typeface="SimSun"/>
              </a:rPr>
              <a:t>require </a:t>
            </a:r>
            <a:r>
              <a:rPr sz="900" b="0" spc="-55" dirty="0">
                <a:latin typeface="Bookman Old Style"/>
                <a:cs typeface="Bookman Old Style"/>
              </a:rPr>
              <a:t>function </a:t>
            </a:r>
            <a:r>
              <a:rPr sz="900" b="0" spc="-90" dirty="0">
                <a:latin typeface="Bookman Old Style"/>
                <a:cs typeface="Bookman Old Style"/>
              </a:rPr>
              <a:t>as  </a:t>
            </a:r>
            <a:r>
              <a:rPr sz="900" b="0" spc="-60" dirty="0">
                <a:latin typeface="Bookman Old Style"/>
                <a:cs typeface="Bookman Old Style"/>
              </a:rPr>
              <a:t>demonstrated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Listing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1-54.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important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line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code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program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because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will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converted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code 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loads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module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runtime.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require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function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accepts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string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represents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path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source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file,  </a:t>
            </a:r>
            <a:r>
              <a:rPr sz="900" b="0" spc="-75" dirty="0">
                <a:latin typeface="Bookman Old Style"/>
                <a:cs typeface="Bookman Old Style"/>
              </a:rPr>
              <a:t>but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without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file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extension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(i.e.,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no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“.ts”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end).</a:t>
            </a:r>
            <a:endParaRPr sz="9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10" dirty="0">
                <a:latin typeface="Book Antiqua"/>
                <a:cs typeface="Book Antiqua"/>
              </a:rPr>
              <a:t>1-54. </a:t>
            </a:r>
            <a:r>
              <a:rPr sz="900" b="0" spc="-45" dirty="0">
                <a:latin typeface="Bookman Old Style"/>
                <a:cs typeface="Bookman Old Style"/>
              </a:rPr>
              <a:t>Importing </a:t>
            </a:r>
            <a:r>
              <a:rPr sz="900" b="0" spc="-60" dirty="0">
                <a:latin typeface="Bookman Old Style"/>
                <a:cs typeface="Bookman Old Style"/>
              </a:rPr>
              <a:t>external</a:t>
            </a:r>
            <a:r>
              <a:rPr sz="900" b="0" spc="-22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modules</a:t>
            </a:r>
            <a:endParaRPr sz="9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900" b="1" spc="-20" dirty="0">
                <a:latin typeface="Arial"/>
                <a:cs typeface="Arial"/>
              </a:rPr>
              <a:t>import </a:t>
            </a:r>
            <a:r>
              <a:rPr sz="900" b="1" spc="-35" dirty="0">
                <a:latin typeface="Arial"/>
                <a:cs typeface="Arial"/>
              </a:rPr>
              <a:t>Shipping </a:t>
            </a:r>
            <a:r>
              <a:rPr sz="900" b="1" spc="-80" dirty="0">
                <a:latin typeface="Arial"/>
                <a:cs typeface="Arial"/>
              </a:rPr>
              <a:t>=</a:t>
            </a:r>
            <a:r>
              <a:rPr sz="900" b="1" spc="25" dirty="0">
                <a:latin typeface="Arial"/>
                <a:cs typeface="Arial"/>
              </a:rPr>
              <a:t> </a:t>
            </a:r>
            <a:r>
              <a:rPr sz="900" b="1" spc="50" dirty="0">
                <a:latin typeface="Arial"/>
                <a:cs typeface="Arial"/>
              </a:rPr>
              <a:t>require('./Shipping');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dirty="0">
                <a:latin typeface="SimSun"/>
                <a:cs typeface="SimSun"/>
              </a:rPr>
              <a:t>export class Dock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private dockedShips: Shipping.Ship[] =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[];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L="469900" marR="3626485" indent="-22860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arrival(ship: Shipping.Ship) {  this.dockedShips.push(ship);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193040" indent="228600">
              <a:lnSpc>
                <a:spcPct val="101800"/>
              </a:lnSpc>
              <a:spcBef>
                <a:spcPts val="5"/>
              </a:spcBef>
            </a:pPr>
            <a:r>
              <a:rPr sz="900" b="0" spc="-60" dirty="0">
                <a:latin typeface="Bookman Old Style"/>
                <a:cs typeface="Bookman Old Style"/>
              </a:rPr>
              <a:t>To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organize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program,</a:t>
            </a:r>
            <a:r>
              <a:rPr sz="900" b="0" spc="-9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use</a:t>
            </a:r>
            <a:r>
              <a:rPr sz="900" b="0" spc="-9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folder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structure</a:t>
            </a:r>
            <a:r>
              <a:rPr sz="900" b="0" spc="-9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represents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your</a:t>
            </a:r>
            <a:r>
              <a:rPr sz="900" b="0" spc="-9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namespaces.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You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will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only</a:t>
            </a:r>
            <a:r>
              <a:rPr sz="900" b="0" spc="-9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ever  </a:t>
            </a:r>
            <a:r>
              <a:rPr sz="900" b="0" spc="-70" dirty="0">
                <a:latin typeface="Bookman Old Style"/>
                <a:cs typeface="Bookman Old Style"/>
              </a:rPr>
              <a:t>state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full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path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inside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import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statement,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so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length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shouldn’t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problem.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All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other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code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  </a:t>
            </a:r>
            <a:r>
              <a:rPr sz="900" b="0" spc="-55" dirty="0">
                <a:latin typeface="Bookman Old Style"/>
                <a:cs typeface="Bookman Old Style"/>
              </a:rPr>
              <a:t>references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external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module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will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refer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alias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given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import</a:t>
            </a:r>
            <a:r>
              <a:rPr sz="900" spc="-265" dirty="0">
                <a:latin typeface="SimSun"/>
                <a:cs typeface="SimSun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statement.</a:t>
            </a:r>
            <a:endParaRPr sz="900">
              <a:latin typeface="Bookman Old Style"/>
              <a:cs typeface="Bookman Old Style"/>
            </a:endParaRPr>
          </a:p>
          <a:p>
            <a:pPr marL="607060" lvl="1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dirty="0">
                <a:latin typeface="SimSun"/>
                <a:cs typeface="SimSun"/>
              </a:rPr>
              <a:t>./Transport/Maritime/Shipping</a:t>
            </a:r>
            <a:endParaRPr sz="900">
              <a:latin typeface="SimSun"/>
              <a:cs typeface="SimSun"/>
            </a:endParaRPr>
          </a:p>
          <a:p>
            <a:pPr marL="607060" lvl="1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dirty="0">
                <a:latin typeface="SimSun"/>
                <a:cs typeface="SimSun"/>
              </a:rPr>
              <a:t>./Transport/Maritime/Docking</a:t>
            </a:r>
            <a:endParaRPr sz="900">
              <a:latin typeface="SimSun"/>
              <a:cs typeface="SimSun"/>
            </a:endParaRPr>
          </a:p>
          <a:p>
            <a:pPr marL="607060" lvl="1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dirty="0">
                <a:latin typeface="SimSun"/>
                <a:cs typeface="SimSun"/>
              </a:rPr>
              <a:t>./Transport/Railways/Ticketing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0" spc="-65" dirty="0">
                <a:latin typeface="Bookman Old Style"/>
                <a:cs typeface="Bookman Old Style"/>
              </a:rPr>
              <a:t>Module</a:t>
            </a:r>
            <a:r>
              <a:rPr sz="1400" b="0" spc="-165" dirty="0">
                <a:latin typeface="Bookman Old Style"/>
                <a:cs typeface="Bookman Old Style"/>
              </a:rPr>
              <a:t> </a:t>
            </a:r>
            <a:r>
              <a:rPr sz="1400" b="0" spc="-75" dirty="0">
                <a:latin typeface="Bookman Old Style"/>
                <a:cs typeface="Bookman Old Style"/>
              </a:rPr>
              <a:t>Loading</a:t>
            </a:r>
            <a:endParaRPr sz="1400">
              <a:latin typeface="Bookman Old Style"/>
              <a:cs typeface="Bookman Old Style"/>
            </a:endParaRPr>
          </a:p>
          <a:p>
            <a:pPr marL="12700" marR="5080">
              <a:lnSpc>
                <a:spcPct val="101800"/>
              </a:lnSpc>
              <a:spcBef>
                <a:spcPts val="500"/>
              </a:spcBef>
            </a:pPr>
            <a:r>
              <a:rPr sz="900" b="0" spc="-45" dirty="0">
                <a:latin typeface="Bookman Old Style"/>
                <a:cs typeface="Bookman Old Style"/>
              </a:rPr>
              <a:t>Module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loading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comes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two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flavors.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CommonJS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pattern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choice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for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NodeJS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program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using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CommonJS  </a:t>
            </a:r>
            <a:r>
              <a:rPr sz="900" b="0" spc="-35" dirty="0">
                <a:latin typeface="Bookman Old Style"/>
                <a:cs typeface="Bookman Old Style"/>
              </a:rPr>
              <a:t>will </a:t>
            </a:r>
            <a:r>
              <a:rPr sz="900" b="0" spc="-60" dirty="0">
                <a:latin typeface="Bookman Old Style"/>
                <a:cs typeface="Bookman Old Style"/>
              </a:rPr>
              <a:t>simply </a:t>
            </a:r>
            <a:r>
              <a:rPr sz="900" b="0" spc="-45" dirty="0">
                <a:latin typeface="Bookman Old Style"/>
                <a:cs typeface="Bookman Old Style"/>
              </a:rPr>
              <a:t>load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50" dirty="0">
                <a:latin typeface="Bookman Old Style"/>
                <a:cs typeface="Bookman Old Style"/>
              </a:rPr>
              <a:t>module </a:t>
            </a:r>
            <a:r>
              <a:rPr sz="900" b="0" spc="-60" dirty="0">
                <a:latin typeface="Bookman Old Style"/>
                <a:cs typeface="Bookman Old Style"/>
              </a:rPr>
              <a:t>each </a:t>
            </a:r>
            <a:r>
              <a:rPr sz="900" b="0" spc="-45" dirty="0">
                <a:latin typeface="Bookman Old Style"/>
                <a:cs typeface="Bookman Old Style"/>
              </a:rPr>
              <a:t>time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dirty="0">
                <a:latin typeface="SimSun"/>
                <a:cs typeface="SimSun"/>
              </a:rPr>
              <a:t>require </a:t>
            </a:r>
            <a:r>
              <a:rPr sz="900" b="0" spc="-55" dirty="0">
                <a:latin typeface="Bookman Old Style"/>
                <a:cs typeface="Bookman Old Style"/>
              </a:rPr>
              <a:t>function </a:t>
            </a:r>
            <a:r>
              <a:rPr sz="900" b="0" spc="-65" dirty="0">
                <a:latin typeface="Bookman Old Style"/>
                <a:cs typeface="Bookman Old Style"/>
              </a:rPr>
              <a:t>is </a:t>
            </a:r>
            <a:r>
              <a:rPr sz="900" b="0" spc="-50" dirty="0">
                <a:latin typeface="Bookman Old Style"/>
                <a:cs typeface="Bookman Old Style"/>
              </a:rPr>
              <a:t>called. </a:t>
            </a:r>
            <a:r>
              <a:rPr sz="900" b="0" spc="-65" dirty="0">
                <a:latin typeface="Bookman Old Style"/>
                <a:cs typeface="Bookman Old Style"/>
              </a:rPr>
              <a:t>Execution </a:t>
            </a:r>
            <a:r>
              <a:rPr sz="900" b="0" spc="-25" dirty="0">
                <a:latin typeface="Bookman Old Style"/>
                <a:cs typeface="Bookman Old Style"/>
              </a:rPr>
              <a:t>of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60" dirty="0">
                <a:latin typeface="Bookman Old Style"/>
                <a:cs typeface="Bookman Old Style"/>
              </a:rPr>
              <a:t>program continues </a:t>
            </a:r>
            <a:r>
              <a:rPr sz="900" b="0" spc="-40" dirty="0">
                <a:latin typeface="Bookman Old Style"/>
                <a:cs typeface="Bookman Old Style"/>
              </a:rPr>
              <a:t>once </a:t>
            </a:r>
            <a:r>
              <a:rPr sz="900" b="0" spc="-55" dirty="0">
                <a:latin typeface="Bookman Old Style"/>
                <a:cs typeface="Bookman Old Style"/>
              </a:rPr>
              <a:t>the  </a:t>
            </a:r>
            <a:r>
              <a:rPr sz="900" b="0" spc="-50" dirty="0">
                <a:latin typeface="Bookman Old Style"/>
                <a:cs typeface="Bookman Old Style"/>
              </a:rPr>
              <a:t>module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loaded.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AMD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also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loads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module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each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time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require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function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called.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Rather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pausing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execution  </a:t>
            </a:r>
            <a:r>
              <a:rPr sz="900" b="0" spc="-45" dirty="0">
                <a:latin typeface="Bookman Old Style"/>
                <a:cs typeface="Bookman Old Style"/>
              </a:rPr>
              <a:t>while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30" dirty="0">
                <a:latin typeface="Bookman Old Style"/>
                <a:cs typeface="Bookman Old Style"/>
              </a:rPr>
              <a:t>file </a:t>
            </a:r>
            <a:r>
              <a:rPr sz="900" b="0" spc="-60" dirty="0">
                <a:latin typeface="Bookman Old Style"/>
                <a:cs typeface="Bookman Old Style"/>
              </a:rPr>
              <a:t>loads, </a:t>
            </a:r>
            <a:r>
              <a:rPr sz="900" b="0" spc="-40" dirty="0">
                <a:latin typeface="Bookman Old Style"/>
                <a:cs typeface="Bookman Old Style"/>
              </a:rPr>
              <a:t>AMD </a:t>
            </a:r>
            <a:r>
              <a:rPr sz="900" b="0" spc="-80" dirty="0">
                <a:latin typeface="Bookman Old Style"/>
                <a:cs typeface="Bookman Old Style"/>
              </a:rPr>
              <a:t>passes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35" dirty="0">
                <a:latin typeface="Bookman Old Style"/>
                <a:cs typeface="Bookman Old Style"/>
              </a:rPr>
              <a:t>code </a:t>
            </a:r>
            <a:r>
              <a:rPr sz="900" b="0" spc="-90" dirty="0">
                <a:latin typeface="Bookman Old Style"/>
                <a:cs typeface="Bookman Old Style"/>
              </a:rPr>
              <a:t>as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65" dirty="0">
                <a:latin typeface="Bookman Old Style"/>
                <a:cs typeface="Bookman Old Style"/>
              </a:rPr>
              <a:t>callback. </a:t>
            </a:r>
            <a:r>
              <a:rPr sz="900" b="0" spc="-45" dirty="0">
                <a:latin typeface="Bookman Old Style"/>
                <a:cs typeface="Bookman Old Style"/>
              </a:rPr>
              <a:t>The </a:t>
            </a:r>
            <a:r>
              <a:rPr sz="900" b="0" spc="-60" dirty="0">
                <a:latin typeface="Bookman Old Style"/>
                <a:cs typeface="Bookman Old Style"/>
              </a:rPr>
              <a:t>callback </a:t>
            </a:r>
            <a:r>
              <a:rPr sz="900" b="0" spc="-65" dirty="0">
                <a:latin typeface="Bookman Old Style"/>
                <a:cs typeface="Bookman Old Style"/>
              </a:rPr>
              <a:t>is </a:t>
            </a:r>
            <a:r>
              <a:rPr sz="900" b="0" spc="-60" dirty="0">
                <a:latin typeface="Bookman Old Style"/>
                <a:cs typeface="Bookman Old Style"/>
              </a:rPr>
              <a:t>executed </a:t>
            </a:r>
            <a:r>
              <a:rPr sz="900" b="0" spc="-40" dirty="0">
                <a:latin typeface="Bookman Old Style"/>
                <a:cs typeface="Bookman Old Style"/>
              </a:rPr>
              <a:t>once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50" dirty="0">
                <a:latin typeface="Bookman Old Style"/>
                <a:cs typeface="Bookman Old Style"/>
              </a:rPr>
              <a:t>module </a:t>
            </a:r>
            <a:r>
              <a:rPr sz="900" b="0" spc="-90" dirty="0">
                <a:latin typeface="Bookman Old Style"/>
                <a:cs typeface="Bookman Old Style"/>
              </a:rPr>
              <a:t>has </a:t>
            </a:r>
            <a:r>
              <a:rPr sz="900" b="0" spc="-45" dirty="0">
                <a:latin typeface="Bookman Old Style"/>
                <a:cs typeface="Bookman Old Style"/>
              </a:rPr>
              <a:t>been loaded,  allowing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other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code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executed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interim.</a:t>
            </a:r>
            <a:endParaRPr sz="900">
              <a:latin typeface="Bookman Old Style"/>
              <a:cs typeface="Bookman Old Style"/>
            </a:endParaRPr>
          </a:p>
          <a:p>
            <a:pPr marL="12700" marR="74295" indent="228600">
              <a:lnSpc>
                <a:spcPct val="101800"/>
              </a:lnSpc>
            </a:pPr>
            <a:r>
              <a:rPr sz="900" b="0" spc="-80" dirty="0">
                <a:latin typeface="Bookman Old Style"/>
                <a:cs typeface="Bookman Old Style"/>
              </a:rPr>
              <a:t>You </a:t>
            </a:r>
            <a:r>
              <a:rPr sz="900" b="0" spc="-70" dirty="0">
                <a:latin typeface="Bookman Old Style"/>
                <a:cs typeface="Bookman Old Style"/>
              </a:rPr>
              <a:t>can </a:t>
            </a:r>
            <a:r>
              <a:rPr sz="900" b="0" spc="-40" dirty="0">
                <a:latin typeface="Bookman Old Style"/>
                <a:cs typeface="Bookman Old Style"/>
              </a:rPr>
              <a:t>tell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60" dirty="0">
                <a:latin typeface="Bookman Old Style"/>
                <a:cs typeface="Bookman Old Style"/>
              </a:rPr>
              <a:t>TypeScript </a:t>
            </a:r>
            <a:r>
              <a:rPr sz="900" b="0" spc="-40" dirty="0">
                <a:latin typeface="Bookman Old Style"/>
                <a:cs typeface="Bookman Old Style"/>
              </a:rPr>
              <a:t>compiler </a:t>
            </a:r>
            <a:r>
              <a:rPr sz="900" b="0" spc="-60" dirty="0">
                <a:latin typeface="Bookman Old Style"/>
                <a:cs typeface="Bookman Old Style"/>
              </a:rPr>
              <a:t>which </a:t>
            </a:r>
            <a:r>
              <a:rPr sz="900" b="0" spc="-65" dirty="0">
                <a:latin typeface="Bookman Old Style"/>
                <a:cs typeface="Bookman Old Style"/>
              </a:rPr>
              <a:t>pattern you </a:t>
            </a:r>
            <a:r>
              <a:rPr sz="900" b="0" spc="-35" dirty="0">
                <a:latin typeface="Bookman Old Style"/>
                <a:cs typeface="Bookman Old Style"/>
              </a:rPr>
              <a:t>will </a:t>
            </a:r>
            <a:r>
              <a:rPr sz="900" b="0" spc="-75" dirty="0">
                <a:latin typeface="Bookman Old Style"/>
                <a:cs typeface="Bookman Old Style"/>
              </a:rPr>
              <a:t>use </a:t>
            </a:r>
            <a:r>
              <a:rPr sz="900" b="0" spc="-40" dirty="0">
                <a:latin typeface="Bookman Old Style"/>
                <a:cs typeface="Bookman Old Style"/>
              </a:rPr>
              <a:t>for </a:t>
            </a:r>
            <a:r>
              <a:rPr sz="900" b="0" spc="-50" dirty="0">
                <a:latin typeface="Bookman Old Style"/>
                <a:cs typeface="Bookman Old Style"/>
              </a:rPr>
              <a:t>module </a:t>
            </a:r>
            <a:r>
              <a:rPr sz="900" b="0" spc="-45" dirty="0">
                <a:latin typeface="Bookman Old Style"/>
                <a:cs typeface="Bookman Old Style"/>
              </a:rPr>
              <a:t>loading </a:t>
            </a:r>
            <a:r>
              <a:rPr sz="900" b="0" spc="-65" dirty="0">
                <a:latin typeface="Bookman Old Style"/>
                <a:cs typeface="Bookman Old Style"/>
              </a:rPr>
              <a:t>and </a:t>
            </a:r>
            <a:r>
              <a:rPr sz="900" b="0" spc="-45" dirty="0">
                <a:latin typeface="Bookman Old Style"/>
                <a:cs typeface="Bookman Old Style"/>
              </a:rPr>
              <a:t>it </a:t>
            </a:r>
            <a:r>
              <a:rPr sz="900" b="0" spc="-35" dirty="0">
                <a:latin typeface="Bookman Old Style"/>
                <a:cs typeface="Bookman Old Style"/>
              </a:rPr>
              <a:t>will </a:t>
            </a:r>
            <a:r>
              <a:rPr sz="900" b="0" spc="-55" dirty="0">
                <a:latin typeface="Bookman Old Style"/>
                <a:cs typeface="Bookman Old Style"/>
              </a:rPr>
              <a:t>generate the  appropriate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JavaScript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output.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You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read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more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detail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about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all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compiler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flags,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including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module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  </a:t>
            </a:r>
            <a:r>
              <a:rPr sz="900" b="0" spc="-55" dirty="0">
                <a:latin typeface="Bookman Old Style"/>
                <a:cs typeface="Bookman Old Style"/>
              </a:rPr>
              <a:t>Appendix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2.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comparison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two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different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output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styles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shown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Listing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1-55.</a:t>
            </a:r>
            <a:endParaRPr sz="9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60300" y="7992871"/>
            <a:ext cx="15430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20" dirty="0">
                <a:latin typeface="Bookman Old Style"/>
                <a:cs typeface="Bookman Old Style"/>
              </a:rPr>
              <a:t>39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82900" y="8241630"/>
            <a:ext cx="10915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www.it-ebooks.info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500" y="7992871"/>
            <a:ext cx="15748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05" dirty="0">
                <a:latin typeface="Bookman Old Style"/>
                <a:cs typeface="Bookman Old Style"/>
              </a:rPr>
              <a:t>40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82900" y="8241630"/>
            <a:ext cx="10915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www.it-ebooks.info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44500" y="301118"/>
            <a:ext cx="5718175" cy="7190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Chapter </a:t>
            </a:r>
            <a:r>
              <a:rPr sz="800" spc="-65" dirty="0">
                <a:latin typeface="Arial"/>
                <a:cs typeface="Arial"/>
              </a:rPr>
              <a:t>1 </a:t>
            </a:r>
            <a:r>
              <a:rPr sz="800" spc="-195" dirty="0">
                <a:solidFill>
                  <a:srgbClr val="CFD0D0"/>
                </a:solidFill>
                <a:latin typeface="MS UI Gothic"/>
                <a:cs typeface="MS UI Gothic"/>
              </a:rPr>
              <a:t>■ </a:t>
            </a:r>
            <a:r>
              <a:rPr sz="800" spc="-10" dirty="0">
                <a:latin typeface="Arial"/>
                <a:cs typeface="Arial"/>
              </a:rPr>
              <a:t>typeSCript </a:t>
            </a:r>
            <a:r>
              <a:rPr sz="800" spc="-40" dirty="0">
                <a:latin typeface="Arial"/>
                <a:cs typeface="Arial"/>
              </a:rPr>
              <a:t>Language</a:t>
            </a:r>
            <a:r>
              <a:rPr sz="800" spc="-45" dirty="0">
                <a:latin typeface="Arial"/>
                <a:cs typeface="Arial"/>
              </a:rPr>
              <a:t> </a:t>
            </a:r>
            <a:r>
              <a:rPr sz="800" spc="-30" dirty="0">
                <a:latin typeface="Arial"/>
                <a:cs typeface="Arial"/>
              </a:rPr>
              <a:t>FeatureS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10" dirty="0">
                <a:latin typeface="Book Antiqua"/>
                <a:cs typeface="Book Antiqua"/>
              </a:rPr>
              <a:t>1-55. </a:t>
            </a:r>
            <a:r>
              <a:rPr sz="900" b="0" spc="-90" dirty="0">
                <a:latin typeface="Bookman Old Style"/>
                <a:cs typeface="Bookman Old Style"/>
              </a:rPr>
              <a:t>JavaScript </a:t>
            </a:r>
            <a:r>
              <a:rPr sz="900" b="0" spc="-70" dirty="0">
                <a:latin typeface="Bookman Old Style"/>
                <a:cs typeface="Bookman Old Style"/>
              </a:rPr>
              <a:t>output </a:t>
            </a:r>
            <a:r>
              <a:rPr sz="900" b="0" spc="-40" dirty="0">
                <a:latin typeface="Bookman Old Style"/>
                <a:cs typeface="Bookman Old Style"/>
              </a:rPr>
              <a:t>for </a:t>
            </a:r>
            <a:r>
              <a:rPr sz="900" b="0" spc="-50" dirty="0">
                <a:latin typeface="Bookman Old Style"/>
                <a:cs typeface="Bookman Old Style"/>
              </a:rPr>
              <a:t>module</a:t>
            </a:r>
            <a:r>
              <a:rPr sz="900" b="0" spc="-3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loading</a:t>
            </a:r>
            <a:endParaRPr sz="9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900" dirty="0">
                <a:latin typeface="SimSun"/>
                <a:cs typeface="SimSun"/>
              </a:rPr>
              <a:t>// CommonJS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style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var dependency =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require("./CommonJSDependency");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// your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code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// AMD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style</a:t>
            </a:r>
            <a:endParaRPr sz="900">
              <a:latin typeface="SimSun"/>
              <a:cs typeface="SimSun"/>
            </a:endParaRPr>
          </a:p>
          <a:p>
            <a:pPr marL="241300" marR="382270" indent="-22860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define(["require", "exports", 'AmdDependency'], function (require, exports,</a:t>
            </a:r>
            <a:r>
              <a:rPr sz="900" u="sng" dirty="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dependency</a:t>
            </a:r>
            <a:r>
              <a:rPr sz="900" u="sng" dirty="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)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  var dependency =</a:t>
            </a:r>
            <a:r>
              <a:rPr sz="900" u="sng" dirty="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dependency</a:t>
            </a:r>
            <a:r>
              <a:rPr sz="900" u="sng" spc="434" dirty="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;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// your code}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);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the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95" dirty="0">
                <a:latin typeface="Bookman Old Style"/>
                <a:cs typeface="Bookman Old Style"/>
              </a:rPr>
              <a:t>CommonJS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example,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your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code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is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placed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after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the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dependency.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Execution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pauses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until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the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module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is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loaded.</a:t>
            </a:r>
            <a:endParaRPr sz="9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2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the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AMD</a:t>
            </a:r>
            <a:r>
              <a:rPr sz="900" b="0" spc="-12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example,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your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code</a:t>
            </a:r>
            <a:r>
              <a:rPr sz="900" b="0" spc="-12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is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wrapped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in</a:t>
            </a:r>
            <a:r>
              <a:rPr sz="900" b="0" spc="-12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callback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function</a:t>
            </a:r>
            <a:r>
              <a:rPr sz="900" b="0" spc="-125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that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is</a:t>
            </a:r>
            <a:r>
              <a:rPr sz="900" b="0" spc="-12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executed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when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the</a:t>
            </a:r>
            <a:r>
              <a:rPr sz="900" b="0" spc="-12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module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95" dirty="0">
                <a:latin typeface="Bookman Old Style"/>
                <a:cs typeface="Bookman Old Style"/>
              </a:rPr>
              <a:t>has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loaded.</a:t>
            </a:r>
            <a:endParaRPr sz="9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400" b="0" spc="-105" dirty="0">
                <a:latin typeface="Bookman Old Style"/>
                <a:cs typeface="Bookman Old Style"/>
              </a:rPr>
              <a:t>Export</a:t>
            </a:r>
            <a:r>
              <a:rPr sz="1400" b="0" spc="-165" dirty="0">
                <a:latin typeface="Bookman Old Style"/>
                <a:cs typeface="Bookman Old Style"/>
              </a:rPr>
              <a:t> </a:t>
            </a:r>
            <a:r>
              <a:rPr sz="1400" b="0" spc="-105" dirty="0">
                <a:latin typeface="Bookman Old Style"/>
                <a:cs typeface="Bookman Old Style"/>
              </a:rPr>
              <a:t>Assignments</a:t>
            </a:r>
            <a:endParaRPr sz="1400">
              <a:latin typeface="Bookman Old Style"/>
              <a:cs typeface="Bookman Old Style"/>
            </a:endParaRPr>
          </a:p>
          <a:p>
            <a:pPr marL="12700" marR="213360" algn="just">
              <a:lnSpc>
                <a:spcPct val="101800"/>
              </a:lnSpc>
              <a:spcBef>
                <a:spcPts val="500"/>
              </a:spcBef>
            </a:pPr>
            <a:r>
              <a:rPr sz="900" b="0" spc="-60" dirty="0">
                <a:latin typeface="Bookman Old Style"/>
                <a:cs typeface="Bookman Old Style"/>
              </a:rPr>
              <a:t>Although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term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i="1" spc="-50" dirty="0">
                <a:latin typeface="Bookman Old Style"/>
                <a:cs typeface="Bookman Old Style"/>
              </a:rPr>
              <a:t>module</a:t>
            </a:r>
            <a:r>
              <a:rPr sz="900" b="0" i="1" spc="-70" dirty="0">
                <a:latin typeface="Bookman Old Style"/>
                <a:cs typeface="Bookman Old Style"/>
              </a:rPr>
              <a:t> </a:t>
            </a:r>
            <a:r>
              <a:rPr sz="900" b="0" i="1" spc="-45" dirty="0">
                <a:latin typeface="Bookman Old Style"/>
                <a:cs typeface="Bookman Old Style"/>
              </a:rPr>
              <a:t>loading</a:t>
            </a:r>
            <a:r>
              <a:rPr sz="900" b="0" i="1" spc="-7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used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describe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loading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source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file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dependencies,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result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import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  </a:t>
            </a:r>
            <a:r>
              <a:rPr sz="900" b="0" spc="-50" dirty="0">
                <a:latin typeface="Bookman Old Style"/>
                <a:cs typeface="Bookman Old Style"/>
              </a:rPr>
              <a:t>not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restricted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modules.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specify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any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module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member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used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place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module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using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export  </a:t>
            </a:r>
            <a:r>
              <a:rPr sz="900" b="0" spc="-70" dirty="0">
                <a:latin typeface="Bookman Old Style"/>
                <a:cs typeface="Bookman Old Style"/>
              </a:rPr>
              <a:t>assignment.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Only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one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export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assignment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within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source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file.</a:t>
            </a:r>
            <a:endParaRPr sz="900">
              <a:latin typeface="Bookman Old Style"/>
              <a:cs typeface="Bookman Old Style"/>
            </a:endParaRPr>
          </a:p>
          <a:p>
            <a:pPr marL="12700" marR="15875" indent="228600">
              <a:lnSpc>
                <a:spcPct val="101800"/>
              </a:lnSpc>
            </a:pPr>
            <a:r>
              <a:rPr sz="900" b="0" spc="-80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substitute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module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with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variable,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object,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function,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interface,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class.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Listing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1-56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replaces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module  </a:t>
            </a:r>
            <a:r>
              <a:rPr sz="900" b="0" spc="-55" dirty="0">
                <a:latin typeface="Bookman Old Style"/>
                <a:cs typeface="Bookman Old Style"/>
              </a:rPr>
              <a:t>with the </a:t>
            </a:r>
            <a:r>
              <a:rPr sz="900" b="0" spc="-50" dirty="0">
                <a:latin typeface="Bookman Old Style"/>
                <a:cs typeface="Bookman Old Style"/>
              </a:rPr>
              <a:t>greet </a:t>
            </a:r>
            <a:r>
              <a:rPr sz="900" b="0" spc="-55" dirty="0">
                <a:latin typeface="Bookman Old Style"/>
                <a:cs typeface="Bookman Old Style"/>
              </a:rPr>
              <a:t>function. </a:t>
            </a:r>
            <a:r>
              <a:rPr sz="900" b="0" spc="-60" dirty="0">
                <a:latin typeface="Bookman Old Style"/>
                <a:cs typeface="Bookman Old Style"/>
              </a:rPr>
              <a:t>When </a:t>
            </a:r>
            <a:r>
              <a:rPr sz="900" b="0" spc="-65" dirty="0">
                <a:latin typeface="Bookman Old Style"/>
                <a:cs typeface="Bookman Old Style"/>
              </a:rPr>
              <a:t>this </a:t>
            </a:r>
            <a:r>
              <a:rPr sz="900" b="0" spc="-50" dirty="0">
                <a:latin typeface="Bookman Old Style"/>
                <a:cs typeface="Bookman Old Style"/>
              </a:rPr>
              <a:t>module </a:t>
            </a:r>
            <a:r>
              <a:rPr sz="900" b="0" spc="-65" dirty="0">
                <a:latin typeface="Bookman Old Style"/>
                <a:cs typeface="Bookman Old Style"/>
              </a:rPr>
              <a:t>is </a:t>
            </a:r>
            <a:r>
              <a:rPr sz="900" b="0" spc="-50" dirty="0">
                <a:latin typeface="Bookman Old Style"/>
                <a:cs typeface="Bookman Old Style"/>
              </a:rPr>
              <a:t>imported,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65" dirty="0">
                <a:latin typeface="Bookman Old Style"/>
                <a:cs typeface="Bookman Old Style"/>
              </a:rPr>
              <a:t>alias </a:t>
            </a:r>
            <a:r>
              <a:rPr sz="900" b="0" spc="-35" dirty="0">
                <a:latin typeface="Bookman Old Style"/>
                <a:cs typeface="Bookman Old Style"/>
              </a:rPr>
              <a:t>will </a:t>
            </a:r>
            <a:r>
              <a:rPr sz="900" b="0" spc="-45" dirty="0">
                <a:latin typeface="Bookman Old Style"/>
                <a:cs typeface="Bookman Old Style"/>
              </a:rPr>
              <a:t>be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50" dirty="0">
                <a:latin typeface="Bookman Old Style"/>
                <a:cs typeface="Bookman Old Style"/>
              </a:rPr>
              <a:t>direct reference </a:t>
            </a:r>
            <a:r>
              <a:rPr sz="900" b="0" spc="-45" dirty="0">
                <a:latin typeface="Bookman Old Style"/>
                <a:cs typeface="Bookman Old Style"/>
              </a:rPr>
              <a:t>to </a:t>
            </a:r>
            <a:r>
              <a:rPr sz="900" b="0" spc="-55" dirty="0">
                <a:latin typeface="Bookman Old Style"/>
                <a:cs typeface="Bookman Old Style"/>
              </a:rPr>
              <a:t>the function, </a:t>
            </a:r>
            <a:r>
              <a:rPr sz="900" b="0" spc="-60" dirty="0">
                <a:latin typeface="Bookman Old Style"/>
                <a:cs typeface="Bookman Old Style"/>
              </a:rPr>
              <a:t>which  </a:t>
            </a:r>
            <a:r>
              <a:rPr sz="900" b="0" spc="-65" dirty="0">
                <a:latin typeface="Bookman Old Style"/>
                <a:cs typeface="Bookman Old Style"/>
              </a:rPr>
              <a:t>shortens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50" dirty="0">
                <a:latin typeface="Bookman Old Style"/>
                <a:cs typeface="Bookman Old Style"/>
              </a:rPr>
              <a:t>calling </a:t>
            </a:r>
            <a:r>
              <a:rPr sz="900" b="0" spc="-35" dirty="0">
                <a:latin typeface="Bookman Old Style"/>
                <a:cs typeface="Bookman Old Style"/>
              </a:rPr>
              <a:t>code </a:t>
            </a:r>
            <a:r>
              <a:rPr sz="900" b="0" spc="-90" dirty="0">
                <a:latin typeface="Bookman Old Style"/>
                <a:cs typeface="Bookman Old Style"/>
              </a:rPr>
              <a:t>as </a:t>
            </a:r>
            <a:r>
              <a:rPr sz="900" b="0" spc="-65" dirty="0">
                <a:latin typeface="Bookman Old Style"/>
                <a:cs typeface="Bookman Old Style"/>
              </a:rPr>
              <a:t>you </a:t>
            </a:r>
            <a:r>
              <a:rPr sz="900" b="0" spc="-45" dirty="0">
                <a:latin typeface="Bookman Old Style"/>
                <a:cs typeface="Bookman Old Style"/>
              </a:rPr>
              <a:t>no longer </a:t>
            </a:r>
            <a:r>
              <a:rPr sz="900" b="0" spc="-65" dirty="0">
                <a:latin typeface="Bookman Old Style"/>
                <a:cs typeface="Bookman Old Style"/>
              </a:rPr>
              <a:t>have </a:t>
            </a:r>
            <a:r>
              <a:rPr sz="900" b="0" spc="-60" dirty="0">
                <a:latin typeface="Bookman Old Style"/>
                <a:cs typeface="Bookman Old Style"/>
              </a:rPr>
              <a:t>navigate </a:t>
            </a:r>
            <a:r>
              <a:rPr sz="900" b="0" spc="-50" dirty="0">
                <a:latin typeface="Bookman Old Style"/>
                <a:cs typeface="Bookman Old Style"/>
              </a:rPr>
              <a:t>via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50" dirty="0">
                <a:latin typeface="Bookman Old Style"/>
                <a:cs typeface="Bookman Old Style"/>
              </a:rPr>
              <a:t>module </a:t>
            </a:r>
            <a:r>
              <a:rPr sz="900" b="0" spc="-65" dirty="0">
                <a:latin typeface="Bookman Old Style"/>
                <a:cs typeface="Bookman Old Style"/>
              </a:rPr>
              <a:t>alias name </a:t>
            </a:r>
            <a:r>
              <a:rPr sz="900" b="0" spc="-45" dirty="0">
                <a:latin typeface="Bookman Old Style"/>
                <a:cs typeface="Bookman Old Style"/>
              </a:rPr>
              <a:t>to get to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50" dirty="0">
                <a:latin typeface="Bookman Old Style"/>
                <a:cs typeface="Bookman Old Style"/>
              </a:rPr>
              <a:t>greet </a:t>
            </a:r>
            <a:r>
              <a:rPr sz="900" b="0" spc="-55" dirty="0">
                <a:latin typeface="Bookman Old Style"/>
                <a:cs typeface="Bookman Old Style"/>
              </a:rPr>
              <a:t>function, </a:t>
            </a:r>
            <a:r>
              <a:rPr sz="900" b="0" spc="-65" dirty="0">
                <a:latin typeface="Bookman Old Style"/>
                <a:cs typeface="Bookman Old Style"/>
              </a:rPr>
              <a:t>you 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simply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execute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alias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function.</a:t>
            </a:r>
            <a:endParaRPr sz="9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10" dirty="0">
                <a:latin typeface="Book Antiqua"/>
                <a:cs typeface="Book Antiqua"/>
              </a:rPr>
              <a:t>1-56. </a:t>
            </a:r>
            <a:r>
              <a:rPr sz="900" b="0" spc="-70" dirty="0">
                <a:latin typeface="Bookman Old Style"/>
                <a:cs typeface="Bookman Old Style"/>
              </a:rPr>
              <a:t>Export</a:t>
            </a:r>
            <a:r>
              <a:rPr sz="900" b="0" spc="-16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assignments</a:t>
            </a:r>
            <a:endParaRPr sz="900">
              <a:latin typeface="Bookman Old Style"/>
              <a:cs typeface="Bookman Old Style"/>
            </a:endParaRPr>
          </a:p>
          <a:p>
            <a:pPr marL="241300" marR="3639820" indent="-228600">
              <a:lnSpc>
                <a:spcPct val="101800"/>
              </a:lnSpc>
              <a:spcBef>
                <a:spcPts val="650"/>
              </a:spcBef>
            </a:pPr>
            <a:r>
              <a:rPr sz="900" dirty="0">
                <a:latin typeface="SimSun"/>
                <a:cs typeface="SimSun"/>
              </a:rPr>
              <a:t>function greet(name: string): void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  console.log('Hello ' +</a:t>
            </a:r>
            <a:r>
              <a:rPr sz="900" spc="-5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name);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export =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greet;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66040" indent="228600">
              <a:lnSpc>
                <a:spcPct val="101800"/>
              </a:lnSpc>
            </a:pPr>
            <a:r>
              <a:rPr sz="900" b="0" spc="-55" dirty="0">
                <a:latin typeface="Bookman Old Style"/>
                <a:cs typeface="Bookman Old Style"/>
              </a:rPr>
              <a:t>Listing </a:t>
            </a:r>
            <a:r>
              <a:rPr sz="900" b="0" spc="-90" dirty="0">
                <a:latin typeface="Bookman Old Style"/>
                <a:cs typeface="Bookman Old Style"/>
              </a:rPr>
              <a:t>1-57 </a:t>
            </a:r>
            <a:r>
              <a:rPr sz="900" b="0" spc="-70" dirty="0">
                <a:latin typeface="Bookman Old Style"/>
                <a:cs typeface="Bookman Old Style"/>
              </a:rPr>
              <a:t>shows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65" dirty="0">
                <a:latin typeface="Bookman Old Style"/>
                <a:cs typeface="Bookman Old Style"/>
              </a:rPr>
              <a:t>statement </a:t>
            </a:r>
            <a:r>
              <a:rPr sz="900" b="0" spc="-75" dirty="0">
                <a:latin typeface="Bookman Old Style"/>
                <a:cs typeface="Bookman Old Style"/>
              </a:rPr>
              <a:t>that </a:t>
            </a:r>
            <a:r>
              <a:rPr sz="900" b="0" spc="-55" dirty="0">
                <a:latin typeface="Bookman Old Style"/>
                <a:cs typeface="Bookman Old Style"/>
              </a:rPr>
              <a:t>imports the </a:t>
            </a:r>
            <a:r>
              <a:rPr sz="900" b="0" spc="-50" dirty="0">
                <a:latin typeface="Bookman Old Style"/>
                <a:cs typeface="Bookman Old Style"/>
              </a:rPr>
              <a:t>greet module </a:t>
            </a:r>
            <a:r>
              <a:rPr sz="900" b="0" spc="-65" dirty="0">
                <a:latin typeface="Bookman Old Style"/>
                <a:cs typeface="Bookman Old Style"/>
              </a:rPr>
              <a:t>and </a:t>
            </a:r>
            <a:r>
              <a:rPr sz="900" b="0" spc="-50" dirty="0">
                <a:latin typeface="Bookman Old Style"/>
                <a:cs typeface="Bookman Old Style"/>
              </a:rPr>
              <a:t>gives </a:t>
            </a:r>
            <a:r>
              <a:rPr sz="900" b="0" spc="-45" dirty="0">
                <a:latin typeface="Bookman Old Style"/>
                <a:cs typeface="Bookman Old Style"/>
              </a:rPr>
              <a:t>it </a:t>
            </a:r>
            <a:r>
              <a:rPr sz="900" b="0" spc="-75" dirty="0">
                <a:latin typeface="Bookman Old Style"/>
                <a:cs typeface="Bookman Old Style"/>
              </a:rPr>
              <a:t>an </a:t>
            </a:r>
            <a:r>
              <a:rPr sz="900" b="0" spc="-65" dirty="0">
                <a:latin typeface="Bookman Old Style"/>
                <a:cs typeface="Bookman Old Style"/>
              </a:rPr>
              <a:t>alias </a:t>
            </a:r>
            <a:r>
              <a:rPr sz="900" b="0" spc="-25" dirty="0">
                <a:latin typeface="Bookman Old Style"/>
                <a:cs typeface="Bookman Old Style"/>
              </a:rPr>
              <a:t>of </a:t>
            </a:r>
            <a:r>
              <a:rPr sz="900" spc="-15" dirty="0">
                <a:latin typeface="SimSun"/>
                <a:cs typeface="SimSun"/>
              </a:rPr>
              <a:t>hello</a:t>
            </a:r>
            <a:r>
              <a:rPr sz="900" b="0" spc="-15" dirty="0">
                <a:latin typeface="Bookman Old Style"/>
                <a:cs typeface="Bookman Old Style"/>
              </a:rPr>
              <a:t>. </a:t>
            </a:r>
            <a:r>
              <a:rPr sz="900" b="0" spc="-75" dirty="0">
                <a:latin typeface="Bookman Old Style"/>
                <a:cs typeface="Bookman Old Style"/>
              </a:rPr>
              <a:t>Because </a:t>
            </a:r>
            <a:r>
              <a:rPr sz="900" b="0" spc="-25" dirty="0">
                <a:latin typeface="Bookman Old Style"/>
                <a:cs typeface="Bookman Old Style"/>
              </a:rPr>
              <a:t>of </a:t>
            </a:r>
            <a:r>
              <a:rPr sz="900" b="0" spc="-55" dirty="0">
                <a:latin typeface="Bookman Old Style"/>
                <a:cs typeface="Bookman Old Style"/>
              </a:rPr>
              <a:t>the  </a:t>
            </a:r>
            <a:r>
              <a:rPr sz="900" dirty="0">
                <a:latin typeface="SimSun"/>
                <a:cs typeface="SimSun"/>
              </a:rPr>
              <a:t>export</a:t>
            </a:r>
            <a:r>
              <a:rPr sz="900" spc="-265" dirty="0">
                <a:latin typeface="SimSun"/>
                <a:cs typeface="SimSun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statement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greet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module,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hello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alias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direct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reference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greet</a:t>
            </a:r>
            <a:r>
              <a:rPr sz="900" spc="-265" dirty="0">
                <a:latin typeface="SimSun"/>
                <a:cs typeface="SimSun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function,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not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whole  </a:t>
            </a:r>
            <a:r>
              <a:rPr sz="900" b="0" spc="-55" dirty="0">
                <a:latin typeface="Bookman Old Style"/>
                <a:cs typeface="Bookman Old Style"/>
              </a:rPr>
              <a:t>module.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would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still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case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even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if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module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contained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other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blocks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code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such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interfaces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classes 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export</a:t>
            </a:r>
            <a:r>
              <a:rPr sz="900" spc="-265" dirty="0">
                <a:latin typeface="SimSun"/>
                <a:cs typeface="SimSun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declaration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replaces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module.</a:t>
            </a:r>
            <a:endParaRPr sz="9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10" dirty="0">
                <a:latin typeface="Book Antiqua"/>
                <a:cs typeface="Book Antiqua"/>
              </a:rPr>
              <a:t>1-57. </a:t>
            </a:r>
            <a:r>
              <a:rPr sz="900" b="0" spc="-55" dirty="0">
                <a:latin typeface="Bookman Old Style"/>
                <a:cs typeface="Bookman Old Style"/>
              </a:rPr>
              <a:t>Calling the </a:t>
            </a:r>
            <a:r>
              <a:rPr sz="900" b="0" spc="-50" dirty="0">
                <a:latin typeface="Bookman Old Style"/>
                <a:cs typeface="Bookman Old Style"/>
              </a:rPr>
              <a:t>greet</a:t>
            </a:r>
            <a:r>
              <a:rPr sz="900" b="0" spc="-2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function</a:t>
            </a:r>
            <a:endParaRPr sz="9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900" dirty="0">
                <a:latin typeface="SimSun"/>
                <a:cs typeface="SimSun"/>
              </a:rPr>
              <a:t>import </a:t>
            </a:r>
            <a:r>
              <a:rPr sz="900" b="1" spc="30" dirty="0">
                <a:latin typeface="Arial"/>
                <a:cs typeface="Arial"/>
              </a:rPr>
              <a:t>hello </a:t>
            </a:r>
            <a:r>
              <a:rPr sz="900" dirty="0">
                <a:latin typeface="SimSun"/>
                <a:cs typeface="SimSun"/>
              </a:rPr>
              <a:t>=</a:t>
            </a:r>
            <a:r>
              <a:rPr sz="900" spc="-12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require('./scripts/greet');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spc="10" dirty="0">
                <a:latin typeface="Arial"/>
                <a:cs typeface="Arial"/>
              </a:rPr>
              <a:t>hello</a:t>
            </a:r>
            <a:r>
              <a:rPr sz="900" spc="10" dirty="0">
                <a:latin typeface="SimSun"/>
                <a:cs typeface="SimSun"/>
              </a:rPr>
              <a:t>('Mark'); </a:t>
            </a:r>
            <a:r>
              <a:rPr sz="900" dirty="0">
                <a:latin typeface="SimSun"/>
                <a:cs typeface="SimSun"/>
              </a:rPr>
              <a:t>// instead of</a:t>
            </a:r>
            <a:r>
              <a:rPr sz="900" spc="-2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hello.greet('Mark');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400" b="0" spc="-65" dirty="0">
                <a:latin typeface="Bookman Old Style"/>
                <a:cs typeface="Bookman Old Style"/>
              </a:rPr>
              <a:t>Module</a:t>
            </a:r>
            <a:r>
              <a:rPr sz="1400" b="0" spc="-165" dirty="0">
                <a:latin typeface="Bookman Old Style"/>
                <a:cs typeface="Bookman Old Style"/>
              </a:rPr>
              <a:t> </a:t>
            </a:r>
            <a:r>
              <a:rPr sz="1400" b="0" spc="-75" dirty="0">
                <a:latin typeface="Bookman Old Style"/>
                <a:cs typeface="Bookman Old Style"/>
              </a:rPr>
              <a:t>Merging</a:t>
            </a:r>
            <a:endParaRPr sz="1400">
              <a:latin typeface="Bookman Old Style"/>
              <a:cs typeface="Bookman Old Style"/>
            </a:endParaRPr>
          </a:p>
          <a:p>
            <a:pPr marL="12700" marR="5080">
              <a:lnSpc>
                <a:spcPct val="101800"/>
              </a:lnSpc>
              <a:spcBef>
                <a:spcPts val="500"/>
              </a:spcBef>
            </a:pPr>
            <a:r>
              <a:rPr sz="900" b="0" spc="-60" dirty="0">
                <a:latin typeface="Bookman Old Style"/>
                <a:cs typeface="Bookman Old Style"/>
              </a:rPr>
              <a:t>This </a:t>
            </a:r>
            <a:r>
              <a:rPr sz="900" b="0" spc="-50" dirty="0">
                <a:latin typeface="Bookman Old Style"/>
                <a:cs typeface="Bookman Old Style"/>
              </a:rPr>
              <a:t>section </a:t>
            </a:r>
            <a:r>
              <a:rPr sz="900" b="0" spc="-55" dirty="0">
                <a:latin typeface="Bookman Old Style"/>
                <a:cs typeface="Bookman Old Style"/>
              </a:rPr>
              <a:t>describes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60" dirty="0">
                <a:latin typeface="Bookman Old Style"/>
                <a:cs typeface="Bookman Old Style"/>
              </a:rPr>
              <a:t>feature </a:t>
            </a:r>
            <a:r>
              <a:rPr sz="900" b="0" spc="-75" dirty="0">
                <a:latin typeface="Bookman Old Style"/>
                <a:cs typeface="Bookman Old Style"/>
              </a:rPr>
              <a:t>that </a:t>
            </a:r>
            <a:r>
              <a:rPr sz="900" b="0" spc="-70" dirty="0">
                <a:latin typeface="Bookman Old Style"/>
                <a:cs typeface="Bookman Old Style"/>
              </a:rPr>
              <a:t>can </a:t>
            </a:r>
            <a:r>
              <a:rPr sz="900" b="0" spc="-45" dirty="0">
                <a:latin typeface="Bookman Old Style"/>
                <a:cs typeface="Bookman Old Style"/>
              </a:rPr>
              <a:t>be </a:t>
            </a:r>
            <a:r>
              <a:rPr sz="900" b="0" spc="-70" dirty="0">
                <a:latin typeface="Bookman Old Style"/>
                <a:cs typeface="Bookman Old Style"/>
              </a:rPr>
              <a:t>used </a:t>
            </a:r>
            <a:r>
              <a:rPr sz="900" b="0" spc="-55" dirty="0">
                <a:latin typeface="Bookman Old Style"/>
                <a:cs typeface="Bookman Old Style"/>
              </a:rPr>
              <a:t>with </a:t>
            </a:r>
            <a:r>
              <a:rPr sz="900" b="0" spc="-60" dirty="0">
                <a:latin typeface="Bookman Old Style"/>
                <a:cs typeface="Bookman Old Style"/>
              </a:rPr>
              <a:t>care </a:t>
            </a:r>
            <a:r>
              <a:rPr sz="900" b="0" spc="-45" dirty="0">
                <a:latin typeface="Bookman Old Style"/>
                <a:cs typeface="Bookman Old Style"/>
              </a:rPr>
              <a:t>to </a:t>
            </a:r>
            <a:r>
              <a:rPr sz="900" b="0" spc="-60" dirty="0">
                <a:latin typeface="Bookman Old Style"/>
                <a:cs typeface="Bookman Old Style"/>
              </a:rPr>
              <a:t>create </a:t>
            </a:r>
            <a:r>
              <a:rPr sz="900" b="0" spc="-55" dirty="0">
                <a:latin typeface="Bookman Old Style"/>
                <a:cs typeface="Bookman Old Style"/>
              </a:rPr>
              <a:t>special </a:t>
            </a:r>
            <a:r>
              <a:rPr sz="900" b="0" spc="-60" dirty="0">
                <a:latin typeface="Bookman Old Style"/>
                <a:cs typeface="Bookman Old Style"/>
              </a:rPr>
              <a:t>relationships </a:t>
            </a:r>
            <a:r>
              <a:rPr sz="900" b="0" spc="-50" dirty="0">
                <a:latin typeface="Bookman Old Style"/>
                <a:cs typeface="Bookman Old Style"/>
              </a:rPr>
              <a:t>between </a:t>
            </a:r>
            <a:r>
              <a:rPr sz="900" b="0" spc="-60" dirty="0">
                <a:latin typeface="Bookman Old Style"/>
                <a:cs typeface="Bookman Old Style"/>
              </a:rPr>
              <a:t>functions </a:t>
            </a:r>
            <a:r>
              <a:rPr sz="900" b="0" spc="-65" dirty="0">
                <a:latin typeface="Bookman Old Style"/>
                <a:cs typeface="Bookman Old Style"/>
              </a:rPr>
              <a:t>and  </a:t>
            </a:r>
            <a:r>
              <a:rPr sz="900" b="0" spc="-55" dirty="0">
                <a:latin typeface="Bookman Old Style"/>
                <a:cs typeface="Bookman Old Style"/>
              </a:rPr>
              <a:t>modules </a:t>
            </a:r>
            <a:r>
              <a:rPr sz="900" b="0" spc="-65" dirty="0">
                <a:latin typeface="Bookman Old Style"/>
                <a:cs typeface="Bookman Old Style"/>
              </a:rPr>
              <a:t>and </a:t>
            </a:r>
            <a:r>
              <a:rPr sz="900" b="0" spc="-50" dirty="0">
                <a:latin typeface="Bookman Old Style"/>
                <a:cs typeface="Bookman Old Style"/>
              </a:rPr>
              <a:t>between </a:t>
            </a:r>
            <a:r>
              <a:rPr sz="900" b="0" spc="-70" dirty="0">
                <a:latin typeface="Bookman Old Style"/>
                <a:cs typeface="Bookman Old Style"/>
              </a:rPr>
              <a:t>classes </a:t>
            </a:r>
            <a:r>
              <a:rPr sz="900" b="0" spc="-65" dirty="0">
                <a:latin typeface="Bookman Old Style"/>
                <a:cs typeface="Bookman Old Style"/>
              </a:rPr>
              <a:t>and </a:t>
            </a:r>
            <a:r>
              <a:rPr sz="900" b="0" spc="-60" dirty="0">
                <a:latin typeface="Bookman Old Style"/>
                <a:cs typeface="Bookman Old Style"/>
              </a:rPr>
              <a:t>modules. </a:t>
            </a:r>
            <a:r>
              <a:rPr sz="900" b="0" spc="-55" dirty="0">
                <a:latin typeface="Bookman Old Style"/>
                <a:cs typeface="Bookman Old Style"/>
              </a:rPr>
              <a:t>Listing </a:t>
            </a:r>
            <a:r>
              <a:rPr sz="900" b="0" spc="-90" dirty="0">
                <a:latin typeface="Bookman Old Style"/>
                <a:cs typeface="Bookman Old Style"/>
              </a:rPr>
              <a:t>1-58 </a:t>
            </a:r>
            <a:r>
              <a:rPr sz="900" b="0" spc="-65" dirty="0">
                <a:latin typeface="Bookman Old Style"/>
                <a:cs typeface="Bookman Old Style"/>
              </a:rPr>
              <a:t>demonstrates </a:t>
            </a:r>
            <a:r>
              <a:rPr sz="900" b="0" spc="-50" dirty="0">
                <a:latin typeface="Bookman Old Style"/>
                <a:cs typeface="Bookman Old Style"/>
              </a:rPr>
              <a:t>merging between </a:t>
            </a:r>
            <a:r>
              <a:rPr sz="900" b="0" spc="-75" dirty="0">
                <a:latin typeface="Bookman Old Style"/>
                <a:cs typeface="Bookman Old Style"/>
              </a:rPr>
              <a:t>a class </a:t>
            </a:r>
            <a:r>
              <a:rPr sz="900" b="0" spc="-65" dirty="0">
                <a:latin typeface="Bookman Old Style"/>
                <a:cs typeface="Bookman Old Style"/>
              </a:rPr>
              <a:t>and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55" dirty="0">
                <a:latin typeface="Bookman Old Style"/>
                <a:cs typeface="Bookman Old Style"/>
              </a:rPr>
              <a:t>module, </a:t>
            </a:r>
            <a:r>
              <a:rPr sz="900" b="0" spc="-75" dirty="0">
                <a:latin typeface="Bookman Old Style"/>
                <a:cs typeface="Bookman Old Style"/>
              </a:rPr>
              <a:t>but </a:t>
            </a:r>
            <a:r>
              <a:rPr sz="900" b="0" spc="-45" dirty="0">
                <a:latin typeface="Bookman Old Style"/>
                <a:cs typeface="Bookman Old Style"/>
              </a:rPr>
              <a:t>it  </a:t>
            </a:r>
            <a:r>
              <a:rPr sz="900" b="0" spc="-75" dirty="0">
                <a:latin typeface="Bookman Old Style"/>
                <a:cs typeface="Bookman Old Style"/>
              </a:rPr>
              <a:t>works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identically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with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function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module.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all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cases,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module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must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appear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after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class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function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for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  </a:t>
            </a:r>
            <a:r>
              <a:rPr sz="900" b="0" spc="-50" dirty="0">
                <a:latin typeface="Bookman Old Style"/>
                <a:cs typeface="Bookman Old Style"/>
              </a:rPr>
              <a:t>merge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6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work.</a:t>
            </a:r>
            <a:endParaRPr sz="9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263297" y="7992871"/>
            <a:ext cx="14859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45" dirty="0">
                <a:latin typeface="Bookman Old Style"/>
                <a:cs typeface="Bookman Old Style"/>
              </a:rPr>
              <a:t>41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82900" y="8241630"/>
            <a:ext cx="10915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www.it-ebooks.info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27520" y="301118"/>
            <a:ext cx="188658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Chapter </a:t>
            </a:r>
            <a:r>
              <a:rPr sz="800" spc="-65" dirty="0">
                <a:latin typeface="Arial"/>
                <a:cs typeface="Arial"/>
              </a:rPr>
              <a:t>1 </a:t>
            </a:r>
            <a:r>
              <a:rPr sz="800" spc="-195" dirty="0">
                <a:solidFill>
                  <a:srgbClr val="CFD0D0"/>
                </a:solidFill>
                <a:latin typeface="MS UI Gothic"/>
                <a:cs typeface="MS UI Gothic"/>
              </a:rPr>
              <a:t>■ </a:t>
            </a:r>
            <a:r>
              <a:rPr sz="800" spc="-10" dirty="0">
                <a:latin typeface="Arial"/>
                <a:cs typeface="Arial"/>
              </a:rPr>
              <a:t>typeSCript </a:t>
            </a:r>
            <a:r>
              <a:rPr sz="800" spc="-40" dirty="0">
                <a:latin typeface="Arial"/>
                <a:cs typeface="Arial"/>
              </a:rPr>
              <a:t>Language</a:t>
            </a:r>
            <a:r>
              <a:rPr sz="800" spc="-105" dirty="0">
                <a:latin typeface="Arial"/>
                <a:cs typeface="Arial"/>
              </a:rPr>
              <a:t> </a:t>
            </a:r>
            <a:r>
              <a:rPr sz="800" spc="-30" dirty="0">
                <a:latin typeface="Arial"/>
                <a:cs typeface="Arial"/>
              </a:rPr>
              <a:t>FeatureS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591464"/>
            <a:ext cx="5737225" cy="6061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10" dirty="0">
                <a:latin typeface="Book Antiqua"/>
                <a:cs typeface="Book Antiqua"/>
              </a:rPr>
              <a:t>1-58. </a:t>
            </a:r>
            <a:r>
              <a:rPr sz="900" b="0" spc="-80" dirty="0">
                <a:latin typeface="Bookman Old Style"/>
                <a:cs typeface="Bookman Old Style"/>
              </a:rPr>
              <a:t>Class </a:t>
            </a:r>
            <a:r>
              <a:rPr sz="900" b="0" spc="-65" dirty="0">
                <a:latin typeface="Bookman Old Style"/>
                <a:cs typeface="Bookman Old Style"/>
              </a:rPr>
              <a:t>and </a:t>
            </a:r>
            <a:r>
              <a:rPr sz="900" b="0" spc="-50" dirty="0">
                <a:latin typeface="Bookman Old Style"/>
                <a:cs typeface="Bookman Old Style"/>
              </a:rPr>
              <a:t>module</a:t>
            </a:r>
            <a:r>
              <a:rPr sz="900" b="0" spc="-22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merging</a:t>
            </a:r>
            <a:endParaRPr sz="900">
              <a:latin typeface="Bookman Old Style"/>
              <a:cs typeface="Bookman Old Style"/>
            </a:endParaRPr>
          </a:p>
          <a:p>
            <a:pPr marL="12700" marR="4401820">
              <a:lnSpc>
                <a:spcPct val="101800"/>
              </a:lnSpc>
              <a:spcBef>
                <a:spcPts val="650"/>
              </a:spcBef>
            </a:pPr>
            <a:r>
              <a:rPr sz="900" dirty="0">
                <a:latin typeface="SimSun"/>
                <a:cs typeface="SimSun"/>
              </a:rPr>
              <a:t>// Class/Module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Merging  class Car</a:t>
            </a:r>
            <a:r>
              <a:rPr sz="900" spc="-1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dirty="0">
                <a:latin typeface="SimSun"/>
                <a:cs typeface="SimSun"/>
              </a:rPr>
              <a:t>module Car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export class Engine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export class GloveBox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var car = new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Car();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var engine = new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Car.Engine();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var gloveBox = new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Car.GloveBox();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6985" indent="228600">
              <a:lnSpc>
                <a:spcPct val="101800"/>
              </a:lnSpc>
            </a:pPr>
            <a:r>
              <a:rPr sz="900" b="0" spc="-4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main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use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would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logically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group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subcomponents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below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master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component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have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master  </a:t>
            </a:r>
            <a:r>
              <a:rPr sz="900" b="0" spc="-50" dirty="0">
                <a:latin typeface="Bookman Old Style"/>
                <a:cs typeface="Bookman Old Style"/>
              </a:rPr>
              <a:t>component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well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all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subcomponents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creatable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using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new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keyword.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You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could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simply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wrap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everything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inside</a:t>
            </a:r>
            <a:r>
              <a:rPr sz="900" b="0" spc="-1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 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dirty="0">
                <a:latin typeface="SimSun"/>
                <a:cs typeface="SimSun"/>
              </a:rPr>
              <a:t>Car </a:t>
            </a:r>
            <a:r>
              <a:rPr sz="900" b="0" spc="-55" dirty="0">
                <a:latin typeface="Bookman Old Style"/>
                <a:cs typeface="Bookman Old Style"/>
              </a:rPr>
              <a:t>module, </a:t>
            </a:r>
            <a:r>
              <a:rPr sz="900" b="0" spc="-75" dirty="0">
                <a:latin typeface="Bookman Old Style"/>
                <a:cs typeface="Bookman Old Style"/>
              </a:rPr>
              <a:t>but </a:t>
            </a:r>
            <a:r>
              <a:rPr sz="900" b="0" spc="-65" dirty="0">
                <a:latin typeface="Bookman Old Style"/>
                <a:cs typeface="Bookman Old Style"/>
              </a:rPr>
              <a:t>instantiating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dirty="0">
                <a:latin typeface="SimSun"/>
                <a:cs typeface="SimSun"/>
              </a:rPr>
              <a:t>new Car.Car </a:t>
            </a:r>
            <a:r>
              <a:rPr sz="900" b="0" spc="-65" dirty="0">
                <a:latin typeface="Bookman Old Style"/>
                <a:cs typeface="Bookman Old Style"/>
              </a:rPr>
              <a:t>is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60" dirty="0">
                <a:latin typeface="Bookman Old Style"/>
                <a:cs typeface="Bookman Old Style"/>
              </a:rPr>
              <a:t>grating expression </a:t>
            </a:r>
            <a:r>
              <a:rPr sz="900" b="0" spc="-65" dirty="0">
                <a:latin typeface="Bookman Old Style"/>
                <a:cs typeface="Bookman Old Style"/>
              </a:rPr>
              <a:t>and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50" dirty="0">
                <a:latin typeface="Bookman Old Style"/>
                <a:cs typeface="Bookman Old Style"/>
              </a:rPr>
              <a:t>module would </a:t>
            </a:r>
            <a:r>
              <a:rPr sz="900" b="0" spc="-40" dirty="0">
                <a:latin typeface="Bookman Old Style"/>
                <a:cs typeface="Bookman Old Style"/>
              </a:rPr>
              <a:t>fail </a:t>
            </a:r>
            <a:r>
              <a:rPr sz="900" b="0" spc="-45" dirty="0">
                <a:latin typeface="Bookman Old Style"/>
                <a:cs typeface="Bookman Old Style"/>
              </a:rPr>
              <a:t>to </a:t>
            </a:r>
            <a:r>
              <a:rPr sz="900" b="0" spc="-50" dirty="0">
                <a:latin typeface="Bookman Old Style"/>
                <a:cs typeface="Bookman Old Style"/>
              </a:rPr>
              <a:t>describe </a:t>
            </a:r>
            <a:r>
              <a:rPr sz="900" b="0" spc="-55" dirty="0">
                <a:latin typeface="Bookman Old Style"/>
                <a:cs typeface="Bookman Old Style"/>
              </a:rPr>
              <a:t>the  relationship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between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master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subcomponents.</a:t>
            </a:r>
            <a:endParaRPr sz="900">
              <a:latin typeface="Bookman Old Style"/>
              <a:cs typeface="Bookman Old Style"/>
            </a:endParaRPr>
          </a:p>
          <a:p>
            <a:pPr marL="12700" marR="156845" indent="228600">
              <a:lnSpc>
                <a:spcPct val="101800"/>
              </a:lnSpc>
            </a:pPr>
            <a:r>
              <a:rPr sz="900" b="0" spc="-45" dirty="0">
                <a:latin typeface="Bookman Old Style"/>
                <a:cs typeface="Bookman Old Style"/>
              </a:rPr>
              <a:t>Module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merging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expressive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programming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style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long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accurately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describes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relationships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 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real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objects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represented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code.</a:t>
            </a:r>
            <a:endParaRPr sz="9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spc="-150" dirty="0">
                <a:latin typeface="Arial"/>
                <a:cs typeface="Arial"/>
              </a:rPr>
              <a:t>Generics</a:t>
            </a:r>
            <a:endParaRPr sz="1800">
              <a:latin typeface="Arial"/>
              <a:cs typeface="Arial"/>
            </a:endParaRPr>
          </a:p>
          <a:p>
            <a:pPr marL="12700" marR="44450">
              <a:lnSpc>
                <a:spcPct val="101800"/>
              </a:lnSpc>
              <a:spcBef>
                <a:spcPts val="425"/>
              </a:spcBef>
            </a:pPr>
            <a:r>
              <a:rPr sz="900" b="0" spc="-50" dirty="0">
                <a:latin typeface="Bookman Old Style"/>
                <a:cs typeface="Bookman Old Style"/>
              </a:rPr>
              <a:t>Generic </a:t>
            </a:r>
            <a:r>
              <a:rPr sz="900" b="0" spc="-55" dirty="0">
                <a:latin typeface="Bookman Old Style"/>
                <a:cs typeface="Bookman Old Style"/>
              </a:rPr>
              <a:t>programming allows algorithms </a:t>
            </a:r>
            <a:r>
              <a:rPr sz="900" b="0" spc="-45" dirty="0">
                <a:latin typeface="Bookman Old Style"/>
                <a:cs typeface="Bookman Old Style"/>
              </a:rPr>
              <a:t>to be </a:t>
            </a:r>
            <a:r>
              <a:rPr sz="900" b="0" spc="-55" dirty="0">
                <a:latin typeface="Bookman Old Style"/>
                <a:cs typeface="Bookman Old Style"/>
              </a:rPr>
              <a:t>written </a:t>
            </a:r>
            <a:r>
              <a:rPr sz="900" b="0" spc="-50" dirty="0">
                <a:latin typeface="Bookman Old Style"/>
                <a:cs typeface="Bookman Old Style"/>
              </a:rPr>
              <a:t>in </a:t>
            </a:r>
            <a:r>
              <a:rPr sz="900" b="0" spc="-70" dirty="0">
                <a:latin typeface="Bookman Old Style"/>
                <a:cs typeface="Bookman Old Style"/>
              </a:rPr>
              <a:t>way </a:t>
            </a:r>
            <a:r>
              <a:rPr sz="900" b="0" spc="-75" dirty="0">
                <a:latin typeface="Bookman Old Style"/>
                <a:cs typeface="Bookman Old Style"/>
              </a:rPr>
              <a:t>that </a:t>
            </a:r>
            <a:r>
              <a:rPr sz="900" b="0" spc="-55" dirty="0">
                <a:latin typeface="Bookman Old Style"/>
                <a:cs typeface="Bookman Old Style"/>
              </a:rPr>
              <a:t>allows the </a:t>
            </a:r>
            <a:r>
              <a:rPr sz="900" b="0" spc="-60" dirty="0">
                <a:latin typeface="Bookman Old Style"/>
                <a:cs typeface="Bookman Old Style"/>
              </a:rPr>
              <a:t>types </a:t>
            </a:r>
            <a:r>
              <a:rPr sz="900" b="0" spc="-45" dirty="0">
                <a:latin typeface="Bookman Old Style"/>
                <a:cs typeface="Bookman Old Style"/>
              </a:rPr>
              <a:t>to be specified </a:t>
            </a:r>
            <a:r>
              <a:rPr sz="900" b="0" spc="-70" dirty="0">
                <a:latin typeface="Bookman Old Style"/>
                <a:cs typeface="Bookman Old Style"/>
              </a:rPr>
              <a:t>later. </a:t>
            </a:r>
            <a:r>
              <a:rPr sz="900" b="0" spc="-60" dirty="0">
                <a:latin typeface="Bookman Old Style"/>
                <a:cs typeface="Bookman Old Style"/>
              </a:rPr>
              <a:t>This </a:t>
            </a:r>
            <a:r>
              <a:rPr sz="900" b="0" spc="-55" dirty="0">
                <a:latin typeface="Bookman Old Style"/>
                <a:cs typeface="Bookman Old Style"/>
              </a:rPr>
              <a:t>allows  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processed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identically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without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sacrificing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safety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requiring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separate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instances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algorithm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  </a:t>
            </a:r>
            <a:r>
              <a:rPr sz="900" b="0" spc="-55" dirty="0">
                <a:latin typeface="Bookman Old Style"/>
                <a:cs typeface="Bookman Old Style"/>
              </a:rPr>
              <a:t>handle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each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type.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possible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constrain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possible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algorithm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specifying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constraint.</a:t>
            </a:r>
            <a:endParaRPr sz="900">
              <a:latin typeface="Bookman Old Style"/>
              <a:cs typeface="Bookman Old Style"/>
            </a:endParaRPr>
          </a:p>
          <a:p>
            <a:pPr marL="12700" marR="391795" indent="228600">
              <a:lnSpc>
                <a:spcPct val="101800"/>
              </a:lnSpc>
            </a:pPr>
            <a:r>
              <a:rPr sz="900" b="0" spc="-45" dirty="0">
                <a:latin typeface="Bookman Old Style"/>
                <a:cs typeface="Bookman Old Style"/>
              </a:rPr>
              <a:t>In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TypeScript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possible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create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generic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functions,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including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generic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methods,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generic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interfaces,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  </a:t>
            </a:r>
            <a:r>
              <a:rPr sz="900" b="0" spc="-45" dirty="0">
                <a:latin typeface="Bookman Old Style"/>
                <a:cs typeface="Bookman Old Style"/>
              </a:rPr>
              <a:t>generic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classes.</a:t>
            </a:r>
            <a:endParaRPr sz="9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400" b="0" spc="-75" dirty="0">
                <a:latin typeface="Bookman Old Style"/>
                <a:cs typeface="Bookman Old Style"/>
              </a:rPr>
              <a:t>Generic</a:t>
            </a:r>
            <a:r>
              <a:rPr sz="1400" b="0" spc="-165" dirty="0">
                <a:latin typeface="Bookman Old Style"/>
                <a:cs typeface="Bookman Old Style"/>
              </a:rPr>
              <a:t> </a:t>
            </a:r>
            <a:r>
              <a:rPr sz="1400" b="0" spc="-105" dirty="0">
                <a:latin typeface="Bookman Old Style"/>
                <a:cs typeface="Bookman Old Style"/>
              </a:rPr>
              <a:t>Functions</a:t>
            </a:r>
            <a:endParaRPr sz="1400">
              <a:latin typeface="Bookman Old Style"/>
              <a:cs typeface="Bookman Old Style"/>
            </a:endParaRPr>
          </a:p>
          <a:p>
            <a:pPr marL="12700" marR="5080">
              <a:lnSpc>
                <a:spcPct val="101800"/>
              </a:lnSpc>
              <a:spcBef>
                <a:spcPts val="500"/>
              </a:spcBef>
            </a:pPr>
            <a:r>
              <a:rPr sz="900" b="0" spc="-60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make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function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generic,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add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parameter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enclosed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angle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brackets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" dirty="0">
                <a:latin typeface="Bookman Old Style"/>
                <a:cs typeface="Bookman Old Style"/>
              </a:rPr>
              <a:t>(&lt;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" dirty="0">
                <a:latin typeface="Bookman Old Style"/>
                <a:cs typeface="Bookman Old Style"/>
              </a:rPr>
              <a:t>&gt;)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immediately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after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function  </a:t>
            </a:r>
            <a:r>
              <a:rPr sz="900" b="0" spc="-65" dirty="0">
                <a:latin typeface="Bookman Old Style"/>
                <a:cs typeface="Bookman Old Style"/>
              </a:rPr>
              <a:t>name.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parameter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then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annotate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function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parameters,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return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within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  function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0" dirty="0">
                <a:latin typeface="Bookman Old Style"/>
                <a:cs typeface="Bookman Old Style"/>
              </a:rPr>
              <a:t>(or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combination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thereof).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This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illustrated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Listing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1-59.</a:t>
            </a:r>
            <a:endParaRPr sz="9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8200" y="1388644"/>
            <a:ext cx="5741035" cy="8258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5" dirty="0">
                <a:latin typeface="Book Antiqua"/>
                <a:cs typeface="Book Antiqua"/>
              </a:rPr>
              <a:t>1-2.</a:t>
            </a:r>
            <a:r>
              <a:rPr sz="900" b="1" i="1" spc="-60" dirty="0">
                <a:latin typeface="Book Antiqua"/>
                <a:cs typeface="Book Antiqua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Transferring </a:t>
            </a:r>
            <a:r>
              <a:rPr sz="900" b="0" spc="-90" dirty="0">
                <a:latin typeface="Bookman Old Style"/>
                <a:cs typeface="Bookman Old Style"/>
              </a:rPr>
              <a:t>JavaScript </a:t>
            </a:r>
            <a:r>
              <a:rPr sz="900" b="0" spc="-50" dirty="0">
                <a:latin typeface="Bookman Old Style"/>
                <a:cs typeface="Bookman Old Style"/>
              </a:rPr>
              <a:t>in </a:t>
            </a:r>
            <a:r>
              <a:rPr sz="900" b="0" spc="-45" dirty="0">
                <a:latin typeface="Bookman Old Style"/>
                <a:cs typeface="Bookman Old Style"/>
              </a:rPr>
              <a:t>to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60" dirty="0">
                <a:latin typeface="Bookman Old Style"/>
                <a:cs typeface="Bookman Old Style"/>
              </a:rPr>
              <a:t>TypeScript </a:t>
            </a:r>
            <a:r>
              <a:rPr sz="900" b="0" spc="-30" dirty="0">
                <a:latin typeface="Bookman Old Style"/>
                <a:cs typeface="Bookman Old Style"/>
              </a:rPr>
              <a:t>file</a:t>
            </a:r>
            <a:endParaRPr sz="900" dirty="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900" dirty="0">
                <a:latin typeface="SimSun"/>
                <a:cs typeface="SimSun"/>
              </a:rPr>
              <a:t>var radius =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4;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var area = Math.PI * radius *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radius;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675062"/>
            <a:ext cx="3465645" cy="1133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3100" y="4622927"/>
            <a:ext cx="5629275" cy="2336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i="1" spc="10" dirty="0">
                <a:latin typeface="Book Antiqua"/>
                <a:cs typeface="Book Antiqua"/>
              </a:rPr>
              <a:t>Figure </a:t>
            </a:r>
            <a:r>
              <a:rPr sz="900" b="1" i="1" spc="5" dirty="0">
                <a:latin typeface="Book Antiqua"/>
                <a:cs typeface="Book Antiqua"/>
              </a:rPr>
              <a:t>1-1. </a:t>
            </a:r>
            <a:r>
              <a:rPr sz="900" b="0" i="1" spc="-55" dirty="0">
                <a:latin typeface="Bookman Old Style"/>
                <a:cs typeface="Bookman Old Style"/>
              </a:rPr>
              <a:t>Static </a:t>
            </a:r>
            <a:r>
              <a:rPr sz="900" b="0" i="1" spc="-75" dirty="0">
                <a:latin typeface="Bookman Old Style"/>
                <a:cs typeface="Bookman Old Style"/>
              </a:rPr>
              <a:t>type</a:t>
            </a:r>
            <a:r>
              <a:rPr sz="900" b="0" i="1" spc="-180" dirty="0">
                <a:latin typeface="Bookman Old Style"/>
                <a:cs typeface="Bookman Old Style"/>
              </a:rPr>
              <a:t> </a:t>
            </a:r>
            <a:r>
              <a:rPr sz="900" b="0" i="1" spc="-65" dirty="0">
                <a:latin typeface="Bookman Old Style"/>
                <a:cs typeface="Bookman Old Style"/>
              </a:rPr>
              <a:t>checking</a:t>
            </a:r>
            <a:endParaRPr sz="900" dirty="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35" dirty="0">
                <a:latin typeface="Arial"/>
                <a:cs typeface="Arial"/>
              </a:rPr>
              <a:t>Variables</a:t>
            </a:r>
            <a:endParaRPr sz="1800" dirty="0">
              <a:latin typeface="Arial"/>
              <a:cs typeface="Arial"/>
            </a:endParaRPr>
          </a:p>
          <a:p>
            <a:pPr marL="12700" marR="5080">
              <a:lnSpc>
                <a:spcPct val="101800"/>
              </a:lnSpc>
              <a:spcBef>
                <a:spcPts val="420"/>
              </a:spcBef>
            </a:pPr>
            <a:r>
              <a:rPr sz="900" b="0" spc="-60" dirty="0">
                <a:latin typeface="Bookman Old Style"/>
                <a:cs typeface="Bookman Old Style"/>
              </a:rPr>
              <a:t>TypeScript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variables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must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follow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JavaScript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naming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rules.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identifier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used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name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variable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must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satisfy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  </a:t>
            </a:r>
            <a:r>
              <a:rPr sz="900" b="0" spc="-35" dirty="0">
                <a:latin typeface="Bookman Old Style"/>
                <a:cs typeface="Bookman Old Style"/>
              </a:rPr>
              <a:t>following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conditions.</a:t>
            </a:r>
            <a:endParaRPr sz="900" dirty="0">
              <a:latin typeface="Bookman Old Style"/>
              <a:cs typeface="Bookman Old Style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b="0" spc="-45" dirty="0">
                <a:latin typeface="Bookman Old Style"/>
                <a:cs typeface="Bookman Old Style"/>
              </a:rPr>
              <a:t>The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first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character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must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one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following:</a:t>
            </a:r>
            <a:endParaRPr sz="900" dirty="0">
              <a:latin typeface="Bookman Old Style"/>
              <a:cs typeface="Bookman Old Style"/>
            </a:endParaRPr>
          </a:p>
          <a:p>
            <a:pPr marL="607060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b="0" spc="-75" dirty="0">
                <a:latin typeface="Bookman Old Style"/>
                <a:cs typeface="Bookman Old Style"/>
              </a:rPr>
              <a:t>an </a:t>
            </a:r>
            <a:r>
              <a:rPr sz="900" b="0" spc="-65" dirty="0">
                <a:latin typeface="Bookman Old Style"/>
                <a:cs typeface="Bookman Old Style"/>
              </a:rPr>
              <a:t>uppercase</a:t>
            </a:r>
            <a:r>
              <a:rPr sz="900" b="0" spc="-14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letter</a:t>
            </a:r>
            <a:endParaRPr sz="900" dirty="0">
              <a:latin typeface="Bookman Old Style"/>
              <a:cs typeface="Bookman Old Style"/>
            </a:endParaRPr>
          </a:p>
          <a:p>
            <a:pPr marL="607060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55" dirty="0">
                <a:latin typeface="Bookman Old Style"/>
                <a:cs typeface="Bookman Old Style"/>
              </a:rPr>
              <a:t>lowercase</a:t>
            </a:r>
            <a:r>
              <a:rPr sz="900" b="0" spc="-14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letter</a:t>
            </a:r>
            <a:endParaRPr sz="900" dirty="0">
              <a:latin typeface="Bookman Old Style"/>
              <a:cs typeface="Bookman Old Style"/>
            </a:endParaRPr>
          </a:p>
          <a:p>
            <a:pPr marL="607060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underscore</a:t>
            </a:r>
            <a:endParaRPr sz="900" dirty="0">
              <a:latin typeface="Bookman Old Style"/>
              <a:cs typeface="Bookman Old Style"/>
            </a:endParaRPr>
          </a:p>
          <a:p>
            <a:pPr marL="607060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45" dirty="0">
                <a:latin typeface="Bookman Old Style"/>
                <a:cs typeface="Bookman Old Style"/>
              </a:rPr>
              <a:t>dollar</a:t>
            </a:r>
            <a:r>
              <a:rPr sz="900" b="0" spc="-14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sign</a:t>
            </a:r>
            <a:endParaRPr sz="900" dirty="0">
              <a:latin typeface="Bookman Old Style"/>
              <a:cs typeface="Bookman Old Style"/>
            </a:endParaRPr>
          </a:p>
          <a:p>
            <a:pPr marL="607060" marR="639445" indent="-228600">
              <a:lnSpc>
                <a:spcPct val="101800"/>
              </a:lnSpc>
              <a:spcBef>
                <a:spcPts val="60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Unicode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character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from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categories—</a:t>
            </a:r>
            <a:r>
              <a:rPr sz="900" b="0" i="1" spc="-60" dirty="0">
                <a:latin typeface="Bookman Old Style"/>
                <a:cs typeface="Bookman Old Style"/>
              </a:rPr>
              <a:t>Uppercase</a:t>
            </a:r>
            <a:r>
              <a:rPr sz="900" b="0" i="1" spc="-70" dirty="0">
                <a:latin typeface="Bookman Old Style"/>
                <a:cs typeface="Bookman Old Style"/>
              </a:rPr>
              <a:t> </a:t>
            </a:r>
            <a:r>
              <a:rPr sz="900" b="0" i="1" spc="-50" dirty="0">
                <a:latin typeface="Bookman Old Style"/>
                <a:cs typeface="Bookman Old Style"/>
              </a:rPr>
              <a:t>letter</a:t>
            </a:r>
            <a:r>
              <a:rPr sz="900" b="0" i="1" spc="-7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(Lu),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i="1" spc="-80" dirty="0">
                <a:latin typeface="Bookman Old Style"/>
                <a:cs typeface="Bookman Old Style"/>
              </a:rPr>
              <a:t>Lowercase</a:t>
            </a:r>
            <a:r>
              <a:rPr sz="900" b="0" i="1" spc="-70" dirty="0">
                <a:latin typeface="Bookman Old Style"/>
                <a:cs typeface="Bookman Old Style"/>
              </a:rPr>
              <a:t> </a:t>
            </a:r>
            <a:r>
              <a:rPr sz="900" b="0" i="1" spc="-50" dirty="0">
                <a:latin typeface="Bookman Old Style"/>
                <a:cs typeface="Bookman Old Style"/>
              </a:rPr>
              <a:t>letter</a:t>
            </a:r>
            <a:r>
              <a:rPr sz="900" b="0" i="1" spc="-75" dirty="0">
                <a:latin typeface="Bookman Old Style"/>
                <a:cs typeface="Bookman Old Style"/>
              </a:rPr>
              <a:t> </a:t>
            </a:r>
            <a:r>
              <a:rPr sz="900" b="0" spc="-10" dirty="0">
                <a:latin typeface="Bookman Old Style"/>
                <a:cs typeface="Bookman Old Style"/>
              </a:rPr>
              <a:t>(Ll),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i="1" spc="-35" dirty="0">
                <a:latin typeface="Bookman Old Style"/>
                <a:cs typeface="Bookman Old Style"/>
              </a:rPr>
              <a:t>Title</a:t>
            </a:r>
            <a:r>
              <a:rPr sz="900" b="0" i="1" spc="-70" dirty="0">
                <a:latin typeface="Bookman Old Style"/>
                <a:cs typeface="Bookman Old Style"/>
              </a:rPr>
              <a:t> </a:t>
            </a:r>
            <a:r>
              <a:rPr sz="900" b="0" i="1" spc="-100" dirty="0">
                <a:latin typeface="Bookman Old Style"/>
                <a:cs typeface="Bookman Old Style"/>
              </a:rPr>
              <a:t>case  </a:t>
            </a:r>
            <a:r>
              <a:rPr sz="900" b="0" i="1" spc="-50" dirty="0">
                <a:latin typeface="Bookman Old Style"/>
                <a:cs typeface="Bookman Old Style"/>
              </a:rPr>
              <a:t>letter</a:t>
            </a:r>
            <a:r>
              <a:rPr sz="900" b="0" i="1" spc="-85" dirty="0">
                <a:latin typeface="Bookman Old Style"/>
                <a:cs typeface="Bookman Old Style"/>
              </a:rPr>
              <a:t> </a:t>
            </a:r>
            <a:r>
              <a:rPr sz="900" b="0" spc="-15" dirty="0">
                <a:latin typeface="Bookman Old Style"/>
                <a:cs typeface="Bookman Old Style"/>
              </a:rPr>
              <a:t>(Lt),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i="1" spc="-35" dirty="0">
                <a:latin typeface="Bookman Old Style"/>
                <a:cs typeface="Bookman Old Style"/>
              </a:rPr>
              <a:t>Modifier</a:t>
            </a:r>
            <a:r>
              <a:rPr sz="900" b="0" i="1" spc="-80" dirty="0">
                <a:latin typeface="Bookman Old Style"/>
                <a:cs typeface="Bookman Old Style"/>
              </a:rPr>
              <a:t> </a:t>
            </a:r>
            <a:r>
              <a:rPr sz="900" b="0" i="1" spc="-50" dirty="0">
                <a:latin typeface="Bookman Old Style"/>
                <a:cs typeface="Bookman Old Style"/>
              </a:rPr>
              <a:t>letter</a:t>
            </a:r>
            <a:r>
              <a:rPr sz="900" b="0" i="1" spc="-85" dirty="0">
                <a:latin typeface="Bookman Old Style"/>
                <a:cs typeface="Bookman Old Style"/>
              </a:rPr>
              <a:t> </a:t>
            </a:r>
            <a:r>
              <a:rPr sz="900" b="0" spc="-15" dirty="0">
                <a:latin typeface="Bookman Old Style"/>
                <a:cs typeface="Bookman Old Style"/>
              </a:rPr>
              <a:t>(Lm),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i="1" spc="-50" dirty="0">
                <a:latin typeface="Bookman Old Style"/>
                <a:cs typeface="Bookman Old Style"/>
              </a:rPr>
              <a:t>Other</a:t>
            </a:r>
            <a:r>
              <a:rPr sz="900" b="0" i="1" spc="-80" dirty="0">
                <a:latin typeface="Bookman Old Style"/>
                <a:cs typeface="Bookman Old Style"/>
              </a:rPr>
              <a:t> </a:t>
            </a:r>
            <a:r>
              <a:rPr sz="900" b="0" i="1" spc="-50" dirty="0">
                <a:latin typeface="Bookman Old Style"/>
                <a:cs typeface="Bookman Old Style"/>
              </a:rPr>
              <a:t>letter</a:t>
            </a:r>
            <a:r>
              <a:rPr sz="900" b="0" i="1" spc="-85" dirty="0">
                <a:latin typeface="Bookman Old Style"/>
                <a:cs typeface="Bookman Old Style"/>
              </a:rPr>
              <a:t> </a:t>
            </a:r>
            <a:r>
              <a:rPr sz="900" b="0" spc="-5" dirty="0">
                <a:latin typeface="Bookman Old Style"/>
                <a:cs typeface="Bookman Old Style"/>
              </a:rPr>
              <a:t>(Lo),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i="1" spc="-50" dirty="0">
                <a:latin typeface="Bookman Old Style"/>
                <a:cs typeface="Bookman Old Style"/>
              </a:rPr>
              <a:t>Letter</a:t>
            </a:r>
            <a:r>
              <a:rPr sz="900" b="0" i="1" spc="-80" dirty="0">
                <a:latin typeface="Bookman Old Style"/>
                <a:cs typeface="Bookman Old Style"/>
              </a:rPr>
              <a:t> </a:t>
            </a:r>
            <a:r>
              <a:rPr sz="900" b="0" i="1" spc="-55" dirty="0">
                <a:latin typeface="Bookman Old Style"/>
                <a:cs typeface="Bookman Old Style"/>
              </a:rPr>
              <a:t>number</a:t>
            </a:r>
            <a:r>
              <a:rPr sz="900" b="0" i="1" spc="-85" dirty="0">
                <a:latin typeface="Bookman Old Style"/>
                <a:cs typeface="Bookman Old Style"/>
              </a:rPr>
              <a:t> </a:t>
            </a:r>
            <a:r>
              <a:rPr sz="900" b="0" spc="15" dirty="0">
                <a:latin typeface="Bookman Old Style"/>
                <a:cs typeface="Bookman Old Style"/>
              </a:rPr>
              <a:t>(Nl)</a:t>
            </a:r>
            <a:endParaRPr sz="900" dirty="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24600" y="7992871"/>
            <a:ext cx="8890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25" dirty="0">
                <a:latin typeface="Bookman Old Style"/>
                <a:cs typeface="Bookman Old Style"/>
              </a:rPr>
              <a:t>3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82900" y="8241630"/>
            <a:ext cx="10915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www.it-ebooks.info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3501033"/>
            <a:ext cx="5715000" cy="0"/>
          </a:xfrm>
          <a:custGeom>
            <a:avLst/>
            <a:gdLst/>
            <a:ahLst/>
            <a:cxnLst/>
            <a:rect l="l" t="t" r="r" b="b"/>
            <a:pathLst>
              <a:path w="5715000">
                <a:moveTo>
                  <a:pt x="0" y="0"/>
                </a:moveTo>
                <a:lnTo>
                  <a:pt x="5715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4029988"/>
            <a:ext cx="5715000" cy="0"/>
          </a:xfrm>
          <a:custGeom>
            <a:avLst/>
            <a:gdLst/>
            <a:ahLst/>
            <a:cxnLst/>
            <a:rect l="l" t="t" r="r" b="b"/>
            <a:pathLst>
              <a:path w="5715000">
                <a:moveTo>
                  <a:pt x="0" y="0"/>
                </a:moveTo>
                <a:lnTo>
                  <a:pt x="5715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4497" y="301118"/>
            <a:ext cx="5695315" cy="7571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Chapter </a:t>
            </a:r>
            <a:r>
              <a:rPr sz="800" spc="-65" dirty="0">
                <a:latin typeface="Arial"/>
                <a:cs typeface="Arial"/>
              </a:rPr>
              <a:t>1 </a:t>
            </a:r>
            <a:r>
              <a:rPr sz="800" spc="-195" dirty="0">
                <a:solidFill>
                  <a:srgbClr val="CFD0D0"/>
                </a:solidFill>
                <a:latin typeface="MS UI Gothic"/>
                <a:cs typeface="MS UI Gothic"/>
              </a:rPr>
              <a:t>■ </a:t>
            </a:r>
            <a:r>
              <a:rPr sz="800" spc="-10" dirty="0">
                <a:latin typeface="Arial"/>
                <a:cs typeface="Arial"/>
              </a:rPr>
              <a:t>typeSCript </a:t>
            </a:r>
            <a:r>
              <a:rPr sz="800" spc="-40" dirty="0">
                <a:latin typeface="Arial"/>
                <a:cs typeface="Arial"/>
              </a:rPr>
              <a:t>Language</a:t>
            </a:r>
            <a:r>
              <a:rPr sz="800" spc="-45" dirty="0">
                <a:latin typeface="Arial"/>
                <a:cs typeface="Arial"/>
              </a:rPr>
              <a:t> </a:t>
            </a:r>
            <a:r>
              <a:rPr sz="800" spc="-30" dirty="0">
                <a:latin typeface="Arial"/>
                <a:cs typeface="Arial"/>
              </a:rPr>
              <a:t>FeatureS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10" dirty="0">
                <a:latin typeface="Book Antiqua"/>
                <a:cs typeface="Book Antiqua"/>
              </a:rPr>
              <a:t>1-59. </a:t>
            </a:r>
            <a:r>
              <a:rPr sz="900" b="0" spc="-50" dirty="0">
                <a:latin typeface="Bookman Old Style"/>
                <a:cs typeface="Bookman Old Style"/>
              </a:rPr>
              <a:t>Generic</a:t>
            </a:r>
            <a:r>
              <a:rPr sz="900" b="0" spc="-16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functions</a:t>
            </a:r>
            <a:endParaRPr sz="900">
              <a:latin typeface="Bookman Old Style"/>
              <a:cs typeface="Bookman Old Style"/>
            </a:endParaRPr>
          </a:p>
          <a:p>
            <a:pPr marL="241300" marR="3502660" indent="-228600">
              <a:lnSpc>
                <a:spcPct val="101800"/>
              </a:lnSpc>
              <a:spcBef>
                <a:spcPts val="650"/>
              </a:spcBef>
            </a:pPr>
            <a:r>
              <a:rPr sz="900" dirty="0">
                <a:latin typeface="SimSun"/>
                <a:cs typeface="SimSun"/>
              </a:rPr>
              <a:t>function </a:t>
            </a:r>
            <a:r>
              <a:rPr sz="900" spc="-20" dirty="0">
                <a:latin typeface="SimSun"/>
                <a:cs typeface="SimSun"/>
              </a:rPr>
              <a:t>reverse</a:t>
            </a:r>
            <a:r>
              <a:rPr sz="900" b="1" spc="-20" dirty="0">
                <a:latin typeface="Arial"/>
                <a:cs typeface="Arial"/>
              </a:rPr>
              <a:t>&lt;T&gt;</a:t>
            </a:r>
            <a:r>
              <a:rPr sz="900" spc="-20" dirty="0">
                <a:latin typeface="SimSun"/>
                <a:cs typeface="SimSun"/>
              </a:rPr>
              <a:t>(list: </a:t>
            </a:r>
            <a:r>
              <a:rPr sz="900" b="1" spc="-25" dirty="0">
                <a:latin typeface="Arial"/>
                <a:cs typeface="Arial"/>
              </a:rPr>
              <a:t>T</a:t>
            </a:r>
            <a:r>
              <a:rPr sz="900" spc="-25" dirty="0">
                <a:latin typeface="SimSun"/>
                <a:cs typeface="SimSun"/>
              </a:rPr>
              <a:t>[]) </a:t>
            </a:r>
            <a:r>
              <a:rPr sz="900" dirty="0">
                <a:latin typeface="SimSun"/>
                <a:cs typeface="SimSun"/>
              </a:rPr>
              <a:t>: </a:t>
            </a:r>
            <a:r>
              <a:rPr sz="900" b="1" spc="-35" dirty="0">
                <a:latin typeface="Arial"/>
                <a:cs typeface="Arial"/>
              </a:rPr>
              <a:t>T</a:t>
            </a:r>
            <a:r>
              <a:rPr sz="900" spc="-35" dirty="0">
                <a:latin typeface="SimSun"/>
                <a:cs typeface="SimSun"/>
              </a:rPr>
              <a:t>[] </a:t>
            </a:r>
            <a:r>
              <a:rPr sz="900" dirty="0">
                <a:latin typeface="SimSun"/>
                <a:cs typeface="SimSun"/>
              </a:rPr>
              <a:t>{  var reversedList: </a:t>
            </a:r>
            <a:r>
              <a:rPr sz="900" b="1" spc="-35" dirty="0">
                <a:latin typeface="Arial"/>
                <a:cs typeface="Arial"/>
              </a:rPr>
              <a:t>T</a:t>
            </a:r>
            <a:r>
              <a:rPr sz="900" spc="-35" dirty="0">
                <a:latin typeface="SimSun"/>
                <a:cs typeface="SimSun"/>
              </a:rPr>
              <a:t>[] </a:t>
            </a:r>
            <a:r>
              <a:rPr sz="900" dirty="0">
                <a:latin typeface="SimSun"/>
                <a:cs typeface="SimSun"/>
              </a:rPr>
              <a:t>= [];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50">
              <a:latin typeface="Times New Roman"/>
              <a:cs typeface="Times New Roman"/>
            </a:endParaRPr>
          </a:p>
          <a:p>
            <a:pPr marL="469900" marR="2874010" indent="-22860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for (var i = (list.length - 1); i &gt;=0; i--)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  reversedList.push(list[i]);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819"/>
              </a:spcBef>
            </a:pPr>
            <a:r>
              <a:rPr sz="900" dirty="0">
                <a:latin typeface="SimSun"/>
                <a:cs typeface="SimSun"/>
              </a:rPr>
              <a:t>return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reversedList;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900" dirty="0">
                <a:latin typeface="SimSun"/>
                <a:cs typeface="SimSun"/>
              </a:rPr>
              <a:t>var letters = ['a', 'b', 'c',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'd'];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var reversedLetters = reverse</a:t>
            </a:r>
            <a:r>
              <a:rPr sz="900" b="1" dirty="0">
                <a:latin typeface="Arial"/>
                <a:cs typeface="Arial"/>
              </a:rPr>
              <a:t>&lt;string&gt;</a:t>
            </a:r>
            <a:r>
              <a:rPr sz="900" dirty="0">
                <a:latin typeface="SimSun"/>
                <a:cs typeface="SimSun"/>
              </a:rPr>
              <a:t>(letters); // d, c, b,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a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var numbers = [1, 2, 3,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4];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var reversedNumbers = </a:t>
            </a:r>
            <a:r>
              <a:rPr sz="900" spc="-35" dirty="0">
                <a:latin typeface="SimSun"/>
                <a:cs typeface="SimSun"/>
              </a:rPr>
              <a:t>reverse</a:t>
            </a:r>
            <a:r>
              <a:rPr sz="900" b="1" spc="-35" dirty="0">
                <a:latin typeface="Arial"/>
                <a:cs typeface="Arial"/>
              </a:rPr>
              <a:t>&lt;number&gt;</a:t>
            </a:r>
            <a:r>
              <a:rPr sz="900" spc="-35" dirty="0">
                <a:latin typeface="SimSun"/>
                <a:cs typeface="SimSun"/>
              </a:rPr>
              <a:t>(numbers); </a:t>
            </a:r>
            <a:r>
              <a:rPr sz="900" dirty="0">
                <a:latin typeface="SimSun"/>
                <a:cs typeface="SimSun"/>
              </a:rPr>
              <a:t>// 4, 3, 2,</a:t>
            </a:r>
            <a:r>
              <a:rPr sz="900" spc="3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1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 marR="256540" indent="228600" algn="just">
              <a:lnSpc>
                <a:spcPct val="101800"/>
              </a:lnSpc>
            </a:pPr>
            <a:r>
              <a:rPr sz="900" b="0" spc="-60" dirty="0">
                <a:latin typeface="Bookman Old Style"/>
                <a:cs typeface="Bookman Old Style"/>
              </a:rPr>
              <a:t>When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call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generic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function,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specify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argument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placing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angle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brackets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after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  function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name.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0" dirty="0">
                <a:latin typeface="Bookman Old Style"/>
                <a:cs typeface="Bookman Old Style"/>
              </a:rPr>
              <a:t>If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inferred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(e.g.,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inspecting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arguments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passed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function), 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argument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becomes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optional.</a:t>
            </a:r>
            <a:endParaRPr sz="9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 marR="18415">
              <a:lnSpc>
                <a:spcPct val="116700"/>
              </a:lnSpc>
              <a:spcBef>
                <a:spcPts val="775"/>
              </a:spcBef>
              <a:buClr>
                <a:srgbClr val="CFD0D0"/>
              </a:buClr>
              <a:buFont typeface="MS UI Gothic"/>
              <a:buChar char="■"/>
              <a:tabLst>
                <a:tab pos="140335" algn="l"/>
              </a:tabLst>
            </a:pPr>
            <a:r>
              <a:rPr sz="1000" b="1" spc="-100" dirty="0">
                <a:latin typeface="Arial"/>
                <a:cs typeface="Arial"/>
              </a:rPr>
              <a:t>Tip </a:t>
            </a:r>
            <a:r>
              <a:rPr sz="1000" spc="-60" dirty="0">
                <a:latin typeface="Arial"/>
                <a:cs typeface="Arial"/>
              </a:rPr>
              <a:t>in </a:t>
            </a:r>
            <a:r>
              <a:rPr sz="1000" spc="-80" dirty="0">
                <a:latin typeface="Arial"/>
                <a:cs typeface="Arial"/>
              </a:rPr>
              <a:t>both </a:t>
            </a:r>
            <a:r>
              <a:rPr sz="1000" spc="-70" dirty="0">
                <a:latin typeface="Arial"/>
                <a:cs typeface="Arial"/>
              </a:rPr>
              <a:t>of </a:t>
            </a:r>
            <a:r>
              <a:rPr sz="1000" spc="-75" dirty="0">
                <a:latin typeface="Arial"/>
                <a:cs typeface="Arial"/>
              </a:rPr>
              <a:t>the </a:t>
            </a:r>
            <a:r>
              <a:rPr sz="1000" spc="-95" dirty="0">
                <a:latin typeface="Arial"/>
                <a:cs typeface="Arial"/>
              </a:rPr>
              <a:t>examples </a:t>
            </a:r>
            <a:r>
              <a:rPr sz="1000" spc="-60" dirty="0">
                <a:latin typeface="Arial"/>
                <a:cs typeface="Arial"/>
              </a:rPr>
              <a:t>in </a:t>
            </a:r>
            <a:r>
              <a:rPr sz="1000" spc="-65" dirty="0">
                <a:latin typeface="Arial"/>
                <a:cs typeface="Arial"/>
              </a:rPr>
              <a:t>Listing </a:t>
            </a:r>
            <a:r>
              <a:rPr sz="1000" spc="-50" dirty="0">
                <a:latin typeface="Arial"/>
                <a:cs typeface="Arial"/>
              </a:rPr>
              <a:t>1-59, </a:t>
            </a:r>
            <a:r>
              <a:rPr sz="1000" spc="-75" dirty="0">
                <a:latin typeface="Arial"/>
                <a:cs typeface="Arial"/>
              </a:rPr>
              <a:t>the </a:t>
            </a:r>
            <a:r>
              <a:rPr sz="1000" spc="-80" dirty="0">
                <a:latin typeface="Arial"/>
                <a:cs typeface="Arial"/>
              </a:rPr>
              <a:t>type </a:t>
            </a:r>
            <a:r>
              <a:rPr sz="1000" spc="-85" dirty="0">
                <a:latin typeface="Arial"/>
                <a:cs typeface="Arial"/>
              </a:rPr>
              <a:t>arguments </a:t>
            </a:r>
            <a:r>
              <a:rPr sz="1000" spc="-95" dirty="0">
                <a:latin typeface="Arial"/>
                <a:cs typeface="Arial"/>
              </a:rPr>
              <a:t>can </a:t>
            </a:r>
            <a:r>
              <a:rPr sz="1000" spc="-105" dirty="0">
                <a:latin typeface="Arial"/>
                <a:cs typeface="Arial"/>
              </a:rPr>
              <a:t>be </a:t>
            </a:r>
            <a:r>
              <a:rPr sz="1000" spc="-70" dirty="0">
                <a:latin typeface="Arial"/>
                <a:cs typeface="Arial"/>
              </a:rPr>
              <a:t>omitted </a:t>
            </a:r>
            <a:r>
              <a:rPr sz="1000" spc="-100" dirty="0">
                <a:latin typeface="Arial"/>
                <a:cs typeface="Arial"/>
              </a:rPr>
              <a:t>because </a:t>
            </a:r>
            <a:r>
              <a:rPr sz="1000" spc="-75" dirty="0">
                <a:latin typeface="Arial"/>
                <a:cs typeface="Arial"/>
              </a:rPr>
              <a:t>the compiler </a:t>
            </a:r>
            <a:r>
              <a:rPr sz="1000" spc="-60" dirty="0">
                <a:latin typeface="Arial"/>
                <a:cs typeface="Arial"/>
              </a:rPr>
              <a:t>is </a:t>
            </a:r>
            <a:r>
              <a:rPr sz="1000" spc="-85" dirty="0">
                <a:latin typeface="Arial"/>
                <a:cs typeface="Arial"/>
              </a:rPr>
              <a:t>able </a:t>
            </a:r>
            <a:r>
              <a:rPr sz="1000" spc="-70" dirty="0">
                <a:latin typeface="Arial"/>
                <a:cs typeface="Arial"/>
              </a:rPr>
              <a:t>to </a:t>
            </a:r>
            <a:r>
              <a:rPr sz="1000" spc="-60" dirty="0">
                <a:latin typeface="Arial"/>
                <a:cs typeface="Arial"/>
              </a:rPr>
              <a:t>infer  </a:t>
            </a:r>
            <a:r>
              <a:rPr sz="1000" spc="-75" dirty="0">
                <a:latin typeface="Arial"/>
                <a:cs typeface="Arial"/>
              </a:rPr>
              <a:t>the </a:t>
            </a:r>
            <a:r>
              <a:rPr sz="1000" spc="-80" dirty="0">
                <a:latin typeface="Arial"/>
                <a:cs typeface="Arial"/>
              </a:rPr>
              <a:t>type </a:t>
            </a:r>
            <a:r>
              <a:rPr sz="1000" spc="-105" dirty="0">
                <a:latin typeface="Arial"/>
                <a:cs typeface="Arial"/>
              </a:rPr>
              <a:t>based on </a:t>
            </a:r>
            <a:r>
              <a:rPr sz="1000" spc="-75" dirty="0">
                <a:latin typeface="Arial"/>
                <a:cs typeface="Arial"/>
              </a:rPr>
              <a:t>the </a:t>
            </a:r>
            <a:r>
              <a:rPr sz="1000" spc="-85" dirty="0">
                <a:latin typeface="Arial"/>
                <a:cs typeface="Arial"/>
              </a:rPr>
              <a:t>arguments </a:t>
            </a:r>
            <a:r>
              <a:rPr sz="1000" spc="-100" dirty="0">
                <a:latin typeface="Arial"/>
                <a:cs typeface="Arial"/>
              </a:rPr>
              <a:t>passed </a:t>
            </a:r>
            <a:r>
              <a:rPr sz="1000" spc="-70" dirty="0">
                <a:latin typeface="Arial"/>
                <a:cs typeface="Arial"/>
              </a:rPr>
              <a:t>to </a:t>
            </a:r>
            <a:r>
              <a:rPr sz="1000" spc="-75" dirty="0">
                <a:latin typeface="Arial"/>
                <a:cs typeface="Arial"/>
              </a:rPr>
              <a:t>the</a:t>
            </a:r>
            <a:r>
              <a:rPr sz="1000" spc="-195" dirty="0"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function.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0" spc="-75" dirty="0">
                <a:latin typeface="Bookman Old Style"/>
                <a:cs typeface="Bookman Old Style"/>
              </a:rPr>
              <a:t>Generic</a:t>
            </a:r>
            <a:r>
              <a:rPr sz="1400" b="0" spc="-165" dirty="0">
                <a:latin typeface="Bookman Old Style"/>
                <a:cs typeface="Bookman Old Style"/>
              </a:rPr>
              <a:t> </a:t>
            </a:r>
            <a:r>
              <a:rPr sz="1400" b="0" spc="-85" dirty="0">
                <a:latin typeface="Bookman Old Style"/>
                <a:cs typeface="Bookman Old Style"/>
              </a:rPr>
              <a:t>Interfaces</a:t>
            </a:r>
            <a:endParaRPr sz="1400">
              <a:latin typeface="Bookman Old Style"/>
              <a:cs typeface="Bookman Old Style"/>
            </a:endParaRPr>
          </a:p>
          <a:p>
            <a:pPr marL="12700" marR="5080">
              <a:lnSpc>
                <a:spcPct val="101800"/>
              </a:lnSpc>
              <a:spcBef>
                <a:spcPts val="500"/>
              </a:spcBef>
            </a:pPr>
            <a:r>
              <a:rPr sz="900" b="0" spc="-65" dirty="0">
                <a:latin typeface="Bookman Old Style"/>
                <a:cs typeface="Bookman Old Style"/>
              </a:rPr>
              <a:t>To </a:t>
            </a:r>
            <a:r>
              <a:rPr sz="900" b="0" spc="-85" dirty="0">
                <a:latin typeface="Bookman Old Style"/>
                <a:cs typeface="Bookman Old Style"/>
              </a:rPr>
              <a:t>make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55" dirty="0">
                <a:latin typeface="Bookman Old Style"/>
                <a:cs typeface="Bookman Old Style"/>
              </a:rPr>
              <a:t>generic </a:t>
            </a:r>
            <a:r>
              <a:rPr sz="900" b="0" spc="-60" dirty="0">
                <a:latin typeface="Bookman Old Style"/>
                <a:cs typeface="Bookman Old Style"/>
              </a:rPr>
              <a:t>interface, </a:t>
            </a:r>
            <a:r>
              <a:rPr sz="900" b="0" spc="-65" dirty="0">
                <a:latin typeface="Bookman Old Style"/>
                <a:cs typeface="Bookman Old Style"/>
              </a:rPr>
              <a:t>the </a:t>
            </a:r>
            <a:r>
              <a:rPr sz="900" b="0" spc="-60" dirty="0">
                <a:latin typeface="Bookman Old Style"/>
                <a:cs typeface="Bookman Old Style"/>
              </a:rPr>
              <a:t>type </a:t>
            </a:r>
            <a:r>
              <a:rPr sz="900" b="0" spc="-75" dirty="0">
                <a:latin typeface="Bookman Old Style"/>
                <a:cs typeface="Bookman Old Style"/>
              </a:rPr>
              <a:t>parameters </a:t>
            </a:r>
            <a:r>
              <a:rPr sz="900" b="0" spc="-70" dirty="0">
                <a:latin typeface="Bookman Old Style"/>
                <a:cs typeface="Bookman Old Style"/>
              </a:rPr>
              <a:t>are </a:t>
            </a:r>
            <a:r>
              <a:rPr sz="900" b="0" spc="-55" dirty="0">
                <a:latin typeface="Bookman Old Style"/>
                <a:cs typeface="Bookman Old Style"/>
              </a:rPr>
              <a:t>placed </a:t>
            </a:r>
            <a:r>
              <a:rPr sz="900" b="0" spc="-60" dirty="0">
                <a:latin typeface="Bookman Old Style"/>
                <a:cs typeface="Bookman Old Style"/>
              </a:rPr>
              <a:t>directly after </a:t>
            </a:r>
            <a:r>
              <a:rPr sz="900" b="0" spc="-65" dirty="0">
                <a:latin typeface="Bookman Old Style"/>
                <a:cs typeface="Bookman Old Style"/>
              </a:rPr>
              <a:t>the </a:t>
            </a:r>
            <a:r>
              <a:rPr sz="900" b="0" spc="-60" dirty="0">
                <a:latin typeface="Bookman Old Style"/>
                <a:cs typeface="Bookman Old Style"/>
              </a:rPr>
              <a:t>interface </a:t>
            </a:r>
            <a:r>
              <a:rPr sz="900" b="0" spc="-75" dirty="0">
                <a:latin typeface="Bookman Old Style"/>
                <a:cs typeface="Bookman Old Style"/>
              </a:rPr>
              <a:t>name. </a:t>
            </a:r>
            <a:r>
              <a:rPr sz="900" b="0" spc="-65" dirty="0">
                <a:latin typeface="Bookman Old Style"/>
                <a:cs typeface="Bookman Old Style"/>
              </a:rPr>
              <a:t>Listing </a:t>
            </a:r>
            <a:r>
              <a:rPr sz="900" b="0" spc="-100" dirty="0">
                <a:latin typeface="Bookman Old Style"/>
                <a:cs typeface="Bookman Old Style"/>
              </a:rPr>
              <a:t>1-60 </a:t>
            </a:r>
            <a:r>
              <a:rPr sz="900" b="0" spc="-80" dirty="0">
                <a:latin typeface="Bookman Old Style"/>
                <a:cs typeface="Bookman Old Style"/>
              </a:rPr>
              <a:t>shows </a:t>
            </a:r>
            <a:r>
              <a:rPr sz="900" b="0" spc="-75" dirty="0">
                <a:latin typeface="Bookman Old Style"/>
                <a:cs typeface="Bookman Old Style"/>
              </a:rPr>
              <a:t>a  </a:t>
            </a:r>
            <a:r>
              <a:rPr sz="900" b="0" spc="-55" dirty="0">
                <a:latin typeface="Bookman Old Style"/>
                <a:cs typeface="Bookman Old Style"/>
              </a:rPr>
              <a:t>generic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spc="-10" dirty="0">
                <a:latin typeface="SimSun"/>
                <a:cs typeface="SimSun"/>
              </a:rPr>
              <a:t>Repository</a:t>
            </a:r>
            <a:r>
              <a:rPr sz="900" spc="-280" dirty="0">
                <a:latin typeface="SimSun"/>
                <a:cs typeface="SimSun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interface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that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95" dirty="0">
                <a:latin typeface="Bookman Old Style"/>
                <a:cs typeface="Bookman Old Style"/>
              </a:rPr>
              <a:t>has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two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parameters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representing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the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of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domain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object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and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the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of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an  </a:t>
            </a:r>
            <a:r>
              <a:rPr sz="900" b="0" spc="-40" dirty="0">
                <a:latin typeface="Bookman Old Style"/>
                <a:cs typeface="Bookman Old Style"/>
              </a:rPr>
              <a:t>ID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for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that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domain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object.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These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parameters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can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be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used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95" dirty="0">
                <a:latin typeface="Bookman Old Style"/>
                <a:cs typeface="Bookman Old Style"/>
              </a:rPr>
              <a:t>as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annotations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anywhere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within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the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interface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declaration.</a:t>
            </a:r>
            <a:endParaRPr sz="9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10" dirty="0">
                <a:latin typeface="Book Antiqua"/>
                <a:cs typeface="Book Antiqua"/>
              </a:rPr>
              <a:t>1-60. </a:t>
            </a:r>
            <a:r>
              <a:rPr sz="900" b="0" spc="-50" dirty="0">
                <a:latin typeface="Bookman Old Style"/>
                <a:cs typeface="Bookman Old Style"/>
              </a:rPr>
              <a:t>Generic</a:t>
            </a:r>
            <a:r>
              <a:rPr sz="900" b="0" spc="-16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interfaces</a:t>
            </a:r>
            <a:endParaRPr sz="9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900" dirty="0">
                <a:latin typeface="SimSun"/>
                <a:cs typeface="SimSun"/>
              </a:rPr>
              <a:t>class CustomerId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constructor(public customerIdValue: number)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get value()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return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this.customerIdValue;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900" dirty="0">
                <a:latin typeface="SimSun"/>
                <a:cs typeface="SimSun"/>
              </a:rPr>
              <a:t>class Customer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constructor(public id: CustomerId, public name: string)</a:t>
            </a:r>
            <a:r>
              <a:rPr sz="900" spc="-1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241300" marR="3959860" indent="-228600">
              <a:lnSpc>
                <a:spcPct val="101800"/>
              </a:lnSpc>
              <a:spcBef>
                <a:spcPts val="800"/>
              </a:spcBef>
            </a:pPr>
            <a:r>
              <a:rPr sz="900" dirty="0">
                <a:latin typeface="SimSun"/>
                <a:cs typeface="SimSun"/>
              </a:rPr>
              <a:t>interface Repository</a:t>
            </a:r>
            <a:r>
              <a:rPr sz="900" b="1" dirty="0">
                <a:latin typeface="Arial"/>
                <a:cs typeface="Arial"/>
              </a:rPr>
              <a:t>&lt;T, </a:t>
            </a:r>
            <a:r>
              <a:rPr sz="900" b="1" spc="-20" dirty="0">
                <a:latin typeface="Arial"/>
                <a:cs typeface="Arial"/>
              </a:rPr>
              <a:t>TId&gt; </a:t>
            </a:r>
            <a:r>
              <a:rPr sz="900" dirty="0">
                <a:latin typeface="SimSun"/>
                <a:cs typeface="SimSun"/>
              </a:rPr>
              <a:t>{  getById(id: </a:t>
            </a:r>
            <a:r>
              <a:rPr sz="900" b="1" dirty="0">
                <a:latin typeface="Arial"/>
                <a:cs typeface="Arial"/>
              </a:rPr>
              <a:t>TId</a:t>
            </a:r>
            <a:r>
              <a:rPr sz="900" dirty="0">
                <a:latin typeface="SimSun"/>
                <a:cs typeface="SimSun"/>
              </a:rPr>
              <a:t>): </a:t>
            </a:r>
            <a:r>
              <a:rPr sz="900" b="1" spc="-50" dirty="0">
                <a:latin typeface="Arial"/>
                <a:cs typeface="Arial"/>
              </a:rPr>
              <a:t>T</a:t>
            </a:r>
            <a:r>
              <a:rPr sz="900" spc="-50" dirty="0">
                <a:latin typeface="SimSun"/>
                <a:cs typeface="SimSun"/>
              </a:rPr>
              <a:t>;  </a:t>
            </a:r>
            <a:r>
              <a:rPr sz="900" dirty="0">
                <a:latin typeface="SimSun"/>
                <a:cs typeface="SimSun"/>
              </a:rPr>
              <a:t>persist(model: </a:t>
            </a:r>
            <a:r>
              <a:rPr sz="900" b="1" spc="-35" dirty="0">
                <a:latin typeface="Arial"/>
                <a:cs typeface="Arial"/>
              </a:rPr>
              <a:t>T</a:t>
            </a:r>
            <a:r>
              <a:rPr sz="900" spc="-35" dirty="0">
                <a:latin typeface="SimSun"/>
                <a:cs typeface="SimSun"/>
              </a:rPr>
              <a:t>):</a:t>
            </a:r>
            <a:r>
              <a:rPr sz="900" spc="-40" dirty="0">
                <a:latin typeface="SimSun"/>
                <a:cs typeface="SimSun"/>
              </a:rPr>
              <a:t> </a:t>
            </a:r>
            <a:r>
              <a:rPr sz="900" b="1" dirty="0">
                <a:latin typeface="Arial"/>
                <a:cs typeface="Arial"/>
              </a:rPr>
              <a:t>TId</a:t>
            </a:r>
            <a:r>
              <a:rPr sz="900" dirty="0">
                <a:latin typeface="SimSun"/>
                <a:cs typeface="SimSun"/>
              </a:rPr>
              <a:t>;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7992871"/>
            <a:ext cx="15621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14" dirty="0">
                <a:latin typeface="Bookman Old Style"/>
                <a:cs typeface="Bookman Old Style"/>
              </a:rPr>
              <a:t>42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82900" y="8241630"/>
            <a:ext cx="10915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www.it-ebooks.info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59982" y="7992871"/>
            <a:ext cx="15494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20" dirty="0">
                <a:latin typeface="Bookman Old Style"/>
                <a:cs typeface="Bookman Old Style"/>
              </a:rPr>
              <a:t>43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82900" y="8241630"/>
            <a:ext cx="10915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www.it-ebooks.info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73100" y="301118"/>
            <a:ext cx="5741035" cy="70650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66515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Chapter </a:t>
            </a:r>
            <a:r>
              <a:rPr sz="800" spc="-65" dirty="0">
                <a:latin typeface="Arial"/>
                <a:cs typeface="Arial"/>
              </a:rPr>
              <a:t>1 </a:t>
            </a:r>
            <a:r>
              <a:rPr sz="800" spc="-195" dirty="0">
                <a:solidFill>
                  <a:srgbClr val="CFD0D0"/>
                </a:solidFill>
                <a:latin typeface="MS UI Gothic"/>
                <a:cs typeface="MS UI Gothic"/>
              </a:rPr>
              <a:t>■ </a:t>
            </a:r>
            <a:r>
              <a:rPr sz="800" spc="-10" dirty="0">
                <a:latin typeface="Arial"/>
                <a:cs typeface="Arial"/>
              </a:rPr>
              <a:t>typeSCript </a:t>
            </a:r>
            <a:r>
              <a:rPr sz="800" spc="-40" dirty="0">
                <a:latin typeface="Arial"/>
                <a:cs typeface="Arial"/>
              </a:rPr>
              <a:t>Language</a:t>
            </a:r>
            <a:r>
              <a:rPr sz="800" spc="-105" dirty="0">
                <a:latin typeface="Arial"/>
                <a:cs typeface="Arial"/>
              </a:rPr>
              <a:t> </a:t>
            </a:r>
            <a:r>
              <a:rPr sz="800" spc="-30" dirty="0">
                <a:latin typeface="Arial"/>
                <a:cs typeface="Arial"/>
              </a:rPr>
              <a:t>FeatureS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marR="1719580" indent="-22860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class CustomerRepository implements </a:t>
            </a:r>
            <a:r>
              <a:rPr sz="900" spc="-25" dirty="0">
                <a:latin typeface="SimSun"/>
                <a:cs typeface="SimSun"/>
              </a:rPr>
              <a:t>Repository</a:t>
            </a:r>
            <a:r>
              <a:rPr sz="900" b="1" spc="-25" dirty="0">
                <a:latin typeface="Arial"/>
                <a:cs typeface="Arial"/>
              </a:rPr>
              <a:t>&lt;Customer, </a:t>
            </a:r>
            <a:r>
              <a:rPr sz="900" b="1" spc="-55" dirty="0">
                <a:latin typeface="Arial"/>
                <a:cs typeface="Arial"/>
              </a:rPr>
              <a:t>CustomerId&gt; </a:t>
            </a:r>
            <a:r>
              <a:rPr sz="900" dirty="0">
                <a:latin typeface="SimSun"/>
                <a:cs typeface="SimSun"/>
              </a:rPr>
              <a:t>{  constructor(private customers: Customer[])</a:t>
            </a:r>
            <a:r>
              <a:rPr sz="900" spc="-1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getById(id: CustomerId)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return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this.customers[id.value];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L="469900" marR="2691130" indent="-22860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persist(customer: Customer) {  this.customers[customer.id.value] =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customer;  return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customer.id;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316230" indent="228600">
              <a:lnSpc>
                <a:spcPct val="101800"/>
              </a:lnSpc>
            </a:pPr>
            <a:r>
              <a:rPr sz="900" b="0" spc="-60" dirty="0">
                <a:latin typeface="Bookman Old Style"/>
                <a:cs typeface="Bookman Old Style"/>
              </a:rPr>
              <a:t>When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dirty="0">
                <a:latin typeface="SimSun"/>
                <a:cs typeface="SimSun"/>
              </a:rPr>
              <a:t>CustomerRepository </a:t>
            </a:r>
            <a:r>
              <a:rPr sz="900" b="0" spc="-75" dirty="0">
                <a:latin typeface="Bookman Old Style"/>
                <a:cs typeface="Bookman Old Style"/>
              </a:rPr>
              <a:t>class </a:t>
            </a:r>
            <a:r>
              <a:rPr sz="900" b="0" spc="-55" dirty="0">
                <a:latin typeface="Bookman Old Style"/>
                <a:cs typeface="Bookman Old Style"/>
              </a:rPr>
              <a:t>implements the </a:t>
            </a:r>
            <a:r>
              <a:rPr sz="900" b="0" spc="-45" dirty="0">
                <a:latin typeface="Bookman Old Style"/>
                <a:cs typeface="Bookman Old Style"/>
              </a:rPr>
              <a:t>generic </a:t>
            </a:r>
            <a:r>
              <a:rPr sz="900" b="0" spc="-55" dirty="0">
                <a:latin typeface="Bookman Old Style"/>
                <a:cs typeface="Bookman Old Style"/>
              </a:rPr>
              <a:t>interface, </a:t>
            </a:r>
            <a:r>
              <a:rPr sz="900" b="0" spc="-45" dirty="0">
                <a:latin typeface="Bookman Old Style"/>
                <a:cs typeface="Bookman Old Style"/>
              </a:rPr>
              <a:t>it </a:t>
            </a:r>
            <a:r>
              <a:rPr sz="900" b="0" spc="-60" dirty="0">
                <a:latin typeface="Bookman Old Style"/>
                <a:cs typeface="Bookman Old Style"/>
              </a:rPr>
              <a:t>supplies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50" dirty="0">
                <a:latin typeface="Bookman Old Style"/>
                <a:cs typeface="Bookman Old Style"/>
              </a:rPr>
              <a:t>concrete </a:t>
            </a:r>
            <a:r>
              <a:rPr sz="900" dirty="0">
                <a:latin typeface="SimSun"/>
                <a:cs typeface="SimSun"/>
              </a:rPr>
              <a:t>Customer 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CustomerId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arguments.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body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CustomerRepository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class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checked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ensure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  </a:t>
            </a:r>
            <a:r>
              <a:rPr sz="900" b="0" spc="-55" dirty="0">
                <a:latin typeface="Bookman Old Style"/>
                <a:cs typeface="Bookman Old Style"/>
              </a:rPr>
              <a:t>implements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interface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based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these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types.</a:t>
            </a:r>
            <a:endParaRPr sz="9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400" b="0" spc="-75" dirty="0">
                <a:latin typeface="Bookman Old Style"/>
                <a:cs typeface="Bookman Old Style"/>
              </a:rPr>
              <a:t>Generic</a:t>
            </a:r>
            <a:r>
              <a:rPr sz="1400" b="0" spc="-165" dirty="0">
                <a:latin typeface="Bookman Old Style"/>
                <a:cs typeface="Bookman Old Style"/>
              </a:rPr>
              <a:t> </a:t>
            </a:r>
            <a:r>
              <a:rPr sz="1400" b="0" spc="-114" dirty="0">
                <a:latin typeface="Bookman Old Style"/>
                <a:cs typeface="Bookman Old Style"/>
              </a:rPr>
              <a:t>Classes</a:t>
            </a:r>
            <a:endParaRPr sz="1400">
              <a:latin typeface="Bookman Old Style"/>
              <a:cs typeface="Bookman Old Style"/>
            </a:endParaRPr>
          </a:p>
          <a:p>
            <a:pPr marL="12700" marR="167640">
              <a:lnSpc>
                <a:spcPct val="101800"/>
              </a:lnSpc>
              <a:spcBef>
                <a:spcPts val="505"/>
              </a:spcBef>
            </a:pPr>
            <a:r>
              <a:rPr sz="900" b="0" spc="-20" dirty="0">
                <a:latin typeface="Bookman Old Style"/>
                <a:cs typeface="Bookman Old Style"/>
              </a:rPr>
              <a:t>If </a:t>
            </a:r>
            <a:r>
              <a:rPr sz="900" b="0" spc="-45" dirty="0">
                <a:latin typeface="Bookman Old Style"/>
                <a:cs typeface="Bookman Old Style"/>
              </a:rPr>
              <a:t>generic </a:t>
            </a:r>
            <a:r>
              <a:rPr sz="900" b="0" spc="-55" dirty="0">
                <a:latin typeface="Bookman Old Style"/>
                <a:cs typeface="Bookman Old Style"/>
              </a:rPr>
              <a:t>interfaces </a:t>
            </a:r>
            <a:r>
              <a:rPr sz="900" b="0" spc="-70" dirty="0">
                <a:latin typeface="Bookman Old Style"/>
                <a:cs typeface="Bookman Old Style"/>
              </a:rPr>
              <a:t>can save </a:t>
            </a:r>
            <a:r>
              <a:rPr sz="900" b="0" spc="-55" dirty="0">
                <a:latin typeface="Bookman Old Style"/>
                <a:cs typeface="Bookman Old Style"/>
              </a:rPr>
              <a:t>some </a:t>
            </a:r>
            <a:r>
              <a:rPr sz="900" b="0" spc="-50" dirty="0">
                <a:latin typeface="Bookman Old Style"/>
                <a:cs typeface="Bookman Old Style"/>
              </a:rPr>
              <a:t>duplication in </a:t>
            </a:r>
            <a:r>
              <a:rPr sz="900" b="0" spc="-65" dirty="0">
                <a:latin typeface="Bookman Old Style"/>
                <a:cs typeface="Bookman Old Style"/>
              </a:rPr>
              <a:t>your </a:t>
            </a:r>
            <a:r>
              <a:rPr sz="900" b="0" spc="-45" dirty="0">
                <a:latin typeface="Bookman Old Style"/>
                <a:cs typeface="Bookman Old Style"/>
              </a:rPr>
              <a:t>code, generic </a:t>
            </a:r>
            <a:r>
              <a:rPr sz="900" b="0" spc="-70" dirty="0">
                <a:latin typeface="Bookman Old Style"/>
                <a:cs typeface="Bookman Old Style"/>
              </a:rPr>
              <a:t>classes can save </a:t>
            </a:r>
            <a:r>
              <a:rPr sz="900" b="0" spc="-45" dirty="0">
                <a:latin typeface="Bookman Old Style"/>
                <a:cs typeface="Bookman Old Style"/>
              </a:rPr>
              <a:t>even </a:t>
            </a:r>
            <a:r>
              <a:rPr sz="900" b="0" spc="-50" dirty="0">
                <a:latin typeface="Bookman Old Style"/>
                <a:cs typeface="Bookman Old Style"/>
              </a:rPr>
              <a:t>more </a:t>
            </a:r>
            <a:r>
              <a:rPr sz="900" b="0" spc="-65" dirty="0">
                <a:latin typeface="Bookman Old Style"/>
                <a:cs typeface="Bookman Old Style"/>
              </a:rPr>
              <a:t>by </a:t>
            </a:r>
            <a:r>
              <a:rPr sz="900" b="0" spc="-60" dirty="0">
                <a:latin typeface="Bookman Old Style"/>
                <a:cs typeface="Bookman Old Style"/>
              </a:rPr>
              <a:t>supplying </a:t>
            </a:r>
            <a:r>
              <a:rPr sz="900" b="0" spc="-75" dirty="0">
                <a:latin typeface="Bookman Old Style"/>
                <a:cs typeface="Bookman Old Style"/>
              </a:rPr>
              <a:t>a  </a:t>
            </a:r>
            <a:r>
              <a:rPr sz="900" b="0" spc="-50" dirty="0">
                <a:latin typeface="Bookman Old Style"/>
                <a:cs typeface="Bookman Old Style"/>
              </a:rPr>
              <a:t>single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implementation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service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many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different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scenarios.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parameters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follow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class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name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  </a:t>
            </a:r>
            <a:r>
              <a:rPr sz="900" b="0" spc="-65" dirty="0">
                <a:latin typeface="Bookman Old Style"/>
                <a:cs typeface="Bookman Old Style"/>
              </a:rPr>
              <a:t>surrounded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angle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brackets.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parameter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annotate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method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parameters,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properties,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return  </a:t>
            </a:r>
            <a:r>
              <a:rPr sz="900" b="0" spc="-65" dirty="0">
                <a:latin typeface="Bookman Old Style"/>
                <a:cs typeface="Bookman Old Style"/>
              </a:rPr>
              <a:t>types,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local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variables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within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class.</a:t>
            </a:r>
            <a:endParaRPr sz="900">
              <a:latin typeface="Bookman Old Style"/>
              <a:cs typeface="Bookman Old Style"/>
            </a:endParaRPr>
          </a:p>
          <a:p>
            <a:pPr marL="12700" marR="34925" indent="228600">
              <a:lnSpc>
                <a:spcPct val="101800"/>
              </a:lnSpc>
            </a:pPr>
            <a:r>
              <a:rPr sz="900" b="0" spc="-55" dirty="0">
                <a:latin typeface="Bookman Old Style"/>
                <a:cs typeface="Bookman Old Style"/>
              </a:rPr>
              <a:t>Listing </a:t>
            </a:r>
            <a:r>
              <a:rPr sz="900" b="0" spc="-90" dirty="0">
                <a:latin typeface="Bookman Old Style"/>
                <a:cs typeface="Bookman Old Style"/>
              </a:rPr>
              <a:t>1-61 </a:t>
            </a:r>
            <a:r>
              <a:rPr sz="900" b="0" spc="-80" dirty="0">
                <a:latin typeface="Bookman Old Style"/>
                <a:cs typeface="Bookman Old Style"/>
              </a:rPr>
              <a:t>uses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45" dirty="0">
                <a:latin typeface="Bookman Old Style"/>
                <a:cs typeface="Bookman Old Style"/>
              </a:rPr>
              <a:t>generic </a:t>
            </a:r>
            <a:r>
              <a:rPr sz="900" b="0" spc="-75" dirty="0">
                <a:latin typeface="Bookman Old Style"/>
                <a:cs typeface="Bookman Old Style"/>
              </a:rPr>
              <a:t>class </a:t>
            </a:r>
            <a:r>
              <a:rPr sz="900" b="0" spc="-45" dirty="0">
                <a:latin typeface="Bookman Old Style"/>
                <a:cs typeface="Bookman Old Style"/>
              </a:rPr>
              <a:t>to provide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50" dirty="0">
                <a:latin typeface="Bookman Old Style"/>
                <a:cs typeface="Bookman Old Style"/>
              </a:rPr>
              <a:t>single implementation </a:t>
            </a:r>
            <a:r>
              <a:rPr sz="900" b="0" spc="-40" dirty="0">
                <a:latin typeface="Bookman Old Style"/>
                <a:cs typeface="Bookman Old Style"/>
              </a:rPr>
              <a:t>for </a:t>
            </a:r>
            <a:r>
              <a:rPr sz="900" b="0" spc="-45" dirty="0">
                <a:latin typeface="Bookman Old Style"/>
                <a:cs typeface="Bookman Old Style"/>
              </a:rPr>
              <a:t>all </a:t>
            </a:r>
            <a:r>
              <a:rPr sz="900" b="0" spc="-60" dirty="0">
                <a:latin typeface="Bookman Old Style"/>
                <a:cs typeface="Bookman Old Style"/>
              </a:rPr>
              <a:t>named </a:t>
            </a:r>
            <a:r>
              <a:rPr sz="900" b="0" spc="-35" dirty="0">
                <a:latin typeface="Bookman Old Style"/>
                <a:cs typeface="Bookman Old Style"/>
              </a:rPr>
              <a:t>ID </a:t>
            </a:r>
            <a:r>
              <a:rPr sz="900" b="0" spc="-60" dirty="0">
                <a:latin typeface="Bookman Old Style"/>
                <a:cs typeface="Bookman Old Style"/>
              </a:rPr>
              <a:t>types </a:t>
            </a:r>
            <a:r>
              <a:rPr sz="900" b="0" spc="-50" dirty="0">
                <a:latin typeface="Bookman Old Style"/>
                <a:cs typeface="Bookman Old Style"/>
              </a:rPr>
              <a:t>in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55" dirty="0">
                <a:latin typeface="Bookman Old Style"/>
                <a:cs typeface="Bookman Old Style"/>
              </a:rPr>
              <a:t>domain </a:t>
            </a:r>
            <a:r>
              <a:rPr sz="900" b="0" spc="-45" dirty="0">
                <a:latin typeface="Bookman Old Style"/>
                <a:cs typeface="Bookman Old Style"/>
              </a:rPr>
              <a:t>model.  </a:t>
            </a:r>
            <a:r>
              <a:rPr sz="900" b="0" spc="-60" dirty="0">
                <a:latin typeface="Bookman Old Style"/>
                <a:cs typeface="Bookman Old Style"/>
              </a:rPr>
              <a:t>This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allows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all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ids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named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without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requiring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individual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implementations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for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each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named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type.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This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common  </a:t>
            </a:r>
            <a:r>
              <a:rPr sz="900" b="0" spc="-65" dirty="0">
                <a:latin typeface="Bookman Old Style"/>
                <a:cs typeface="Bookman Old Style"/>
              </a:rPr>
              <a:t>pattern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described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by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110" dirty="0">
                <a:latin typeface="Bookman Old Style"/>
                <a:cs typeface="Bookman Old Style"/>
              </a:rPr>
              <a:t>P.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175" dirty="0">
                <a:latin typeface="Bookman Old Style"/>
                <a:cs typeface="Bookman Old Style"/>
              </a:rPr>
              <a:t>J.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Plauger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(</a:t>
            </a:r>
            <a:r>
              <a:rPr sz="900" b="0" i="1" spc="-35" dirty="0">
                <a:latin typeface="Bookman Old Style"/>
                <a:cs typeface="Bookman Old Style"/>
              </a:rPr>
              <a:t>Programming</a:t>
            </a:r>
            <a:r>
              <a:rPr sz="900" b="0" i="1" spc="-70" dirty="0">
                <a:latin typeface="Bookman Old Style"/>
                <a:cs typeface="Bookman Old Style"/>
              </a:rPr>
              <a:t> </a:t>
            </a:r>
            <a:r>
              <a:rPr sz="900" b="0" i="1" spc="-35" dirty="0">
                <a:latin typeface="Bookman Old Style"/>
                <a:cs typeface="Bookman Old Style"/>
              </a:rPr>
              <a:t>on</a:t>
            </a:r>
            <a:r>
              <a:rPr sz="900" b="0" i="1" spc="-65" dirty="0">
                <a:latin typeface="Bookman Old Style"/>
                <a:cs typeface="Bookman Old Style"/>
              </a:rPr>
              <a:t> </a:t>
            </a:r>
            <a:r>
              <a:rPr sz="900" b="0" i="1" spc="-60" dirty="0">
                <a:latin typeface="Bookman Old Style"/>
                <a:cs typeface="Bookman Old Style"/>
              </a:rPr>
              <a:t>Purpose</a:t>
            </a:r>
            <a:r>
              <a:rPr sz="900" b="0" spc="-60" dirty="0">
                <a:latin typeface="Bookman Old Style"/>
                <a:cs typeface="Bookman Old Style"/>
              </a:rPr>
              <a:t>,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Prentice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Hall,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1993)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prevents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accidental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substitution  </a:t>
            </a:r>
            <a:r>
              <a:rPr sz="900" b="0" spc="-25" dirty="0">
                <a:latin typeface="Bookman Old Style"/>
                <a:cs typeface="Bookman Old Style"/>
              </a:rPr>
              <a:t>of </a:t>
            </a:r>
            <a:r>
              <a:rPr sz="900" b="0" spc="-65" dirty="0">
                <a:latin typeface="Bookman Old Style"/>
                <a:cs typeface="Bookman Old Style"/>
              </a:rPr>
              <a:t>values. </a:t>
            </a:r>
            <a:r>
              <a:rPr sz="900" b="0" spc="-60" dirty="0">
                <a:latin typeface="Bookman Old Style"/>
                <a:cs typeface="Bookman Old Style"/>
              </a:rPr>
              <a:t>This </a:t>
            </a:r>
            <a:r>
              <a:rPr sz="900" b="0" spc="-55" dirty="0">
                <a:latin typeface="Bookman Old Style"/>
                <a:cs typeface="Bookman Old Style"/>
              </a:rPr>
              <a:t>technique </a:t>
            </a:r>
            <a:r>
              <a:rPr sz="900" b="0" spc="-70" dirty="0">
                <a:latin typeface="Bookman Old Style"/>
                <a:cs typeface="Bookman Old Style"/>
              </a:rPr>
              <a:t>can </a:t>
            </a:r>
            <a:r>
              <a:rPr sz="900" b="0" spc="-45" dirty="0">
                <a:latin typeface="Bookman Old Style"/>
                <a:cs typeface="Bookman Old Style"/>
              </a:rPr>
              <a:t>be </a:t>
            </a:r>
            <a:r>
              <a:rPr sz="900" b="0" spc="-70" dirty="0">
                <a:latin typeface="Bookman Old Style"/>
                <a:cs typeface="Bookman Old Style"/>
              </a:rPr>
              <a:t>used </a:t>
            </a:r>
            <a:r>
              <a:rPr sz="900" b="0" spc="-50" dirty="0">
                <a:latin typeface="Bookman Old Style"/>
                <a:cs typeface="Bookman Old Style"/>
              </a:rPr>
              <a:t>in </a:t>
            </a:r>
            <a:r>
              <a:rPr sz="900" b="0" spc="-60" dirty="0">
                <a:latin typeface="Bookman Old Style"/>
                <a:cs typeface="Bookman Old Style"/>
              </a:rPr>
              <a:t>TypeScript, although </a:t>
            </a:r>
            <a:r>
              <a:rPr sz="900" b="0" spc="-55" dirty="0">
                <a:latin typeface="Bookman Old Style"/>
                <a:cs typeface="Bookman Old Style"/>
              </a:rPr>
              <a:t>there </a:t>
            </a:r>
            <a:r>
              <a:rPr sz="900" b="0" spc="-60" dirty="0">
                <a:latin typeface="Bookman Old Style"/>
                <a:cs typeface="Bookman Old Style"/>
              </a:rPr>
              <a:t>are </a:t>
            </a:r>
            <a:r>
              <a:rPr sz="900" b="0" spc="-55" dirty="0">
                <a:latin typeface="Bookman Old Style"/>
                <a:cs typeface="Bookman Old Style"/>
              </a:rPr>
              <a:t>some details </a:t>
            </a:r>
            <a:r>
              <a:rPr sz="900" b="0" spc="-45" dirty="0">
                <a:latin typeface="Bookman Old Style"/>
                <a:cs typeface="Bookman Old Style"/>
              </a:rPr>
              <a:t>to </a:t>
            </a:r>
            <a:r>
              <a:rPr sz="900" b="0" spc="-60" dirty="0">
                <a:latin typeface="Bookman Old Style"/>
                <a:cs typeface="Bookman Old Style"/>
              </a:rPr>
              <a:t>bear </a:t>
            </a:r>
            <a:r>
              <a:rPr sz="900" b="0" spc="-50" dirty="0">
                <a:latin typeface="Bookman Old Style"/>
                <a:cs typeface="Bookman Old Style"/>
              </a:rPr>
              <a:t>in </a:t>
            </a:r>
            <a:r>
              <a:rPr sz="900" b="0" spc="-55" dirty="0">
                <a:latin typeface="Bookman Old Style"/>
                <a:cs typeface="Bookman Old Style"/>
              </a:rPr>
              <a:t>mind </a:t>
            </a:r>
            <a:r>
              <a:rPr sz="900" b="0" spc="-60" dirty="0">
                <a:latin typeface="Bookman Old Style"/>
                <a:cs typeface="Bookman Old Style"/>
              </a:rPr>
              <a:t>when </a:t>
            </a:r>
            <a:r>
              <a:rPr sz="900" b="0" spc="-65" dirty="0">
                <a:latin typeface="Bookman Old Style"/>
                <a:cs typeface="Bookman Old Style"/>
              </a:rPr>
              <a:t>you  </a:t>
            </a:r>
            <a:r>
              <a:rPr sz="900" b="0" spc="-50" dirty="0">
                <a:latin typeface="Bookman Old Style"/>
                <a:cs typeface="Bookman Old Style"/>
              </a:rPr>
              <a:t>implement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technique;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these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discussed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Chapter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2.</a:t>
            </a:r>
            <a:endParaRPr sz="9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10" dirty="0">
                <a:latin typeface="Book Antiqua"/>
                <a:cs typeface="Book Antiqua"/>
              </a:rPr>
              <a:t>1-61. </a:t>
            </a:r>
            <a:r>
              <a:rPr sz="900" b="0" spc="-50" dirty="0">
                <a:latin typeface="Bookman Old Style"/>
                <a:cs typeface="Bookman Old Style"/>
              </a:rPr>
              <a:t>Generic</a:t>
            </a:r>
            <a:r>
              <a:rPr sz="900" b="0" spc="-16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classes</a:t>
            </a:r>
            <a:endParaRPr sz="900">
              <a:latin typeface="Bookman Old Style"/>
              <a:cs typeface="Bookman Old Style"/>
            </a:endParaRPr>
          </a:p>
          <a:p>
            <a:pPr marL="241300" marR="3948429" indent="-228600">
              <a:lnSpc>
                <a:spcPct val="101800"/>
              </a:lnSpc>
              <a:spcBef>
                <a:spcPts val="650"/>
              </a:spcBef>
            </a:pPr>
            <a:r>
              <a:rPr sz="900" dirty="0">
                <a:latin typeface="SimSun"/>
                <a:cs typeface="SimSun"/>
              </a:rPr>
              <a:t>class </a:t>
            </a:r>
            <a:r>
              <a:rPr sz="900" spc="-25" dirty="0">
                <a:latin typeface="SimSun"/>
                <a:cs typeface="SimSun"/>
              </a:rPr>
              <a:t>DomainId</a:t>
            </a:r>
            <a:r>
              <a:rPr sz="900" b="1" spc="-25" dirty="0">
                <a:latin typeface="Arial"/>
                <a:cs typeface="Arial"/>
              </a:rPr>
              <a:t>&lt;T&gt; </a:t>
            </a:r>
            <a:r>
              <a:rPr sz="900" dirty="0">
                <a:latin typeface="SimSun"/>
                <a:cs typeface="SimSun"/>
              </a:rPr>
              <a:t>{  constructor(public id: </a:t>
            </a:r>
            <a:r>
              <a:rPr sz="900" b="1" spc="-50" dirty="0">
                <a:latin typeface="Arial"/>
                <a:cs typeface="Arial"/>
              </a:rPr>
              <a:t>T</a:t>
            </a:r>
            <a:r>
              <a:rPr sz="900" spc="-50" dirty="0">
                <a:latin typeface="SimSun"/>
                <a:cs typeface="SimSun"/>
              </a:rPr>
              <a:t>)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L="469900" marR="4405630" indent="-228600">
              <a:lnSpc>
                <a:spcPct val="101800"/>
              </a:lnSpc>
            </a:pPr>
            <a:r>
              <a:rPr sz="900" b="1" dirty="0">
                <a:latin typeface="Arial"/>
                <a:cs typeface="Arial"/>
              </a:rPr>
              <a:t>get </a:t>
            </a:r>
            <a:r>
              <a:rPr sz="900" b="1" spc="45" dirty="0">
                <a:latin typeface="Arial"/>
                <a:cs typeface="Arial"/>
              </a:rPr>
              <a:t>value(): </a:t>
            </a:r>
            <a:r>
              <a:rPr sz="900" b="1" spc="-100" dirty="0">
                <a:latin typeface="Arial"/>
                <a:cs typeface="Arial"/>
              </a:rPr>
              <a:t>T </a:t>
            </a:r>
            <a:r>
              <a:rPr sz="900" b="1" spc="95" dirty="0">
                <a:latin typeface="Arial"/>
                <a:cs typeface="Arial"/>
              </a:rPr>
              <a:t>{  </a:t>
            </a:r>
            <a:r>
              <a:rPr sz="900" b="1" spc="15" dirty="0">
                <a:latin typeface="Arial"/>
                <a:cs typeface="Arial"/>
              </a:rPr>
              <a:t>return</a:t>
            </a:r>
            <a:r>
              <a:rPr sz="900" b="1" spc="114" dirty="0">
                <a:latin typeface="Arial"/>
                <a:cs typeface="Arial"/>
              </a:rPr>
              <a:t> </a:t>
            </a:r>
            <a:r>
              <a:rPr sz="900" b="1" spc="80" dirty="0">
                <a:latin typeface="Arial"/>
                <a:cs typeface="Arial"/>
              </a:rPr>
              <a:t>this.id;</a:t>
            </a:r>
            <a:endParaRPr sz="9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b="1" spc="95" dirty="0">
                <a:latin typeface="Arial"/>
                <a:cs typeface="Arial"/>
              </a:rPr>
              <a:t>}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imes New Roman"/>
              <a:cs typeface="Times New Roman"/>
            </a:endParaRPr>
          </a:p>
          <a:p>
            <a:pPr marL="241300" marR="3091180" indent="-22860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class OrderId extends DomainId&lt;number&gt; {  constructor(public orderIdValue: number)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super(orderIdValue);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500" y="7992871"/>
            <a:ext cx="16002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95" dirty="0">
                <a:latin typeface="Bookman Old Style"/>
                <a:cs typeface="Bookman Old Style"/>
              </a:rPr>
              <a:t>44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82900" y="8241630"/>
            <a:ext cx="10915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www.it-ebooks.info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44500" y="301118"/>
            <a:ext cx="5732780" cy="6456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Chapter </a:t>
            </a:r>
            <a:r>
              <a:rPr sz="800" spc="-65" dirty="0">
                <a:latin typeface="Arial"/>
                <a:cs typeface="Arial"/>
              </a:rPr>
              <a:t>1 </a:t>
            </a:r>
            <a:r>
              <a:rPr sz="800" spc="-195" dirty="0">
                <a:solidFill>
                  <a:srgbClr val="CFD0D0"/>
                </a:solidFill>
                <a:latin typeface="MS UI Gothic"/>
                <a:cs typeface="MS UI Gothic"/>
              </a:rPr>
              <a:t>■ </a:t>
            </a:r>
            <a:r>
              <a:rPr sz="800" spc="-10" dirty="0">
                <a:latin typeface="Arial"/>
                <a:cs typeface="Arial"/>
              </a:rPr>
              <a:t>typeSCript </a:t>
            </a:r>
            <a:r>
              <a:rPr sz="800" spc="-40" dirty="0">
                <a:latin typeface="Arial"/>
                <a:cs typeface="Arial"/>
              </a:rPr>
              <a:t>Language</a:t>
            </a:r>
            <a:r>
              <a:rPr sz="800" spc="-45" dirty="0">
                <a:latin typeface="Arial"/>
                <a:cs typeface="Arial"/>
              </a:rPr>
              <a:t> </a:t>
            </a:r>
            <a:r>
              <a:rPr sz="800" spc="-30" dirty="0">
                <a:latin typeface="Arial"/>
                <a:cs typeface="Arial"/>
              </a:rPr>
              <a:t>FeatureS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marR="2968625" indent="-22860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class AccountId extends DomainId&lt;string&gt; {  constructor(public accountIdValue: string)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super(accountIdValue);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400" b="0" spc="-75" dirty="0">
                <a:latin typeface="Bookman Old Style"/>
                <a:cs typeface="Bookman Old Style"/>
              </a:rPr>
              <a:t>Type</a:t>
            </a:r>
            <a:r>
              <a:rPr sz="1400" b="0" spc="-165" dirty="0">
                <a:latin typeface="Bookman Old Style"/>
                <a:cs typeface="Bookman Old Style"/>
              </a:rPr>
              <a:t> </a:t>
            </a:r>
            <a:r>
              <a:rPr sz="1400" b="0" spc="-105" dirty="0">
                <a:latin typeface="Bookman Old Style"/>
                <a:cs typeface="Bookman Old Style"/>
              </a:rPr>
              <a:t>Constraints</a:t>
            </a:r>
            <a:endParaRPr sz="1400">
              <a:latin typeface="Bookman Old Style"/>
              <a:cs typeface="Bookman Old Style"/>
            </a:endParaRPr>
          </a:p>
          <a:p>
            <a:pPr marL="12700" marR="67945">
              <a:lnSpc>
                <a:spcPct val="101800"/>
              </a:lnSpc>
              <a:spcBef>
                <a:spcPts val="500"/>
              </a:spcBef>
            </a:pPr>
            <a:r>
              <a:rPr sz="900" b="0" spc="-4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constraint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limit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generic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function,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interface,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class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operate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on.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Listing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1-62  </a:t>
            </a:r>
            <a:r>
              <a:rPr sz="900" b="0" spc="-70" dirty="0">
                <a:latin typeface="Bookman Old Style"/>
                <a:cs typeface="Bookman Old Style"/>
              </a:rPr>
              <a:t>shows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how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interface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specify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contract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all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must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satisfy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argument.</a:t>
            </a:r>
            <a:endParaRPr sz="900">
              <a:latin typeface="Bookman Old Style"/>
              <a:cs typeface="Bookman Old Style"/>
            </a:endParaRPr>
          </a:p>
          <a:p>
            <a:pPr marL="12700" marR="239395">
              <a:lnSpc>
                <a:spcPct val="101800"/>
              </a:lnSpc>
            </a:pP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constraints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specified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extends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keyword,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whether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constraint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interface,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class,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  </a:t>
            </a:r>
            <a:r>
              <a:rPr sz="900" b="0" spc="-55" dirty="0">
                <a:latin typeface="Bookman Old Style"/>
                <a:cs typeface="Bookman Old Style"/>
              </a:rPr>
              <a:t>annotation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describes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constraint.</a:t>
            </a:r>
            <a:endParaRPr sz="9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10" dirty="0">
                <a:latin typeface="Book Antiqua"/>
                <a:cs typeface="Book Antiqua"/>
              </a:rPr>
              <a:t>1-62.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6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constraints</a:t>
            </a:r>
            <a:endParaRPr sz="900">
              <a:latin typeface="Bookman Old Style"/>
              <a:cs typeface="Bookman Old Style"/>
            </a:endParaRPr>
          </a:p>
          <a:p>
            <a:pPr marL="241300" marR="4625975" indent="-228600">
              <a:lnSpc>
                <a:spcPct val="101800"/>
              </a:lnSpc>
              <a:spcBef>
                <a:spcPts val="650"/>
              </a:spcBef>
            </a:pPr>
            <a:r>
              <a:rPr sz="900" dirty="0">
                <a:latin typeface="SimSun"/>
                <a:cs typeface="SimSun"/>
              </a:rPr>
              <a:t>interface HasName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  name:</a:t>
            </a:r>
            <a:r>
              <a:rPr sz="900" spc="-3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string;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class Personalization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469900" marR="3140075" indent="-22860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static greet&lt;T </a:t>
            </a:r>
            <a:r>
              <a:rPr sz="900" b="1" spc="-40" dirty="0">
                <a:latin typeface="Arial"/>
                <a:cs typeface="Arial"/>
              </a:rPr>
              <a:t>extends </a:t>
            </a:r>
            <a:r>
              <a:rPr sz="900" b="1" spc="-75" dirty="0">
                <a:latin typeface="Arial"/>
                <a:cs typeface="Arial"/>
              </a:rPr>
              <a:t>HasName</a:t>
            </a:r>
            <a:r>
              <a:rPr sz="900" spc="-75" dirty="0">
                <a:latin typeface="SimSun"/>
                <a:cs typeface="SimSun"/>
              </a:rPr>
              <a:t>&gt;(obj: </a:t>
            </a:r>
            <a:r>
              <a:rPr sz="900" dirty="0">
                <a:latin typeface="SimSun"/>
                <a:cs typeface="SimSun"/>
              </a:rPr>
              <a:t>T) {  return 'Hello ' +</a:t>
            </a:r>
            <a:r>
              <a:rPr sz="900" spc="-3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obj.name;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35560" indent="228600">
              <a:lnSpc>
                <a:spcPct val="101800"/>
              </a:lnSpc>
            </a:pPr>
            <a:r>
              <a:rPr sz="900" b="0" spc="-20" dirty="0">
                <a:latin typeface="Bookman Old Style"/>
                <a:cs typeface="Bookman Old Style"/>
              </a:rPr>
              <a:t>If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argument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specified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does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not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satisfy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constraint,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compiler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will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issue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error.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constraint  </a:t>
            </a:r>
            <a:r>
              <a:rPr sz="900" b="0" spc="-55" dirty="0">
                <a:latin typeface="Bookman Old Style"/>
                <a:cs typeface="Bookman Old Style"/>
              </a:rPr>
              <a:t>also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allows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TypeScript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language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service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supply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autocompletion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suggestions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for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generically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members.</a:t>
            </a:r>
            <a:endParaRPr sz="900">
              <a:latin typeface="Bookman Old Style"/>
              <a:cs typeface="Bookman Old Style"/>
            </a:endParaRPr>
          </a:p>
          <a:p>
            <a:pPr marL="12700" marR="9525" indent="228600">
              <a:lnSpc>
                <a:spcPct val="101800"/>
              </a:lnSpc>
            </a:pPr>
            <a:r>
              <a:rPr sz="900" b="0" spc="-80" dirty="0">
                <a:latin typeface="Bookman Old Style"/>
                <a:cs typeface="Bookman Old Style"/>
              </a:rPr>
              <a:t>You </a:t>
            </a:r>
            <a:r>
              <a:rPr sz="900" b="0" spc="-70" dirty="0">
                <a:latin typeface="Bookman Old Style"/>
                <a:cs typeface="Bookman Old Style"/>
              </a:rPr>
              <a:t>can </a:t>
            </a:r>
            <a:r>
              <a:rPr sz="900" b="0" spc="-50" dirty="0">
                <a:latin typeface="Bookman Old Style"/>
                <a:cs typeface="Bookman Old Style"/>
              </a:rPr>
              <a:t>only specify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50" dirty="0">
                <a:latin typeface="Bookman Old Style"/>
                <a:cs typeface="Bookman Old Style"/>
              </a:rPr>
              <a:t>single </a:t>
            </a:r>
            <a:r>
              <a:rPr sz="900" b="0" spc="-75" dirty="0">
                <a:latin typeface="Bookman Old Style"/>
                <a:cs typeface="Bookman Old Style"/>
              </a:rPr>
              <a:t>class </a:t>
            </a:r>
            <a:r>
              <a:rPr sz="900" b="0" spc="-50" dirty="0">
                <a:latin typeface="Bookman Old Style"/>
                <a:cs typeface="Bookman Old Style"/>
              </a:rPr>
              <a:t>in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50" dirty="0">
                <a:latin typeface="Bookman Old Style"/>
                <a:cs typeface="Bookman Old Style"/>
              </a:rPr>
              <a:t>type </a:t>
            </a:r>
            <a:r>
              <a:rPr sz="900" b="0" spc="-65" dirty="0">
                <a:latin typeface="Bookman Old Style"/>
                <a:cs typeface="Bookman Old Style"/>
              </a:rPr>
              <a:t>constraint. </a:t>
            </a:r>
            <a:r>
              <a:rPr sz="900" b="0" spc="-60" dirty="0">
                <a:latin typeface="Bookman Old Style"/>
                <a:cs typeface="Bookman Old Style"/>
              </a:rPr>
              <a:t>Although </a:t>
            </a:r>
            <a:r>
              <a:rPr sz="900" b="0" spc="-65" dirty="0">
                <a:latin typeface="Bookman Old Style"/>
                <a:cs typeface="Bookman Old Style"/>
              </a:rPr>
              <a:t>you </a:t>
            </a:r>
            <a:r>
              <a:rPr sz="900" b="0" spc="-60" dirty="0">
                <a:latin typeface="Bookman Old Style"/>
                <a:cs typeface="Bookman Old Style"/>
              </a:rPr>
              <a:t>cannot </a:t>
            </a:r>
            <a:r>
              <a:rPr sz="900" b="0" spc="-50" dirty="0">
                <a:latin typeface="Bookman Old Style"/>
                <a:cs typeface="Bookman Old Style"/>
              </a:rPr>
              <a:t>specify multiple </a:t>
            </a:r>
            <a:r>
              <a:rPr sz="900" b="0" spc="-70" dirty="0">
                <a:latin typeface="Bookman Old Style"/>
                <a:cs typeface="Bookman Old Style"/>
              </a:rPr>
              <a:t>classes </a:t>
            </a:r>
            <a:r>
              <a:rPr sz="900" b="0" spc="-50" dirty="0">
                <a:latin typeface="Bookman Old Style"/>
                <a:cs typeface="Bookman Old Style"/>
              </a:rPr>
              <a:t>in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50" dirty="0">
                <a:latin typeface="Bookman Old Style"/>
                <a:cs typeface="Bookman Old Style"/>
              </a:rPr>
              <a:t>type  </a:t>
            </a:r>
            <a:r>
              <a:rPr sz="900" b="0" spc="-65" dirty="0">
                <a:latin typeface="Bookman Old Style"/>
                <a:cs typeface="Bookman Old Style"/>
              </a:rPr>
              <a:t>constraint,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create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interface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extends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multiple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classes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uses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interface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constraint.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Any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  </a:t>
            </a:r>
            <a:r>
              <a:rPr sz="900" b="0" spc="-70" dirty="0">
                <a:latin typeface="Bookman Old Style"/>
                <a:cs typeface="Bookman Old Style"/>
              </a:rPr>
              <a:t>used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with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constraint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would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then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need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satisfy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all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class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signatures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have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been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combined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single  </a:t>
            </a:r>
            <a:r>
              <a:rPr sz="900" b="0" spc="-55" dirty="0">
                <a:latin typeface="Bookman Old Style"/>
                <a:cs typeface="Bookman Old Style"/>
              </a:rPr>
              <a:t>interface.</a:t>
            </a:r>
            <a:endParaRPr sz="9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spc="-140" dirty="0">
                <a:latin typeface="Arial"/>
                <a:cs typeface="Arial"/>
              </a:rPr>
              <a:t>TypeScript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130" dirty="0">
                <a:latin typeface="Arial"/>
                <a:cs typeface="Arial"/>
              </a:rPr>
              <a:t>Futures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1800"/>
              </a:lnSpc>
              <a:spcBef>
                <a:spcPts val="420"/>
              </a:spcBef>
            </a:pPr>
            <a:r>
              <a:rPr sz="900" b="0" spc="-50" dirty="0">
                <a:latin typeface="Bookman Old Style"/>
                <a:cs typeface="Bookman Old Style"/>
              </a:rPr>
              <a:t>There </a:t>
            </a:r>
            <a:r>
              <a:rPr sz="900" b="0" spc="-60" dirty="0">
                <a:latin typeface="Bookman Old Style"/>
                <a:cs typeface="Bookman Old Style"/>
              </a:rPr>
              <a:t>are </a:t>
            </a:r>
            <a:r>
              <a:rPr sz="900" b="0" spc="-65" dirty="0">
                <a:latin typeface="Bookman Old Style"/>
                <a:cs typeface="Bookman Old Style"/>
              </a:rPr>
              <a:t>plans </a:t>
            </a:r>
            <a:r>
              <a:rPr sz="900" b="0" spc="-45" dirty="0">
                <a:latin typeface="Bookman Old Style"/>
                <a:cs typeface="Bookman Old Style"/>
              </a:rPr>
              <a:t>to </a:t>
            </a:r>
            <a:r>
              <a:rPr sz="900" b="0" spc="-60" dirty="0">
                <a:latin typeface="Bookman Old Style"/>
                <a:cs typeface="Bookman Old Style"/>
              </a:rPr>
              <a:t>add further </a:t>
            </a:r>
            <a:r>
              <a:rPr sz="900" b="0" spc="-65" dirty="0">
                <a:latin typeface="Bookman Old Style"/>
                <a:cs typeface="Bookman Old Style"/>
              </a:rPr>
              <a:t>features </a:t>
            </a:r>
            <a:r>
              <a:rPr sz="900" b="0" spc="-45" dirty="0">
                <a:latin typeface="Bookman Old Style"/>
                <a:cs typeface="Bookman Old Style"/>
              </a:rPr>
              <a:t>to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60" dirty="0">
                <a:latin typeface="Bookman Old Style"/>
                <a:cs typeface="Bookman Old Style"/>
              </a:rPr>
              <a:t>TypeScript </a:t>
            </a:r>
            <a:r>
              <a:rPr sz="900" b="0" spc="-65" dirty="0">
                <a:latin typeface="Bookman Old Style"/>
                <a:cs typeface="Bookman Old Style"/>
              </a:rPr>
              <a:t>language. </a:t>
            </a:r>
            <a:r>
              <a:rPr sz="900" b="0" spc="-45" dirty="0">
                <a:latin typeface="Bookman Old Style"/>
                <a:cs typeface="Bookman Old Style"/>
              </a:rPr>
              <a:t>In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65" dirty="0">
                <a:latin typeface="Bookman Old Style"/>
                <a:cs typeface="Bookman Old Style"/>
              </a:rPr>
              <a:t>short </a:t>
            </a:r>
            <a:r>
              <a:rPr sz="900" b="0" spc="-60" dirty="0">
                <a:latin typeface="Bookman Old Style"/>
                <a:cs typeface="Bookman Old Style"/>
              </a:rPr>
              <a:t>term, </a:t>
            </a:r>
            <a:r>
              <a:rPr sz="900" b="0" spc="-65" dirty="0">
                <a:latin typeface="Bookman Old Style"/>
                <a:cs typeface="Bookman Old Style"/>
              </a:rPr>
              <a:t>most </a:t>
            </a:r>
            <a:r>
              <a:rPr sz="900" b="0" spc="-60" dirty="0">
                <a:latin typeface="Bookman Old Style"/>
                <a:cs typeface="Bookman Old Style"/>
              </a:rPr>
              <a:t>language </a:t>
            </a:r>
            <a:r>
              <a:rPr sz="900" b="0" spc="-70" dirty="0">
                <a:latin typeface="Bookman Old Style"/>
                <a:cs typeface="Bookman Old Style"/>
              </a:rPr>
              <a:t>changes </a:t>
            </a:r>
            <a:r>
              <a:rPr sz="900" b="0" spc="-35" dirty="0">
                <a:latin typeface="Bookman Old Style"/>
                <a:cs typeface="Bookman Old Style"/>
              </a:rPr>
              <a:t>will </a:t>
            </a:r>
            <a:r>
              <a:rPr sz="900" b="0" spc="-45" dirty="0">
                <a:latin typeface="Bookman Old Style"/>
                <a:cs typeface="Bookman Old Style"/>
              </a:rPr>
              <a:t>be  </a:t>
            </a:r>
            <a:r>
              <a:rPr sz="900" b="0" spc="-60" dirty="0">
                <a:latin typeface="Bookman Old Style"/>
                <a:cs typeface="Bookman Old Style"/>
              </a:rPr>
              <a:t>made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keep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TypeScript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step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with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ECMAScript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110" dirty="0">
                <a:latin typeface="Bookman Old Style"/>
                <a:cs typeface="Bookman Old Style"/>
              </a:rPr>
              <a:t>6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specification.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language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will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not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limited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ECMAScript  </a:t>
            </a:r>
            <a:r>
              <a:rPr sz="900" b="0" spc="-50" dirty="0">
                <a:latin typeface="Bookman Old Style"/>
                <a:cs typeface="Bookman Old Style"/>
              </a:rPr>
              <a:t>developments </a:t>
            </a:r>
            <a:r>
              <a:rPr sz="900" b="0" spc="-65" dirty="0">
                <a:latin typeface="Bookman Old Style"/>
                <a:cs typeface="Bookman Old Style"/>
              </a:rPr>
              <a:t>though and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60" dirty="0">
                <a:latin typeface="Bookman Old Style"/>
                <a:cs typeface="Bookman Old Style"/>
              </a:rPr>
              <a:t>roadmap </a:t>
            </a:r>
            <a:r>
              <a:rPr sz="900" b="0" spc="-65" dirty="0">
                <a:latin typeface="Bookman Old Style"/>
                <a:cs typeface="Bookman Old Style"/>
              </a:rPr>
              <a:t>currently </a:t>
            </a:r>
            <a:r>
              <a:rPr sz="900" b="0" spc="-60" dirty="0">
                <a:latin typeface="Bookman Old Style"/>
                <a:cs typeface="Bookman Old Style"/>
              </a:rPr>
              <a:t>contains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60" dirty="0">
                <a:latin typeface="Bookman Old Style"/>
                <a:cs typeface="Bookman Old Style"/>
              </a:rPr>
              <a:t>range </a:t>
            </a:r>
            <a:r>
              <a:rPr sz="900" b="0" spc="-25" dirty="0">
                <a:latin typeface="Bookman Old Style"/>
                <a:cs typeface="Bookman Old Style"/>
              </a:rPr>
              <a:t>of </a:t>
            </a:r>
            <a:r>
              <a:rPr sz="900" b="0" spc="-65" dirty="0">
                <a:latin typeface="Bookman Old Style"/>
                <a:cs typeface="Bookman Old Style"/>
              </a:rPr>
              <a:t>features </a:t>
            </a:r>
            <a:r>
              <a:rPr sz="900" b="0" spc="-45" dirty="0">
                <a:latin typeface="Bookman Old Style"/>
                <a:cs typeface="Bookman Old Style"/>
              </a:rPr>
              <a:t>being </a:t>
            </a:r>
            <a:r>
              <a:rPr sz="900" b="0" spc="-50" dirty="0">
                <a:latin typeface="Bookman Old Style"/>
                <a:cs typeface="Bookman Old Style"/>
              </a:rPr>
              <a:t>considered </a:t>
            </a:r>
            <a:r>
              <a:rPr sz="900" b="0" spc="-40" dirty="0">
                <a:latin typeface="Bookman Old Style"/>
                <a:cs typeface="Bookman Old Style"/>
              </a:rPr>
              <a:t>for </a:t>
            </a:r>
            <a:r>
              <a:rPr sz="900" b="0" spc="-50" dirty="0">
                <a:latin typeface="Bookman Old Style"/>
                <a:cs typeface="Bookman Old Style"/>
              </a:rPr>
              <a:t>implementation,  </a:t>
            </a:r>
            <a:r>
              <a:rPr sz="900" b="0" spc="-55" dirty="0">
                <a:latin typeface="Bookman Old Style"/>
                <a:cs typeface="Bookman Old Style"/>
              </a:rPr>
              <a:t>including</a:t>
            </a:r>
            <a:endParaRPr sz="900">
              <a:latin typeface="Bookman Old Style"/>
              <a:cs typeface="Bookman Old Style"/>
            </a:endParaRPr>
          </a:p>
          <a:p>
            <a:pPr marL="607060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b="0" spc="-70" dirty="0">
                <a:latin typeface="Bookman Old Style"/>
                <a:cs typeface="Bookman Old Style"/>
              </a:rPr>
              <a:t>Async/Await</a:t>
            </a:r>
            <a:endParaRPr sz="900">
              <a:latin typeface="Bookman Old Style"/>
              <a:cs typeface="Bookman Old Style"/>
            </a:endParaRPr>
          </a:p>
          <a:p>
            <a:pPr marL="607060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b="0" spc="-60" dirty="0">
                <a:latin typeface="Bookman Old Style"/>
                <a:cs typeface="Bookman Old Style"/>
              </a:rPr>
              <a:t>Mixins</a:t>
            </a:r>
            <a:endParaRPr sz="900">
              <a:latin typeface="Bookman Old Style"/>
              <a:cs typeface="Bookman Old Style"/>
            </a:endParaRPr>
          </a:p>
          <a:p>
            <a:pPr marL="607060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b="0" spc="-45" dirty="0">
                <a:latin typeface="Bookman Old Style"/>
                <a:cs typeface="Bookman Old Style"/>
              </a:rPr>
              <a:t>The </a:t>
            </a:r>
            <a:r>
              <a:rPr sz="900" dirty="0">
                <a:latin typeface="SimSun"/>
                <a:cs typeface="SimSun"/>
              </a:rPr>
              <a:t>protected</a:t>
            </a:r>
            <a:r>
              <a:rPr sz="900" spc="-365" dirty="0">
                <a:latin typeface="SimSun"/>
                <a:cs typeface="SimSun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access </a:t>
            </a:r>
            <a:r>
              <a:rPr sz="900" b="0" spc="-40" dirty="0">
                <a:latin typeface="Bookman Old Style"/>
                <a:cs typeface="Bookman Old Style"/>
              </a:rPr>
              <a:t>modifier</a:t>
            </a:r>
            <a:endParaRPr sz="9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260655" y="7992871"/>
            <a:ext cx="15303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25" dirty="0">
                <a:latin typeface="Bookman Old Style"/>
                <a:cs typeface="Bookman Old Style"/>
              </a:rPr>
              <a:t>45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82900" y="8241630"/>
            <a:ext cx="10915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www.it-ebooks.info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27520" y="301118"/>
            <a:ext cx="188658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Chapter </a:t>
            </a:r>
            <a:r>
              <a:rPr sz="800" spc="-65" dirty="0">
                <a:latin typeface="Arial"/>
                <a:cs typeface="Arial"/>
              </a:rPr>
              <a:t>1 </a:t>
            </a:r>
            <a:r>
              <a:rPr sz="800" spc="-195" dirty="0">
                <a:solidFill>
                  <a:srgbClr val="CFD0D0"/>
                </a:solidFill>
                <a:latin typeface="MS UI Gothic"/>
                <a:cs typeface="MS UI Gothic"/>
              </a:rPr>
              <a:t>■ </a:t>
            </a:r>
            <a:r>
              <a:rPr sz="800" spc="-10" dirty="0">
                <a:latin typeface="Arial"/>
                <a:cs typeface="Arial"/>
              </a:rPr>
              <a:t>typeSCript </a:t>
            </a:r>
            <a:r>
              <a:rPr sz="800" spc="-40" dirty="0">
                <a:latin typeface="Arial"/>
                <a:cs typeface="Arial"/>
              </a:rPr>
              <a:t>Language</a:t>
            </a:r>
            <a:r>
              <a:rPr sz="800" spc="-105" dirty="0">
                <a:latin typeface="Arial"/>
                <a:cs typeface="Arial"/>
              </a:rPr>
              <a:t> </a:t>
            </a:r>
            <a:r>
              <a:rPr sz="800" spc="-30" dirty="0">
                <a:latin typeface="Arial"/>
                <a:cs typeface="Arial"/>
              </a:rPr>
              <a:t>FeatureS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374778"/>
            <a:ext cx="330136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75" dirty="0"/>
              <a:t>Takeaway !!</a:t>
            </a:r>
            <a:endParaRPr spc="-135" dirty="0"/>
          </a:p>
        </p:txBody>
      </p:sp>
      <p:sp>
        <p:nvSpPr>
          <p:cNvPr id="4" name="object 4"/>
          <p:cNvSpPr txBox="1"/>
          <p:nvPr/>
        </p:nvSpPr>
        <p:spPr>
          <a:xfrm>
            <a:off x="673100" y="903376"/>
            <a:ext cx="5270500" cy="3454151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607060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b="0" spc="-35" dirty="0">
                <a:latin typeface="Bookman Old Style"/>
                <a:cs typeface="Bookman Old Style"/>
              </a:rPr>
              <a:t>All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JavaScript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technically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valid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TypeScript.</a:t>
            </a:r>
            <a:endParaRPr sz="900" dirty="0">
              <a:latin typeface="Bookman Old Style"/>
              <a:cs typeface="Bookman Old Style"/>
            </a:endParaRPr>
          </a:p>
          <a:p>
            <a:pPr marL="607060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b="0" spc="-45" dirty="0">
                <a:latin typeface="Bookman Old Style"/>
                <a:cs typeface="Bookman Old Style"/>
              </a:rPr>
              <a:t>Primitive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closely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linked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JavaScript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primitive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types.</a:t>
            </a:r>
            <a:endParaRPr sz="900" dirty="0">
              <a:latin typeface="Bookman Old Style"/>
              <a:cs typeface="Bookman Old Style"/>
            </a:endParaRPr>
          </a:p>
          <a:p>
            <a:pPr marL="607060" marR="548640" indent="-228600">
              <a:lnSpc>
                <a:spcPct val="101800"/>
              </a:lnSpc>
              <a:spcBef>
                <a:spcPts val="60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b="0" spc="-60" dirty="0">
                <a:latin typeface="Bookman Old Style"/>
                <a:cs typeface="Bookman Old Style"/>
              </a:rPr>
              <a:t>Types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inferred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TypeScript,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but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supply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annotations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make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explicit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deal  </a:t>
            </a:r>
            <a:r>
              <a:rPr sz="900" b="0" spc="-55" dirty="0">
                <a:latin typeface="Bookman Old Style"/>
                <a:cs typeface="Bookman Old Style"/>
              </a:rPr>
              <a:t>with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cases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compiler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can’t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handle.</a:t>
            </a:r>
            <a:endParaRPr sz="900" dirty="0">
              <a:latin typeface="Bookman Old Style"/>
              <a:cs typeface="Bookman Old Style"/>
            </a:endParaRPr>
          </a:p>
          <a:p>
            <a:pPr marL="607060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b="0" spc="-55" dirty="0">
                <a:latin typeface="Bookman Old Style"/>
                <a:cs typeface="Bookman Old Style"/>
              </a:rPr>
              <a:t>Interfaces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describe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complicated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structures,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make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annotations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shorter.</a:t>
            </a:r>
            <a:endParaRPr sz="900" dirty="0">
              <a:latin typeface="Bookman Old Style"/>
              <a:cs typeface="Bookman Old Style"/>
            </a:endParaRPr>
          </a:p>
          <a:p>
            <a:pPr marL="607060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b="0" spc="-35" dirty="0">
                <a:latin typeface="Bookman Old Style"/>
                <a:cs typeface="Bookman Old Style"/>
              </a:rPr>
              <a:t>All</a:t>
            </a:r>
            <a:r>
              <a:rPr sz="900" b="0" spc="-22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TypeScript </a:t>
            </a:r>
            <a:r>
              <a:rPr sz="900" b="0" spc="-80" dirty="0">
                <a:latin typeface="Bookman Old Style"/>
                <a:cs typeface="Bookman Old Style"/>
              </a:rPr>
              <a:t>arrays </a:t>
            </a:r>
            <a:r>
              <a:rPr sz="900" b="0" spc="-60" dirty="0">
                <a:latin typeface="Bookman Old Style"/>
                <a:cs typeface="Bookman Old Style"/>
              </a:rPr>
              <a:t>are </a:t>
            </a:r>
            <a:r>
              <a:rPr sz="900" b="0" spc="-50" dirty="0">
                <a:latin typeface="Bookman Old Style"/>
                <a:cs typeface="Bookman Old Style"/>
              </a:rPr>
              <a:t>generic.</a:t>
            </a:r>
            <a:endParaRPr sz="900" dirty="0">
              <a:latin typeface="Bookman Old Style"/>
              <a:cs typeface="Bookman Old Style"/>
            </a:endParaRPr>
          </a:p>
          <a:p>
            <a:pPr marL="607060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b="0" spc="-80" dirty="0">
                <a:latin typeface="Bookman Old Style"/>
                <a:cs typeface="Bookman Old Style"/>
              </a:rPr>
              <a:t>You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use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enumerations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bit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flags.</a:t>
            </a:r>
            <a:endParaRPr sz="900" dirty="0">
              <a:latin typeface="Bookman Old Style"/>
              <a:cs typeface="Bookman Old Style"/>
            </a:endParaRPr>
          </a:p>
          <a:p>
            <a:pPr marL="607060" marR="835660" indent="-228600">
              <a:lnSpc>
                <a:spcPct val="101800"/>
              </a:lnSpc>
              <a:spcBef>
                <a:spcPts val="60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b="0" spc="-50" dirty="0">
                <a:latin typeface="Bookman Old Style"/>
                <a:cs typeface="Bookman Old Style"/>
              </a:rPr>
              <a:t>There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special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cases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where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coercion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applies,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but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most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cases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checking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will  </a:t>
            </a:r>
            <a:r>
              <a:rPr sz="900" b="0" spc="-55" dirty="0">
                <a:latin typeface="Bookman Old Style"/>
                <a:cs typeface="Bookman Old Style"/>
              </a:rPr>
              <a:t>generate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errors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for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invalid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use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types.</a:t>
            </a:r>
            <a:endParaRPr sz="900" dirty="0">
              <a:latin typeface="Bookman Old Style"/>
              <a:cs typeface="Bookman Old Style"/>
            </a:endParaRPr>
          </a:p>
          <a:p>
            <a:pPr marL="607060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b="0" spc="-80" dirty="0">
                <a:latin typeface="Bookman Old Style"/>
                <a:cs typeface="Bookman Old Style"/>
              </a:rPr>
              <a:t>You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add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optional,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default,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rest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parameters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functions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methods.</a:t>
            </a:r>
            <a:endParaRPr sz="900" dirty="0">
              <a:latin typeface="Bookman Old Style"/>
              <a:cs typeface="Bookman Old Style"/>
            </a:endParaRPr>
          </a:p>
          <a:p>
            <a:pPr marL="607060" marR="954405" indent="-228600">
              <a:lnSpc>
                <a:spcPct val="101800"/>
              </a:lnSpc>
              <a:spcBef>
                <a:spcPts val="60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b="0" spc="-55" dirty="0">
                <a:latin typeface="Bookman Old Style"/>
                <a:cs typeface="Bookman Old Style"/>
              </a:rPr>
              <a:t>Arrow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functions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provide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short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syntax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for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declaring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functions,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but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also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  </a:t>
            </a:r>
            <a:r>
              <a:rPr sz="900" b="0" spc="-50" dirty="0">
                <a:latin typeface="Bookman Old Style"/>
                <a:cs typeface="Bookman Old Style"/>
              </a:rPr>
              <a:t>preserve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50" dirty="0">
                <a:latin typeface="Bookman Old Style"/>
                <a:cs typeface="Bookman Old Style"/>
              </a:rPr>
              <a:t>lexical</a:t>
            </a:r>
            <a:r>
              <a:rPr sz="900" b="0" spc="-21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scope.</a:t>
            </a:r>
            <a:endParaRPr sz="900" dirty="0">
              <a:latin typeface="Bookman Old Style"/>
              <a:cs typeface="Bookman Old Style"/>
            </a:endParaRPr>
          </a:p>
          <a:p>
            <a:pPr marL="607060" marR="598170" indent="-228600">
              <a:lnSpc>
                <a:spcPct val="101800"/>
              </a:lnSpc>
              <a:spcBef>
                <a:spcPts val="60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b="0" spc="-70" dirty="0">
                <a:latin typeface="Bookman Old Style"/>
                <a:cs typeface="Bookman Old Style"/>
              </a:rPr>
              <a:t>Enumerations,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interfaces,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modules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open,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so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multiple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declarations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have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same  </a:t>
            </a:r>
            <a:r>
              <a:rPr sz="900" b="0" spc="-65" dirty="0">
                <a:latin typeface="Bookman Old Style"/>
                <a:cs typeface="Bookman Old Style"/>
              </a:rPr>
              <a:t>name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same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common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root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will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result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single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definition.</a:t>
            </a:r>
            <a:endParaRPr sz="900" dirty="0">
              <a:latin typeface="Bookman Old Style"/>
              <a:cs typeface="Bookman Old Style"/>
            </a:endParaRPr>
          </a:p>
          <a:p>
            <a:pPr marL="607060" marR="840740" indent="-228600">
              <a:lnSpc>
                <a:spcPct val="101800"/>
              </a:lnSpc>
              <a:spcBef>
                <a:spcPts val="605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b="0" spc="-75" dirty="0">
                <a:latin typeface="Bookman Old Style"/>
                <a:cs typeface="Bookman Old Style"/>
              </a:rPr>
              <a:t>Classes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bring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structure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TypeScript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program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make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possible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use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common  </a:t>
            </a:r>
            <a:r>
              <a:rPr sz="900" b="0" spc="-55" dirty="0">
                <a:latin typeface="Bookman Old Style"/>
                <a:cs typeface="Bookman Old Style"/>
              </a:rPr>
              <a:t>design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patterns.</a:t>
            </a:r>
            <a:endParaRPr sz="900" dirty="0">
              <a:latin typeface="Bookman Old Style"/>
              <a:cs typeface="Bookman Old Style"/>
            </a:endParaRPr>
          </a:p>
          <a:p>
            <a:pPr marL="607060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b="0" spc="-50" dirty="0">
                <a:latin typeface="Bookman Old Style"/>
                <a:cs typeface="Bookman Old Style"/>
              </a:rPr>
              <a:t>Modules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work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namespaces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external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modules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help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with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module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loading.</a:t>
            </a:r>
            <a:endParaRPr sz="900" dirty="0">
              <a:latin typeface="Bookman Old Style"/>
              <a:cs typeface="Bookman Old Style"/>
            </a:endParaRPr>
          </a:p>
          <a:p>
            <a:pPr marL="607060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b="0" spc="-80" dirty="0">
                <a:latin typeface="Bookman Old Style"/>
                <a:cs typeface="Bookman Old Style"/>
              </a:rPr>
              <a:t>You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obtain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information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runtime,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but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this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should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responsibly.</a:t>
            </a:r>
            <a:endParaRPr sz="900" dirty="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32C1-D658-478D-A774-0A55ABAF3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35F6E-36F7-4BAC-B9A6-E7F516D33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7046A6E-FCD3-472F-9308-A9A55BD97AFF}"/>
              </a:ext>
            </a:extLst>
          </p:cNvPr>
          <p:cNvSpPr txBox="1">
            <a:spLocks/>
          </p:cNvSpPr>
          <p:nvPr/>
        </p:nvSpPr>
        <p:spPr>
          <a:xfrm>
            <a:off x="2142807" y="3735173"/>
            <a:ext cx="25723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000" b="1" kern="0">
                <a:latin typeface="Arial Narrow"/>
                <a:cs typeface="Arial Narrow"/>
              </a:rPr>
              <a:t>The </a:t>
            </a:r>
            <a:r>
              <a:rPr lang="en-US" sz="3000" b="1" kern="0" spc="-45">
                <a:latin typeface="Arial Narrow"/>
                <a:cs typeface="Arial Narrow"/>
              </a:rPr>
              <a:t>Type</a:t>
            </a:r>
            <a:r>
              <a:rPr lang="en-US" sz="3000" b="1" kern="0" spc="-105">
                <a:latin typeface="Arial Narrow"/>
                <a:cs typeface="Arial Narrow"/>
              </a:rPr>
              <a:t> </a:t>
            </a:r>
            <a:r>
              <a:rPr lang="en-US" sz="3000" b="1" kern="0">
                <a:latin typeface="Arial Narrow"/>
                <a:cs typeface="Arial Narrow"/>
              </a:rPr>
              <a:t>System</a:t>
            </a:r>
            <a:endParaRPr lang="en-US" sz="3000" kern="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6304435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38" y="1022667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0" y="122554"/>
                </a:moveTo>
                <a:lnTo>
                  <a:pt x="122554" y="122554"/>
                </a:lnTo>
                <a:lnTo>
                  <a:pt x="122554" y="0"/>
                </a:lnTo>
                <a:lnTo>
                  <a:pt x="0" y="0"/>
                </a:lnTo>
                <a:lnTo>
                  <a:pt x="0" y="122554"/>
                </a:lnTo>
                <a:close/>
              </a:path>
            </a:pathLst>
          </a:custGeom>
          <a:solidFill>
            <a:srgbClr val="CF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1893" y="1022667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5" h="122555">
                <a:moveTo>
                  <a:pt x="0" y="122554"/>
                </a:moveTo>
                <a:lnTo>
                  <a:pt x="122555" y="122554"/>
                </a:lnTo>
                <a:lnTo>
                  <a:pt x="122555" y="0"/>
                </a:lnTo>
                <a:lnTo>
                  <a:pt x="0" y="0"/>
                </a:lnTo>
                <a:lnTo>
                  <a:pt x="0" y="122554"/>
                </a:lnTo>
                <a:close/>
              </a:path>
            </a:pathLst>
          </a:custGeom>
          <a:solidFill>
            <a:srgbClr val="CF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7948" y="1022667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5" h="122555">
                <a:moveTo>
                  <a:pt x="0" y="122554"/>
                </a:moveTo>
                <a:lnTo>
                  <a:pt x="122555" y="122554"/>
                </a:lnTo>
                <a:lnTo>
                  <a:pt x="122555" y="0"/>
                </a:lnTo>
                <a:lnTo>
                  <a:pt x="0" y="0"/>
                </a:lnTo>
                <a:lnTo>
                  <a:pt x="0" y="122554"/>
                </a:lnTo>
                <a:close/>
              </a:path>
            </a:pathLst>
          </a:custGeom>
          <a:solidFill>
            <a:srgbClr val="CF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6407150" cy="2063114"/>
          </a:xfrm>
          <a:custGeom>
            <a:avLst/>
            <a:gdLst/>
            <a:ahLst/>
            <a:cxnLst/>
            <a:rect l="l" t="t" r="r" b="b"/>
            <a:pathLst>
              <a:path w="6407150" h="2063114">
                <a:moveTo>
                  <a:pt x="0" y="2063038"/>
                </a:moveTo>
                <a:lnTo>
                  <a:pt x="5949810" y="2063038"/>
                </a:lnTo>
                <a:lnTo>
                  <a:pt x="6214129" y="2055895"/>
                </a:lnTo>
                <a:lnTo>
                  <a:pt x="6349860" y="2005888"/>
                </a:lnTo>
                <a:lnTo>
                  <a:pt x="6399866" y="1870157"/>
                </a:lnTo>
                <a:lnTo>
                  <a:pt x="6407010" y="1605838"/>
                </a:lnTo>
                <a:lnTo>
                  <a:pt x="640701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3100" y="1423160"/>
            <a:ext cx="25723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Arial Narrow"/>
                <a:cs typeface="Arial Narrow"/>
              </a:rPr>
              <a:t>The </a:t>
            </a:r>
            <a:r>
              <a:rPr sz="3000" b="1" spc="-45" dirty="0">
                <a:latin typeface="Arial Narrow"/>
                <a:cs typeface="Arial Narrow"/>
              </a:rPr>
              <a:t>Type</a:t>
            </a:r>
            <a:r>
              <a:rPr sz="3000" b="1" spc="-105" dirty="0">
                <a:latin typeface="Arial Narrow"/>
                <a:cs typeface="Arial Narrow"/>
              </a:rPr>
              <a:t> </a:t>
            </a:r>
            <a:r>
              <a:rPr sz="3000" b="1" dirty="0">
                <a:latin typeface="Arial Narrow"/>
                <a:cs typeface="Arial Narrow"/>
              </a:rPr>
              <a:t>System</a:t>
            </a:r>
            <a:endParaRPr sz="3000" dirty="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3100" y="2388360"/>
            <a:ext cx="5740400" cy="351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279400" algn="just">
              <a:lnSpc>
                <a:spcPct val="100000"/>
              </a:lnSpc>
              <a:spcBef>
                <a:spcPts val="100"/>
              </a:spcBef>
            </a:pPr>
            <a:r>
              <a:rPr sz="1000" b="0" i="1" spc="-65" dirty="0">
                <a:latin typeface="Bookman Old Style"/>
                <a:cs typeface="Bookman Old Style"/>
              </a:rPr>
              <a:t>The </a:t>
            </a:r>
            <a:r>
              <a:rPr sz="1000" b="0" i="1" spc="-60" dirty="0">
                <a:latin typeface="Bookman Old Style"/>
                <a:cs typeface="Bookman Old Style"/>
              </a:rPr>
              <a:t>fundamental </a:t>
            </a:r>
            <a:r>
              <a:rPr sz="1000" b="0" i="1" spc="-50" dirty="0">
                <a:latin typeface="Bookman Old Style"/>
                <a:cs typeface="Bookman Old Style"/>
              </a:rPr>
              <a:t>problem </a:t>
            </a:r>
            <a:r>
              <a:rPr sz="1000" b="0" i="1" spc="-105" dirty="0">
                <a:latin typeface="Bookman Old Style"/>
                <a:cs typeface="Bookman Old Style"/>
              </a:rPr>
              <a:t>addressed by </a:t>
            </a:r>
            <a:r>
              <a:rPr sz="1000" b="0" i="1" spc="-75" dirty="0">
                <a:latin typeface="Bookman Old Style"/>
                <a:cs typeface="Bookman Old Style"/>
              </a:rPr>
              <a:t>a </a:t>
            </a:r>
            <a:r>
              <a:rPr sz="1000" b="0" i="1" spc="-85" dirty="0">
                <a:latin typeface="Bookman Old Style"/>
                <a:cs typeface="Bookman Old Style"/>
              </a:rPr>
              <a:t>type </a:t>
            </a:r>
            <a:r>
              <a:rPr sz="1000" b="0" i="1" spc="-65" dirty="0">
                <a:latin typeface="Bookman Old Style"/>
                <a:cs typeface="Bookman Old Style"/>
              </a:rPr>
              <a:t>theory </a:t>
            </a:r>
            <a:r>
              <a:rPr sz="1000" b="0" i="1" spc="-85" dirty="0">
                <a:latin typeface="Bookman Old Style"/>
                <a:cs typeface="Bookman Old Style"/>
              </a:rPr>
              <a:t>is </a:t>
            </a:r>
            <a:r>
              <a:rPr sz="1000" b="0" i="1" spc="-30" dirty="0">
                <a:latin typeface="Bookman Old Style"/>
                <a:cs typeface="Bookman Old Style"/>
              </a:rPr>
              <a:t>to </a:t>
            </a:r>
            <a:r>
              <a:rPr sz="1000" b="0" i="1" spc="-70" dirty="0">
                <a:latin typeface="Bookman Old Style"/>
                <a:cs typeface="Bookman Old Style"/>
              </a:rPr>
              <a:t>insure </a:t>
            </a:r>
            <a:r>
              <a:rPr sz="1000" b="0" i="1" spc="-55" dirty="0">
                <a:latin typeface="Bookman Old Style"/>
                <a:cs typeface="Bookman Old Style"/>
              </a:rPr>
              <a:t>that </a:t>
            </a:r>
            <a:r>
              <a:rPr sz="1000" b="0" i="1" spc="-70" dirty="0">
                <a:latin typeface="Bookman Old Style"/>
                <a:cs typeface="Bookman Old Style"/>
              </a:rPr>
              <a:t>programs </a:t>
            </a:r>
            <a:r>
              <a:rPr sz="1000" b="0" i="1" spc="-80" dirty="0">
                <a:latin typeface="Bookman Old Style"/>
                <a:cs typeface="Bookman Old Style"/>
              </a:rPr>
              <a:t>have </a:t>
            </a:r>
            <a:r>
              <a:rPr sz="1000" b="0" i="1" spc="-60" dirty="0">
                <a:latin typeface="Bookman Old Style"/>
                <a:cs typeface="Bookman Old Style"/>
              </a:rPr>
              <a:t>meaning.  </a:t>
            </a:r>
            <a:r>
              <a:rPr sz="1000" b="0" i="1" spc="-65" dirty="0">
                <a:latin typeface="Bookman Old Style"/>
                <a:cs typeface="Bookman Old Style"/>
              </a:rPr>
              <a:t>The </a:t>
            </a:r>
            <a:r>
              <a:rPr sz="1000" b="0" i="1" spc="-60" dirty="0">
                <a:latin typeface="Bookman Old Style"/>
                <a:cs typeface="Bookman Old Style"/>
              </a:rPr>
              <a:t>fundamental </a:t>
            </a:r>
            <a:r>
              <a:rPr sz="1000" b="0" i="1" spc="-50" dirty="0">
                <a:latin typeface="Bookman Old Style"/>
                <a:cs typeface="Bookman Old Style"/>
              </a:rPr>
              <a:t>problem </a:t>
            </a:r>
            <a:r>
              <a:rPr sz="1000" b="0" i="1" spc="-95" dirty="0">
                <a:latin typeface="Bookman Old Style"/>
                <a:cs typeface="Bookman Old Style"/>
              </a:rPr>
              <a:t>caused </a:t>
            </a:r>
            <a:r>
              <a:rPr sz="1000" b="0" i="1" spc="-105" dirty="0">
                <a:latin typeface="Bookman Old Style"/>
                <a:cs typeface="Bookman Old Style"/>
              </a:rPr>
              <a:t>by </a:t>
            </a:r>
            <a:r>
              <a:rPr sz="1000" b="0" i="1" spc="-75" dirty="0">
                <a:latin typeface="Bookman Old Style"/>
                <a:cs typeface="Bookman Old Style"/>
              </a:rPr>
              <a:t>a </a:t>
            </a:r>
            <a:r>
              <a:rPr sz="1000" b="0" i="1" spc="-85" dirty="0">
                <a:latin typeface="Bookman Old Style"/>
                <a:cs typeface="Bookman Old Style"/>
              </a:rPr>
              <a:t>type </a:t>
            </a:r>
            <a:r>
              <a:rPr sz="1000" b="0" i="1" spc="-65" dirty="0">
                <a:latin typeface="Bookman Old Style"/>
                <a:cs typeface="Bookman Old Style"/>
              </a:rPr>
              <a:t>theory </a:t>
            </a:r>
            <a:r>
              <a:rPr sz="1000" b="0" i="1" spc="-85" dirty="0">
                <a:latin typeface="Bookman Old Style"/>
                <a:cs typeface="Bookman Old Style"/>
              </a:rPr>
              <a:t>is </a:t>
            </a:r>
            <a:r>
              <a:rPr sz="1000" b="0" i="1" spc="-55" dirty="0">
                <a:latin typeface="Bookman Old Style"/>
                <a:cs typeface="Bookman Old Style"/>
              </a:rPr>
              <a:t>that </a:t>
            </a:r>
            <a:r>
              <a:rPr sz="1000" b="0" i="1" spc="-50" dirty="0">
                <a:latin typeface="Bookman Old Style"/>
                <a:cs typeface="Bookman Old Style"/>
              </a:rPr>
              <a:t>meaningful </a:t>
            </a:r>
            <a:r>
              <a:rPr sz="1000" b="0" i="1" spc="-70" dirty="0">
                <a:latin typeface="Bookman Old Style"/>
                <a:cs typeface="Bookman Old Style"/>
              </a:rPr>
              <a:t>programs </a:t>
            </a:r>
            <a:r>
              <a:rPr sz="1000" b="0" i="1" spc="-90" dirty="0">
                <a:latin typeface="Bookman Old Style"/>
                <a:cs typeface="Bookman Old Style"/>
              </a:rPr>
              <a:t>may </a:t>
            </a:r>
            <a:r>
              <a:rPr sz="1000" b="0" i="1" spc="-40" dirty="0">
                <a:latin typeface="Bookman Old Style"/>
                <a:cs typeface="Bookman Old Style"/>
              </a:rPr>
              <a:t>not </a:t>
            </a:r>
            <a:r>
              <a:rPr sz="1000" b="0" i="1" spc="-80" dirty="0">
                <a:latin typeface="Bookman Old Style"/>
                <a:cs typeface="Bookman Old Style"/>
              </a:rPr>
              <a:t>have  </a:t>
            </a:r>
            <a:r>
              <a:rPr sz="1000" b="0" i="1" spc="-75" dirty="0">
                <a:latin typeface="Bookman Old Style"/>
                <a:cs typeface="Bookman Old Style"/>
              </a:rPr>
              <a:t>meanings</a:t>
            </a:r>
            <a:r>
              <a:rPr sz="1000" b="0" i="1" spc="-90" dirty="0">
                <a:latin typeface="Bookman Old Style"/>
                <a:cs typeface="Bookman Old Style"/>
              </a:rPr>
              <a:t> </a:t>
            </a:r>
            <a:r>
              <a:rPr sz="1000" b="0" i="1" spc="-75" dirty="0">
                <a:latin typeface="Bookman Old Style"/>
                <a:cs typeface="Bookman Old Style"/>
              </a:rPr>
              <a:t>ascribed</a:t>
            </a:r>
            <a:r>
              <a:rPr sz="1000" b="0" i="1" spc="-90" dirty="0">
                <a:latin typeface="Bookman Old Style"/>
                <a:cs typeface="Bookman Old Style"/>
              </a:rPr>
              <a:t> </a:t>
            </a:r>
            <a:r>
              <a:rPr sz="1000" b="0" i="1" spc="-30" dirty="0">
                <a:latin typeface="Bookman Old Style"/>
                <a:cs typeface="Bookman Old Style"/>
              </a:rPr>
              <a:t>to</a:t>
            </a:r>
            <a:r>
              <a:rPr sz="1000" b="0" i="1" spc="-90" dirty="0">
                <a:latin typeface="Bookman Old Style"/>
                <a:cs typeface="Bookman Old Style"/>
              </a:rPr>
              <a:t> </a:t>
            </a:r>
            <a:r>
              <a:rPr sz="1000" b="0" i="1" spc="-60" dirty="0">
                <a:latin typeface="Bookman Old Style"/>
                <a:cs typeface="Bookman Old Style"/>
              </a:rPr>
              <a:t>them.</a:t>
            </a:r>
            <a:r>
              <a:rPr sz="1000" b="0" i="1" spc="-90" dirty="0">
                <a:latin typeface="Bookman Old Style"/>
                <a:cs typeface="Bookman Old Style"/>
              </a:rPr>
              <a:t> </a:t>
            </a:r>
            <a:r>
              <a:rPr sz="1000" b="0" i="1" spc="-65" dirty="0">
                <a:latin typeface="Bookman Old Style"/>
                <a:cs typeface="Bookman Old Style"/>
              </a:rPr>
              <a:t>The</a:t>
            </a:r>
            <a:r>
              <a:rPr sz="1000" b="0" i="1" spc="-85" dirty="0">
                <a:latin typeface="Bookman Old Style"/>
                <a:cs typeface="Bookman Old Style"/>
              </a:rPr>
              <a:t> </a:t>
            </a:r>
            <a:r>
              <a:rPr sz="1000" b="0" i="1" spc="-80" dirty="0">
                <a:latin typeface="Bookman Old Style"/>
                <a:cs typeface="Bookman Old Style"/>
              </a:rPr>
              <a:t>quest</a:t>
            </a:r>
            <a:r>
              <a:rPr sz="1000" b="0" i="1" spc="-90" dirty="0">
                <a:latin typeface="Bookman Old Style"/>
                <a:cs typeface="Bookman Old Style"/>
              </a:rPr>
              <a:t> </a:t>
            </a:r>
            <a:r>
              <a:rPr sz="1000" b="0" i="1" spc="-35" dirty="0">
                <a:latin typeface="Bookman Old Style"/>
                <a:cs typeface="Bookman Old Style"/>
              </a:rPr>
              <a:t>for</a:t>
            </a:r>
            <a:r>
              <a:rPr sz="1000" b="0" i="1" spc="-90" dirty="0">
                <a:latin typeface="Bookman Old Style"/>
                <a:cs typeface="Bookman Old Style"/>
              </a:rPr>
              <a:t> </a:t>
            </a:r>
            <a:r>
              <a:rPr sz="1000" b="0" i="1" spc="-45" dirty="0">
                <a:latin typeface="Bookman Old Style"/>
                <a:cs typeface="Bookman Old Style"/>
              </a:rPr>
              <a:t>richer</a:t>
            </a:r>
            <a:r>
              <a:rPr sz="1000" b="0" i="1" spc="-90" dirty="0">
                <a:latin typeface="Bookman Old Style"/>
                <a:cs typeface="Bookman Old Style"/>
              </a:rPr>
              <a:t> </a:t>
            </a:r>
            <a:r>
              <a:rPr sz="1000" b="0" i="1" spc="-85" dirty="0">
                <a:latin typeface="Bookman Old Style"/>
                <a:cs typeface="Bookman Old Style"/>
              </a:rPr>
              <a:t>type</a:t>
            </a:r>
            <a:r>
              <a:rPr sz="1000" b="0" i="1" spc="-90" dirty="0">
                <a:latin typeface="Bookman Old Style"/>
                <a:cs typeface="Bookman Old Style"/>
              </a:rPr>
              <a:t> </a:t>
            </a:r>
            <a:r>
              <a:rPr sz="1000" b="0" i="1" spc="-125" dirty="0">
                <a:latin typeface="Bookman Old Style"/>
                <a:cs typeface="Bookman Old Style"/>
              </a:rPr>
              <a:t>systems</a:t>
            </a:r>
            <a:r>
              <a:rPr sz="1000" b="0" i="1" spc="-85" dirty="0">
                <a:latin typeface="Bookman Old Style"/>
                <a:cs typeface="Bookman Old Style"/>
              </a:rPr>
              <a:t> results</a:t>
            </a:r>
            <a:r>
              <a:rPr sz="1000" b="0" i="1" spc="-90" dirty="0">
                <a:latin typeface="Bookman Old Style"/>
                <a:cs typeface="Bookman Old Style"/>
              </a:rPr>
              <a:t> </a:t>
            </a:r>
            <a:r>
              <a:rPr sz="1000" b="0" i="1" spc="-40" dirty="0">
                <a:latin typeface="Bookman Old Style"/>
                <a:cs typeface="Bookman Old Style"/>
              </a:rPr>
              <a:t>from</a:t>
            </a:r>
            <a:r>
              <a:rPr sz="1000" b="0" i="1" spc="-90" dirty="0">
                <a:latin typeface="Bookman Old Style"/>
                <a:cs typeface="Bookman Old Style"/>
              </a:rPr>
              <a:t> </a:t>
            </a:r>
            <a:r>
              <a:rPr sz="1000" b="0" i="1" spc="-70" dirty="0">
                <a:latin typeface="Bookman Old Style"/>
                <a:cs typeface="Bookman Old Style"/>
              </a:rPr>
              <a:t>this</a:t>
            </a:r>
            <a:r>
              <a:rPr sz="1000" b="0" i="1" spc="-90" dirty="0">
                <a:latin typeface="Bookman Old Style"/>
                <a:cs typeface="Bookman Old Style"/>
              </a:rPr>
              <a:t> </a:t>
            </a:r>
            <a:r>
              <a:rPr sz="1000" b="0" i="1" spc="-65" dirty="0">
                <a:latin typeface="Bookman Old Style"/>
                <a:cs typeface="Bookman Old Style"/>
              </a:rPr>
              <a:t>tension.</a:t>
            </a:r>
            <a:endParaRPr sz="1000">
              <a:latin typeface="Bookman Old Style"/>
              <a:cs typeface="Bookman Old Style"/>
            </a:endParaRPr>
          </a:p>
          <a:p>
            <a:pPr marL="4821555">
              <a:lnSpc>
                <a:spcPct val="100000"/>
              </a:lnSpc>
              <a:spcBef>
                <a:spcPts val="600"/>
              </a:spcBef>
            </a:pPr>
            <a:r>
              <a:rPr sz="1000" b="0" spc="-80" dirty="0">
                <a:latin typeface="Bookman Old Style"/>
                <a:cs typeface="Bookman Old Style"/>
              </a:rPr>
              <a:t>—Mark</a:t>
            </a:r>
            <a:r>
              <a:rPr sz="1000" b="0" spc="-175" dirty="0">
                <a:latin typeface="Bookman Old Style"/>
                <a:cs typeface="Bookman Old Style"/>
              </a:rPr>
              <a:t> </a:t>
            </a:r>
            <a:r>
              <a:rPr sz="1000" b="0" spc="-80" dirty="0">
                <a:latin typeface="Bookman Old Style"/>
                <a:cs typeface="Bookman Old Style"/>
              </a:rPr>
              <a:t>Manasse</a:t>
            </a:r>
            <a:endParaRPr sz="10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132080">
              <a:lnSpc>
                <a:spcPct val="101800"/>
              </a:lnSpc>
            </a:pPr>
            <a:r>
              <a:rPr sz="900" b="0" spc="-45" dirty="0">
                <a:latin typeface="Bookman Old Style"/>
                <a:cs typeface="Bookman Old Style"/>
              </a:rPr>
              <a:t>In </a:t>
            </a:r>
            <a:r>
              <a:rPr sz="900" b="0" spc="-65" dirty="0">
                <a:latin typeface="Bookman Old Style"/>
                <a:cs typeface="Bookman Old Style"/>
              </a:rPr>
              <a:t>this chapter you </a:t>
            </a:r>
            <a:r>
              <a:rPr sz="900" b="0" spc="-35" dirty="0">
                <a:latin typeface="Bookman Old Style"/>
                <a:cs typeface="Bookman Old Style"/>
              </a:rPr>
              <a:t>will </a:t>
            </a:r>
            <a:r>
              <a:rPr sz="900" b="0" spc="-55" dirty="0">
                <a:latin typeface="Bookman Old Style"/>
                <a:cs typeface="Bookman Old Style"/>
              </a:rPr>
              <a:t>learn </a:t>
            </a:r>
            <a:r>
              <a:rPr sz="900" b="0" spc="-65" dirty="0">
                <a:latin typeface="Bookman Old Style"/>
                <a:cs typeface="Bookman Old Style"/>
              </a:rPr>
              <a:t>about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60" dirty="0">
                <a:latin typeface="Bookman Old Style"/>
                <a:cs typeface="Bookman Old Style"/>
              </a:rPr>
              <a:t>TypeScript </a:t>
            </a:r>
            <a:r>
              <a:rPr sz="900" b="0" spc="-50" dirty="0">
                <a:latin typeface="Bookman Old Style"/>
                <a:cs typeface="Bookman Old Style"/>
              </a:rPr>
              <a:t>type </a:t>
            </a:r>
            <a:r>
              <a:rPr sz="900" b="0" spc="-75" dirty="0">
                <a:latin typeface="Bookman Old Style"/>
                <a:cs typeface="Bookman Old Style"/>
              </a:rPr>
              <a:t>system, </a:t>
            </a:r>
            <a:r>
              <a:rPr sz="900" b="0" spc="-55" dirty="0">
                <a:latin typeface="Bookman Old Style"/>
                <a:cs typeface="Bookman Old Style"/>
              </a:rPr>
              <a:t>including some </a:t>
            </a:r>
            <a:r>
              <a:rPr sz="900" b="0" spc="-25" dirty="0">
                <a:latin typeface="Bookman Old Style"/>
                <a:cs typeface="Bookman Old Style"/>
              </a:rPr>
              <a:t>of </a:t>
            </a:r>
            <a:r>
              <a:rPr sz="900" b="0" spc="-55" dirty="0">
                <a:latin typeface="Bookman Old Style"/>
                <a:cs typeface="Bookman Old Style"/>
              </a:rPr>
              <a:t>the important </a:t>
            </a:r>
            <a:r>
              <a:rPr sz="900" b="0" spc="-80" dirty="0">
                <a:latin typeface="Bookman Old Style"/>
                <a:cs typeface="Bookman Old Style"/>
              </a:rPr>
              <a:t>ways </a:t>
            </a:r>
            <a:r>
              <a:rPr sz="900" b="0" spc="-50" dirty="0">
                <a:latin typeface="Bookman Old Style"/>
                <a:cs typeface="Bookman Old Style"/>
              </a:rPr>
              <a:t>in </a:t>
            </a:r>
            <a:r>
              <a:rPr sz="900" b="0" spc="-60" dirty="0">
                <a:latin typeface="Bookman Old Style"/>
                <a:cs typeface="Bookman Old Style"/>
              </a:rPr>
              <a:t>which </a:t>
            </a:r>
            <a:r>
              <a:rPr sz="900" b="0" spc="-45" dirty="0">
                <a:latin typeface="Bookman Old Style"/>
                <a:cs typeface="Bookman Old Style"/>
              </a:rPr>
              <a:t>it  </a:t>
            </a:r>
            <a:r>
              <a:rPr sz="900" b="0" spc="-50" dirty="0">
                <a:latin typeface="Bookman Old Style"/>
                <a:cs typeface="Bookman Old Style"/>
              </a:rPr>
              <a:t>differs from other type </a:t>
            </a:r>
            <a:r>
              <a:rPr sz="900" b="0" spc="-80" dirty="0">
                <a:latin typeface="Bookman Old Style"/>
                <a:cs typeface="Bookman Old Style"/>
              </a:rPr>
              <a:t>systems </a:t>
            </a:r>
            <a:r>
              <a:rPr sz="900" b="0" spc="-75" dirty="0">
                <a:latin typeface="Bookman Old Style"/>
                <a:cs typeface="Bookman Old Style"/>
              </a:rPr>
              <a:t>that </a:t>
            </a:r>
            <a:r>
              <a:rPr sz="900" b="0" spc="-65" dirty="0">
                <a:latin typeface="Bookman Old Style"/>
                <a:cs typeface="Bookman Old Style"/>
              </a:rPr>
              <a:t>you </a:t>
            </a:r>
            <a:r>
              <a:rPr sz="900" b="0" spc="-75" dirty="0">
                <a:latin typeface="Bookman Old Style"/>
                <a:cs typeface="Bookman Old Style"/>
              </a:rPr>
              <a:t>may </a:t>
            </a:r>
            <a:r>
              <a:rPr sz="900" b="0" spc="-65" dirty="0">
                <a:latin typeface="Bookman Old Style"/>
                <a:cs typeface="Bookman Old Style"/>
              </a:rPr>
              <a:t>have </a:t>
            </a:r>
            <a:r>
              <a:rPr sz="900" b="0" spc="-55" dirty="0">
                <a:latin typeface="Bookman Old Style"/>
                <a:cs typeface="Bookman Old Style"/>
              </a:rPr>
              <a:t>encountered </a:t>
            </a:r>
            <a:r>
              <a:rPr sz="900" b="0" spc="-45" dirty="0">
                <a:latin typeface="Bookman Old Style"/>
                <a:cs typeface="Bookman Old Style"/>
              </a:rPr>
              <a:t>before. </a:t>
            </a:r>
            <a:r>
              <a:rPr sz="900" b="0" spc="-70" dirty="0">
                <a:latin typeface="Bookman Old Style"/>
                <a:cs typeface="Bookman Old Style"/>
              </a:rPr>
              <a:t>As </a:t>
            </a:r>
            <a:r>
              <a:rPr sz="900" b="0" spc="-60" dirty="0">
                <a:latin typeface="Bookman Old Style"/>
                <a:cs typeface="Bookman Old Style"/>
              </a:rPr>
              <a:t>TypeScript </a:t>
            </a:r>
            <a:r>
              <a:rPr sz="900" b="0" spc="-90" dirty="0">
                <a:latin typeface="Bookman Old Style"/>
                <a:cs typeface="Bookman Old Style"/>
              </a:rPr>
              <a:t>has </a:t>
            </a:r>
            <a:r>
              <a:rPr sz="900" b="0" spc="-70" dirty="0">
                <a:latin typeface="Bookman Old Style"/>
                <a:cs typeface="Bookman Old Style"/>
              </a:rPr>
              <a:t>drawn </a:t>
            </a:r>
            <a:r>
              <a:rPr sz="900" b="0" spc="-55" dirty="0">
                <a:latin typeface="Bookman Old Style"/>
                <a:cs typeface="Bookman Old Style"/>
              </a:rPr>
              <a:t>inspiration </a:t>
            </a:r>
            <a:r>
              <a:rPr sz="900" b="0" spc="-50" dirty="0">
                <a:latin typeface="Bookman Old Style"/>
                <a:cs typeface="Bookman Old Style"/>
              </a:rPr>
              <a:t>from </a:t>
            </a:r>
            <a:r>
              <a:rPr sz="900" b="0" spc="-75" dirty="0">
                <a:latin typeface="Bookman Old Style"/>
                <a:cs typeface="Bookman Old Style"/>
              </a:rPr>
              <a:t>a  </a:t>
            </a:r>
            <a:r>
              <a:rPr sz="900" b="0" spc="-60" dirty="0">
                <a:latin typeface="Bookman Old Style"/>
                <a:cs typeface="Bookman Old Style"/>
              </a:rPr>
              <a:t>range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languages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worth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understanding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subtle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details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because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leaning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existing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knowledge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other  type </a:t>
            </a:r>
            <a:r>
              <a:rPr sz="900" b="0" spc="-80" dirty="0">
                <a:latin typeface="Bookman Old Style"/>
                <a:cs typeface="Bookman Old Style"/>
              </a:rPr>
              <a:t>systems </a:t>
            </a:r>
            <a:r>
              <a:rPr sz="900" b="0" spc="-75" dirty="0">
                <a:latin typeface="Bookman Old Style"/>
                <a:cs typeface="Bookman Old Style"/>
              </a:rPr>
              <a:t>may </a:t>
            </a:r>
            <a:r>
              <a:rPr sz="900" b="0" spc="-50" dirty="0">
                <a:latin typeface="Bookman Old Style"/>
                <a:cs typeface="Bookman Old Style"/>
              </a:rPr>
              <a:t>lead </a:t>
            </a:r>
            <a:r>
              <a:rPr sz="900" b="0" spc="-45" dirty="0">
                <a:latin typeface="Bookman Old Style"/>
                <a:cs typeface="Bookman Old Style"/>
              </a:rPr>
              <a:t>to </a:t>
            </a:r>
            <a:r>
              <a:rPr sz="900" b="0" spc="-55" dirty="0">
                <a:latin typeface="Bookman Old Style"/>
                <a:cs typeface="Bookman Old Style"/>
              </a:rPr>
              <a:t>some </a:t>
            </a:r>
            <a:r>
              <a:rPr sz="900" b="0" spc="-70" dirty="0">
                <a:latin typeface="Bookman Old Style"/>
                <a:cs typeface="Bookman Old Style"/>
              </a:rPr>
              <a:t>surprises. </a:t>
            </a:r>
            <a:r>
              <a:rPr sz="900" b="0" spc="-55" dirty="0">
                <a:latin typeface="Bookman Old Style"/>
                <a:cs typeface="Bookman Old Style"/>
              </a:rPr>
              <a:t>These details </a:t>
            </a:r>
            <a:r>
              <a:rPr sz="900" b="0" spc="-60" dirty="0">
                <a:latin typeface="Bookman Old Style"/>
                <a:cs typeface="Bookman Old Style"/>
              </a:rPr>
              <a:t>are </a:t>
            </a:r>
            <a:r>
              <a:rPr sz="900" b="0" spc="-50" dirty="0">
                <a:latin typeface="Bookman Old Style"/>
                <a:cs typeface="Bookman Old Style"/>
              </a:rPr>
              <a:t>explored </a:t>
            </a:r>
            <a:r>
              <a:rPr sz="900" b="0" spc="-65" dirty="0">
                <a:latin typeface="Bookman Old Style"/>
                <a:cs typeface="Bookman Old Style"/>
              </a:rPr>
              <a:t>by </a:t>
            </a:r>
            <a:r>
              <a:rPr sz="900" b="0" spc="-55" dirty="0">
                <a:latin typeface="Bookman Old Style"/>
                <a:cs typeface="Bookman Old Style"/>
              </a:rPr>
              <a:t>comparing </a:t>
            </a:r>
            <a:r>
              <a:rPr sz="900" b="0" spc="-75" dirty="0">
                <a:latin typeface="Bookman Old Style"/>
                <a:cs typeface="Bookman Old Style"/>
              </a:rPr>
              <a:t>structural </a:t>
            </a:r>
            <a:r>
              <a:rPr sz="900" b="0" spc="-65" dirty="0">
                <a:latin typeface="Bookman Old Style"/>
                <a:cs typeface="Bookman Old Style"/>
              </a:rPr>
              <a:t>and </a:t>
            </a:r>
            <a:r>
              <a:rPr sz="900" b="0" spc="-55" dirty="0">
                <a:latin typeface="Bookman Old Style"/>
                <a:cs typeface="Bookman Old Style"/>
              </a:rPr>
              <a:t>nominal </a:t>
            </a:r>
            <a:r>
              <a:rPr sz="900" b="0" spc="-50" dirty="0">
                <a:latin typeface="Bookman Old Style"/>
                <a:cs typeface="Bookman Old Style"/>
              </a:rPr>
              <a:t>type  </a:t>
            </a:r>
            <a:r>
              <a:rPr sz="900" b="0" spc="-80" dirty="0">
                <a:latin typeface="Bookman Old Style"/>
                <a:cs typeface="Bookman Old Style"/>
              </a:rPr>
              <a:t>systems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looking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details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optional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static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types,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erasure,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powerful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inference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provided  </a:t>
            </a:r>
            <a:r>
              <a:rPr sz="900" b="0" spc="-65" dirty="0">
                <a:latin typeface="Bookman Old Style"/>
                <a:cs typeface="Bookman Old Style"/>
              </a:rPr>
              <a:t>by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TypeScript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language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service.</a:t>
            </a:r>
            <a:endParaRPr sz="900">
              <a:latin typeface="Bookman Old Style"/>
              <a:cs typeface="Bookman Old Style"/>
            </a:endParaRPr>
          </a:p>
          <a:p>
            <a:pPr marL="12700" marR="123189" indent="228600">
              <a:lnSpc>
                <a:spcPct val="101800"/>
              </a:lnSpc>
            </a:pPr>
            <a:r>
              <a:rPr sz="900" b="0" spc="-65" dirty="0">
                <a:latin typeface="Bookman Old Style"/>
                <a:cs typeface="Bookman Old Style"/>
              </a:rPr>
              <a:t>At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end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chapter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section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about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ambient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declarations,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which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fill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information  </a:t>
            </a:r>
            <a:r>
              <a:rPr sz="900" b="0" spc="-40" dirty="0">
                <a:latin typeface="Bookman Old Style"/>
                <a:cs typeface="Bookman Old Style"/>
              </a:rPr>
              <a:t>for </a:t>
            </a:r>
            <a:r>
              <a:rPr sz="900" b="0" spc="-35" dirty="0">
                <a:latin typeface="Bookman Old Style"/>
                <a:cs typeface="Bookman Old Style"/>
              </a:rPr>
              <a:t>code </a:t>
            </a:r>
            <a:r>
              <a:rPr sz="900" b="0" spc="-75" dirty="0">
                <a:latin typeface="Bookman Old Style"/>
                <a:cs typeface="Bookman Old Style"/>
              </a:rPr>
              <a:t>that </a:t>
            </a:r>
            <a:r>
              <a:rPr sz="900" b="0" spc="-60" dirty="0">
                <a:latin typeface="Bookman Old Style"/>
                <a:cs typeface="Bookman Old Style"/>
              </a:rPr>
              <a:t>hasn’t </a:t>
            </a:r>
            <a:r>
              <a:rPr sz="900" b="0" spc="-45" dirty="0">
                <a:latin typeface="Bookman Old Style"/>
                <a:cs typeface="Bookman Old Style"/>
              </a:rPr>
              <a:t>been </a:t>
            </a:r>
            <a:r>
              <a:rPr sz="900" b="0" spc="-55" dirty="0">
                <a:latin typeface="Bookman Old Style"/>
                <a:cs typeface="Bookman Old Style"/>
              </a:rPr>
              <a:t>written </a:t>
            </a:r>
            <a:r>
              <a:rPr sz="900" b="0" spc="-50" dirty="0">
                <a:latin typeface="Bookman Old Style"/>
                <a:cs typeface="Bookman Old Style"/>
              </a:rPr>
              <a:t>in </a:t>
            </a:r>
            <a:r>
              <a:rPr sz="900" b="0" spc="-60" dirty="0">
                <a:latin typeface="Bookman Old Style"/>
                <a:cs typeface="Bookman Old Style"/>
              </a:rPr>
              <a:t>TypeScript. This </a:t>
            </a:r>
            <a:r>
              <a:rPr sz="900" b="0" spc="-55" dirty="0">
                <a:latin typeface="Bookman Old Style"/>
                <a:cs typeface="Bookman Old Style"/>
              </a:rPr>
              <a:t>allows </a:t>
            </a:r>
            <a:r>
              <a:rPr sz="900" b="0" spc="-65" dirty="0">
                <a:latin typeface="Bookman Old Style"/>
                <a:cs typeface="Bookman Old Style"/>
              </a:rPr>
              <a:t>you </a:t>
            </a:r>
            <a:r>
              <a:rPr sz="900" b="0" spc="-45" dirty="0">
                <a:latin typeface="Bookman Old Style"/>
                <a:cs typeface="Bookman Old Style"/>
              </a:rPr>
              <a:t>to </a:t>
            </a:r>
            <a:r>
              <a:rPr sz="900" b="0" spc="-65" dirty="0">
                <a:latin typeface="Bookman Old Style"/>
                <a:cs typeface="Bookman Old Style"/>
              </a:rPr>
              <a:t>consume </a:t>
            </a:r>
            <a:r>
              <a:rPr sz="900" b="0" spc="-60" dirty="0">
                <a:latin typeface="Bookman Old Style"/>
                <a:cs typeface="Bookman Old Style"/>
              </a:rPr>
              <a:t>external </a:t>
            </a:r>
            <a:r>
              <a:rPr sz="900" b="0" spc="-35" dirty="0">
                <a:latin typeface="Bookman Old Style"/>
                <a:cs typeface="Bookman Old Style"/>
              </a:rPr>
              <a:t>code </a:t>
            </a:r>
            <a:r>
              <a:rPr sz="900" b="0" spc="-55" dirty="0">
                <a:latin typeface="Bookman Old Style"/>
                <a:cs typeface="Bookman Old Style"/>
              </a:rPr>
              <a:t>with </a:t>
            </a:r>
            <a:r>
              <a:rPr sz="900" b="0" spc="-50" dirty="0">
                <a:latin typeface="Bookman Old Style"/>
                <a:cs typeface="Bookman Old Style"/>
              </a:rPr>
              <a:t>type </a:t>
            </a:r>
            <a:r>
              <a:rPr sz="900" b="0" spc="-60" dirty="0">
                <a:latin typeface="Bookman Old Style"/>
                <a:cs typeface="Bookman Old Style"/>
              </a:rPr>
              <a:t>checking </a:t>
            </a:r>
            <a:r>
              <a:rPr sz="900" b="0" spc="-65" dirty="0">
                <a:latin typeface="Bookman Old Style"/>
                <a:cs typeface="Bookman Old Style"/>
              </a:rPr>
              <a:t>and  </a:t>
            </a:r>
            <a:r>
              <a:rPr sz="900" b="0" spc="-50" dirty="0">
                <a:latin typeface="Bookman Old Style"/>
                <a:cs typeface="Bookman Old Style"/>
              </a:rPr>
              <a:t>autocompletion,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whether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old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JavaScript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code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already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have,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additions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runtime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platform,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third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party  </a:t>
            </a:r>
            <a:r>
              <a:rPr sz="900" b="0" spc="-55" dirty="0">
                <a:latin typeface="Bookman Old Style"/>
                <a:cs typeface="Bookman Old Style"/>
              </a:rPr>
              <a:t>libraries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frameworks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use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within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program.</a:t>
            </a:r>
            <a:endParaRPr sz="9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800" spc="-210" dirty="0">
                <a:latin typeface="Arial"/>
                <a:cs typeface="Arial"/>
              </a:rPr>
              <a:t>Type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145" dirty="0"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  <a:p>
            <a:pPr marL="12700" marR="205740">
              <a:lnSpc>
                <a:spcPct val="101800"/>
              </a:lnSpc>
              <a:spcBef>
                <a:spcPts val="420"/>
              </a:spcBef>
            </a:pPr>
            <a:r>
              <a:rPr sz="900" b="0" spc="-50" dirty="0">
                <a:latin typeface="Bookman Old Style"/>
                <a:cs typeface="Bookman Old Style"/>
              </a:rPr>
              <a:t>Type </a:t>
            </a:r>
            <a:r>
              <a:rPr sz="900" b="0" spc="-80" dirty="0">
                <a:latin typeface="Bookman Old Style"/>
                <a:cs typeface="Bookman Old Style"/>
              </a:rPr>
              <a:t>systems </a:t>
            </a:r>
            <a:r>
              <a:rPr sz="900" b="0" spc="-50" dirty="0">
                <a:latin typeface="Bookman Old Style"/>
                <a:cs typeface="Bookman Old Style"/>
              </a:rPr>
              <a:t>originate from type </a:t>
            </a:r>
            <a:r>
              <a:rPr sz="900" b="0" spc="-55" dirty="0">
                <a:latin typeface="Bookman Old Style"/>
                <a:cs typeface="Bookman Old Style"/>
              </a:rPr>
              <a:t>theory, </a:t>
            </a:r>
            <a:r>
              <a:rPr sz="900" b="0" spc="-60" dirty="0">
                <a:latin typeface="Bookman Old Style"/>
                <a:cs typeface="Bookman Old Style"/>
              </a:rPr>
              <a:t>which </a:t>
            </a:r>
            <a:r>
              <a:rPr sz="900" b="0" spc="-65" dirty="0">
                <a:latin typeface="Bookman Old Style"/>
                <a:cs typeface="Bookman Old Style"/>
              </a:rPr>
              <a:t>is </a:t>
            </a:r>
            <a:r>
              <a:rPr sz="900" b="0" spc="-50" dirty="0">
                <a:latin typeface="Bookman Old Style"/>
                <a:cs typeface="Bookman Old Style"/>
              </a:rPr>
              <a:t>credited </a:t>
            </a:r>
            <a:r>
              <a:rPr sz="900" b="0" spc="-45" dirty="0">
                <a:latin typeface="Bookman Old Style"/>
                <a:cs typeface="Bookman Old Style"/>
              </a:rPr>
              <a:t>to </a:t>
            </a:r>
            <a:r>
              <a:rPr sz="900" b="0" spc="-70" dirty="0">
                <a:latin typeface="Bookman Old Style"/>
                <a:cs typeface="Bookman Old Style"/>
              </a:rPr>
              <a:t>Bertrand </a:t>
            </a:r>
            <a:r>
              <a:rPr sz="900" b="0" spc="-75" dirty="0">
                <a:latin typeface="Bookman Old Style"/>
                <a:cs typeface="Bookman Old Style"/>
              </a:rPr>
              <a:t>Russell </a:t>
            </a:r>
            <a:r>
              <a:rPr sz="900" b="0" spc="-50" dirty="0">
                <a:latin typeface="Bookman Old Style"/>
                <a:cs typeface="Bookman Old Style"/>
              </a:rPr>
              <a:t>who </a:t>
            </a:r>
            <a:r>
              <a:rPr sz="900" b="0" spc="-35" dirty="0">
                <a:latin typeface="Bookman Old Style"/>
                <a:cs typeface="Bookman Old Style"/>
              </a:rPr>
              <a:t>developed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50" dirty="0">
                <a:latin typeface="Bookman Old Style"/>
                <a:cs typeface="Bookman Old Style"/>
              </a:rPr>
              <a:t>theory in </a:t>
            </a:r>
            <a:r>
              <a:rPr sz="900" b="0" spc="-55" dirty="0">
                <a:latin typeface="Bookman Old Style"/>
                <a:cs typeface="Bookman Old Style"/>
              </a:rPr>
              <a:t>the  early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20th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century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included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his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three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volume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i="1" spc="-25" dirty="0">
                <a:latin typeface="Bookman Old Style"/>
                <a:cs typeface="Bookman Old Style"/>
              </a:rPr>
              <a:t>Principia</a:t>
            </a:r>
            <a:r>
              <a:rPr sz="900" b="0" i="1" spc="-75" dirty="0">
                <a:latin typeface="Bookman Old Style"/>
                <a:cs typeface="Bookman Old Style"/>
              </a:rPr>
              <a:t> </a:t>
            </a:r>
            <a:r>
              <a:rPr sz="900" b="0" i="1" spc="-50" dirty="0">
                <a:latin typeface="Bookman Old Style"/>
                <a:cs typeface="Bookman Old Style"/>
              </a:rPr>
              <a:t>Mathematica</a:t>
            </a:r>
            <a:r>
              <a:rPr sz="900" b="0" i="1" spc="-7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(Whitehead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Russell,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Cambridge</a:t>
            </a:r>
            <a:endParaRPr sz="900">
              <a:latin typeface="Bookman Old Style"/>
              <a:cs typeface="Bookman Old Style"/>
            </a:endParaRPr>
          </a:p>
          <a:p>
            <a:pPr marL="12700" marR="49530">
              <a:lnSpc>
                <a:spcPct val="101800"/>
              </a:lnSpc>
            </a:pPr>
            <a:r>
              <a:rPr sz="900" b="0" spc="-60" dirty="0">
                <a:latin typeface="Bookman Old Style"/>
                <a:cs typeface="Bookman Old Style"/>
              </a:rPr>
              <a:t>University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Press,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1910).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theory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system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which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each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term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given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operations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restricted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based  </a:t>
            </a:r>
            <a:r>
              <a:rPr sz="900" b="0" spc="-45" dirty="0">
                <a:latin typeface="Bookman Old Style"/>
                <a:cs typeface="Bookman Old Style"/>
              </a:rPr>
              <a:t>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types.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TypeScript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particular,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with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its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annotations,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has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style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reminiscent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building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blocks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  </a:t>
            </a:r>
            <a:r>
              <a:rPr sz="900" b="0" spc="-55" dirty="0">
                <a:latin typeface="Bookman Old Style"/>
                <a:cs typeface="Bookman Old Style"/>
              </a:rPr>
              <a:t>theory,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shown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Figure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solidFill>
                  <a:srgbClr val="0000FF"/>
                </a:solidFill>
                <a:latin typeface="Bookman Old Style"/>
                <a:cs typeface="Bookman Old Style"/>
              </a:rPr>
              <a:t>2-1</a:t>
            </a:r>
            <a:r>
              <a:rPr sz="900" b="0" spc="-80" dirty="0">
                <a:latin typeface="Bookman Old Style"/>
                <a:cs typeface="Bookman Old Style"/>
              </a:rPr>
              <a:t>.</a:t>
            </a:r>
            <a:endParaRPr sz="9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5800" y="6208601"/>
            <a:ext cx="5026250" cy="1380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73100" y="7716710"/>
            <a:ext cx="24930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i="1" spc="10" dirty="0">
                <a:latin typeface="Book Antiqua"/>
                <a:cs typeface="Book Antiqua"/>
              </a:rPr>
              <a:t>Figure </a:t>
            </a:r>
            <a:r>
              <a:rPr sz="900" b="1" i="1" spc="5" dirty="0">
                <a:latin typeface="Book Antiqua"/>
                <a:cs typeface="Book Antiqua"/>
              </a:rPr>
              <a:t>2-1. </a:t>
            </a:r>
            <a:r>
              <a:rPr sz="900" b="0" i="1" spc="-80" dirty="0">
                <a:latin typeface="Bookman Old Style"/>
                <a:cs typeface="Bookman Old Style"/>
              </a:rPr>
              <a:t>Type </a:t>
            </a:r>
            <a:r>
              <a:rPr sz="900" b="0" i="1" spc="-60" dirty="0">
                <a:latin typeface="Bookman Old Style"/>
                <a:cs typeface="Bookman Old Style"/>
              </a:rPr>
              <a:t>theory </a:t>
            </a:r>
            <a:r>
              <a:rPr sz="900" b="0" i="1" spc="-65" dirty="0">
                <a:latin typeface="Bookman Old Style"/>
                <a:cs typeface="Bookman Old Style"/>
              </a:rPr>
              <a:t>and </a:t>
            </a:r>
            <a:r>
              <a:rPr sz="900" b="0" i="1" spc="-60" dirty="0">
                <a:latin typeface="Bookman Old Style"/>
                <a:cs typeface="Bookman Old Style"/>
              </a:rPr>
              <a:t>TypeScript</a:t>
            </a:r>
            <a:r>
              <a:rPr sz="900" b="0" i="1" spc="-185" dirty="0">
                <a:latin typeface="Bookman Old Style"/>
                <a:cs typeface="Bookman Old Style"/>
              </a:rPr>
              <a:t> </a:t>
            </a:r>
            <a:r>
              <a:rPr sz="900" b="0" i="1" spc="-45" dirty="0">
                <a:latin typeface="Bookman Old Style"/>
                <a:cs typeface="Bookman Old Style"/>
              </a:rPr>
              <a:t>similarities</a:t>
            </a:r>
            <a:endParaRPr sz="900">
              <a:latin typeface="Bookman Old Style"/>
              <a:cs typeface="Bookman Old Sty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4211" y="7992871"/>
            <a:ext cx="14605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50" dirty="0">
                <a:latin typeface="Bookman Old Style"/>
                <a:cs typeface="Bookman Old Style"/>
              </a:rPr>
              <a:t>47</a:t>
            </a:r>
            <a:endParaRPr sz="10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500" y="7992871"/>
            <a:ext cx="15875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05" dirty="0">
                <a:latin typeface="Bookman Old Style"/>
                <a:cs typeface="Bookman Old Style"/>
              </a:rPr>
              <a:t>48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82900" y="8241630"/>
            <a:ext cx="10915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www.it-ebooks.info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44500" y="301118"/>
            <a:ext cx="5720715" cy="7252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Chapter </a:t>
            </a:r>
            <a:r>
              <a:rPr sz="800" spc="-65" dirty="0">
                <a:latin typeface="Arial"/>
                <a:cs typeface="Arial"/>
              </a:rPr>
              <a:t>2 </a:t>
            </a:r>
            <a:r>
              <a:rPr sz="800" spc="-195" dirty="0">
                <a:solidFill>
                  <a:srgbClr val="CFD0D0"/>
                </a:solidFill>
                <a:latin typeface="MS UI Gothic"/>
                <a:cs typeface="MS UI Gothic"/>
              </a:rPr>
              <a:t>■ </a:t>
            </a:r>
            <a:r>
              <a:rPr sz="800" spc="15" dirty="0">
                <a:latin typeface="Arial"/>
                <a:cs typeface="Arial"/>
              </a:rPr>
              <a:t>the </a:t>
            </a:r>
            <a:r>
              <a:rPr sz="800" spc="-5" dirty="0">
                <a:latin typeface="Arial"/>
                <a:cs typeface="Arial"/>
              </a:rPr>
              <a:t>type</a:t>
            </a:r>
            <a:r>
              <a:rPr sz="800" spc="-95" dirty="0">
                <a:latin typeface="Arial"/>
                <a:cs typeface="Arial"/>
              </a:rPr>
              <a:t> </a:t>
            </a:r>
            <a:r>
              <a:rPr sz="800" spc="-55" dirty="0">
                <a:latin typeface="Arial"/>
                <a:cs typeface="Arial"/>
              </a:rPr>
              <a:t>SyStem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26670" indent="228600">
              <a:lnSpc>
                <a:spcPct val="101800"/>
              </a:lnSpc>
              <a:spcBef>
                <a:spcPts val="5"/>
              </a:spcBef>
            </a:pPr>
            <a:r>
              <a:rPr sz="900" b="0" spc="-45" dirty="0">
                <a:latin typeface="Bookman Old Style"/>
                <a:cs typeface="Bookman Old Style"/>
              </a:rPr>
              <a:t>In </a:t>
            </a:r>
            <a:r>
              <a:rPr sz="900" b="0" spc="-50" dirty="0">
                <a:latin typeface="Bookman Old Style"/>
                <a:cs typeface="Bookman Old Style"/>
              </a:rPr>
              <a:t>type </a:t>
            </a:r>
            <a:r>
              <a:rPr sz="900" b="0" spc="-55" dirty="0">
                <a:latin typeface="Bookman Old Style"/>
                <a:cs typeface="Bookman Old Style"/>
              </a:rPr>
              <a:t>theory,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60" dirty="0">
                <a:latin typeface="Bookman Old Style"/>
                <a:cs typeface="Bookman Old Style"/>
              </a:rPr>
              <a:t>symbol </a:t>
            </a:r>
            <a:r>
              <a:rPr sz="900" b="0" spc="-65" dirty="0">
                <a:latin typeface="Bookman Old Style"/>
                <a:cs typeface="Bookman Old Style"/>
              </a:rPr>
              <a:t>is </a:t>
            </a:r>
            <a:r>
              <a:rPr sz="900" b="0" spc="-60" dirty="0">
                <a:latin typeface="Bookman Old Style"/>
                <a:cs typeface="Bookman Old Style"/>
              </a:rPr>
              <a:t>annotated </a:t>
            </a:r>
            <a:r>
              <a:rPr sz="900" b="0" spc="-55" dirty="0">
                <a:latin typeface="Bookman Old Style"/>
                <a:cs typeface="Bookman Old Style"/>
              </a:rPr>
              <a:t>with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50" dirty="0">
                <a:latin typeface="Bookman Old Style"/>
                <a:cs typeface="Bookman Old Style"/>
              </a:rPr>
              <a:t>type </a:t>
            </a:r>
            <a:r>
              <a:rPr sz="900" b="0" spc="-80" dirty="0">
                <a:latin typeface="Bookman Old Style"/>
                <a:cs typeface="Bookman Old Style"/>
              </a:rPr>
              <a:t>just </a:t>
            </a:r>
            <a:r>
              <a:rPr sz="900" b="0" spc="-50" dirty="0">
                <a:latin typeface="Bookman Old Style"/>
                <a:cs typeface="Bookman Old Style"/>
              </a:rPr>
              <a:t>like </a:t>
            </a:r>
            <a:r>
              <a:rPr sz="900" b="0" spc="-55" dirty="0">
                <a:latin typeface="Bookman Old Style"/>
                <a:cs typeface="Bookman Old Style"/>
              </a:rPr>
              <a:t>with </a:t>
            </a:r>
            <a:r>
              <a:rPr sz="900" b="0" spc="-60" dirty="0">
                <a:latin typeface="Bookman Old Style"/>
                <a:cs typeface="Bookman Old Style"/>
              </a:rPr>
              <a:t>TypeScript </a:t>
            </a:r>
            <a:r>
              <a:rPr sz="900" b="0" spc="-50" dirty="0">
                <a:latin typeface="Bookman Old Style"/>
                <a:cs typeface="Bookman Old Style"/>
              </a:rPr>
              <a:t>type </a:t>
            </a:r>
            <a:r>
              <a:rPr sz="900" b="0" spc="-60" dirty="0">
                <a:latin typeface="Bookman Old Style"/>
                <a:cs typeface="Bookman Old Style"/>
              </a:rPr>
              <a:t>annotation. </a:t>
            </a:r>
            <a:r>
              <a:rPr sz="900" b="0" spc="-45" dirty="0">
                <a:latin typeface="Bookman Old Style"/>
                <a:cs typeface="Bookman Old Style"/>
              </a:rPr>
              <a:t>The </a:t>
            </a:r>
            <a:r>
              <a:rPr sz="900" b="0" spc="-50" dirty="0">
                <a:latin typeface="Bookman Old Style"/>
                <a:cs typeface="Bookman Old Style"/>
              </a:rPr>
              <a:t>only </a:t>
            </a:r>
            <a:r>
              <a:rPr sz="900" b="0" spc="-45" dirty="0">
                <a:latin typeface="Bookman Old Style"/>
                <a:cs typeface="Bookman Old Style"/>
              </a:rPr>
              <a:t>difference 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this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respect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theory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leaves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out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var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keyword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uses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nat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15" dirty="0">
                <a:latin typeface="Bookman Old Style"/>
                <a:cs typeface="Bookman Old Style"/>
              </a:rPr>
              <a:t>(a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natural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number)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rather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  </a:t>
            </a:r>
            <a:r>
              <a:rPr sz="900" b="0" spc="-65" dirty="0">
                <a:latin typeface="Bookman Old Style"/>
                <a:cs typeface="Bookman Old Style"/>
              </a:rPr>
              <a:t>number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TypeScript.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Function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annotations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also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recognizable,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with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theory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leaving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out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parentheses.</a:t>
            </a:r>
            <a:endParaRPr sz="900">
              <a:latin typeface="Bookman Old Style"/>
              <a:cs typeface="Bookman Old Style"/>
            </a:endParaRPr>
          </a:p>
          <a:p>
            <a:pPr marL="12700" marR="5080" indent="228600">
              <a:lnSpc>
                <a:spcPct val="101800"/>
              </a:lnSpc>
            </a:pPr>
            <a:r>
              <a:rPr sz="900" b="0" spc="-45" dirty="0">
                <a:latin typeface="Bookman Old Style"/>
                <a:cs typeface="Bookman Old Style"/>
              </a:rPr>
              <a:t>In </a:t>
            </a:r>
            <a:r>
              <a:rPr sz="900" b="0" spc="-55" dirty="0">
                <a:latin typeface="Bookman Old Style"/>
                <a:cs typeface="Bookman Old Style"/>
              </a:rPr>
              <a:t>general,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50" dirty="0">
                <a:latin typeface="Bookman Old Style"/>
                <a:cs typeface="Bookman Old Style"/>
              </a:rPr>
              <a:t>type </a:t>
            </a:r>
            <a:r>
              <a:rPr sz="900" b="0" spc="-75" dirty="0">
                <a:latin typeface="Bookman Old Style"/>
                <a:cs typeface="Bookman Old Style"/>
              </a:rPr>
              <a:t>system assigns a </a:t>
            </a:r>
            <a:r>
              <a:rPr sz="900" b="0" spc="-50" dirty="0">
                <a:latin typeface="Bookman Old Style"/>
                <a:cs typeface="Bookman Old Style"/>
              </a:rPr>
              <a:t>type </a:t>
            </a:r>
            <a:r>
              <a:rPr sz="900" b="0" spc="-45" dirty="0">
                <a:latin typeface="Bookman Old Style"/>
                <a:cs typeface="Bookman Old Style"/>
              </a:rPr>
              <a:t>to </a:t>
            </a:r>
            <a:r>
              <a:rPr sz="900" b="0" spc="-60" dirty="0">
                <a:latin typeface="Bookman Old Style"/>
                <a:cs typeface="Bookman Old Style"/>
              </a:rPr>
              <a:t>each </a:t>
            </a:r>
            <a:r>
              <a:rPr sz="900" b="0" spc="-55" dirty="0">
                <a:latin typeface="Bookman Old Style"/>
                <a:cs typeface="Bookman Old Style"/>
              </a:rPr>
              <a:t>variable, </a:t>
            </a:r>
            <a:r>
              <a:rPr sz="900" b="0" spc="-60" dirty="0">
                <a:latin typeface="Bookman Old Style"/>
                <a:cs typeface="Bookman Old Style"/>
              </a:rPr>
              <a:t>expression, </a:t>
            </a:r>
            <a:r>
              <a:rPr sz="900" b="0" spc="-45" dirty="0">
                <a:latin typeface="Bookman Old Style"/>
                <a:cs typeface="Bookman Old Style"/>
              </a:rPr>
              <a:t>object, </a:t>
            </a:r>
            <a:r>
              <a:rPr sz="900" b="0" spc="-55" dirty="0">
                <a:latin typeface="Bookman Old Style"/>
                <a:cs typeface="Bookman Old Style"/>
              </a:rPr>
              <a:t>function, </a:t>
            </a:r>
            <a:r>
              <a:rPr sz="900" b="0" spc="-75" dirty="0">
                <a:latin typeface="Bookman Old Style"/>
                <a:cs typeface="Bookman Old Style"/>
              </a:rPr>
              <a:t>class, </a:t>
            </a:r>
            <a:r>
              <a:rPr sz="900" b="0" spc="-40" dirty="0">
                <a:latin typeface="Bookman Old Style"/>
                <a:cs typeface="Bookman Old Style"/>
              </a:rPr>
              <a:t>or </a:t>
            </a:r>
            <a:r>
              <a:rPr sz="900" b="0" spc="-50" dirty="0">
                <a:latin typeface="Bookman Old Style"/>
                <a:cs typeface="Bookman Old Style"/>
              </a:rPr>
              <a:t>module in </a:t>
            </a:r>
            <a:r>
              <a:rPr sz="900" b="0" spc="-55" dirty="0">
                <a:latin typeface="Bookman Old Style"/>
                <a:cs typeface="Bookman Old Style"/>
              </a:rPr>
              <a:t>the  </a:t>
            </a:r>
            <a:r>
              <a:rPr sz="900" b="0" spc="-75" dirty="0">
                <a:latin typeface="Bookman Old Style"/>
                <a:cs typeface="Bookman Old Style"/>
              </a:rPr>
              <a:t>system. </a:t>
            </a:r>
            <a:r>
              <a:rPr sz="900" b="0" spc="-55" dirty="0">
                <a:latin typeface="Bookman Old Style"/>
                <a:cs typeface="Bookman Old Style"/>
              </a:rPr>
              <a:t>These </a:t>
            </a:r>
            <a:r>
              <a:rPr sz="900" b="0" spc="-60" dirty="0">
                <a:latin typeface="Bookman Old Style"/>
                <a:cs typeface="Bookman Old Style"/>
              </a:rPr>
              <a:t>types are </a:t>
            </a:r>
            <a:r>
              <a:rPr sz="900" b="0" spc="-70" dirty="0">
                <a:latin typeface="Bookman Old Style"/>
                <a:cs typeface="Bookman Old Style"/>
              </a:rPr>
              <a:t>used </a:t>
            </a:r>
            <a:r>
              <a:rPr sz="900" b="0" spc="-50" dirty="0">
                <a:latin typeface="Bookman Old Style"/>
                <a:cs typeface="Bookman Old Style"/>
              </a:rPr>
              <a:t>alongside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65" dirty="0">
                <a:latin typeface="Bookman Old Style"/>
                <a:cs typeface="Bookman Old Style"/>
              </a:rPr>
              <a:t>set </a:t>
            </a:r>
            <a:r>
              <a:rPr sz="900" b="0" spc="-25" dirty="0">
                <a:latin typeface="Bookman Old Style"/>
                <a:cs typeface="Bookman Old Style"/>
              </a:rPr>
              <a:t>of </a:t>
            </a:r>
            <a:r>
              <a:rPr sz="900" b="0" spc="-65" dirty="0">
                <a:latin typeface="Bookman Old Style"/>
                <a:cs typeface="Bookman Old Style"/>
              </a:rPr>
              <a:t>rules </a:t>
            </a:r>
            <a:r>
              <a:rPr sz="900" b="0" spc="-50" dirty="0">
                <a:latin typeface="Bookman Old Style"/>
                <a:cs typeface="Bookman Old Style"/>
              </a:rPr>
              <a:t>designed </a:t>
            </a:r>
            <a:r>
              <a:rPr sz="900" b="0" spc="-45" dirty="0">
                <a:latin typeface="Bookman Old Style"/>
                <a:cs typeface="Bookman Old Style"/>
              </a:rPr>
              <a:t>to </a:t>
            </a:r>
            <a:r>
              <a:rPr sz="900" b="0" spc="-55" dirty="0">
                <a:latin typeface="Bookman Old Style"/>
                <a:cs typeface="Bookman Old Style"/>
              </a:rPr>
              <a:t>expose </a:t>
            </a:r>
            <a:r>
              <a:rPr sz="900" b="0" spc="-60" dirty="0">
                <a:latin typeface="Bookman Old Style"/>
                <a:cs typeface="Bookman Old Style"/>
              </a:rPr>
              <a:t>errors </a:t>
            </a:r>
            <a:r>
              <a:rPr sz="900" b="0" spc="-50" dirty="0">
                <a:latin typeface="Bookman Old Style"/>
                <a:cs typeface="Bookman Old Style"/>
              </a:rPr>
              <a:t>in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60" dirty="0">
                <a:latin typeface="Bookman Old Style"/>
                <a:cs typeface="Bookman Old Style"/>
              </a:rPr>
              <a:t>program. </a:t>
            </a:r>
            <a:r>
              <a:rPr sz="900" b="0" spc="-55" dirty="0">
                <a:latin typeface="Bookman Old Style"/>
                <a:cs typeface="Bookman Old Style"/>
              </a:rPr>
              <a:t>These </a:t>
            </a:r>
            <a:r>
              <a:rPr sz="900" b="0" spc="-75" dirty="0">
                <a:latin typeface="Bookman Old Style"/>
                <a:cs typeface="Bookman Old Style"/>
              </a:rPr>
              <a:t>checks </a:t>
            </a:r>
            <a:r>
              <a:rPr sz="900" b="0" spc="-70" dirty="0">
                <a:latin typeface="Bookman Old Style"/>
                <a:cs typeface="Bookman Old Style"/>
              </a:rPr>
              <a:t>can </a:t>
            </a:r>
            <a:r>
              <a:rPr sz="900" b="0" spc="-45" dirty="0">
                <a:latin typeface="Bookman Old Style"/>
                <a:cs typeface="Bookman Old Style"/>
              </a:rPr>
              <a:t>be  performed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compile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time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(static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checking)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runtime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(dynamic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checking).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Typical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rules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would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include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ensuring 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value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assignment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same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variable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assigned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to,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ensuring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function  </a:t>
            </a:r>
            <a:r>
              <a:rPr sz="900" b="0" spc="-50" dirty="0">
                <a:latin typeface="Bookman Old Style"/>
                <a:cs typeface="Bookman Old Style"/>
              </a:rPr>
              <a:t>call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supplies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arguments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correct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based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function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signature.</a:t>
            </a:r>
            <a:endParaRPr sz="900">
              <a:latin typeface="Bookman Old Style"/>
              <a:cs typeface="Bookman Old Style"/>
            </a:endParaRPr>
          </a:p>
          <a:p>
            <a:pPr marL="12700" marR="111760" indent="228600" algn="just">
              <a:lnSpc>
                <a:spcPct val="101800"/>
              </a:lnSpc>
            </a:pPr>
            <a:r>
              <a:rPr sz="900" b="0" spc="-35" dirty="0">
                <a:latin typeface="Bookman Old Style"/>
                <a:cs typeface="Bookman Old Style"/>
              </a:rPr>
              <a:t>All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within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system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act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contracts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state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accepted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interactions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between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all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  </a:t>
            </a:r>
            <a:r>
              <a:rPr sz="900" b="0" spc="-60" dirty="0">
                <a:latin typeface="Bookman Old Style"/>
                <a:cs typeface="Bookman Old Style"/>
              </a:rPr>
              <a:t>various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components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system.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kinds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errors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detected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based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these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dependent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  </a:t>
            </a:r>
            <a:r>
              <a:rPr sz="900" b="0" spc="-65" dirty="0">
                <a:latin typeface="Bookman Old Style"/>
                <a:cs typeface="Bookman Old Style"/>
              </a:rPr>
              <a:t>rules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system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level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complexity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checking.</a:t>
            </a:r>
            <a:endParaRPr sz="9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800" spc="-130" dirty="0">
                <a:latin typeface="Arial"/>
                <a:cs typeface="Arial"/>
              </a:rPr>
              <a:t>Optional </a:t>
            </a:r>
            <a:r>
              <a:rPr sz="1800" spc="-90" dirty="0">
                <a:latin typeface="Arial"/>
                <a:cs typeface="Arial"/>
              </a:rPr>
              <a:t>Static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195" dirty="0">
                <a:latin typeface="Arial"/>
                <a:cs typeface="Arial"/>
              </a:rPr>
              <a:t>Types</a:t>
            </a:r>
            <a:endParaRPr sz="1800">
              <a:latin typeface="Arial"/>
              <a:cs typeface="Arial"/>
            </a:endParaRPr>
          </a:p>
          <a:p>
            <a:pPr marL="12700" marR="121920">
              <a:lnSpc>
                <a:spcPct val="101800"/>
              </a:lnSpc>
              <a:spcBef>
                <a:spcPts val="420"/>
              </a:spcBef>
            </a:pPr>
            <a:r>
              <a:rPr sz="900" b="0" spc="-90" dirty="0">
                <a:latin typeface="Bookman Old Style"/>
                <a:cs typeface="Bookman Old Style"/>
              </a:rPr>
              <a:t>JavaScript </a:t>
            </a:r>
            <a:r>
              <a:rPr sz="900" b="0" spc="-65" dirty="0">
                <a:latin typeface="Bookman Old Style"/>
                <a:cs typeface="Bookman Old Style"/>
              </a:rPr>
              <a:t>is </a:t>
            </a:r>
            <a:r>
              <a:rPr sz="900" b="0" spc="-55" dirty="0">
                <a:latin typeface="Bookman Old Style"/>
                <a:cs typeface="Bookman Old Style"/>
              </a:rPr>
              <a:t>dynamically typed; variables </a:t>
            </a:r>
            <a:r>
              <a:rPr sz="900" b="0" spc="-35" dirty="0">
                <a:latin typeface="Bookman Old Style"/>
                <a:cs typeface="Bookman Old Style"/>
              </a:rPr>
              <a:t>do </a:t>
            </a:r>
            <a:r>
              <a:rPr sz="900" b="0" spc="-50" dirty="0">
                <a:latin typeface="Bookman Old Style"/>
                <a:cs typeface="Bookman Old Style"/>
              </a:rPr>
              <a:t>not </a:t>
            </a:r>
            <a:r>
              <a:rPr sz="900" b="0" spc="-65" dirty="0">
                <a:latin typeface="Bookman Old Style"/>
                <a:cs typeface="Bookman Old Style"/>
              </a:rPr>
              <a:t>have </a:t>
            </a:r>
            <a:r>
              <a:rPr sz="900" b="0" spc="-75" dirty="0">
                <a:latin typeface="Bookman Old Style"/>
                <a:cs typeface="Bookman Old Style"/>
              </a:rPr>
              <a:t>an </a:t>
            </a:r>
            <a:r>
              <a:rPr sz="900" b="0" spc="-60" dirty="0">
                <a:latin typeface="Bookman Old Style"/>
                <a:cs typeface="Bookman Old Style"/>
              </a:rPr>
              <a:t>associated type, so </a:t>
            </a:r>
            <a:r>
              <a:rPr sz="900" b="0" spc="-45" dirty="0">
                <a:latin typeface="Bookman Old Style"/>
                <a:cs typeface="Bookman Old Style"/>
              </a:rPr>
              <a:t>no </a:t>
            </a:r>
            <a:r>
              <a:rPr sz="900" b="0" spc="-50" dirty="0">
                <a:latin typeface="Bookman Old Style"/>
                <a:cs typeface="Bookman Old Style"/>
              </a:rPr>
              <a:t>type </a:t>
            </a:r>
            <a:r>
              <a:rPr sz="900" b="0" spc="-60" dirty="0">
                <a:latin typeface="Bookman Old Style"/>
                <a:cs typeface="Bookman Old Style"/>
              </a:rPr>
              <a:t>restrictions </a:t>
            </a:r>
            <a:r>
              <a:rPr sz="900" b="0" spc="-70" dirty="0">
                <a:latin typeface="Bookman Old Style"/>
                <a:cs typeface="Bookman Old Style"/>
              </a:rPr>
              <a:t>can </a:t>
            </a:r>
            <a:r>
              <a:rPr sz="900" b="0" spc="-45" dirty="0">
                <a:latin typeface="Bookman Old Style"/>
                <a:cs typeface="Bookman Old Style"/>
              </a:rPr>
              <a:t>be applied to  </a:t>
            </a:r>
            <a:r>
              <a:rPr sz="900" b="0" spc="-55" dirty="0">
                <a:latin typeface="Bookman Old Style"/>
                <a:cs typeface="Bookman Old Style"/>
              </a:rPr>
              <a:t>operations.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assign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value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one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variable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later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assign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value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completely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different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 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same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variable.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You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perform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operation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with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two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incompatible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values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get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unpredictable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results.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20" dirty="0">
                <a:latin typeface="Bookman Old Style"/>
                <a:cs typeface="Bookman Old Style"/>
              </a:rPr>
              <a:t>If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  </a:t>
            </a:r>
            <a:r>
              <a:rPr sz="900" b="0" spc="-50" dirty="0">
                <a:latin typeface="Bookman Old Style"/>
                <a:cs typeface="Bookman Old Style"/>
              </a:rPr>
              <a:t>call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function,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nothing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enforce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pass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arguments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correct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even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supply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too  </a:t>
            </a:r>
            <a:r>
              <a:rPr sz="900" b="0" spc="-75" dirty="0">
                <a:latin typeface="Bookman Old Style"/>
                <a:cs typeface="Bookman Old Style"/>
              </a:rPr>
              <a:t>many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too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few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arguments.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All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these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demonstrated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Listing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2-1.</a:t>
            </a:r>
            <a:endParaRPr sz="9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5" dirty="0">
                <a:latin typeface="Book Antiqua"/>
                <a:cs typeface="Book Antiqua"/>
              </a:rPr>
              <a:t>2-1. </a:t>
            </a:r>
            <a:r>
              <a:rPr sz="900" b="0" spc="-90" dirty="0">
                <a:latin typeface="Bookman Old Style"/>
                <a:cs typeface="Bookman Old Style"/>
              </a:rPr>
              <a:t>JavaScript </a:t>
            </a:r>
            <a:r>
              <a:rPr sz="900" b="0" spc="-60" dirty="0">
                <a:latin typeface="Bookman Old Style"/>
                <a:cs typeface="Bookman Old Style"/>
              </a:rPr>
              <a:t>dynamic</a:t>
            </a:r>
            <a:r>
              <a:rPr sz="900" b="0" spc="-16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</a:t>
            </a:r>
            <a:endParaRPr sz="900">
              <a:latin typeface="Bookman Old Style"/>
              <a:cs typeface="Bookman Old Style"/>
            </a:endParaRPr>
          </a:p>
          <a:p>
            <a:pPr marL="12700" marR="3870960">
              <a:lnSpc>
                <a:spcPct val="101800"/>
              </a:lnSpc>
              <a:spcBef>
                <a:spcPts val="650"/>
              </a:spcBef>
            </a:pPr>
            <a:r>
              <a:rPr sz="900" dirty="0">
                <a:latin typeface="SimSun"/>
                <a:cs typeface="SimSun"/>
              </a:rPr>
              <a:t>// Assignment of different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types  var dynamic = 'A</a:t>
            </a:r>
            <a:r>
              <a:rPr sz="900" spc="-4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string';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dynamic =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52;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375666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// Operations with different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types  var days =</a:t>
            </a:r>
            <a:r>
              <a:rPr sz="900" spc="-1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'7';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var hours =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24;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312801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// 168 (luckily, the hours string is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coerced)  var week = days *</a:t>
            </a:r>
            <a:r>
              <a:rPr sz="900" spc="-2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hours;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409956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// 77 (concatenate 7 and 7)  var fortnight = days +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days;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// Calling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functions</a:t>
            </a:r>
            <a:endParaRPr sz="900">
              <a:latin typeface="SimSun"/>
              <a:cs typeface="SimSun"/>
            </a:endParaRPr>
          </a:p>
          <a:p>
            <a:pPr marL="469900" marR="3299460" indent="-457200">
              <a:lnSpc>
                <a:spcPct val="101800"/>
              </a:lnSpc>
              <a:spcBef>
                <a:spcPts val="5"/>
              </a:spcBef>
            </a:pPr>
            <a:r>
              <a:rPr sz="900" dirty="0">
                <a:latin typeface="SimSun"/>
                <a:cs typeface="SimSun"/>
              </a:rPr>
              <a:t>function getVolume(width, height, depth)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  return width * height *</a:t>
            </a:r>
            <a:r>
              <a:rPr sz="900" spc="-6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depth;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369951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// NaN (10 * undefined *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undefined)  var volumeA =</a:t>
            </a:r>
            <a:r>
              <a:rPr sz="900" spc="-3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getVolume(10);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// 32 (the 8 is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ignored)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var volumeB = getVolume(2, 4, 4,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8);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900" b="0" spc="-50" dirty="0">
                <a:latin typeface="Bookman Old Style"/>
                <a:cs typeface="Bookman Old Style"/>
              </a:rPr>
              <a:t>The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JavaScript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type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system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incredibly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flexible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because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this,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but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sometimes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this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flexibility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cause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problems.</a:t>
            </a:r>
            <a:endParaRPr sz="9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301118"/>
            <a:ext cx="5741035" cy="157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8056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Chapter </a:t>
            </a:r>
            <a:r>
              <a:rPr sz="800" spc="-65" dirty="0">
                <a:latin typeface="Arial"/>
                <a:cs typeface="Arial"/>
              </a:rPr>
              <a:t>2 </a:t>
            </a:r>
            <a:r>
              <a:rPr sz="800" spc="-195" dirty="0">
                <a:solidFill>
                  <a:srgbClr val="CFD0D0"/>
                </a:solidFill>
                <a:latin typeface="MS UI Gothic"/>
                <a:cs typeface="MS UI Gothic"/>
              </a:rPr>
              <a:t>■   </a:t>
            </a:r>
            <a:r>
              <a:rPr sz="800" spc="15" dirty="0">
                <a:latin typeface="Arial"/>
                <a:cs typeface="Arial"/>
              </a:rPr>
              <a:t>the </a:t>
            </a:r>
            <a:r>
              <a:rPr sz="800" spc="-5" dirty="0">
                <a:latin typeface="Arial"/>
                <a:cs typeface="Arial"/>
              </a:rPr>
              <a:t>type</a:t>
            </a:r>
            <a:r>
              <a:rPr sz="800" spc="-160" dirty="0">
                <a:latin typeface="Arial"/>
                <a:cs typeface="Arial"/>
              </a:rPr>
              <a:t> </a:t>
            </a:r>
            <a:r>
              <a:rPr sz="800" spc="-55" dirty="0">
                <a:latin typeface="Arial"/>
                <a:cs typeface="Arial"/>
              </a:rPr>
              <a:t>SyStem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5080" indent="228600">
              <a:lnSpc>
                <a:spcPct val="101800"/>
              </a:lnSpc>
              <a:spcBef>
                <a:spcPts val="5"/>
              </a:spcBef>
            </a:pPr>
            <a:r>
              <a:rPr sz="900" b="0" spc="-60" dirty="0">
                <a:latin typeface="Bookman Old Style"/>
                <a:cs typeface="Bookman Old Style"/>
              </a:rPr>
              <a:t>TypeScript </a:t>
            </a:r>
            <a:r>
              <a:rPr sz="900" b="0" spc="-55" dirty="0">
                <a:latin typeface="Bookman Old Style"/>
                <a:cs typeface="Bookman Old Style"/>
              </a:rPr>
              <a:t>provides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80" dirty="0">
                <a:latin typeface="Bookman Old Style"/>
                <a:cs typeface="Bookman Old Style"/>
              </a:rPr>
              <a:t>system </a:t>
            </a:r>
            <a:r>
              <a:rPr sz="900" b="0" spc="-40" dirty="0">
                <a:latin typeface="Bookman Old Style"/>
                <a:cs typeface="Bookman Old Style"/>
              </a:rPr>
              <a:t>for </a:t>
            </a:r>
            <a:r>
              <a:rPr sz="900" b="0" spc="-50" dirty="0">
                <a:latin typeface="Bookman Old Style"/>
                <a:cs typeface="Bookman Old Style"/>
              </a:rPr>
              <a:t>inferring </a:t>
            </a:r>
            <a:r>
              <a:rPr sz="900" b="0" spc="-70" dirty="0">
                <a:latin typeface="Bookman Old Style"/>
                <a:cs typeface="Bookman Old Style"/>
              </a:rPr>
              <a:t>and </a:t>
            </a:r>
            <a:r>
              <a:rPr sz="900" b="0" spc="-55" dirty="0">
                <a:latin typeface="Bookman Old Style"/>
                <a:cs typeface="Bookman Old Style"/>
              </a:rPr>
              <a:t>specifying </a:t>
            </a:r>
            <a:r>
              <a:rPr sz="900" b="0" spc="-70" dirty="0">
                <a:latin typeface="Bookman Old Style"/>
                <a:cs typeface="Bookman Old Style"/>
              </a:rPr>
              <a:t>types, </a:t>
            </a:r>
            <a:r>
              <a:rPr sz="900" b="0" spc="-80" dirty="0">
                <a:latin typeface="Bookman Old Style"/>
                <a:cs typeface="Bookman Old Style"/>
              </a:rPr>
              <a:t>but </a:t>
            </a:r>
            <a:r>
              <a:rPr sz="900" b="0" spc="-55" dirty="0">
                <a:latin typeface="Bookman Old Style"/>
                <a:cs typeface="Bookman Old Style"/>
              </a:rPr>
              <a:t>allows </a:t>
            </a:r>
            <a:r>
              <a:rPr sz="900" b="0" spc="-65" dirty="0">
                <a:latin typeface="Bookman Old Style"/>
                <a:cs typeface="Bookman Old Style"/>
              </a:rPr>
              <a:t>types </a:t>
            </a:r>
            <a:r>
              <a:rPr sz="900" b="0" spc="-45" dirty="0">
                <a:latin typeface="Bookman Old Style"/>
                <a:cs typeface="Bookman Old Style"/>
              </a:rPr>
              <a:t>to be </a:t>
            </a:r>
            <a:r>
              <a:rPr sz="900" b="0" spc="-50" dirty="0">
                <a:latin typeface="Bookman Old Style"/>
                <a:cs typeface="Bookman Old Style"/>
              </a:rPr>
              <a:t>optional. The optionality </a:t>
            </a:r>
            <a:r>
              <a:rPr sz="900" b="0" spc="-70" dirty="0">
                <a:latin typeface="Bookman Old Style"/>
                <a:cs typeface="Bookman Old Style"/>
              </a:rPr>
              <a:t>is  </a:t>
            </a:r>
            <a:r>
              <a:rPr sz="900" b="0" spc="-60" dirty="0">
                <a:latin typeface="Bookman Old Style"/>
                <a:cs typeface="Bookman Old Style"/>
              </a:rPr>
              <a:t>important </a:t>
            </a:r>
            <a:r>
              <a:rPr sz="900" b="0" spc="-70" dirty="0">
                <a:latin typeface="Bookman Old Style"/>
                <a:cs typeface="Bookman Old Style"/>
              </a:rPr>
              <a:t>because </a:t>
            </a:r>
            <a:r>
              <a:rPr sz="900" b="0" spc="-50" dirty="0">
                <a:latin typeface="Bookman Old Style"/>
                <a:cs typeface="Bookman Old Style"/>
              </a:rPr>
              <a:t>it </a:t>
            </a:r>
            <a:r>
              <a:rPr sz="900" b="0" spc="-75" dirty="0">
                <a:latin typeface="Bookman Old Style"/>
                <a:cs typeface="Bookman Old Style"/>
              </a:rPr>
              <a:t>means </a:t>
            </a:r>
            <a:r>
              <a:rPr sz="900" b="0" spc="-65" dirty="0">
                <a:latin typeface="Bookman Old Style"/>
                <a:cs typeface="Bookman Old Style"/>
              </a:rPr>
              <a:t>you </a:t>
            </a:r>
            <a:r>
              <a:rPr sz="900" b="0" spc="-70" dirty="0">
                <a:latin typeface="Bookman Old Style"/>
                <a:cs typeface="Bookman Old Style"/>
              </a:rPr>
              <a:t>can </a:t>
            </a:r>
            <a:r>
              <a:rPr sz="900" b="0" spc="-55" dirty="0">
                <a:latin typeface="Bookman Old Style"/>
                <a:cs typeface="Bookman Old Style"/>
              </a:rPr>
              <a:t>choose </a:t>
            </a:r>
            <a:r>
              <a:rPr sz="900" b="0" spc="-60" dirty="0">
                <a:latin typeface="Bookman Old Style"/>
                <a:cs typeface="Bookman Old Style"/>
              </a:rPr>
              <a:t>when </a:t>
            </a:r>
            <a:r>
              <a:rPr sz="900" b="0" spc="-45" dirty="0">
                <a:latin typeface="Bookman Old Style"/>
                <a:cs typeface="Bookman Old Style"/>
              </a:rPr>
              <a:t>to </a:t>
            </a:r>
            <a:r>
              <a:rPr sz="900" b="0" spc="-50" dirty="0">
                <a:latin typeface="Bookman Old Style"/>
                <a:cs typeface="Bookman Old Style"/>
              </a:rPr>
              <a:t>enforce </a:t>
            </a:r>
            <a:r>
              <a:rPr sz="900" b="0" spc="-65" dirty="0">
                <a:latin typeface="Bookman Old Style"/>
                <a:cs typeface="Bookman Old Style"/>
              </a:rPr>
              <a:t>types </a:t>
            </a:r>
            <a:r>
              <a:rPr sz="900" b="0" spc="-70" dirty="0">
                <a:latin typeface="Bookman Old Style"/>
                <a:cs typeface="Bookman Old Style"/>
              </a:rPr>
              <a:t>and </a:t>
            </a:r>
            <a:r>
              <a:rPr sz="900" b="0" spc="-60" dirty="0">
                <a:latin typeface="Bookman Old Style"/>
                <a:cs typeface="Bookman Old Style"/>
              </a:rPr>
              <a:t>when </a:t>
            </a:r>
            <a:r>
              <a:rPr sz="900" b="0" spc="-45" dirty="0">
                <a:latin typeface="Bookman Old Style"/>
                <a:cs typeface="Bookman Old Style"/>
              </a:rPr>
              <a:t>to </a:t>
            </a:r>
            <a:r>
              <a:rPr sz="900" b="0" spc="-50" dirty="0">
                <a:latin typeface="Bookman Old Style"/>
                <a:cs typeface="Bookman Old Style"/>
              </a:rPr>
              <a:t>allow </a:t>
            </a:r>
            <a:r>
              <a:rPr sz="900" b="0" spc="-65" dirty="0">
                <a:latin typeface="Bookman Old Style"/>
                <a:cs typeface="Bookman Old Style"/>
              </a:rPr>
              <a:t>dynamic </a:t>
            </a:r>
            <a:r>
              <a:rPr sz="900" b="0" spc="-70" dirty="0">
                <a:latin typeface="Bookman Old Style"/>
                <a:cs typeface="Bookman Old Style"/>
              </a:rPr>
              <a:t>types. </a:t>
            </a:r>
            <a:r>
              <a:rPr sz="900" b="0" spc="-75" dirty="0">
                <a:latin typeface="Bookman Old Style"/>
                <a:cs typeface="Bookman Old Style"/>
              </a:rPr>
              <a:t>Unless </a:t>
            </a:r>
            <a:r>
              <a:rPr sz="900" b="0" spc="-65" dirty="0">
                <a:latin typeface="Bookman Old Style"/>
                <a:cs typeface="Bookman Old Style"/>
              </a:rPr>
              <a:t>you </a:t>
            </a:r>
            <a:r>
              <a:rPr sz="900" b="0" spc="-50" dirty="0">
                <a:latin typeface="Bookman Old Style"/>
                <a:cs typeface="Bookman Old Style"/>
              </a:rPr>
              <a:t>opt  </a:t>
            </a:r>
            <a:r>
              <a:rPr sz="900" b="0" spc="-65" dirty="0">
                <a:latin typeface="Bookman Old Style"/>
                <a:cs typeface="Bookman Old Style"/>
              </a:rPr>
              <a:t>out </a:t>
            </a:r>
            <a:r>
              <a:rPr sz="900" b="0" spc="-25" dirty="0">
                <a:latin typeface="Bookman Old Style"/>
                <a:cs typeface="Bookman Old Style"/>
              </a:rPr>
              <a:t>of </a:t>
            </a:r>
            <a:r>
              <a:rPr sz="900" b="0" spc="-55" dirty="0">
                <a:latin typeface="Bookman Old Style"/>
                <a:cs typeface="Bookman Old Style"/>
              </a:rPr>
              <a:t>type </a:t>
            </a:r>
            <a:r>
              <a:rPr sz="900" b="0" spc="-65" dirty="0">
                <a:latin typeface="Bookman Old Style"/>
                <a:cs typeface="Bookman Old Style"/>
              </a:rPr>
              <a:t>checking, </a:t>
            </a:r>
            <a:r>
              <a:rPr sz="900" b="0" spc="-75" dirty="0">
                <a:latin typeface="Bookman Old Style"/>
                <a:cs typeface="Bookman Old Style"/>
              </a:rPr>
              <a:t>using </a:t>
            </a:r>
            <a:r>
              <a:rPr sz="900" b="0" spc="-60" dirty="0">
                <a:latin typeface="Bookman Old Style"/>
                <a:cs typeface="Bookman Old Style"/>
              </a:rPr>
              <a:t>the </a:t>
            </a:r>
            <a:r>
              <a:rPr sz="900" spc="-5" dirty="0">
                <a:latin typeface="SimSun"/>
                <a:cs typeface="SimSun"/>
              </a:rPr>
              <a:t>any </a:t>
            </a:r>
            <a:r>
              <a:rPr sz="900" b="0" spc="-65" dirty="0">
                <a:latin typeface="Bookman Old Style"/>
                <a:cs typeface="Bookman Old Style"/>
              </a:rPr>
              <a:t>keyword, </a:t>
            </a:r>
            <a:r>
              <a:rPr sz="900" b="0" spc="-60" dirty="0">
                <a:latin typeface="Bookman Old Style"/>
                <a:cs typeface="Bookman Old Style"/>
              </a:rPr>
              <a:t>TypeScript </a:t>
            </a:r>
            <a:r>
              <a:rPr sz="900" b="0" spc="-35" dirty="0">
                <a:latin typeface="Bookman Old Style"/>
                <a:cs typeface="Bookman Old Style"/>
              </a:rPr>
              <a:t>will </a:t>
            </a:r>
            <a:r>
              <a:rPr sz="900" b="0" spc="-65" dirty="0">
                <a:latin typeface="Bookman Old Style"/>
                <a:cs typeface="Bookman Old Style"/>
              </a:rPr>
              <a:t>attempt </a:t>
            </a:r>
            <a:r>
              <a:rPr sz="900" b="0" spc="-45" dirty="0">
                <a:latin typeface="Bookman Old Style"/>
                <a:cs typeface="Bookman Old Style"/>
              </a:rPr>
              <a:t>to </a:t>
            </a:r>
            <a:r>
              <a:rPr sz="900" b="0" spc="-50" dirty="0">
                <a:latin typeface="Bookman Old Style"/>
                <a:cs typeface="Bookman Old Style"/>
              </a:rPr>
              <a:t>determine </a:t>
            </a:r>
            <a:r>
              <a:rPr sz="900" b="0" spc="-60" dirty="0">
                <a:latin typeface="Bookman Old Style"/>
                <a:cs typeface="Bookman Old Style"/>
              </a:rPr>
              <a:t>the </a:t>
            </a:r>
            <a:r>
              <a:rPr sz="900" b="0" spc="-65" dirty="0">
                <a:latin typeface="Bookman Old Style"/>
                <a:cs typeface="Bookman Old Style"/>
              </a:rPr>
              <a:t>types </a:t>
            </a:r>
            <a:r>
              <a:rPr sz="900" b="0" spc="-50" dirty="0">
                <a:latin typeface="Bookman Old Style"/>
                <a:cs typeface="Bookman Old Style"/>
              </a:rPr>
              <a:t>in </a:t>
            </a:r>
            <a:r>
              <a:rPr sz="900" b="0" spc="-70" dirty="0">
                <a:latin typeface="Bookman Old Style"/>
                <a:cs typeface="Bookman Old Style"/>
              </a:rPr>
              <a:t>your </a:t>
            </a:r>
            <a:r>
              <a:rPr sz="900" b="0" spc="-65" dirty="0">
                <a:latin typeface="Bookman Old Style"/>
                <a:cs typeface="Bookman Old Style"/>
              </a:rPr>
              <a:t>program </a:t>
            </a:r>
            <a:r>
              <a:rPr sz="900" b="0" spc="-70" dirty="0">
                <a:latin typeface="Bookman Old Style"/>
                <a:cs typeface="Bookman Old Style"/>
              </a:rPr>
              <a:t>and </a:t>
            </a:r>
            <a:r>
              <a:rPr sz="900" b="0" spc="-40" dirty="0">
                <a:latin typeface="Bookman Old Style"/>
                <a:cs typeface="Bookman Old Style"/>
              </a:rPr>
              <a:t>will  </a:t>
            </a:r>
            <a:r>
              <a:rPr sz="900" b="0" spc="-70" dirty="0">
                <a:latin typeface="Bookman Old Style"/>
                <a:cs typeface="Bookman Old Style"/>
              </a:rPr>
              <a:t>check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inferred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types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and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explicit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types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specify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using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type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annotations.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annotations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are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described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Chapter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95" dirty="0">
                <a:latin typeface="Bookman Old Style"/>
                <a:cs typeface="Bookman Old Style"/>
              </a:rPr>
              <a:t>1.</a:t>
            </a:r>
            <a:endParaRPr sz="900">
              <a:latin typeface="Bookman Old Style"/>
              <a:cs typeface="Bookman Old Style"/>
            </a:endParaRPr>
          </a:p>
          <a:p>
            <a:pPr marL="12700" marR="34925" indent="228600" algn="just">
              <a:lnSpc>
                <a:spcPct val="101800"/>
              </a:lnSpc>
            </a:pPr>
            <a:r>
              <a:rPr sz="900" b="0" spc="-35" dirty="0">
                <a:latin typeface="Bookman Old Style"/>
                <a:cs typeface="Bookman Old Style"/>
              </a:rPr>
              <a:t>All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checks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performed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compile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time,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which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what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makes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TypeScript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statically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typed.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compiler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  </a:t>
            </a:r>
            <a:r>
              <a:rPr sz="900" b="0" spc="-55" dirty="0">
                <a:latin typeface="Bookman Old Style"/>
                <a:cs typeface="Bookman Old Style"/>
              </a:rPr>
              <a:t>responsible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for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constructing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schedule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all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types,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checking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all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expressions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against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removing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all 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information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when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converts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code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valid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JavaScript.</a:t>
            </a:r>
            <a:endParaRPr sz="900">
              <a:latin typeface="Bookman Old Style"/>
              <a:cs typeface="Bookman Old Style"/>
            </a:endParaRPr>
          </a:p>
          <a:p>
            <a:pPr marL="12700" marR="11430" indent="228600">
              <a:lnSpc>
                <a:spcPct val="101800"/>
              </a:lnSpc>
            </a:pPr>
            <a:r>
              <a:rPr sz="900" b="0" spc="-20" dirty="0">
                <a:latin typeface="Bookman Old Style"/>
                <a:cs typeface="Bookman Old Style"/>
              </a:rPr>
              <a:t>If </a:t>
            </a:r>
            <a:r>
              <a:rPr sz="900" b="0" spc="-65" dirty="0">
                <a:latin typeface="Bookman Old Style"/>
                <a:cs typeface="Bookman Old Style"/>
              </a:rPr>
              <a:t>you </a:t>
            </a:r>
            <a:r>
              <a:rPr sz="900" b="0" spc="-50" dirty="0">
                <a:latin typeface="Bookman Old Style"/>
                <a:cs typeface="Bookman Old Style"/>
              </a:rPr>
              <a:t>were </a:t>
            </a:r>
            <a:r>
              <a:rPr sz="900" b="0" spc="-45" dirty="0">
                <a:latin typeface="Bookman Old Style"/>
                <a:cs typeface="Bookman Old Style"/>
              </a:rPr>
              <a:t>to </a:t>
            </a:r>
            <a:r>
              <a:rPr sz="900" b="0" spc="-65" dirty="0">
                <a:latin typeface="Bookman Old Style"/>
                <a:cs typeface="Bookman Old Style"/>
              </a:rPr>
              <a:t>paste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90" dirty="0">
                <a:latin typeface="Bookman Old Style"/>
                <a:cs typeface="Bookman Old Style"/>
              </a:rPr>
              <a:t>JavaScript </a:t>
            </a:r>
            <a:r>
              <a:rPr sz="900" b="0" spc="-35" dirty="0">
                <a:latin typeface="Bookman Old Style"/>
                <a:cs typeface="Bookman Old Style"/>
              </a:rPr>
              <a:t>code </a:t>
            </a:r>
            <a:r>
              <a:rPr sz="900" b="0" spc="-50" dirty="0">
                <a:latin typeface="Bookman Old Style"/>
                <a:cs typeface="Bookman Old Style"/>
              </a:rPr>
              <a:t>from </a:t>
            </a:r>
            <a:r>
              <a:rPr sz="900" b="0" spc="-55" dirty="0">
                <a:latin typeface="Bookman Old Style"/>
                <a:cs typeface="Bookman Old Style"/>
              </a:rPr>
              <a:t>Listing </a:t>
            </a:r>
            <a:r>
              <a:rPr sz="900" b="0" spc="-85" dirty="0">
                <a:latin typeface="Bookman Old Style"/>
                <a:cs typeface="Bookman Old Style"/>
              </a:rPr>
              <a:t>2-1 </a:t>
            </a:r>
            <a:r>
              <a:rPr sz="900" b="0" spc="-50" dirty="0">
                <a:latin typeface="Bookman Old Style"/>
                <a:cs typeface="Bookman Old Style"/>
              </a:rPr>
              <a:t>into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60" dirty="0">
                <a:latin typeface="Bookman Old Style"/>
                <a:cs typeface="Bookman Old Style"/>
              </a:rPr>
              <a:t>TypeScript </a:t>
            </a:r>
            <a:r>
              <a:rPr sz="900" b="0" spc="-40" dirty="0">
                <a:latin typeface="Bookman Old Style"/>
                <a:cs typeface="Bookman Old Style"/>
              </a:rPr>
              <a:t>file, </a:t>
            </a:r>
            <a:r>
              <a:rPr sz="900" b="0" spc="-65" dirty="0">
                <a:latin typeface="Bookman Old Style"/>
                <a:cs typeface="Bookman Old Style"/>
              </a:rPr>
              <a:t>you </a:t>
            </a:r>
            <a:r>
              <a:rPr sz="900" b="0" spc="-50" dirty="0">
                <a:latin typeface="Bookman Old Style"/>
                <a:cs typeface="Bookman Old Style"/>
              </a:rPr>
              <a:t>would </a:t>
            </a:r>
            <a:r>
              <a:rPr sz="900" b="0" spc="-40" dirty="0">
                <a:latin typeface="Bookman Old Style"/>
                <a:cs typeface="Bookman Old Style"/>
              </a:rPr>
              <a:t>receive </a:t>
            </a:r>
            <a:r>
              <a:rPr sz="900" b="0" spc="-60" dirty="0">
                <a:latin typeface="Bookman Old Style"/>
                <a:cs typeface="Bookman Old Style"/>
              </a:rPr>
              <a:t>errors </a:t>
            </a:r>
            <a:r>
              <a:rPr sz="900" b="0" spc="-40" dirty="0">
                <a:latin typeface="Bookman Old Style"/>
                <a:cs typeface="Bookman Old Style"/>
              </a:rPr>
              <a:t>for </a:t>
            </a:r>
            <a:r>
              <a:rPr sz="900" b="0" spc="-45" dirty="0">
                <a:latin typeface="Bookman Old Style"/>
                <a:cs typeface="Bookman Old Style"/>
              </a:rPr>
              <a:t>all </a:t>
            </a:r>
            <a:r>
              <a:rPr sz="900" b="0" spc="-25" dirty="0">
                <a:latin typeface="Bookman Old Style"/>
                <a:cs typeface="Bookman Old Style"/>
              </a:rPr>
              <a:t>of 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errors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found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example.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You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see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errors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being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flagged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TypeScript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listing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Figure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solidFill>
                  <a:srgbClr val="0000FF"/>
                </a:solidFill>
                <a:latin typeface="Bookman Old Style"/>
                <a:cs typeface="Bookman Old Style"/>
              </a:rPr>
              <a:t>2-2</a:t>
            </a:r>
            <a:r>
              <a:rPr sz="900" b="0" spc="-95" dirty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below.</a:t>
            </a:r>
            <a:endParaRPr sz="90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5800" y="2072640"/>
            <a:ext cx="3504216" cy="3049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" y="5597692"/>
            <a:ext cx="5715000" cy="0"/>
          </a:xfrm>
          <a:custGeom>
            <a:avLst/>
            <a:gdLst/>
            <a:ahLst/>
            <a:cxnLst/>
            <a:rect l="l" t="t" r="r" b="b"/>
            <a:pathLst>
              <a:path w="5715000">
                <a:moveTo>
                  <a:pt x="0" y="0"/>
                </a:moveTo>
                <a:lnTo>
                  <a:pt x="5715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800" y="6126647"/>
            <a:ext cx="5715000" cy="0"/>
          </a:xfrm>
          <a:custGeom>
            <a:avLst/>
            <a:gdLst/>
            <a:ahLst/>
            <a:cxnLst/>
            <a:rect l="l" t="t" r="r" b="b"/>
            <a:pathLst>
              <a:path w="5715000">
                <a:moveTo>
                  <a:pt x="0" y="0"/>
                </a:moveTo>
                <a:lnTo>
                  <a:pt x="5715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3097" y="5250266"/>
            <a:ext cx="5725795" cy="2483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i="1" spc="10" dirty="0">
                <a:latin typeface="Book Antiqua"/>
                <a:cs typeface="Book Antiqua"/>
              </a:rPr>
              <a:t>Figure </a:t>
            </a:r>
            <a:r>
              <a:rPr sz="900" b="1" i="1" spc="5" dirty="0">
                <a:latin typeface="Book Antiqua"/>
                <a:cs typeface="Book Antiqua"/>
              </a:rPr>
              <a:t>2-2. </a:t>
            </a:r>
            <a:r>
              <a:rPr sz="900" b="0" i="1" spc="-60" dirty="0">
                <a:latin typeface="Bookman Old Style"/>
                <a:cs typeface="Bookman Old Style"/>
              </a:rPr>
              <a:t>TypeScript </a:t>
            </a:r>
            <a:r>
              <a:rPr sz="900" b="0" i="1" spc="-35" dirty="0">
                <a:latin typeface="Bookman Old Style"/>
                <a:cs typeface="Bookman Old Style"/>
              </a:rPr>
              <a:t>compiler</a:t>
            </a:r>
            <a:r>
              <a:rPr sz="900" b="0" i="1" spc="-175" dirty="0">
                <a:latin typeface="Bookman Old Style"/>
                <a:cs typeface="Bookman Old Style"/>
              </a:rPr>
              <a:t> </a:t>
            </a:r>
            <a:r>
              <a:rPr sz="900" b="0" i="1" spc="-60" dirty="0">
                <a:latin typeface="Bookman Old Style"/>
                <a:cs typeface="Bookman Old Style"/>
              </a:rPr>
              <a:t>errors</a:t>
            </a:r>
            <a:endParaRPr sz="9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 marR="66040">
              <a:lnSpc>
                <a:spcPct val="116700"/>
              </a:lnSpc>
              <a:buClr>
                <a:srgbClr val="CFD0D0"/>
              </a:buClr>
              <a:buFont typeface="MS UI Gothic"/>
              <a:buChar char="■"/>
              <a:tabLst>
                <a:tab pos="140335" algn="l"/>
              </a:tabLst>
            </a:pPr>
            <a:r>
              <a:rPr sz="1000" b="1" spc="-105" dirty="0">
                <a:latin typeface="Arial"/>
                <a:cs typeface="Arial"/>
              </a:rPr>
              <a:t>Note </a:t>
            </a:r>
            <a:r>
              <a:rPr sz="1000" spc="-145" dirty="0">
                <a:latin typeface="Arial"/>
                <a:cs typeface="Arial"/>
              </a:rPr>
              <a:t>One </a:t>
            </a:r>
            <a:r>
              <a:rPr sz="1000" spc="-70" dirty="0">
                <a:latin typeface="Arial"/>
                <a:cs typeface="Arial"/>
              </a:rPr>
              <a:t>of </a:t>
            </a:r>
            <a:r>
              <a:rPr sz="1000" spc="-75" dirty="0">
                <a:latin typeface="Arial"/>
                <a:cs typeface="Arial"/>
              </a:rPr>
              <a:t>the </a:t>
            </a:r>
            <a:r>
              <a:rPr sz="1000" spc="-90" dirty="0">
                <a:latin typeface="Arial"/>
                <a:cs typeface="Arial"/>
              </a:rPr>
              <a:t>key </a:t>
            </a:r>
            <a:r>
              <a:rPr sz="1000" spc="-75" dirty="0">
                <a:latin typeface="Arial"/>
                <a:cs typeface="Arial"/>
              </a:rPr>
              <a:t>points </a:t>
            </a:r>
            <a:r>
              <a:rPr sz="1000" spc="-60" dirty="0">
                <a:latin typeface="Arial"/>
                <a:cs typeface="Arial"/>
              </a:rPr>
              <a:t>in typeScript’s </a:t>
            </a:r>
            <a:r>
              <a:rPr sz="1000" spc="-80" dirty="0">
                <a:latin typeface="Arial"/>
                <a:cs typeface="Arial"/>
              </a:rPr>
              <a:t>type </a:t>
            </a:r>
            <a:r>
              <a:rPr sz="1000" spc="-90" dirty="0">
                <a:latin typeface="Arial"/>
                <a:cs typeface="Arial"/>
              </a:rPr>
              <a:t>system </a:t>
            </a:r>
            <a:r>
              <a:rPr sz="1000" spc="-60" dirty="0">
                <a:latin typeface="Arial"/>
                <a:cs typeface="Arial"/>
              </a:rPr>
              <a:t>is </a:t>
            </a:r>
            <a:r>
              <a:rPr sz="1000" spc="-75" dirty="0">
                <a:latin typeface="Arial"/>
                <a:cs typeface="Arial"/>
              </a:rPr>
              <a:t>the </a:t>
            </a:r>
            <a:r>
              <a:rPr sz="1000" spc="-65" dirty="0">
                <a:latin typeface="Arial"/>
                <a:cs typeface="Arial"/>
              </a:rPr>
              <a:t>optionality </a:t>
            </a:r>
            <a:r>
              <a:rPr sz="1000" spc="-70" dirty="0">
                <a:latin typeface="Arial"/>
                <a:cs typeface="Arial"/>
              </a:rPr>
              <a:t>of </a:t>
            </a:r>
            <a:r>
              <a:rPr sz="1000" spc="-75" dirty="0">
                <a:latin typeface="Arial"/>
                <a:cs typeface="Arial"/>
              </a:rPr>
              <a:t>the types. </a:t>
            </a:r>
            <a:r>
              <a:rPr sz="1000" spc="-5" dirty="0">
                <a:latin typeface="Arial"/>
                <a:cs typeface="Arial"/>
              </a:rPr>
              <a:t>this </a:t>
            </a:r>
            <a:r>
              <a:rPr sz="1000" spc="-65" dirty="0">
                <a:latin typeface="Arial"/>
                <a:cs typeface="Arial"/>
              </a:rPr>
              <a:t>effectively </a:t>
            </a:r>
            <a:r>
              <a:rPr sz="1000" spc="-105" dirty="0">
                <a:latin typeface="Arial"/>
                <a:cs typeface="Arial"/>
              </a:rPr>
              <a:t>means </a:t>
            </a:r>
            <a:r>
              <a:rPr sz="1000" spc="-100" dirty="0">
                <a:latin typeface="Arial"/>
                <a:cs typeface="Arial"/>
              </a:rPr>
              <a:t>you </a:t>
            </a:r>
            <a:r>
              <a:rPr sz="1000" spc="-90" dirty="0">
                <a:latin typeface="Arial"/>
                <a:cs typeface="Arial"/>
              </a:rPr>
              <a:t>are  </a:t>
            </a:r>
            <a:r>
              <a:rPr sz="1000" spc="-75" dirty="0">
                <a:latin typeface="Arial"/>
                <a:cs typeface="Arial"/>
              </a:rPr>
              <a:t>not </a:t>
            </a:r>
            <a:r>
              <a:rPr sz="1000" spc="-65" dirty="0">
                <a:latin typeface="Arial"/>
                <a:cs typeface="Arial"/>
              </a:rPr>
              <a:t>restricted </a:t>
            </a:r>
            <a:r>
              <a:rPr sz="1000" spc="-70" dirty="0">
                <a:latin typeface="Arial"/>
                <a:cs typeface="Arial"/>
              </a:rPr>
              <a:t>to </a:t>
            </a:r>
            <a:r>
              <a:rPr sz="1000" spc="-55" dirty="0">
                <a:latin typeface="Arial"/>
                <a:cs typeface="Arial"/>
              </a:rPr>
              <a:t>static </a:t>
            </a:r>
            <a:r>
              <a:rPr sz="1000" spc="-85" dirty="0">
                <a:latin typeface="Arial"/>
                <a:cs typeface="Arial"/>
              </a:rPr>
              <a:t>types </a:t>
            </a:r>
            <a:r>
              <a:rPr sz="1000" spc="-100" dirty="0">
                <a:latin typeface="Arial"/>
                <a:cs typeface="Arial"/>
              </a:rPr>
              <a:t>and </a:t>
            </a:r>
            <a:r>
              <a:rPr sz="1000" spc="-95" dirty="0">
                <a:latin typeface="Arial"/>
                <a:cs typeface="Arial"/>
              </a:rPr>
              <a:t>can </a:t>
            </a:r>
            <a:r>
              <a:rPr sz="1000" spc="-75" dirty="0">
                <a:latin typeface="Arial"/>
                <a:cs typeface="Arial"/>
              </a:rPr>
              <a:t>opt </a:t>
            </a:r>
            <a:r>
              <a:rPr sz="1000" spc="-70" dirty="0">
                <a:latin typeface="Arial"/>
                <a:cs typeface="Arial"/>
              </a:rPr>
              <a:t>to </a:t>
            </a:r>
            <a:r>
              <a:rPr sz="1000" spc="-100" dirty="0">
                <a:latin typeface="Arial"/>
                <a:cs typeface="Arial"/>
              </a:rPr>
              <a:t>use </a:t>
            </a:r>
            <a:r>
              <a:rPr sz="1000" spc="-85" dirty="0">
                <a:latin typeface="Arial"/>
                <a:cs typeface="Arial"/>
              </a:rPr>
              <a:t>dynamic behavior </a:t>
            </a:r>
            <a:r>
              <a:rPr sz="1000" spc="-95" dirty="0">
                <a:latin typeface="Arial"/>
                <a:cs typeface="Arial"/>
              </a:rPr>
              <a:t>whenever</a:t>
            </a:r>
            <a:r>
              <a:rPr sz="1000" spc="-90" dirty="0">
                <a:latin typeface="Arial"/>
                <a:cs typeface="Arial"/>
              </a:rPr>
              <a:t> </a:t>
            </a:r>
            <a:r>
              <a:rPr sz="1000" spc="-95" dirty="0">
                <a:latin typeface="Arial"/>
                <a:cs typeface="Arial"/>
              </a:rPr>
              <a:t>needed.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90" dirty="0">
                <a:latin typeface="Arial"/>
                <a:cs typeface="Arial"/>
              </a:rPr>
              <a:t>Structural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160" dirty="0">
                <a:latin typeface="Arial"/>
                <a:cs typeface="Arial"/>
              </a:rPr>
              <a:t>Typing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900" b="0" spc="-60" dirty="0">
                <a:latin typeface="Bookman Old Style"/>
                <a:cs typeface="Bookman Old Style"/>
              </a:rPr>
              <a:t>TypeScript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structural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system;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contrasts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with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most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C-like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languages,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which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typically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nominative.</a:t>
            </a:r>
            <a:endParaRPr sz="900">
              <a:latin typeface="Bookman Old Style"/>
              <a:cs typeface="Bookman Old Style"/>
            </a:endParaRPr>
          </a:p>
          <a:p>
            <a:pPr marL="12700" marR="6985">
              <a:lnSpc>
                <a:spcPct val="101800"/>
              </a:lnSpc>
            </a:pPr>
            <a:r>
              <a:rPr sz="900" b="0" spc="-4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nominative,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i="1" spc="-35" dirty="0">
                <a:latin typeface="Bookman Old Style"/>
                <a:cs typeface="Bookman Old Style"/>
              </a:rPr>
              <a:t>nominal</a:t>
            </a:r>
            <a:r>
              <a:rPr sz="900" b="0" spc="-35" dirty="0">
                <a:latin typeface="Bookman Old Style"/>
                <a:cs typeface="Bookman Old Style"/>
              </a:rPr>
              <a:t>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system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relies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explicit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named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annotations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determine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types.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nominal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system,  a class </a:t>
            </a:r>
            <a:r>
              <a:rPr sz="900" b="0" spc="-50" dirty="0">
                <a:latin typeface="Bookman Old Style"/>
                <a:cs typeface="Bookman Old Style"/>
              </a:rPr>
              <a:t>would only </a:t>
            </a:r>
            <a:r>
              <a:rPr sz="900" b="0" spc="-45" dirty="0">
                <a:latin typeface="Bookman Old Style"/>
                <a:cs typeface="Bookman Old Style"/>
              </a:rPr>
              <a:t>be </a:t>
            </a:r>
            <a:r>
              <a:rPr sz="900" b="0" spc="-60" dirty="0">
                <a:latin typeface="Bookman Old Style"/>
                <a:cs typeface="Bookman Old Style"/>
              </a:rPr>
              <a:t>seen </a:t>
            </a:r>
            <a:r>
              <a:rPr sz="900" b="0" spc="-45" dirty="0">
                <a:latin typeface="Bookman Old Style"/>
                <a:cs typeface="Bookman Old Style"/>
              </a:rPr>
              <a:t>to </a:t>
            </a:r>
            <a:r>
              <a:rPr sz="900" b="0" spc="-50" dirty="0">
                <a:latin typeface="Bookman Old Style"/>
                <a:cs typeface="Bookman Old Style"/>
              </a:rPr>
              <a:t>implement </a:t>
            </a:r>
            <a:r>
              <a:rPr sz="900" b="0" spc="-75" dirty="0">
                <a:latin typeface="Bookman Old Style"/>
                <a:cs typeface="Bookman Old Style"/>
              </a:rPr>
              <a:t>an </a:t>
            </a:r>
            <a:r>
              <a:rPr sz="900" b="0" spc="-50" dirty="0">
                <a:latin typeface="Bookman Old Style"/>
                <a:cs typeface="Bookman Old Style"/>
              </a:rPr>
              <a:t>interface </a:t>
            </a:r>
            <a:r>
              <a:rPr sz="900" b="0" spc="-30" dirty="0">
                <a:latin typeface="Bookman Old Style"/>
                <a:cs typeface="Bookman Old Style"/>
              </a:rPr>
              <a:t>if </a:t>
            </a:r>
            <a:r>
              <a:rPr sz="900" b="0" spc="-45" dirty="0">
                <a:latin typeface="Bookman Old Style"/>
                <a:cs typeface="Bookman Old Style"/>
              </a:rPr>
              <a:t>it </a:t>
            </a:r>
            <a:r>
              <a:rPr sz="900" b="0" spc="-80" dirty="0">
                <a:latin typeface="Bookman Old Style"/>
                <a:cs typeface="Bookman Old Style"/>
              </a:rPr>
              <a:t>was </a:t>
            </a:r>
            <a:r>
              <a:rPr sz="900" b="0" spc="-50" dirty="0">
                <a:latin typeface="Bookman Old Style"/>
                <a:cs typeface="Bookman Old Style"/>
              </a:rPr>
              <a:t>decorated </a:t>
            </a:r>
            <a:r>
              <a:rPr sz="900" b="0" spc="-55" dirty="0">
                <a:latin typeface="Bookman Old Style"/>
                <a:cs typeface="Bookman Old Style"/>
              </a:rPr>
              <a:t>with the </a:t>
            </a:r>
            <a:r>
              <a:rPr sz="900" b="0" spc="-65" dirty="0">
                <a:latin typeface="Bookman Old Style"/>
                <a:cs typeface="Bookman Old Style"/>
              </a:rPr>
              <a:t>name </a:t>
            </a:r>
            <a:r>
              <a:rPr sz="900" b="0" spc="-25" dirty="0">
                <a:latin typeface="Bookman Old Style"/>
                <a:cs typeface="Bookman Old Style"/>
              </a:rPr>
              <a:t>of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50" dirty="0">
                <a:latin typeface="Bookman Old Style"/>
                <a:cs typeface="Bookman Old Style"/>
              </a:rPr>
              <a:t>interface </a:t>
            </a:r>
            <a:r>
              <a:rPr sz="900" b="0" spc="-35" dirty="0">
                <a:latin typeface="Bookman Old Style"/>
                <a:cs typeface="Bookman Old Style"/>
              </a:rPr>
              <a:t>(i.e., </a:t>
            </a:r>
            <a:r>
              <a:rPr sz="900" b="0" spc="-45" dirty="0">
                <a:latin typeface="Bookman Old Style"/>
                <a:cs typeface="Bookman Old Style"/>
              </a:rPr>
              <a:t>it </a:t>
            </a:r>
            <a:r>
              <a:rPr sz="900" b="0" spc="-85" dirty="0">
                <a:latin typeface="Bookman Old Style"/>
                <a:cs typeface="Bookman Old Style"/>
              </a:rPr>
              <a:t>must  </a:t>
            </a:r>
            <a:r>
              <a:rPr sz="900" b="0" spc="-45" dirty="0">
                <a:latin typeface="Bookman Old Style"/>
                <a:cs typeface="Bookman Old Style"/>
              </a:rPr>
              <a:t>explicitly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state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implements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interface).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structural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system,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explicit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decoration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not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required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 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value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acceptable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long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its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structure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matches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specification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required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type.</a:t>
            </a:r>
            <a:endParaRPr sz="900">
              <a:latin typeface="Bookman Old Style"/>
              <a:cs typeface="Bookman Old Style"/>
            </a:endParaRPr>
          </a:p>
          <a:p>
            <a:pPr marL="12700" marR="5080" indent="228600">
              <a:lnSpc>
                <a:spcPct val="101800"/>
              </a:lnSpc>
            </a:pPr>
            <a:r>
              <a:rPr sz="900" b="0" spc="-4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nominal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system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intended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prevent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accidental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equivalence—just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because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something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has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same  </a:t>
            </a:r>
            <a:r>
              <a:rPr sz="900" b="0" spc="-50" dirty="0">
                <a:latin typeface="Bookman Old Style"/>
                <a:cs typeface="Bookman Old Style"/>
              </a:rPr>
              <a:t>properties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does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not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mean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valid—but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TypeScript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structurally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accidental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equivalence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possible.</a:t>
            </a:r>
            <a:endParaRPr sz="9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60833" y="7992871"/>
            <a:ext cx="15303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25" dirty="0">
                <a:latin typeface="Bookman Old Style"/>
                <a:cs typeface="Bookman Old Style"/>
              </a:rPr>
              <a:t>49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82900" y="8241630"/>
            <a:ext cx="10915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www.it-ebooks.info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500" y="7992871"/>
            <a:ext cx="15557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14" dirty="0">
                <a:latin typeface="Bookman Old Style"/>
                <a:cs typeface="Bookman Old Style"/>
              </a:rPr>
              <a:t>50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82900" y="8241630"/>
            <a:ext cx="10915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www.it-ebooks.info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44500" y="301118"/>
            <a:ext cx="5698490" cy="753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Chapter </a:t>
            </a:r>
            <a:r>
              <a:rPr sz="800" spc="-65" dirty="0">
                <a:latin typeface="Arial"/>
                <a:cs typeface="Arial"/>
              </a:rPr>
              <a:t>2 </a:t>
            </a:r>
            <a:r>
              <a:rPr sz="800" spc="-195" dirty="0">
                <a:solidFill>
                  <a:srgbClr val="CFD0D0"/>
                </a:solidFill>
                <a:latin typeface="MS UI Gothic"/>
                <a:cs typeface="MS UI Gothic"/>
              </a:rPr>
              <a:t>■ </a:t>
            </a:r>
            <a:r>
              <a:rPr sz="800" spc="15" dirty="0">
                <a:latin typeface="Arial"/>
                <a:cs typeface="Arial"/>
              </a:rPr>
              <a:t>the </a:t>
            </a:r>
            <a:r>
              <a:rPr sz="800" spc="-5" dirty="0">
                <a:latin typeface="Arial"/>
                <a:cs typeface="Arial"/>
              </a:rPr>
              <a:t>type</a:t>
            </a:r>
            <a:r>
              <a:rPr sz="800" spc="-95" dirty="0">
                <a:latin typeface="Arial"/>
                <a:cs typeface="Arial"/>
              </a:rPr>
              <a:t> </a:t>
            </a:r>
            <a:r>
              <a:rPr sz="800" spc="-55" dirty="0">
                <a:latin typeface="Arial"/>
                <a:cs typeface="Arial"/>
              </a:rPr>
              <a:t>SyStem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33020" indent="228600">
              <a:lnSpc>
                <a:spcPct val="101800"/>
              </a:lnSpc>
            </a:pPr>
            <a:r>
              <a:rPr sz="900" b="0" spc="-45" dirty="0">
                <a:latin typeface="Bookman Old Style"/>
                <a:cs typeface="Bookman Old Style"/>
              </a:rPr>
              <a:t>In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55" dirty="0">
                <a:latin typeface="Bookman Old Style"/>
                <a:cs typeface="Bookman Old Style"/>
              </a:rPr>
              <a:t>nominal </a:t>
            </a:r>
            <a:r>
              <a:rPr sz="900" b="0" spc="-50" dirty="0">
                <a:latin typeface="Bookman Old Style"/>
                <a:cs typeface="Bookman Old Style"/>
              </a:rPr>
              <a:t>type </a:t>
            </a:r>
            <a:r>
              <a:rPr sz="900" b="0" spc="-75" dirty="0">
                <a:latin typeface="Bookman Old Style"/>
                <a:cs typeface="Bookman Old Style"/>
              </a:rPr>
              <a:t>system </a:t>
            </a:r>
            <a:r>
              <a:rPr sz="900" b="0" spc="-65" dirty="0">
                <a:latin typeface="Bookman Old Style"/>
                <a:cs typeface="Bookman Old Style"/>
              </a:rPr>
              <a:t>you </a:t>
            </a:r>
            <a:r>
              <a:rPr sz="900" b="0" spc="-50" dirty="0">
                <a:latin typeface="Bookman Old Style"/>
                <a:cs typeface="Bookman Old Style"/>
              </a:rPr>
              <a:t>could </a:t>
            </a:r>
            <a:r>
              <a:rPr sz="900" b="0" spc="-75" dirty="0">
                <a:latin typeface="Bookman Old Style"/>
                <a:cs typeface="Bookman Old Style"/>
              </a:rPr>
              <a:t>use </a:t>
            </a:r>
            <a:r>
              <a:rPr sz="900" b="0" spc="-60" dirty="0">
                <a:latin typeface="Bookman Old Style"/>
                <a:cs typeface="Bookman Old Style"/>
              </a:rPr>
              <a:t>named types </a:t>
            </a:r>
            <a:r>
              <a:rPr sz="900" b="0" spc="-45" dirty="0">
                <a:latin typeface="Bookman Old Style"/>
                <a:cs typeface="Bookman Old Style"/>
              </a:rPr>
              <a:t>to </a:t>
            </a:r>
            <a:r>
              <a:rPr sz="900" b="0" spc="-70" dirty="0">
                <a:latin typeface="Bookman Old Style"/>
                <a:cs typeface="Bookman Old Style"/>
              </a:rPr>
              <a:t>ensure </a:t>
            </a:r>
            <a:r>
              <a:rPr sz="900" b="0" spc="-75" dirty="0">
                <a:latin typeface="Bookman Old Style"/>
                <a:cs typeface="Bookman Old Style"/>
              </a:rPr>
              <a:t>that </a:t>
            </a:r>
            <a:r>
              <a:rPr sz="900" b="0" spc="-50" dirty="0">
                <a:latin typeface="Bookman Old Style"/>
                <a:cs typeface="Bookman Old Style"/>
              </a:rPr>
              <a:t>correct </a:t>
            </a:r>
            <a:r>
              <a:rPr sz="900" b="0" spc="-70" dirty="0">
                <a:latin typeface="Bookman Old Style"/>
                <a:cs typeface="Bookman Old Style"/>
              </a:rPr>
              <a:t>arguments </a:t>
            </a:r>
            <a:r>
              <a:rPr sz="900" b="0" spc="-50" dirty="0">
                <a:latin typeface="Bookman Old Style"/>
                <a:cs typeface="Bookman Old Style"/>
              </a:rPr>
              <a:t>were </a:t>
            </a:r>
            <a:r>
              <a:rPr sz="900" b="0" spc="-45" dirty="0">
                <a:latin typeface="Bookman Old Style"/>
                <a:cs typeface="Bookman Old Style"/>
              </a:rPr>
              <a:t>being </a:t>
            </a:r>
            <a:r>
              <a:rPr sz="900" b="0" spc="-70" dirty="0">
                <a:latin typeface="Bookman Old Style"/>
                <a:cs typeface="Bookman Old Style"/>
              </a:rPr>
              <a:t>passed, </a:t>
            </a:r>
            <a:r>
              <a:rPr sz="900" b="0" spc="-40" dirty="0">
                <a:latin typeface="Bookman Old Style"/>
                <a:cs typeface="Bookman Old Style"/>
              </a:rPr>
              <a:t>for  </a:t>
            </a:r>
            <a:r>
              <a:rPr sz="900" b="0" spc="-60" dirty="0">
                <a:latin typeface="Bookman Old Style"/>
                <a:cs typeface="Bookman Old Style"/>
              </a:rPr>
              <a:t>example,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could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create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CustomerId</a:t>
            </a:r>
            <a:r>
              <a:rPr sz="900" spc="-254" dirty="0">
                <a:latin typeface="SimSun"/>
                <a:cs typeface="SimSun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wrap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identifier’s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value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use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prevent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assignment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plain  </a:t>
            </a:r>
            <a:r>
              <a:rPr sz="900" spc="-10" dirty="0">
                <a:latin typeface="SimSun"/>
                <a:cs typeface="SimSun"/>
              </a:rPr>
              <a:t>number</a:t>
            </a:r>
            <a:r>
              <a:rPr sz="900" b="0" spc="-10" dirty="0">
                <a:latin typeface="Bookman Old Style"/>
                <a:cs typeface="Bookman Old Style"/>
              </a:rPr>
              <a:t>, </a:t>
            </a:r>
            <a:r>
              <a:rPr sz="900" b="0" spc="-40" dirty="0">
                <a:latin typeface="Bookman Old Style"/>
                <a:cs typeface="Bookman Old Style"/>
              </a:rPr>
              <a:t>or </a:t>
            </a:r>
            <a:r>
              <a:rPr sz="900" spc="-10" dirty="0">
                <a:latin typeface="SimSun"/>
                <a:cs typeface="SimSun"/>
              </a:rPr>
              <a:t>ProductId</a:t>
            </a:r>
            <a:r>
              <a:rPr sz="900" b="0" spc="-10" dirty="0">
                <a:latin typeface="Bookman Old Style"/>
                <a:cs typeface="Bookman Old Style"/>
              </a:rPr>
              <a:t>, </a:t>
            </a:r>
            <a:r>
              <a:rPr sz="900" spc="-5" dirty="0">
                <a:latin typeface="SimSun"/>
                <a:cs typeface="SimSun"/>
              </a:rPr>
              <a:t>CustomerTypeId</a:t>
            </a:r>
            <a:r>
              <a:rPr sz="900" b="0" spc="-5" dirty="0">
                <a:latin typeface="Bookman Old Style"/>
                <a:cs typeface="Bookman Old Style"/>
              </a:rPr>
              <a:t>, </a:t>
            </a:r>
            <a:r>
              <a:rPr sz="900" b="0" spc="-40" dirty="0">
                <a:latin typeface="Bookman Old Style"/>
                <a:cs typeface="Bookman Old Style"/>
              </a:rPr>
              <a:t>or </a:t>
            </a:r>
            <a:r>
              <a:rPr sz="900" b="0" spc="-75" dirty="0">
                <a:latin typeface="Bookman Old Style"/>
                <a:cs typeface="Bookman Old Style"/>
              </a:rPr>
              <a:t>any </a:t>
            </a:r>
            <a:r>
              <a:rPr sz="900" b="0" spc="-50" dirty="0">
                <a:latin typeface="Bookman Old Style"/>
                <a:cs typeface="Bookman Old Style"/>
              </a:rPr>
              <a:t>other </a:t>
            </a:r>
            <a:r>
              <a:rPr sz="900" b="0" spc="-60" dirty="0">
                <a:latin typeface="Bookman Old Style"/>
                <a:cs typeface="Bookman Old Style"/>
              </a:rPr>
              <a:t>type. </a:t>
            </a:r>
            <a:r>
              <a:rPr sz="900" b="0" spc="-45" dirty="0">
                <a:latin typeface="Bookman Old Style"/>
                <a:cs typeface="Bookman Old Style"/>
              </a:rPr>
              <a:t>A </a:t>
            </a:r>
            <a:r>
              <a:rPr sz="900" b="0" spc="-50" dirty="0">
                <a:latin typeface="Bookman Old Style"/>
                <a:cs typeface="Bookman Old Style"/>
              </a:rPr>
              <a:t>type </a:t>
            </a:r>
            <a:r>
              <a:rPr sz="900" b="0" spc="-55" dirty="0">
                <a:latin typeface="Bookman Old Style"/>
                <a:cs typeface="Bookman Old Style"/>
              </a:rPr>
              <a:t>with </a:t>
            </a:r>
            <a:r>
              <a:rPr sz="900" b="0" spc="-50" dirty="0">
                <a:latin typeface="Bookman Old Style"/>
                <a:cs typeface="Bookman Old Style"/>
              </a:rPr>
              <a:t>identical </a:t>
            </a:r>
            <a:r>
              <a:rPr sz="900" b="0" spc="-55" dirty="0">
                <a:latin typeface="Bookman Old Style"/>
                <a:cs typeface="Bookman Old Style"/>
              </a:rPr>
              <a:t>properties, </a:t>
            </a:r>
            <a:r>
              <a:rPr sz="900" b="0" spc="-75" dirty="0">
                <a:latin typeface="Bookman Old Style"/>
                <a:cs typeface="Bookman Old Style"/>
              </a:rPr>
              <a:t>but a </a:t>
            </a:r>
            <a:r>
              <a:rPr sz="900" b="0" spc="-45" dirty="0">
                <a:latin typeface="Bookman Old Style"/>
                <a:cs typeface="Bookman Old Style"/>
              </a:rPr>
              <a:t>different </a:t>
            </a:r>
            <a:r>
              <a:rPr sz="900" b="0" spc="-65" dirty="0">
                <a:latin typeface="Bookman Old Style"/>
                <a:cs typeface="Bookman Old Style"/>
              </a:rPr>
              <a:t>name,  </a:t>
            </a:r>
            <a:r>
              <a:rPr sz="900" b="0" spc="-50" dirty="0">
                <a:latin typeface="Bookman Old Style"/>
                <a:cs typeface="Bookman Old Style"/>
              </a:rPr>
              <a:t>would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not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accepted.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structural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system,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if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CustomerId</a:t>
            </a:r>
            <a:r>
              <a:rPr sz="900" spc="-265" dirty="0">
                <a:latin typeface="SimSun"/>
                <a:cs typeface="SimSun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wrapped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public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property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named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value</a:t>
            </a:r>
            <a:r>
              <a:rPr sz="900" spc="-265" dirty="0">
                <a:latin typeface="SimSun"/>
                <a:cs typeface="SimSun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  </a:t>
            </a:r>
            <a:r>
              <a:rPr sz="900" b="0" spc="-50" dirty="0">
                <a:latin typeface="Bookman Old Style"/>
                <a:cs typeface="Bookman Old Style"/>
              </a:rPr>
              <a:t>contained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ID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number,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other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had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value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property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with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equivalent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would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acceptable.</a:t>
            </a:r>
            <a:endParaRPr sz="900">
              <a:latin typeface="Bookman Old Style"/>
              <a:cs typeface="Bookman Old Style"/>
            </a:endParaRPr>
          </a:p>
          <a:p>
            <a:pPr marL="12700" marR="59690" indent="228600">
              <a:lnSpc>
                <a:spcPct val="101800"/>
              </a:lnSpc>
            </a:pPr>
            <a:r>
              <a:rPr sz="900" b="0" spc="-20" dirty="0">
                <a:latin typeface="Bookman Old Style"/>
                <a:cs typeface="Bookman Old Style"/>
              </a:rPr>
              <a:t>If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wanted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use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custom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for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kind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safety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TypeScript,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would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have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ensure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  </a:t>
            </a:r>
            <a:r>
              <a:rPr sz="900" b="0" spc="-50" dirty="0">
                <a:latin typeface="Bookman Old Style"/>
                <a:cs typeface="Bookman Old Style"/>
              </a:rPr>
              <a:t>were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not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accidentally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equivalent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making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them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structurally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unique.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could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do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by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adding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public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property  </a:t>
            </a:r>
            <a:r>
              <a:rPr sz="900" b="0" spc="-55" dirty="0">
                <a:latin typeface="Bookman Old Style"/>
                <a:cs typeface="Bookman Old Style"/>
              </a:rPr>
              <a:t>with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55" dirty="0">
                <a:latin typeface="Bookman Old Style"/>
                <a:cs typeface="Bookman Old Style"/>
              </a:rPr>
              <a:t>unique </a:t>
            </a:r>
            <a:r>
              <a:rPr sz="900" b="0" spc="-65" dirty="0">
                <a:latin typeface="Bookman Old Style"/>
                <a:cs typeface="Bookman Old Style"/>
              </a:rPr>
              <a:t>name </a:t>
            </a:r>
            <a:r>
              <a:rPr sz="900" b="0" spc="-60" dirty="0">
                <a:latin typeface="Bookman Old Style"/>
                <a:cs typeface="Bookman Old Style"/>
              </a:rPr>
              <a:t>(such </a:t>
            </a:r>
            <a:r>
              <a:rPr sz="900" b="0" spc="-90" dirty="0">
                <a:latin typeface="Bookman Old Style"/>
                <a:cs typeface="Bookman Old Style"/>
              </a:rPr>
              <a:t>as </a:t>
            </a:r>
            <a:r>
              <a:rPr sz="900" dirty="0">
                <a:latin typeface="SimSun"/>
                <a:cs typeface="SimSun"/>
              </a:rPr>
              <a:t>customerIdValue </a:t>
            </a:r>
            <a:r>
              <a:rPr sz="900" b="0" spc="-45" dirty="0">
                <a:latin typeface="Bookman Old Style"/>
                <a:cs typeface="Bookman Old Style"/>
              </a:rPr>
              <a:t>on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dirty="0">
                <a:latin typeface="SimSun"/>
                <a:cs typeface="SimSun"/>
              </a:rPr>
              <a:t>CustomerId </a:t>
            </a:r>
            <a:r>
              <a:rPr sz="900" b="0" spc="-45" dirty="0">
                <a:latin typeface="Bookman Old Style"/>
                <a:cs typeface="Bookman Old Style"/>
              </a:rPr>
              <a:t>interface), </a:t>
            </a:r>
            <a:r>
              <a:rPr sz="900" b="0" spc="-40" dirty="0">
                <a:latin typeface="Bookman Old Style"/>
                <a:cs typeface="Bookman Old Style"/>
              </a:rPr>
              <a:t>or </a:t>
            </a:r>
            <a:r>
              <a:rPr sz="900" b="0" spc="-65" dirty="0">
                <a:latin typeface="Bookman Old Style"/>
                <a:cs typeface="Bookman Old Style"/>
              </a:rPr>
              <a:t>by </a:t>
            </a:r>
            <a:r>
              <a:rPr sz="900" b="0" spc="-55" dirty="0">
                <a:latin typeface="Bookman Old Style"/>
                <a:cs typeface="Bookman Old Style"/>
              </a:rPr>
              <a:t>adding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55" dirty="0">
                <a:latin typeface="Bookman Old Style"/>
                <a:cs typeface="Bookman Old Style"/>
              </a:rPr>
              <a:t>private member </a:t>
            </a:r>
            <a:r>
              <a:rPr sz="900" b="0" spc="-45" dirty="0">
                <a:latin typeface="Bookman Old Style"/>
                <a:cs typeface="Bookman Old Style"/>
              </a:rPr>
              <a:t>to </a:t>
            </a:r>
            <a:r>
              <a:rPr sz="900" b="0" spc="-75" dirty="0">
                <a:latin typeface="Bookman Old Style"/>
                <a:cs typeface="Bookman Old Style"/>
              </a:rPr>
              <a:t>a  class.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Whenever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add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private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member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class,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becomes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impossible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match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its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structure.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0" dirty="0">
                <a:latin typeface="Bookman Old Style"/>
                <a:cs typeface="Bookman Old Style"/>
              </a:rPr>
              <a:t>If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require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endParaRPr sz="900">
              <a:latin typeface="Bookman Old Style"/>
              <a:cs typeface="Bookman Old Style"/>
            </a:endParaRPr>
          </a:p>
          <a:p>
            <a:pPr marL="12700" marR="5080">
              <a:lnSpc>
                <a:spcPct val="101800"/>
              </a:lnSpc>
            </a:pPr>
            <a:r>
              <a:rPr sz="900" b="0" spc="-45" dirty="0">
                <a:latin typeface="Bookman Old Style"/>
                <a:cs typeface="Bookman Old Style"/>
              </a:rPr>
              <a:t>different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ID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objects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polymorphic,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could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achieve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this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having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additional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property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method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would  </a:t>
            </a:r>
            <a:r>
              <a:rPr sz="900" b="0" spc="-65" dirty="0">
                <a:latin typeface="Bookman Old Style"/>
                <a:cs typeface="Bookman Old Style"/>
              </a:rPr>
              <a:t>have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same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name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all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objects.</a:t>
            </a:r>
            <a:endParaRPr sz="900">
              <a:latin typeface="Bookman Old Style"/>
              <a:cs typeface="Bookman Old Style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b="0" spc="-45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Listing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2-2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CustomerId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class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uses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getValue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method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wherever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needed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substituted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for</a:t>
            </a:r>
            <a:endParaRPr sz="9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ObjectId</a:t>
            </a:r>
            <a:r>
              <a:rPr sz="900" spc="-265" dirty="0">
                <a:latin typeface="SimSun"/>
                <a:cs typeface="SimSun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private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id</a:t>
            </a:r>
            <a:r>
              <a:rPr sz="900" spc="-80" dirty="0">
                <a:latin typeface="SimSun"/>
                <a:cs typeface="SimSun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property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avoids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accidental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equivalence.</a:t>
            </a:r>
            <a:endParaRPr sz="9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5" dirty="0">
                <a:latin typeface="Book Antiqua"/>
                <a:cs typeface="Book Antiqua"/>
              </a:rPr>
              <a:t>2-2. </a:t>
            </a:r>
            <a:r>
              <a:rPr sz="900" b="0" spc="-65" dirty="0">
                <a:latin typeface="Bookman Old Style"/>
                <a:cs typeface="Bookman Old Style"/>
              </a:rPr>
              <a:t>Using and </a:t>
            </a:r>
            <a:r>
              <a:rPr sz="900" b="0" spc="-50" dirty="0">
                <a:latin typeface="Bookman Old Style"/>
                <a:cs typeface="Bookman Old Style"/>
              </a:rPr>
              <a:t>avoiding</a:t>
            </a:r>
            <a:r>
              <a:rPr sz="900" b="0" spc="-229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equivalence</a:t>
            </a:r>
            <a:endParaRPr sz="900">
              <a:latin typeface="Bookman Old Style"/>
              <a:cs typeface="Bookman Old Style"/>
            </a:endParaRPr>
          </a:p>
          <a:p>
            <a:pPr marL="184150" marR="4420235" indent="-171450">
              <a:lnSpc>
                <a:spcPct val="101800"/>
              </a:lnSpc>
              <a:spcBef>
                <a:spcPts val="650"/>
              </a:spcBef>
            </a:pPr>
            <a:r>
              <a:rPr sz="900" dirty="0">
                <a:latin typeface="SimSun"/>
                <a:cs typeface="SimSun"/>
              </a:rPr>
              <a:t>interface ObjectId {  getValue():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number;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L="241300" marR="3562985" indent="-22860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class CustomerId {  constructor(private id: number)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getValue()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return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this.id;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class ProductId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constructor(private id: number)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getValue()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return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this.id;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dirty="0">
                <a:latin typeface="SimSun"/>
                <a:cs typeface="SimSun"/>
              </a:rPr>
              <a:t>class Example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static avoidAccidentalEquivalence(id: CustomerId)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//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Implementation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static useEquivalence(id: ObjectId)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//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Implementation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3677285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var customerId = new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CustomerId(1);  var productId = new</a:t>
            </a:r>
            <a:r>
              <a:rPr sz="900" spc="-7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ProductId(5);</a:t>
            </a:r>
            <a:endParaRPr sz="9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1177" y="301118"/>
            <a:ext cx="127254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Chapter </a:t>
            </a:r>
            <a:r>
              <a:rPr sz="800" spc="-65" dirty="0">
                <a:latin typeface="Arial"/>
                <a:cs typeface="Arial"/>
              </a:rPr>
              <a:t>2 </a:t>
            </a:r>
            <a:r>
              <a:rPr sz="800" spc="-195" dirty="0">
                <a:solidFill>
                  <a:srgbClr val="CFD0D0"/>
                </a:solidFill>
                <a:latin typeface="MS UI Gothic"/>
                <a:cs typeface="MS UI Gothic"/>
              </a:rPr>
              <a:t>■ </a:t>
            </a:r>
            <a:r>
              <a:rPr sz="800" spc="15" dirty="0">
                <a:latin typeface="Arial"/>
                <a:cs typeface="Arial"/>
              </a:rPr>
              <a:t>the </a:t>
            </a:r>
            <a:r>
              <a:rPr sz="800" spc="-5" dirty="0">
                <a:latin typeface="Arial"/>
                <a:cs typeface="Arial"/>
              </a:rPr>
              <a:t>type</a:t>
            </a:r>
            <a:r>
              <a:rPr sz="800" spc="-150" dirty="0">
                <a:latin typeface="Arial"/>
                <a:cs typeface="Arial"/>
              </a:rPr>
              <a:t> </a:t>
            </a:r>
            <a:r>
              <a:rPr sz="800" spc="-55" dirty="0">
                <a:latin typeface="Arial"/>
                <a:cs typeface="Arial"/>
              </a:rPr>
              <a:t>SyStem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5800" y="5003368"/>
            <a:ext cx="5715000" cy="0"/>
          </a:xfrm>
          <a:custGeom>
            <a:avLst/>
            <a:gdLst/>
            <a:ahLst/>
            <a:cxnLst/>
            <a:rect l="l" t="t" r="r" b="b"/>
            <a:pathLst>
              <a:path w="5715000">
                <a:moveTo>
                  <a:pt x="0" y="0"/>
                </a:moveTo>
                <a:lnTo>
                  <a:pt x="5715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" y="5710123"/>
            <a:ext cx="5715000" cy="0"/>
          </a:xfrm>
          <a:custGeom>
            <a:avLst/>
            <a:gdLst/>
            <a:ahLst/>
            <a:cxnLst/>
            <a:rect l="l" t="t" r="r" b="b"/>
            <a:pathLst>
              <a:path w="5715000">
                <a:moveTo>
                  <a:pt x="0" y="0"/>
                </a:moveTo>
                <a:lnTo>
                  <a:pt x="5715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3097" y="593294"/>
            <a:ext cx="5660390" cy="3736792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2953385">
              <a:lnSpc>
                <a:spcPct val="101800"/>
              </a:lnSpc>
              <a:spcBef>
                <a:spcPts val="80"/>
              </a:spcBef>
            </a:pPr>
            <a:r>
              <a:rPr sz="900" dirty="0">
                <a:latin typeface="SimSun"/>
                <a:cs typeface="SimSun"/>
              </a:rPr>
              <a:t>// Allowed  Example.avoidAccidentalEquivalence(customerId);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 marR="1696085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// Errors 'Supplied parameters do not match signature of call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target'  Example.avoidAccidentalEquivalence(productId);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 marR="3639185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// Allowed  Example.useEquivalence(customerId);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 marR="3696335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// Allowed  Example.useEquivalence(productId);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210" dirty="0">
                <a:latin typeface="Arial"/>
                <a:cs typeface="Arial"/>
              </a:rPr>
              <a:t>Type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150" dirty="0">
                <a:latin typeface="Arial"/>
                <a:cs typeface="Arial"/>
              </a:rPr>
              <a:t>Erasure</a:t>
            </a:r>
            <a:endParaRPr sz="1800" dirty="0">
              <a:latin typeface="Arial"/>
              <a:cs typeface="Arial"/>
            </a:endParaRPr>
          </a:p>
          <a:p>
            <a:pPr marL="12700" marR="131445">
              <a:lnSpc>
                <a:spcPct val="101800"/>
              </a:lnSpc>
              <a:spcBef>
                <a:spcPts val="425"/>
              </a:spcBef>
            </a:pPr>
            <a:r>
              <a:rPr sz="900" b="0" spc="-60" dirty="0">
                <a:latin typeface="Bookman Old Style"/>
                <a:cs typeface="Bookman Old Style"/>
              </a:rPr>
              <a:t>When </a:t>
            </a:r>
            <a:r>
              <a:rPr sz="900" b="0" spc="-65" dirty="0">
                <a:latin typeface="Bookman Old Style"/>
                <a:cs typeface="Bookman Old Style"/>
              </a:rPr>
              <a:t>you </a:t>
            </a:r>
            <a:r>
              <a:rPr sz="900" b="0" spc="-40" dirty="0">
                <a:latin typeface="Bookman Old Style"/>
                <a:cs typeface="Bookman Old Style"/>
              </a:rPr>
              <a:t>compile </a:t>
            </a:r>
            <a:r>
              <a:rPr sz="900" b="0" spc="-65" dirty="0">
                <a:latin typeface="Bookman Old Style"/>
                <a:cs typeface="Bookman Old Style"/>
              </a:rPr>
              <a:t>your </a:t>
            </a:r>
            <a:r>
              <a:rPr sz="900" b="0" spc="-60" dirty="0">
                <a:latin typeface="Bookman Old Style"/>
                <a:cs typeface="Bookman Old Style"/>
              </a:rPr>
              <a:t>TypeScript program </a:t>
            </a:r>
            <a:r>
              <a:rPr sz="900" b="0" spc="-50" dirty="0">
                <a:latin typeface="Bookman Old Style"/>
                <a:cs typeface="Bookman Old Style"/>
              </a:rPr>
              <a:t>into plain </a:t>
            </a:r>
            <a:r>
              <a:rPr sz="900" b="0" spc="-85" dirty="0">
                <a:latin typeface="Bookman Old Style"/>
                <a:cs typeface="Bookman Old Style"/>
              </a:rPr>
              <a:t>JavaScript, </a:t>
            </a:r>
            <a:r>
              <a:rPr sz="900" b="0" spc="-55" dirty="0">
                <a:latin typeface="Bookman Old Style"/>
                <a:cs typeface="Bookman Old Style"/>
              </a:rPr>
              <a:t>the generated </a:t>
            </a:r>
            <a:r>
              <a:rPr sz="900" b="0" spc="-35" dirty="0">
                <a:latin typeface="Bookman Old Style"/>
                <a:cs typeface="Bookman Old Style"/>
              </a:rPr>
              <a:t>code </a:t>
            </a:r>
            <a:r>
              <a:rPr sz="900" b="0" spc="-65" dirty="0">
                <a:latin typeface="Bookman Old Style"/>
                <a:cs typeface="Bookman Old Style"/>
              </a:rPr>
              <a:t>is </a:t>
            </a:r>
            <a:r>
              <a:rPr sz="900" b="0" spc="-45" dirty="0">
                <a:latin typeface="Bookman Old Style"/>
                <a:cs typeface="Bookman Old Style"/>
              </a:rPr>
              <a:t>different </a:t>
            </a:r>
            <a:r>
              <a:rPr sz="900" b="0" spc="-50" dirty="0">
                <a:latin typeface="Bookman Old Style"/>
                <a:cs typeface="Bookman Old Style"/>
              </a:rPr>
              <a:t>in </a:t>
            </a:r>
            <a:r>
              <a:rPr sz="900" b="0" spc="-45" dirty="0">
                <a:latin typeface="Bookman Old Style"/>
                <a:cs typeface="Bookman Old Style"/>
              </a:rPr>
              <a:t>two </a:t>
            </a:r>
            <a:r>
              <a:rPr sz="900" b="0" spc="-70" dirty="0">
                <a:latin typeface="Bookman Old Style"/>
                <a:cs typeface="Bookman Old Style"/>
              </a:rPr>
              <a:t>ways:  </a:t>
            </a:r>
            <a:r>
              <a:rPr sz="900" b="0" i="1" spc="-65" dirty="0">
                <a:latin typeface="Bookman Old Style"/>
                <a:cs typeface="Bookman Old Style"/>
              </a:rPr>
              <a:t>code </a:t>
            </a:r>
            <a:r>
              <a:rPr sz="900" b="0" i="1" spc="-45" dirty="0">
                <a:latin typeface="Bookman Old Style"/>
                <a:cs typeface="Bookman Old Style"/>
              </a:rPr>
              <a:t>transformation </a:t>
            </a:r>
            <a:r>
              <a:rPr sz="900" b="0" spc="-65" dirty="0">
                <a:latin typeface="Bookman Old Style"/>
                <a:cs typeface="Bookman Old Style"/>
              </a:rPr>
              <a:t>and </a:t>
            </a:r>
            <a:r>
              <a:rPr sz="900" b="0" i="1" spc="-75" dirty="0">
                <a:latin typeface="Bookman Old Style"/>
                <a:cs typeface="Bookman Old Style"/>
              </a:rPr>
              <a:t>type erasure</a:t>
            </a:r>
            <a:r>
              <a:rPr sz="900" b="0" spc="-75" dirty="0">
                <a:latin typeface="Bookman Old Style"/>
                <a:cs typeface="Bookman Old Style"/>
              </a:rPr>
              <a:t>. </a:t>
            </a:r>
            <a:r>
              <a:rPr sz="900" b="0" spc="-45" dirty="0">
                <a:latin typeface="Bookman Old Style"/>
                <a:cs typeface="Bookman Old Style"/>
              </a:rPr>
              <a:t>The </a:t>
            </a:r>
            <a:r>
              <a:rPr sz="900" b="0" spc="-35" dirty="0">
                <a:latin typeface="Bookman Old Style"/>
                <a:cs typeface="Bookman Old Style"/>
              </a:rPr>
              <a:t>code </a:t>
            </a:r>
            <a:r>
              <a:rPr sz="900" b="0" spc="-60" dirty="0">
                <a:latin typeface="Bookman Old Style"/>
                <a:cs typeface="Bookman Old Style"/>
              </a:rPr>
              <a:t>transformation converts language </a:t>
            </a:r>
            <a:r>
              <a:rPr sz="900" b="0" spc="-65" dirty="0">
                <a:latin typeface="Bookman Old Style"/>
                <a:cs typeface="Bookman Old Style"/>
              </a:rPr>
              <a:t>features </a:t>
            </a:r>
            <a:r>
              <a:rPr sz="900" b="0" spc="-75" dirty="0">
                <a:latin typeface="Bookman Old Style"/>
                <a:cs typeface="Bookman Old Style"/>
              </a:rPr>
              <a:t>that </a:t>
            </a:r>
            <a:r>
              <a:rPr sz="900" b="0" spc="-60" dirty="0">
                <a:latin typeface="Bookman Old Style"/>
                <a:cs typeface="Bookman Old Style"/>
              </a:rPr>
              <a:t>are </a:t>
            </a:r>
            <a:r>
              <a:rPr sz="900" b="0" spc="-50" dirty="0">
                <a:latin typeface="Bookman Old Style"/>
                <a:cs typeface="Bookman Old Style"/>
              </a:rPr>
              <a:t>not </a:t>
            </a:r>
            <a:r>
              <a:rPr sz="900" b="0" spc="-55" dirty="0">
                <a:latin typeface="Bookman Old Style"/>
                <a:cs typeface="Bookman Old Style"/>
              </a:rPr>
              <a:t>available 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JavaScript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into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representations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valid.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For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example,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if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targeting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ECMAScript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5,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where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classes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  </a:t>
            </a:r>
            <a:r>
              <a:rPr sz="900" b="0" spc="-50" dirty="0">
                <a:latin typeface="Bookman Old Style"/>
                <a:cs typeface="Bookman Old Style"/>
              </a:rPr>
              <a:t>not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available,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all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classes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will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converted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into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JavaScript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functions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create</a:t>
            </a:r>
            <a:r>
              <a:rPr sz="900" b="0" spc="-9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appropriate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representations</a:t>
            </a:r>
            <a:endParaRPr sz="900" dirty="0">
              <a:latin typeface="Bookman Old Style"/>
              <a:cs typeface="Bookman Old Style"/>
            </a:endParaRPr>
          </a:p>
          <a:p>
            <a:pPr marL="12700" marR="105410">
              <a:lnSpc>
                <a:spcPct val="101800"/>
              </a:lnSpc>
            </a:pPr>
            <a:r>
              <a:rPr sz="900" b="0" spc="-70" dirty="0">
                <a:latin typeface="Bookman Old Style"/>
                <a:cs typeface="Bookman Old Style"/>
              </a:rPr>
              <a:t>using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prototypal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inheritance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available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ECMAScript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5.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erasure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process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removes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all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  </a:t>
            </a:r>
            <a:r>
              <a:rPr sz="900" b="0" spc="-60" dirty="0">
                <a:latin typeface="Bookman Old Style"/>
                <a:cs typeface="Bookman Old Style"/>
              </a:rPr>
              <a:t>annotations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from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code,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they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not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understood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JavaScript.</a:t>
            </a:r>
            <a:endParaRPr sz="900" dirty="0">
              <a:latin typeface="Bookman Old Style"/>
              <a:cs typeface="Bookman Old Style"/>
            </a:endParaRPr>
          </a:p>
          <a:p>
            <a:pPr marL="12700" marR="38735" indent="228600">
              <a:lnSpc>
                <a:spcPct val="101800"/>
              </a:lnSpc>
            </a:pPr>
            <a:r>
              <a:rPr sz="900" b="0" spc="-50" dirty="0">
                <a:latin typeface="Bookman Old Style"/>
                <a:cs typeface="Bookman Old Style"/>
              </a:rPr>
              <a:t>Type </a:t>
            </a:r>
            <a:r>
              <a:rPr sz="900" b="0" spc="-70" dirty="0">
                <a:latin typeface="Bookman Old Style"/>
                <a:cs typeface="Bookman Old Style"/>
              </a:rPr>
              <a:t>erasure </a:t>
            </a:r>
            <a:r>
              <a:rPr sz="900" b="0" spc="-55" dirty="0">
                <a:latin typeface="Bookman Old Style"/>
                <a:cs typeface="Bookman Old Style"/>
              </a:rPr>
              <a:t>removes both </a:t>
            </a:r>
            <a:r>
              <a:rPr sz="900" b="0" spc="-50" dirty="0">
                <a:latin typeface="Bookman Old Style"/>
                <a:cs typeface="Bookman Old Style"/>
              </a:rPr>
              <a:t>type </a:t>
            </a:r>
            <a:r>
              <a:rPr sz="900" b="0" spc="-60" dirty="0">
                <a:latin typeface="Bookman Old Style"/>
                <a:cs typeface="Bookman Old Style"/>
              </a:rPr>
              <a:t>annotations </a:t>
            </a:r>
            <a:r>
              <a:rPr sz="900" b="0" spc="-65" dirty="0">
                <a:latin typeface="Bookman Old Style"/>
                <a:cs typeface="Bookman Old Style"/>
              </a:rPr>
              <a:t>and </a:t>
            </a:r>
            <a:r>
              <a:rPr sz="900" b="0" spc="-60" dirty="0">
                <a:latin typeface="Bookman Old Style"/>
                <a:cs typeface="Bookman Old Style"/>
              </a:rPr>
              <a:t>interfaces. </a:t>
            </a:r>
            <a:r>
              <a:rPr sz="900" b="0" spc="-55" dirty="0">
                <a:latin typeface="Bookman Old Style"/>
                <a:cs typeface="Bookman Old Style"/>
              </a:rPr>
              <a:t>These </a:t>
            </a:r>
            <a:r>
              <a:rPr sz="900" b="0" spc="-60" dirty="0">
                <a:latin typeface="Bookman Old Style"/>
                <a:cs typeface="Bookman Old Style"/>
              </a:rPr>
              <a:t>are </a:t>
            </a:r>
            <a:r>
              <a:rPr sz="900" b="0" spc="-50" dirty="0">
                <a:latin typeface="Bookman Old Style"/>
                <a:cs typeface="Bookman Old Style"/>
              </a:rPr>
              <a:t>only required </a:t>
            </a:r>
            <a:r>
              <a:rPr sz="900" b="0" spc="-75" dirty="0">
                <a:latin typeface="Bookman Old Style"/>
                <a:cs typeface="Bookman Old Style"/>
              </a:rPr>
              <a:t>at </a:t>
            </a:r>
            <a:r>
              <a:rPr sz="900" b="0" spc="-55" dirty="0">
                <a:latin typeface="Bookman Old Style"/>
                <a:cs typeface="Bookman Old Style"/>
              </a:rPr>
              <a:t>design </a:t>
            </a:r>
            <a:r>
              <a:rPr sz="900" b="0" spc="-45" dirty="0">
                <a:latin typeface="Bookman Old Style"/>
                <a:cs typeface="Bookman Old Style"/>
              </a:rPr>
              <a:t>time </a:t>
            </a:r>
            <a:r>
              <a:rPr sz="900" b="0" spc="-65" dirty="0">
                <a:latin typeface="Bookman Old Style"/>
                <a:cs typeface="Bookman Old Style"/>
              </a:rPr>
              <a:t>and </a:t>
            </a:r>
            <a:r>
              <a:rPr sz="900" b="0" spc="-75" dirty="0">
                <a:latin typeface="Bookman Old Style"/>
                <a:cs typeface="Bookman Old Style"/>
              </a:rPr>
              <a:t>at  </a:t>
            </a:r>
            <a:r>
              <a:rPr sz="900" b="0" spc="-40" dirty="0">
                <a:latin typeface="Bookman Old Style"/>
                <a:cs typeface="Bookman Old Style"/>
              </a:rPr>
              <a:t>compile </a:t>
            </a:r>
            <a:r>
              <a:rPr sz="900" b="0" spc="-45" dirty="0">
                <a:latin typeface="Bookman Old Style"/>
                <a:cs typeface="Bookman Old Style"/>
              </a:rPr>
              <a:t>time </a:t>
            </a:r>
            <a:r>
              <a:rPr sz="900" b="0" spc="-40" dirty="0">
                <a:latin typeface="Bookman Old Style"/>
                <a:cs typeface="Bookman Old Style"/>
              </a:rPr>
              <a:t>for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60" dirty="0">
                <a:latin typeface="Bookman Old Style"/>
                <a:cs typeface="Bookman Old Style"/>
              </a:rPr>
              <a:t>purpose </a:t>
            </a:r>
            <a:r>
              <a:rPr sz="900" b="0" spc="-25" dirty="0">
                <a:latin typeface="Bookman Old Style"/>
                <a:cs typeface="Bookman Old Style"/>
              </a:rPr>
              <a:t>of </a:t>
            </a:r>
            <a:r>
              <a:rPr sz="900" b="0" spc="-65" dirty="0">
                <a:latin typeface="Bookman Old Style"/>
                <a:cs typeface="Bookman Old Style"/>
              </a:rPr>
              <a:t>static </a:t>
            </a:r>
            <a:r>
              <a:rPr sz="900" b="0" spc="-60" dirty="0">
                <a:latin typeface="Bookman Old Style"/>
                <a:cs typeface="Bookman Old Style"/>
              </a:rPr>
              <a:t>checking. </a:t>
            </a:r>
            <a:r>
              <a:rPr sz="900" b="0" spc="-65" dirty="0">
                <a:latin typeface="Bookman Old Style"/>
                <a:cs typeface="Bookman Old Style"/>
              </a:rPr>
              <a:t>At </a:t>
            </a:r>
            <a:r>
              <a:rPr sz="900" b="0" spc="-60" dirty="0">
                <a:latin typeface="Bookman Old Style"/>
                <a:cs typeface="Bookman Old Style"/>
              </a:rPr>
              <a:t>runtime types are </a:t>
            </a:r>
            <a:r>
              <a:rPr sz="900" b="0" spc="-50" dirty="0">
                <a:latin typeface="Bookman Old Style"/>
                <a:cs typeface="Bookman Old Style"/>
              </a:rPr>
              <a:t>not </a:t>
            </a:r>
            <a:r>
              <a:rPr sz="900" b="0" spc="-60" dirty="0">
                <a:latin typeface="Bookman Old Style"/>
                <a:cs typeface="Bookman Old Style"/>
              </a:rPr>
              <a:t>checked, </a:t>
            </a:r>
            <a:r>
              <a:rPr sz="900" b="0" spc="-75" dirty="0">
                <a:latin typeface="Bookman Old Style"/>
                <a:cs typeface="Bookman Old Style"/>
              </a:rPr>
              <a:t>but </a:t>
            </a:r>
            <a:r>
              <a:rPr sz="900" b="0" spc="-65" dirty="0">
                <a:latin typeface="Bookman Old Style"/>
                <a:cs typeface="Bookman Old Style"/>
              </a:rPr>
              <a:t>you </a:t>
            </a:r>
            <a:r>
              <a:rPr sz="900" b="0" spc="-55" dirty="0">
                <a:latin typeface="Bookman Old Style"/>
                <a:cs typeface="Bookman Old Style"/>
              </a:rPr>
              <a:t>shouldn’t </a:t>
            </a:r>
            <a:r>
              <a:rPr sz="900" b="0" spc="-60" dirty="0">
                <a:latin typeface="Bookman Old Style"/>
                <a:cs typeface="Bookman Old Style"/>
              </a:rPr>
              <a:t>encounter </a:t>
            </a:r>
            <a:r>
              <a:rPr sz="900" b="0" spc="-75" dirty="0">
                <a:latin typeface="Bookman Old Style"/>
                <a:cs typeface="Bookman Old Style"/>
              </a:rPr>
              <a:t>a  </a:t>
            </a:r>
            <a:r>
              <a:rPr sz="900" b="0" spc="-45" dirty="0">
                <a:latin typeface="Bookman Old Style"/>
                <a:cs typeface="Bookman Old Style"/>
              </a:rPr>
              <a:t>problem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because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they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have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already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been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checked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when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compiled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program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(unless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used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any</a:t>
            </a:r>
            <a:r>
              <a:rPr sz="900" spc="-254" dirty="0">
                <a:latin typeface="SimSun"/>
                <a:cs typeface="SimSun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type).</a:t>
            </a:r>
            <a:endParaRPr sz="900" dirty="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64275" y="7992871"/>
            <a:ext cx="14605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50" dirty="0">
                <a:latin typeface="Bookman Old Style"/>
                <a:cs typeface="Bookman Old Style"/>
              </a:rPr>
              <a:t>51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82900" y="8241630"/>
            <a:ext cx="10915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www.it-ebooks.info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372638"/>
            <a:ext cx="5715000" cy="0"/>
          </a:xfrm>
          <a:custGeom>
            <a:avLst/>
            <a:gdLst/>
            <a:ahLst/>
            <a:cxnLst/>
            <a:rect l="l" t="t" r="r" b="b"/>
            <a:pathLst>
              <a:path w="5715000">
                <a:moveTo>
                  <a:pt x="0" y="0"/>
                </a:moveTo>
                <a:lnTo>
                  <a:pt x="5715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3079393"/>
            <a:ext cx="5715000" cy="0"/>
          </a:xfrm>
          <a:custGeom>
            <a:avLst/>
            <a:gdLst/>
            <a:ahLst/>
            <a:cxnLst/>
            <a:rect l="l" t="t" r="r" b="b"/>
            <a:pathLst>
              <a:path w="5715000">
                <a:moveTo>
                  <a:pt x="0" y="0"/>
                </a:moveTo>
                <a:lnTo>
                  <a:pt x="5715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4445" y="301118"/>
            <a:ext cx="5658485" cy="53619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Chapter </a:t>
            </a:r>
            <a:r>
              <a:rPr sz="800" spc="-65" dirty="0">
                <a:latin typeface="Arial"/>
                <a:cs typeface="Arial"/>
              </a:rPr>
              <a:t>1 </a:t>
            </a:r>
            <a:r>
              <a:rPr sz="800" spc="-195" dirty="0">
                <a:solidFill>
                  <a:srgbClr val="CFD0D0"/>
                </a:solidFill>
                <a:latin typeface="MS UI Gothic"/>
                <a:cs typeface="MS UI Gothic"/>
              </a:rPr>
              <a:t>■ </a:t>
            </a:r>
            <a:r>
              <a:rPr sz="800" spc="-10" dirty="0">
                <a:latin typeface="Arial"/>
                <a:cs typeface="Arial"/>
              </a:rPr>
              <a:t>typeSCript </a:t>
            </a:r>
            <a:r>
              <a:rPr sz="800" spc="-40" dirty="0">
                <a:latin typeface="Arial"/>
                <a:cs typeface="Arial"/>
              </a:rPr>
              <a:t>Language</a:t>
            </a:r>
            <a:r>
              <a:rPr sz="800" spc="-45" dirty="0">
                <a:latin typeface="Arial"/>
                <a:cs typeface="Arial"/>
              </a:rPr>
              <a:t> </a:t>
            </a:r>
            <a:r>
              <a:rPr sz="800" spc="-30" dirty="0">
                <a:latin typeface="Arial"/>
                <a:cs typeface="Arial"/>
              </a:rPr>
              <a:t>FeatureS</a:t>
            </a: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5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900" b="0" spc="-75" dirty="0">
                <a:latin typeface="Bookman Old Style"/>
                <a:cs typeface="Bookman Old Style"/>
              </a:rPr>
              <a:t>Subsequent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characters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follow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same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rule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also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allow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following:</a:t>
            </a:r>
            <a:endParaRPr sz="900" dirty="0">
              <a:latin typeface="Bookman Old Style"/>
              <a:cs typeface="Bookman Old Style"/>
            </a:endParaRPr>
          </a:p>
          <a:p>
            <a:pPr marL="607060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606425" algn="l"/>
                <a:tab pos="607695" algn="l"/>
              </a:tabLst>
            </a:pPr>
            <a:r>
              <a:rPr sz="900" b="0" spc="-60" dirty="0">
                <a:latin typeface="Bookman Old Style"/>
                <a:cs typeface="Bookman Old Style"/>
              </a:rPr>
              <a:t>numeric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digits</a:t>
            </a:r>
            <a:endParaRPr sz="900" dirty="0">
              <a:latin typeface="Bookman Old Style"/>
              <a:cs typeface="Bookman Old Style"/>
            </a:endParaRPr>
          </a:p>
          <a:p>
            <a:pPr marL="607060" indent="-22860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606425" algn="l"/>
                <a:tab pos="607695" algn="l"/>
              </a:tabLst>
            </a:pP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Unicode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character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from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categories—</a:t>
            </a:r>
            <a:r>
              <a:rPr sz="900" b="0" i="1" spc="-50" dirty="0">
                <a:latin typeface="Bookman Old Style"/>
                <a:cs typeface="Bookman Old Style"/>
              </a:rPr>
              <a:t>Non-spacing</a:t>
            </a:r>
            <a:r>
              <a:rPr sz="900" b="0" i="1" spc="-80" dirty="0">
                <a:latin typeface="Bookman Old Style"/>
                <a:cs typeface="Bookman Old Style"/>
              </a:rPr>
              <a:t> </a:t>
            </a:r>
            <a:r>
              <a:rPr sz="900" b="0" i="1" spc="-55" dirty="0">
                <a:latin typeface="Bookman Old Style"/>
                <a:cs typeface="Bookman Old Style"/>
              </a:rPr>
              <a:t>mark</a:t>
            </a:r>
            <a:r>
              <a:rPr sz="900" b="0" i="1" spc="-85" dirty="0">
                <a:latin typeface="Bookman Old Style"/>
                <a:cs typeface="Bookman Old Style"/>
              </a:rPr>
              <a:t> </a:t>
            </a:r>
            <a:r>
              <a:rPr sz="900" b="0" spc="-15" dirty="0">
                <a:latin typeface="Bookman Old Style"/>
                <a:cs typeface="Bookman Old Style"/>
              </a:rPr>
              <a:t>(Mn),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i="1" spc="-60" dirty="0">
                <a:latin typeface="Bookman Old Style"/>
                <a:cs typeface="Bookman Old Style"/>
              </a:rPr>
              <a:t>Spacing</a:t>
            </a:r>
            <a:r>
              <a:rPr sz="900" b="0" i="1" spc="-80" dirty="0">
                <a:latin typeface="Bookman Old Style"/>
                <a:cs typeface="Bookman Old Style"/>
              </a:rPr>
              <a:t> </a:t>
            </a:r>
            <a:r>
              <a:rPr sz="900" b="0" i="1" spc="-40" dirty="0">
                <a:latin typeface="Bookman Old Style"/>
                <a:cs typeface="Bookman Old Style"/>
              </a:rPr>
              <a:t>combining</a:t>
            </a:r>
            <a:r>
              <a:rPr sz="900" b="0" i="1" spc="-80" dirty="0">
                <a:latin typeface="Bookman Old Style"/>
                <a:cs typeface="Bookman Old Style"/>
              </a:rPr>
              <a:t> </a:t>
            </a:r>
            <a:r>
              <a:rPr sz="900" b="0" i="1" spc="-55" dirty="0">
                <a:latin typeface="Bookman Old Style"/>
                <a:cs typeface="Bookman Old Style"/>
              </a:rPr>
              <a:t>mark</a:t>
            </a:r>
            <a:r>
              <a:rPr sz="900" b="0" i="1" spc="-85" dirty="0">
                <a:latin typeface="Bookman Old Style"/>
                <a:cs typeface="Bookman Old Style"/>
              </a:rPr>
              <a:t> </a:t>
            </a:r>
            <a:r>
              <a:rPr sz="900" b="0" spc="-15" dirty="0">
                <a:latin typeface="Bookman Old Style"/>
                <a:cs typeface="Bookman Old Style"/>
              </a:rPr>
              <a:t>(Mc),</a:t>
            </a:r>
            <a:endParaRPr sz="900" dirty="0">
              <a:latin typeface="Bookman Old Style"/>
              <a:cs typeface="Bookman Old Style"/>
            </a:endParaRPr>
          </a:p>
          <a:p>
            <a:pPr marR="1613535" algn="ctr">
              <a:lnSpc>
                <a:spcPct val="100000"/>
              </a:lnSpc>
              <a:spcBef>
                <a:spcPts val="15"/>
              </a:spcBef>
            </a:pPr>
            <a:r>
              <a:rPr sz="900" b="0" i="1" spc="-40" dirty="0">
                <a:latin typeface="Bookman Old Style"/>
                <a:cs typeface="Bookman Old Style"/>
              </a:rPr>
              <a:t>Decimal</a:t>
            </a:r>
            <a:r>
              <a:rPr sz="900" b="0" i="1" spc="-80" dirty="0">
                <a:latin typeface="Bookman Old Style"/>
                <a:cs typeface="Bookman Old Style"/>
              </a:rPr>
              <a:t> </a:t>
            </a:r>
            <a:r>
              <a:rPr sz="900" b="0" i="1" spc="-40" dirty="0">
                <a:latin typeface="Bookman Old Style"/>
                <a:cs typeface="Bookman Old Style"/>
              </a:rPr>
              <a:t>digit</a:t>
            </a:r>
            <a:r>
              <a:rPr sz="900" b="0" i="1" spc="-80" dirty="0">
                <a:latin typeface="Bookman Old Style"/>
                <a:cs typeface="Bookman Old Style"/>
              </a:rPr>
              <a:t> </a:t>
            </a:r>
            <a:r>
              <a:rPr sz="900" b="0" i="1" spc="-55" dirty="0">
                <a:latin typeface="Bookman Old Style"/>
                <a:cs typeface="Bookman Old Style"/>
              </a:rPr>
              <a:t>number</a:t>
            </a:r>
            <a:r>
              <a:rPr sz="900" b="0" i="1" spc="-85" dirty="0">
                <a:latin typeface="Bookman Old Style"/>
                <a:cs typeface="Bookman Old Style"/>
              </a:rPr>
              <a:t> </a:t>
            </a:r>
            <a:r>
              <a:rPr sz="900" b="0" spc="-10" dirty="0">
                <a:latin typeface="Bookman Old Style"/>
                <a:cs typeface="Bookman Old Style"/>
              </a:rPr>
              <a:t>(Nd),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i="1" spc="-50" dirty="0">
                <a:latin typeface="Bookman Old Style"/>
                <a:cs typeface="Bookman Old Style"/>
              </a:rPr>
              <a:t>Connector</a:t>
            </a:r>
            <a:r>
              <a:rPr sz="900" b="0" i="1" spc="-80" dirty="0">
                <a:latin typeface="Bookman Old Style"/>
                <a:cs typeface="Bookman Old Style"/>
              </a:rPr>
              <a:t> </a:t>
            </a:r>
            <a:r>
              <a:rPr sz="900" b="0" i="1" spc="-40" dirty="0">
                <a:latin typeface="Bookman Old Style"/>
                <a:cs typeface="Bookman Old Style"/>
              </a:rPr>
              <a:t>punctuation</a:t>
            </a:r>
            <a:r>
              <a:rPr sz="900" b="0" i="1" spc="-85" dirty="0">
                <a:latin typeface="Bookman Old Style"/>
                <a:cs typeface="Bookman Old Style"/>
              </a:rPr>
              <a:t> </a:t>
            </a:r>
            <a:r>
              <a:rPr sz="900" b="0" spc="-5" dirty="0">
                <a:latin typeface="Bookman Old Style"/>
                <a:cs typeface="Bookman Old Style"/>
              </a:rPr>
              <a:t>(Pc)</a:t>
            </a:r>
            <a:endParaRPr sz="900" dirty="0">
              <a:latin typeface="Bookman Old Style"/>
              <a:cs typeface="Bookman Old Style"/>
            </a:endParaRPr>
          </a:p>
          <a:p>
            <a:pPr marL="607060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606425" algn="l"/>
                <a:tab pos="607695" algn="l"/>
              </a:tabLst>
            </a:pP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Unicode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characters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U+200C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(Zero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Width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Non-Joiner)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U+200D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(Zero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Width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Joiner)</a:t>
            </a:r>
            <a:endParaRPr sz="900" dirty="0">
              <a:latin typeface="Bookman Old Style"/>
              <a:cs typeface="Bookman Old Style"/>
            </a:endParaRPr>
          </a:p>
          <a:p>
            <a:pPr marL="12700" marR="358775" indent="228600">
              <a:lnSpc>
                <a:spcPct val="101800"/>
              </a:lnSpc>
              <a:spcBef>
                <a:spcPts val="605"/>
              </a:spcBef>
            </a:pPr>
            <a:r>
              <a:rPr sz="900" b="0" spc="-80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test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variable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identifier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for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conformance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naming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rules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using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JavaScript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variable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name  </a:t>
            </a:r>
            <a:r>
              <a:rPr sz="900" b="0" spc="-55" dirty="0">
                <a:latin typeface="Bookman Old Style"/>
                <a:cs typeface="Bookman Old Style"/>
              </a:rPr>
              <a:t>validator </a:t>
            </a:r>
            <a:r>
              <a:rPr sz="900" b="0" spc="-65" dirty="0">
                <a:latin typeface="Bookman Old Style"/>
                <a:cs typeface="Bookman Old Style"/>
              </a:rPr>
              <a:t>by </a:t>
            </a:r>
            <a:r>
              <a:rPr sz="900" b="0" spc="-70" dirty="0">
                <a:latin typeface="Bookman Old Style"/>
                <a:cs typeface="Bookman Old Style"/>
              </a:rPr>
              <a:t>Mathias</a:t>
            </a:r>
            <a:r>
              <a:rPr sz="900" b="0" spc="-195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Bynens.</a:t>
            </a:r>
            <a:endParaRPr sz="900" dirty="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0000FF"/>
                </a:solidFill>
                <a:latin typeface="SimSun"/>
                <a:cs typeface="SimSun"/>
                <a:hlinkClick r:id="rId2"/>
              </a:rPr>
              <a:t>http://mothereff.in/js-variables</a:t>
            </a:r>
            <a:endParaRPr sz="900" dirty="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 dirty="0">
              <a:latin typeface="Times New Roman"/>
              <a:cs typeface="Times New Roman"/>
            </a:endParaRPr>
          </a:p>
          <a:p>
            <a:pPr marL="12700" marR="88900">
              <a:lnSpc>
                <a:spcPct val="116700"/>
              </a:lnSpc>
              <a:buClr>
                <a:srgbClr val="CFD0D0"/>
              </a:buClr>
              <a:buFont typeface="MS UI Gothic"/>
              <a:buChar char="■"/>
              <a:tabLst>
                <a:tab pos="140335" algn="l"/>
              </a:tabLst>
            </a:pPr>
            <a:r>
              <a:rPr sz="1000" b="1" spc="-105" dirty="0">
                <a:latin typeface="Arial"/>
                <a:cs typeface="Arial"/>
              </a:rPr>
              <a:t>Note </a:t>
            </a:r>
            <a:r>
              <a:rPr sz="1000" spc="-10" dirty="0">
                <a:latin typeface="Arial"/>
                <a:cs typeface="Arial"/>
              </a:rPr>
              <a:t>the </a:t>
            </a:r>
            <a:r>
              <a:rPr sz="1000" spc="-60" dirty="0">
                <a:latin typeface="Arial"/>
                <a:cs typeface="Arial"/>
              </a:rPr>
              <a:t>availability </a:t>
            </a:r>
            <a:r>
              <a:rPr sz="1000" spc="-70" dirty="0">
                <a:latin typeface="Arial"/>
                <a:cs typeface="Arial"/>
              </a:rPr>
              <a:t>of </a:t>
            </a:r>
            <a:r>
              <a:rPr sz="1000" spc="-110" dirty="0">
                <a:latin typeface="Arial"/>
                <a:cs typeface="Arial"/>
              </a:rPr>
              <a:t>some </a:t>
            </a:r>
            <a:r>
              <a:rPr sz="1000" spc="-70" dirty="0">
                <a:latin typeface="Arial"/>
                <a:cs typeface="Arial"/>
              </a:rPr>
              <a:t>of </a:t>
            </a:r>
            <a:r>
              <a:rPr sz="1000" spc="-75" dirty="0">
                <a:latin typeface="Arial"/>
                <a:cs typeface="Arial"/>
              </a:rPr>
              <a:t>the </a:t>
            </a:r>
            <a:r>
              <a:rPr sz="1000" spc="-95" dirty="0">
                <a:latin typeface="Arial"/>
                <a:cs typeface="Arial"/>
              </a:rPr>
              <a:t>more </a:t>
            </a:r>
            <a:r>
              <a:rPr sz="1000" spc="-75" dirty="0">
                <a:latin typeface="Arial"/>
                <a:cs typeface="Arial"/>
              </a:rPr>
              <a:t>exotic </a:t>
            </a:r>
            <a:r>
              <a:rPr sz="1000" spc="-80" dirty="0">
                <a:latin typeface="Arial"/>
                <a:cs typeface="Arial"/>
              </a:rPr>
              <a:t>characters </a:t>
            </a:r>
            <a:r>
              <a:rPr sz="1000" spc="-95" dirty="0">
                <a:latin typeface="Arial"/>
                <a:cs typeface="Arial"/>
              </a:rPr>
              <a:t>can </a:t>
            </a:r>
            <a:r>
              <a:rPr sz="1000" spc="-70" dirty="0">
                <a:latin typeface="Arial"/>
                <a:cs typeface="Arial"/>
              </a:rPr>
              <a:t>allow </a:t>
            </a:r>
            <a:r>
              <a:rPr sz="1000" spc="-110" dirty="0">
                <a:latin typeface="Arial"/>
                <a:cs typeface="Arial"/>
              </a:rPr>
              <a:t>some </a:t>
            </a:r>
            <a:r>
              <a:rPr sz="1000" spc="-65" dirty="0">
                <a:latin typeface="Arial"/>
                <a:cs typeface="Arial"/>
              </a:rPr>
              <a:t>interesting </a:t>
            </a:r>
            <a:r>
              <a:rPr sz="1000" spc="-60" dirty="0">
                <a:latin typeface="Arial"/>
                <a:cs typeface="Arial"/>
              </a:rPr>
              <a:t>identifiers. </a:t>
            </a:r>
            <a:r>
              <a:rPr sz="1000" spc="-110" dirty="0">
                <a:latin typeface="Arial"/>
                <a:cs typeface="Arial"/>
              </a:rPr>
              <a:t>you </a:t>
            </a:r>
            <a:r>
              <a:rPr sz="1000" spc="-85" dirty="0">
                <a:latin typeface="Arial"/>
                <a:cs typeface="Arial"/>
              </a:rPr>
              <a:t>should  </a:t>
            </a:r>
            <a:r>
              <a:rPr sz="1000" spc="-80" dirty="0">
                <a:latin typeface="Arial"/>
                <a:cs typeface="Arial"/>
              </a:rPr>
              <a:t>consider whether </a:t>
            </a:r>
            <a:r>
              <a:rPr sz="1000" spc="-60" dirty="0">
                <a:latin typeface="Arial"/>
                <a:cs typeface="Arial"/>
              </a:rPr>
              <a:t>this </a:t>
            </a:r>
            <a:r>
              <a:rPr sz="1000" spc="-70" dirty="0">
                <a:latin typeface="Arial"/>
                <a:cs typeface="Arial"/>
              </a:rPr>
              <a:t>kind of </a:t>
            </a:r>
            <a:r>
              <a:rPr sz="1000" spc="-75" dirty="0">
                <a:latin typeface="Arial"/>
                <a:cs typeface="Arial"/>
              </a:rPr>
              <a:t>variable </a:t>
            </a:r>
            <a:r>
              <a:rPr sz="1000" spc="-110" dirty="0">
                <a:latin typeface="Arial"/>
                <a:cs typeface="Arial"/>
              </a:rPr>
              <a:t>name </a:t>
            </a:r>
            <a:r>
              <a:rPr sz="1000" spc="-100" dirty="0">
                <a:latin typeface="Arial"/>
                <a:cs typeface="Arial"/>
              </a:rPr>
              <a:t>causes </a:t>
            </a:r>
            <a:r>
              <a:rPr sz="1000" spc="-95" dirty="0">
                <a:latin typeface="Arial"/>
                <a:cs typeface="Arial"/>
              </a:rPr>
              <a:t>more </a:t>
            </a:r>
            <a:r>
              <a:rPr sz="1000" spc="-85" dirty="0">
                <a:latin typeface="Arial"/>
                <a:cs typeface="Arial"/>
              </a:rPr>
              <a:t>problems </a:t>
            </a:r>
            <a:r>
              <a:rPr sz="1000" spc="-80" dirty="0">
                <a:latin typeface="Arial"/>
                <a:cs typeface="Arial"/>
              </a:rPr>
              <a:t>than </a:t>
            </a:r>
            <a:r>
              <a:rPr sz="1000" spc="-20" dirty="0">
                <a:latin typeface="Arial"/>
                <a:cs typeface="Arial"/>
              </a:rPr>
              <a:t>it </a:t>
            </a:r>
            <a:r>
              <a:rPr sz="1000" spc="-80" dirty="0">
                <a:latin typeface="Arial"/>
                <a:cs typeface="Arial"/>
              </a:rPr>
              <a:t>solves. </a:t>
            </a:r>
            <a:r>
              <a:rPr sz="1000" spc="-114" dirty="0">
                <a:latin typeface="Arial"/>
                <a:cs typeface="Arial"/>
              </a:rPr>
              <a:t>For </a:t>
            </a:r>
            <a:r>
              <a:rPr sz="1000" spc="-95" dirty="0">
                <a:latin typeface="Arial"/>
                <a:cs typeface="Arial"/>
              </a:rPr>
              <a:t>example </a:t>
            </a:r>
            <a:r>
              <a:rPr sz="1000" spc="-60" dirty="0">
                <a:latin typeface="Arial"/>
                <a:cs typeface="Arial"/>
              </a:rPr>
              <a:t>this is </a:t>
            </a:r>
            <a:r>
              <a:rPr sz="1000" spc="-70" dirty="0">
                <a:latin typeface="Arial"/>
                <a:cs typeface="Arial"/>
              </a:rPr>
              <a:t>valid </a:t>
            </a:r>
            <a:r>
              <a:rPr sz="1000" spc="-80" dirty="0">
                <a:latin typeface="Arial"/>
                <a:cs typeface="Arial"/>
              </a:rPr>
              <a:t>JavaScript:  </a:t>
            </a:r>
            <a:r>
              <a:rPr sz="900" dirty="0">
                <a:latin typeface="SimSun"/>
                <a:cs typeface="SimSun"/>
              </a:rPr>
              <a:t>var </a:t>
            </a:r>
            <a:r>
              <a:rPr sz="1000" spc="-105" dirty="0">
                <a:latin typeface="Nirmala UI"/>
                <a:cs typeface="Nirmala UI"/>
              </a:rPr>
              <a:t>ಠ</a:t>
            </a:r>
            <a:r>
              <a:rPr sz="900" spc="-105" dirty="0">
                <a:latin typeface="SimSun"/>
                <a:cs typeface="SimSun"/>
              </a:rPr>
              <a:t>_</a:t>
            </a:r>
            <a:r>
              <a:rPr sz="1000" spc="-105" dirty="0">
                <a:latin typeface="Nirmala UI"/>
                <a:cs typeface="Nirmala UI"/>
              </a:rPr>
              <a:t>ರೃ </a:t>
            </a:r>
            <a:r>
              <a:rPr sz="900" dirty="0">
                <a:latin typeface="SimSun"/>
                <a:cs typeface="SimSun"/>
              </a:rPr>
              <a:t>=</a:t>
            </a:r>
            <a:r>
              <a:rPr sz="900" spc="-10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'Dignified';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5" dirty="0">
                <a:latin typeface="Book Antiqua"/>
                <a:cs typeface="Book Antiqua"/>
              </a:rPr>
              <a:t>1-3. </a:t>
            </a:r>
            <a:r>
              <a:rPr sz="900" b="0" spc="-40" dirty="0">
                <a:latin typeface="Bookman Old Style"/>
                <a:cs typeface="Bookman Old Style"/>
              </a:rPr>
              <a:t>Implicit </a:t>
            </a:r>
            <a:r>
              <a:rPr sz="900" b="0" spc="-45" dirty="0">
                <a:latin typeface="Bookman Old Style"/>
                <a:cs typeface="Bookman Old Style"/>
              </a:rPr>
              <a:t>global</a:t>
            </a:r>
            <a:r>
              <a:rPr sz="900" b="0" spc="-21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variable</a:t>
            </a:r>
            <a:endParaRPr sz="900" dirty="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900" dirty="0">
                <a:latin typeface="SimSun"/>
                <a:cs typeface="SimSun"/>
              </a:rPr>
              <a:t>function addNumbers(a, b)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// missing var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keyword</a:t>
            </a:r>
          </a:p>
          <a:p>
            <a:pPr marL="241300" marR="4608830">
              <a:lnSpc>
                <a:spcPct val="101800"/>
              </a:lnSpc>
            </a:pPr>
            <a:r>
              <a:rPr sz="900" b="1" spc="70" dirty="0">
                <a:latin typeface="Arial"/>
                <a:cs typeface="Arial"/>
              </a:rPr>
              <a:t>total </a:t>
            </a:r>
            <a:r>
              <a:rPr sz="900" dirty="0">
                <a:latin typeface="SimSun"/>
                <a:cs typeface="SimSun"/>
              </a:rPr>
              <a:t>= a + b;  return</a:t>
            </a:r>
            <a:r>
              <a:rPr sz="900" spc="-5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total;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800" spc="-195" dirty="0">
                <a:latin typeface="Arial"/>
                <a:cs typeface="Arial"/>
              </a:rPr>
              <a:t>Types</a:t>
            </a:r>
            <a:endParaRPr sz="1800" dirty="0">
              <a:latin typeface="Arial"/>
              <a:cs typeface="Arial"/>
            </a:endParaRPr>
          </a:p>
          <a:p>
            <a:pPr marL="12700" marR="105410">
              <a:lnSpc>
                <a:spcPct val="101800"/>
              </a:lnSpc>
              <a:spcBef>
                <a:spcPts val="420"/>
              </a:spcBef>
            </a:pPr>
            <a:r>
              <a:rPr sz="900" b="0" spc="-60" dirty="0">
                <a:latin typeface="Bookman Old Style"/>
                <a:cs typeface="Bookman Old Style"/>
              </a:rPr>
              <a:t>TypeScript </a:t>
            </a:r>
            <a:r>
              <a:rPr sz="900" b="0" spc="-65" dirty="0">
                <a:latin typeface="Bookman Old Style"/>
                <a:cs typeface="Bookman Old Style"/>
              </a:rPr>
              <a:t>is </a:t>
            </a:r>
            <a:r>
              <a:rPr sz="900" b="0" spc="-45" dirty="0">
                <a:latin typeface="Bookman Old Style"/>
                <a:cs typeface="Bookman Old Style"/>
              </a:rPr>
              <a:t>optionally </a:t>
            </a:r>
            <a:r>
              <a:rPr sz="900" b="0" spc="-60" dirty="0">
                <a:latin typeface="Bookman Old Style"/>
                <a:cs typeface="Bookman Old Style"/>
              </a:rPr>
              <a:t>statically </a:t>
            </a:r>
            <a:r>
              <a:rPr sz="900" b="0" spc="-55" dirty="0">
                <a:latin typeface="Bookman Old Style"/>
                <a:cs typeface="Bookman Old Style"/>
              </a:rPr>
              <a:t>typed; </a:t>
            </a:r>
            <a:r>
              <a:rPr sz="900" b="0" spc="-65" dirty="0">
                <a:latin typeface="Bookman Old Style"/>
                <a:cs typeface="Bookman Old Style"/>
              </a:rPr>
              <a:t>this </a:t>
            </a:r>
            <a:r>
              <a:rPr sz="900" b="0" spc="-70" dirty="0">
                <a:latin typeface="Bookman Old Style"/>
                <a:cs typeface="Bookman Old Style"/>
              </a:rPr>
              <a:t>means </a:t>
            </a:r>
            <a:r>
              <a:rPr sz="900" b="0" spc="-75" dirty="0">
                <a:latin typeface="Bookman Old Style"/>
                <a:cs typeface="Bookman Old Style"/>
              </a:rPr>
              <a:t>that </a:t>
            </a:r>
            <a:r>
              <a:rPr sz="900" b="0" spc="-60" dirty="0">
                <a:latin typeface="Bookman Old Style"/>
                <a:cs typeface="Bookman Old Style"/>
              </a:rPr>
              <a:t>types are checked automatically </a:t>
            </a:r>
            <a:r>
              <a:rPr sz="900" b="0" spc="-45" dirty="0">
                <a:latin typeface="Bookman Old Style"/>
                <a:cs typeface="Bookman Old Style"/>
              </a:rPr>
              <a:t>to </a:t>
            </a:r>
            <a:r>
              <a:rPr sz="900" b="0" spc="-55" dirty="0">
                <a:latin typeface="Bookman Old Style"/>
                <a:cs typeface="Bookman Old Style"/>
              </a:rPr>
              <a:t>prevent accidental  </a:t>
            </a:r>
            <a:r>
              <a:rPr sz="900" b="0" spc="-70" dirty="0">
                <a:latin typeface="Bookman Old Style"/>
                <a:cs typeface="Bookman Old Style"/>
              </a:rPr>
              <a:t>assignments </a:t>
            </a:r>
            <a:r>
              <a:rPr sz="900" b="0" spc="-25" dirty="0">
                <a:latin typeface="Bookman Old Style"/>
                <a:cs typeface="Bookman Old Style"/>
              </a:rPr>
              <a:t>of </a:t>
            </a:r>
            <a:r>
              <a:rPr sz="900" b="0" spc="-50" dirty="0">
                <a:latin typeface="Bookman Old Style"/>
                <a:cs typeface="Bookman Old Style"/>
              </a:rPr>
              <a:t>invalid </a:t>
            </a:r>
            <a:r>
              <a:rPr sz="900" b="0" spc="-65" dirty="0">
                <a:latin typeface="Bookman Old Style"/>
                <a:cs typeface="Bookman Old Style"/>
              </a:rPr>
              <a:t>values. </a:t>
            </a:r>
            <a:r>
              <a:rPr sz="900" b="0" spc="-45" dirty="0">
                <a:latin typeface="Bookman Old Style"/>
                <a:cs typeface="Bookman Old Style"/>
              </a:rPr>
              <a:t>It </a:t>
            </a:r>
            <a:r>
              <a:rPr sz="900" b="0" spc="-65" dirty="0">
                <a:latin typeface="Bookman Old Style"/>
                <a:cs typeface="Bookman Old Style"/>
              </a:rPr>
              <a:t>is </a:t>
            </a:r>
            <a:r>
              <a:rPr sz="900" b="0" spc="-50" dirty="0">
                <a:latin typeface="Bookman Old Style"/>
                <a:cs typeface="Bookman Old Style"/>
              </a:rPr>
              <a:t>possible </a:t>
            </a:r>
            <a:r>
              <a:rPr sz="900" b="0" spc="-45" dirty="0">
                <a:latin typeface="Bookman Old Style"/>
                <a:cs typeface="Bookman Old Style"/>
              </a:rPr>
              <a:t>to opt </a:t>
            </a:r>
            <a:r>
              <a:rPr sz="900" b="0" spc="-60" dirty="0">
                <a:latin typeface="Bookman Old Style"/>
                <a:cs typeface="Bookman Old Style"/>
              </a:rPr>
              <a:t>out </a:t>
            </a:r>
            <a:r>
              <a:rPr sz="900" b="0" spc="-25" dirty="0">
                <a:latin typeface="Bookman Old Style"/>
                <a:cs typeface="Bookman Old Style"/>
              </a:rPr>
              <a:t>of </a:t>
            </a:r>
            <a:r>
              <a:rPr sz="900" b="0" spc="-65" dirty="0">
                <a:latin typeface="Bookman Old Style"/>
                <a:cs typeface="Bookman Old Style"/>
              </a:rPr>
              <a:t>this by </a:t>
            </a:r>
            <a:r>
              <a:rPr sz="900" b="0" spc="-50" dirty="0">
                <a:latin typeface="Bookman Old Style"/>
                <a:cs typeface="Bookman Old Style"/>
              </a:rPr>
              <a:t>declaring </a:t>
            </a:r>
            <a:r>
              <a:rPr sz="900" b="0" spc="-60" dirty="0">
                <a:latin typeface="Bookman Old Style"/>
                <a:cs typeface="Bookman Old Style"/>
              </a:rPr>
              <a:t>dynamic variables. </a:t>
            </a:r>
            <a:r>
              <a:rPr sz="900" b="0" spc="-75" dirty="0">
                <a:latin typeface="Bookman Old Style"/>
                <a:cs typeface="Bookman Old Style"/>
              </a:rPr>
              <a:t>Static </a:t>
            </a:r>
            <a:r>
              <a:rPr sz="900" b="0" spc="-50" dirty="0">
                <a:latin typeface="Bookman Old Style"/>
                <a:cs typeface="Bookman Old Style"/>
              </a:rPr>
              <a:t>type </a:t>
            </a:r>
            <a:r>
              <a:rPr sz="900" b="0" spc="-60" dirty="0">
                <a:latin typeface="Bookman Old Style"/>
                <a:cs typeface="Bookman Old Style"/>
              </a:rPr>
              <a:t>checking  </a:t>
            </a:r>
            <a:r>
              <a:rPr sz="900" b="0" spc="-65" dirty="0">
                <a:latin typeface="Bookman Old Style"/>
                <a:cs typeface="Bookman Old Style"/>
              </a:rPr>
              <a:t>reduces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errors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caused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accidental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misuse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types.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You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also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create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replace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primitive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prevent  </a:t>
            </a:r>
            <a:r>
              <a:rPr sz="900" b="0" spc="-60" dirty="0">
                <a:latin typeface="Bookman Old Style"/>
                <a:cs typeface="Bookman Old Style"/>
              </a:rPr>
              <a:t>parameter </a:t>
            </a:r>
            <a:r>
              <a:rPr sz="900" b="0" spc="-50" dirty="0">
                <a:latin typeface="Bookman Old Style"/>
                <a:cs typeface="Bookman Old Style"/>
              </a:rPr>
              <a:t>ordering </a:t>
            </a:r>
            <a:r>
              <a:rPr sz="900" b="0" spc="-65" dirty="0">
                <a:latin typeface="Bookman Old Style"/>
                <a:cs typeface="Bookman Old Style"/>
              </a:rPr>
              <a:t>errors, </a:t>
            </a:r>
            <a:r>
              <a:rPr sz="900" b="0" spc="-90" dirty="0">
                <a:latin typeface="Bookman Old Style"/>
                <a:cs typeface="Bookman Old Style"/>
              </a:rPr>
              <a:t>as </a:t>
            </a:r>
            <a:r>
              <a:rPr sz="900" b="0" spc="-50" dirty="0">
                <a:latin typeface="Bookman Old Style"/>
                <a:cs typeface="Bookman Old Style"/>
              </a:rPr>
              <a:t>described in </a:t>
            </a:r>
            <a:r>
              <a:rPr sz="900" b="0" spc="-65" dirty="0">
                <a:latin typeface="Bookman Old Style"/>
                <a:cs typeface="Bookman Old Style"/>
              </a:rPr>
              <a:t>Chapter </a:t>
            </a:r>
            <a:r>
              <a:rPr sz="900" b="0" spc="-90" dirty="0">
                <a:latin typeface="Bookman Old Style"/>
                <a:cs typeface="Bookman Old Style"/>
              </a:rPr>
              <a:t>2. </a:t>
            </a:r>
            <a:r>
              <a:rPr sz="900" b="0" spc="-55" dirty="0">
                <a:latin typeface="Bookman Old Style"/>
                <a:cs typeface="Bookman Old Style"/>
              </a:rPr>
              <a:t>Most </a:t>
            </a:r>
            <a:r>
              <a:rPr sz="900" b="0" spc="-60" dirty="0">
                <a:latin typeface="Bookman Old Style"/>
                <a:cs typeface="Bookman Old Style"/>
              </a:rPr>
              <a:t>important, </a:t>
            </a:r>
            <a:r>
              <a:rPr sz="900" b="0" spc="-65" dirty="0">
                <a:latin typeface="Bookman Old Style"/>
                <a:cs typeface="Bookman Old Style"/>
              </a:rPr>
              <a:t>static </a:t>
            </a:r>
            <a:r>
              <a:rPr sz="900" b="0" spc="-55" dirty="0">
                <a:latin typeface="Bookman Old Style"/>
                <a:cs typeface="Bookman Old Style"/>
              </a:rPr>
              <a:t>typing allows </a:t>
            </a:r>
            <a:r>
              <a:rPr sz="900" b="0" spc="-45" dirty="0">
                <a:latin typeface="Bookman Old Style"/>
                <a:cs typeface="Bookman Old Style"/>
              </a:rPr>
              <a:t>development tools to  provide intelligent</a:t>
            </a:r>
            <a:r>
              <a:rPr sz="900" b="0" spc="-17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autocompletion.</a:t>
            </a:r>
            <a:endParaRPr sz="900" dirty="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7992871"/>
            <a:ext cx="8890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25" dirty="0">
                <a:latin typeface="Bookman Old Style"/>
                <a:cs typeface="Bookman Old Style"/>
              </a:rPr>
              <a:t>4</a:t>
            </a:r>
            <a:endParaRPr sz="10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500" y="7992871"/>
            <a:ext cx="14986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35" dirty="0">
                <a:latin typeface="Bookman Old Style"/>
                <a:cs typeface="Bookman Old Style"/>
              </a:rPr>
              <a:t>52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82900" y="8241630"/>
            <a:ext cx="10915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www.it-ebooks.info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44500" y="301118"/>
            <a:ext cx="5688330" cy="7210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Chapter </a:t>
            </a:r>
            <a:r>
              <a:rPr sz="800" spc="-65" dirty="0">
                <a:latin typeface="Arial"/>
                <a:cs typeface="Arial"/>
              </a:rPr>
              <a:t>2 </a:t>
            </a:r>
            <a:r>
              <a:rPr sz="800" spc="-195" dirty="0">
                <a:solidFill>
                  <a:srgbClr val="CFD0D0"/>
                </a:solidFill>
                <a:latin typeface="MS UI Gothic"/>
                <a:cs typeface="MS UI Gothic"/>
              </a:rPr>
              <a:t>■ </a:t>
            </a:r>
            <a:r>
              <a:rPr sz="800" spc="15" dirty="0">
                <a:latin typeface="Arial"/>
                <a:cs typeface="Arial"/>
              </a:rPr>
              <a:t>the </a:t>
            </a:r>
            <a:r>
              <a:rPr sz="800" spc="-5" dirty="0">
                <a:latin typeface="Arial"/>
                <a:cs typeface="Arial"/>
              </a:rPr>
              <a:t>type</a:t>
            </a:r>
            <a:r>
              <a:rPr sz="800" spc="-95" dirty="0">
                <a:latin typeface="Arial"/>
                <a:cs typeface="Arial"/>
              </a:rPr>
              <a:t> </a:t>
            </a:r>
            <a:r>
              <a:rPr sz="800" spc="-55" dirty="0">
                <a:latin typeface="Arial"/>
                <a:cs typeface="Arial"/>
              </a:rPr>
              <a:t>SyStem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187325" indent="228600">
              <a:lnSpc>
                <a:spcPct val="101800"/>
              </a:lnSpc>
            </a:pPr>
            <a:r>
              <a:rPr sz="900" b="0" spc="-55" dirty="0">
                <a:latin typeface="Bookman Old Style"/>
                <a:cs typeface="Bookman Old Style"/>
              </a:rPr>
              <a:t>Listing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2-3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shows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example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TypeScript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listing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for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OrderedArray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class.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class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generic,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so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 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elements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array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substituted.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For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complex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types,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optional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custom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comparer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supplied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endParaRPr sz="900">
              <a:latin typeface="Bookman Old Style"/>
              <a:cs typeface="Bookman Old Style"/>
            </a:endParaRPr>
          </a:p>
          <a:p>
            <a:pPr marL="12700" marR="5080">
              <a:lnSpc>
                <a:spcPct val="101800"/>
              </a:lnSpc>
            </a:pPr>
            <a:r>
              <a:rPr sz="900" b="0" spc="-60" dirty="0">
                <a:latin typeface="Bookman Old Style"/>
                <a:cs typeface="Bookman Old Style"/>
              </a:rPr>
              <a:t>evaluate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items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array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for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purposes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ordering,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but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for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simple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omitted.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Following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class  </a:t>
            </a:r>
            <a:r>
              <a:rPr sz="900" b="0" spc="-65" dirty="0">
                <a:latin typeface="Bookman Old Style"/>
                <a:cs typeface="Bookman Old Style"/>
              </a:rPr>
              <a:t>is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50" dirty="0">
                <a:latin typeface="Bookman Old Style"/>
                <a:cs typeface="Bookman Old Style"/>
              </a:rPr>
              <a:t>simple </a:t>
            </a:r>
            <a:r>
              <a:rPr sz="900" b="0" spc="-60" dirty="0">
                <a:latin typeface="Bookman Old Style"/>
                <a:cs typeface="Bookman Old Style"/>
              </a:rPr>
              <a:t>demonstration </a:t>
            </a:r>
            <a:r>
              <a:rPr sz="900" b="0" spc="-25" dirty="0">
                <a:latin typeface="Bookman Old Style"/>
                <a:cs typeface="Bookman Old Style"/>
              </a:rPr>
              <a:t>of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75" dirty="0">
                <a:latin typeface="Bookman Old Style"/>
                <a:cs typeface="Bookman Old Style"/>
              </a:rPr>
              <a:t>class </a:t>
            </a:r>
            <a:r>
              <a:rPr sz="900" b="0" spc="-50" dirty="0">
                <a:latin typeface="Bookman Old Style"/>
                <a:cs typeface="Bookman Old Style"/>
              </a:rPr>
              <a:t>in </a:t>
            </a:r>
            <a:r>
              <a:rPr sz="900" b="0" spc="-55" dirty="0">
                <a:latin typeface="Bookman Old Style"/>
                <a:cs typeface="Bookman Old Style"/>
              </a:rPr>
              <a:t>action. </a:t>
            </a:r>
            <a:r>
              <a:rPr sz="900" b="0" spc="-60" dirty="0">
                <a:latin typeface="Bookman Old Style"/>
                <a:cs typeface="Bookman Old Style"/>
              </a:rPr>
              <a:t>This </a:t>
            </a:r>
            <a:r>
              <a:rPr sz="900" b="0" spc="-35" dirty="0">
                <a:latin typeface="Bookman Old Style"/>
                <a:cs typeface="Bookman Old Style"/>
              </a:rPr>
              <a:t>code </a:t>
            </a:r>
            <a:r>
              <a:rPr sz="900" b="0" spc="-40" dirty="0">
                <a:latin typeface="Bookman Old Style"/>
                <a:cs typeface="Bookman Old Style"/>
              </a:rPr>
              <a:t>compiled </a:t>
            </a:r>
            <a:r>
              <a:rPr sz="900" b="0" spc="-50" dirty="0">
                <a:latin typeface="Bookman Old Style"/>
                <a:cs typeface="Bookman Old Style"/>
              </a:rPr>
              <a:t>into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90" dirty="0">
                <a:latin typeface="Bookman Old Style"/>
                <a:cs typeface="Bookman Old Style"/>
              </a:rPr>
              <a:t>JavaScript </a:t>
            </a:r>
            <a:r>
              <a:rPr sz="900" b="0" spc="-65" dirty="0">
                <a:latin typeface="Bookman Old Style"/>
                <a:cs typeface="Bookman Old Style"/>
              </a:rPr>
              <a:t>shown </a:t>
            </a:r>
            <a:r>
              <a:rPr sz="900" b="0" spc="-50" dirty="0">
                <a:latin typeface="Bookman Old Style"/>
                <a:cs typeface="Bookman Old Style"/>
              </a:rPr>
              <a:t>in </a:t>
            </a:r>
            <a:r>
              <a:rPr sz="900" b="0" spc="-55" dirty="0">
                <a:latin typeface="Bookman Old Style"/>
                <a:cs typeface="Bookman Old Style"/>
              </a:rPr>
              <a:t>Listing </a:t>
            </a:r>
            <a:r>
              <a:rPr sz="900" b="0" spc="-80" dirty="0">
                <a:latin typeface="Bookman Old Style"/>
                <a:cs typeface="Bookman Old Style"/>
              </a:rPr>
              <a:t>2-4. </a:t>
            </a:r>
            <a:r>
              <a:rPr sz="900" b="0" spc="-45" dirty="0">
                <a:latin typeface="Bookman Old Style"/>
                <a:cs typeface="Bookman Old Style"/>
              </a:rPr>
              <a:t>In </a:t>
            </a:r>
            <a:r>
              <a:rPr sz="900" b="0" spc="-55" dirty="0">
                <a:latin typeface="Bookman Old Style"/>
                <a:cs typeface="Bookman Old Style"/>
              </a:rPr>
              <a:t>the  </a:t>
            </a:r>
            <a:r>
              <a:rPr sz="900" b="0" spc="-40" dirty="0">
                <a:latin typeface="Bookman Old Style"/>
                <a:cs typeface="Bookman Old Style"/>
              </a:rPr>
              <a:t>compiled </a:t>
            </a:r>
            <a:r>
              <a:rPr sz="900" b="0" spc="-70" dirty="0">
                <a:latin typeface="Bookman Old Style"/>
                <a:cs typeface="Bookman Old Style"/>
              </a:rPr>
              <a:t>output </a:t>
            </a:r>
            <a:r>
              <a:rPr sz="900" b="0" spc="-45" dirty="0">
                <a:latin typeface="Bookman Old Style"/>
                <a:cs typeface="Bookman Old Style"/>
              </a:rPr>
              <a:t>all </a:t>
            </a:r>
            <a:r>
              <a:rPr sz="900" b="0" spc="-25" dirty="0">
                <a:latin typeface="Bookman Old Style"/>
                <a:cs typeface="Bookman Old Style"/>
              </a:rPr>
              <a:t>of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50" dirty="0">
                <a:latin typeface="Bookman Old Style"/>
                <a:cs typeface="Bookman Old Style"/>
              </a:rPr>
              <a:t>type information </a:t>
            </a:r>
            <a:r>
              <a:rPr sz="900" b="0" spc="-65" dirty="0">
                <a:latin typeface="Bookman Old Style"/>
                <a:cs typeface="Bookman Old Style"/>
              </a:rPr>
              <a:t>is </a:t>
            </a:r>
            <a:r>
              <a:rPr sz="900" b="0" spc="-40" dirty="0">
                <a:latin typeface="Bookman Old Style"/>
                <a:cs typeface="Bookman Old Style"/>
              </a:rPr>
              <a:t>gone </a:t>
            </a:r>
            <a:r>
              <a:rPr sz="900" b="0" spc="-65" dirty="0">
                <a:latin typeface="Bookman Old Style"/>
                <a:cs typeface="Bookman Old Style"/>
              </a:rPr>
              <a:t>and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75" dirty="0">
                <a:latin typeface="Bookman Old Style"/>
                <a:cs typeface="Bookman Old Style"/>
              </a:rPr>
              <a:t>class </a:t>
            </a:r>
            <a:r>
              <a:rPr sz="900" b="0" spc="-90" dirty="0">
                <a:latin typeface="Bookman Old Style"/>
                <a:cs typeface="Bookman Old Style"/>
              </a:rPr>
              <a:t>has </a:t>
            </a:r>
            <a:r>
              <a:rPr sz="900" b="0" spc="-45" dirty="0">
                <a:latin typeface="Bookman Old Style"/>
                <a:cs typeface="Bookman Old Style"/>
              </a:rPr>
              <a:t>been </a:t>
            </a:r>
            <a:r>
              <a:rPr sz="900" b="0" spc="-60" dirty="0">
                <a:latin typeface="Bookman Old Style"/>
                <a:cs typeface="Bookman Old Style"/>
              </a:rPr>
              <a:t>transformed </a:t>
            </a:r>
            <a:r>
              <a:rPr sz="900" b="0" spc="-50" dirty="0">
                <a:latin typeface="Bookman Old Style"/>
                <a:cs typeface="Bookman Old Style"/>
              </a:rPr>
              <a:t>into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50" dirty="0">
                <a:latin typeface="Bookman Old Style"/>
                <a:cs typeface="Bookman Old Style"/>
              </a:rPr>
              <a:t>common </a:t>
            </a:r>
            <a:r>
              <a:rPr sz="900" b="0" spc="-90" dirty="0">
                <a:latin typeface="Bookman Old Style"/>
                <a:cs typeface="Bookman Old Style"/>
              </a:rPr>
              <a:t>JavaScript  </a:t>
            </a:r>
            <a:r>
              <a:rPr sz="900" b="0" spc="-65" dirty="0">
                <a:latin typeface="Bookman Old Style"/>
                <a:cs typeface="Bookman Old Style"/>
              </a:rPr>
              <a:t>pattern </a:t>
            </a:r>
            <a:r>
              <a:rPr sz="900" b="0" spc="-45" dirty="0">
                <a:latin typeface="Bookman Old Style"/>
                <a:cs typeface="Bookman Old Style"/>
              </a:rPr>
              <a:t>called</a:t>
            </a:r>
            <a:r>
              <a:rPr sz="900" b="0" spc="-21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i="1" spc="-60" dirty="0">
                <a:latin typeface="Bookman Old Style"/>
                <a:cs typeface="Bookman Old Style"/>
              </a:rPr>
              <a:t>self-executing </a:t>
            </a:r>
            <a:r>
              <a:rPr sz="900" b="0" i="1" spc="-70" dirty="0">
                <a:latin typeface="Bookman Old Style"/>
                <a:cs typeface="Bookman Old Style"/>
              </a:rPr>
              <a:t>anonymous </a:t>
            </a:r>
            <a:r>
              <a:rPr sz="900" b="0" i="1" spc="-40" dirty="0">
                <a:latin typeface="Bookman Old Style"/>
                <a:cs typeface="Bookman Old Style"/>
              </a:rPr>
              <a:t>function</a:t>
            </a:r>
            <a:r>
              <a:rPr sz="900" b="0" spc="-40" dirty="0">
                <a:latin typeface="Bookman Old Style"/>
                <a:cs typeface="Bookman Old Style"/>
              </a:rPr>
              <a:t>.</a:t>
            </a:r>
            <a:endParaRPr sz="9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5" dirty="0">
                <a:latin typeface="Book Antiqua"/>
                <a:cs typeface="Book Antiqua"/>
              </a:rPr>
              <a:t>2-3. </a:t>
            </a:r>
            <a:r>
              <a:rPr sz="900" b="0" spc="-60" dirty="0">
                <a:latin typeface="Bookman Old Style"/>
                <a:cs typeface="Bookman Old Style"/>
              </a:rPr>
              <a:t>TypeScript </a:t>
            </a:r>
            <a:r>
              <a:rPr sz="900" b="0" spc="-50" dirty="0">
                <a:latin typeface="Bookman Old Style"/>
                <a:cs typeface="Bookman Old Style"/>
              </a:rPr>
              <a:t>ordered</a:t>
            </a:r>
            <a:r>
              <a:rPr sz="900" b="0" spc="-22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array class</a:t>
            </a:r>
            <a:endParaRPr sz="900">
              <a:latin typeface="Bookman Old Style"/>
              <a:cs typeface="Bookman Old Style"/>
            </a:endParaRPr>
          </a:p>
          <a:p>
            <a:pPr marL="241300" marR="4067175" indent="-228600">
              <a:lnSpc>
                <a:spcPct val="101800"/>
              </a:lnSpc>
              <a:spcBef>
                <a:spcPts val="650"/>
              </a:spcBef>
            </a:pPr>
            <a:r>
              <a:rPr sz="900" dirty="0">
                <a:latin typeface="SimSun"/>
                <a:cs typeface="SimSun"/>
              </a:rPr>
              <a:t>class OrderedArray&lt;T&gt; {  private items: T[] =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[];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constructor(private comparer?: (a: T, b: T) =&gt; number)</a:t>
            </a:r>
            <a:r>
              <a:rPr sz="900" spc="-2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L="469900" marR="3438525" indent="-228600">
              <a:lnSpc>
                <a:spcPct val="101800"/>
              </a:lnSpc>
              <a:spcBef>
                <a:spcPts val="5"/>
              </a:spcBef>
            </a:pPr>
            <a:r>
              <a:rPr sz="900" dirty="0">
                <a:latin typeface="SimSun"/>
                <a:cs typeface="SimSun"/>
              </a:rPr>
              <a:t>add(item: T): void {  this.items.push(item);  this.items.sort(this.comparer);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getItem(index: number) : T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698500" marR="3381375" indent="-22860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if (this.items.length &gt; index)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  return</a:t>
            </a:r>
            <a:r>
              <a:rPr sz="900" spc="-2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this.items[index];</a:t>
            </a:r>
            <a:endParaRPr sz="9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return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null;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 marR="1781175">
              <a:lnSpc>
                <a:spcPct val="203700"/>
              </a:lnSpc>
            </a:pPr>
            <a:r>
              <a:rPr sz="900" dirty="0">
                <a:latin typeface="SimSun"/>
                <a:cs typeface="SimSun"/>
              </a:rPr>
              <a:t>var orderedArray: OrderedArray&lt;number&gt; = new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OrderedArray&lt;number&gt;();  orderedArray.add(5);</a:t>
            </a:r>
            <a:endParaRPr sz="900">
              <a:latin typeface="SimSun"/>
              <a:cs typeface="SimSun"/>
            </a:endParaRPr>
          </a:p>
          <a:p>
            <a:pPr marL="12700" marR="4524375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orderedArray.add(1);  orderedArray.add(3);</a:t>
            </a:r>
            <a:endParaRPr sz="900">
              <a:latin typeface="SimSun"/>
              <a:cs typeface="SimSun"/>
            </a:endParaRPr>
          </a:p>
          <a:p>
            <a:pPr marL="12700" marR="2924175">
              <a:lnSpc>
                <a:spcPct val="203700"/>
              </a:lnSpc>
            </a:pPr>
            <a:r>
              <a:rPr sz="900" dirty="0">
                <a:latin typeface="SimSun"/>
                <a:cs typeface="SimSun"/>
              </a:rPr>
              <a:t>var firstItem: number =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orderedArray.getItem(0);  alert(firstItem); //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1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5" dirty="0">
                <a:latin typeface="Book Antiqua"/>
                <a:cs typeface="Book Antiqua"/>
              </a:rPr>
              <a:t>2-4. </a:t>
            </a:r>
            <a:r>
              <a:rPr sz="900" b="0" spc="-45" dirty="0">
                <a:latin typeface="Bookman Old Style"/>
                <a:cs typeface="Bookman Old Style"/>
              </a:rPr>
              <a:t>Compiled </a:t>
            </a:r>
            <a:r>
              <a:rPr sz="900" b="0" spc="-90" dirty="0">
                <a:latin typeface="Bookman Old Style"/>
                <a:cs typeface="Bookman Old Style"/>
              </a:rPr>
              <a:t>JavaScript</a:t>
            </a:r>
            <a:r>
              <a:rPr sz="900" b="0" spc="-204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code</a:t>
            </a:r>
            <a:endParaRPr sz="900">
              <a:latin typeface="Bookman Old Style"/>
              <a:cs typeface="Bookman Old Style"/>
            </a:endParaRPr>
          </a:p>
          <a:p>
            <a:pPr marL="241300" marR="3552825" indent="-228600">
              <a:lnSpc>
                <a:spcPct val="101800"/>
              </a:lnSpc>
              <a:spcBef>
                <a:spcPts val="650"/>
              </a:spcBef>
            </a:pPr>
            <a:r>
              <a:rPr sz="900" dirty="0">
                <a:latin typeface="SimSun"/>
                <a:cs typeface="SimSun"/>
              </a:rPr>
              <a:t>var OrderedArray = (function () {  function OrderedArray(comparer)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469900" marR="3781425">
              <a:lnSpc>
                <a:spcPct val="101800"/>
              </a:lnSpc>
              <a:spcBef>
                <a:spcPts val="5"/>
              </a:spcBef>
            </a:pPr>
            <a:r>
              <a:rPr sz="900" dirty="0">
                <a:latin typeface="SimSun"/>
                <a:cs typeface="SimSun"/>
              </a:rPr>
              <a:t>this.comparer =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comparer;  this.items =</a:t>
            </a:r>
            <a:r>
              <a:rPr sz="900" spc="-2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[];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L="469900" marR="2809875" indent="-22860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OrderedArray.prototype.add = function (item)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  this.items.push(item);  this.items.sort(this.comparer);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};</a:t>
            </a:r>
            <a:endParaRPr sz="9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259728" y="7992871"/>
            <a:ext cx="15557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14" dirty="0">
                <a:latin typeface="Bookman Old Style"/>
                <a:cs typeface="Bookman Old Style"/>
              </a:rPr>
              <a:t>53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82900" y="8241630"/>
            <a:ext cx="10915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www.it-ebooks.info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141177" y="301118"/>
            <a:ext cx="127254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Chapter </a:t>
            </a:r>
            <a:r>
              <a:rPr sz="800" spc="-65" dirty="0">
                <a:latin typeface="Arial"/>
                <a:cs typeface="Arial"/>
              </a:rPr>
              <a:t>2 </a:t>
            </a:r>
            <a:r>
              <a:rPr sz="800" spc="-195" dirty="0">
                <a:solidFill>
                  <a:srgbClr val="CFD0D0"/>
                </a:solidFill>
                <a:latin typeface="MS UI Gothic"/>
                <a:cs typeface="MS UI Gothic"/>
              </a:rPr>
              <a:t>■ </a:t>
            </a:r>
            <a:r>
              <a:rPr sz="800" spc="15" dirty="0">
                <a:latin typeface="Arial"/>
                <a:cs typeface="Arial"/>
              </a:rPr>
              <a:t>the </a:t>
            </a:r>
            <a:r>
              <a:rPr sz="800" spc="-5" dirty="0">
                <a:latin typeface="Arial"/>
                <a:cs typeface="Arial"/>
              </a:rPr>
              <a:t>type</a:t>
            </a:r>
            <a:r>
              <a:rPr sz="800" spc="-150" dirty="0">
                <a:latin typeface="Arial"/>
                <a:cs typeface="Arial"/>
              </a:rPr>
              <a:t> </a:t>
            </a:r>
            <a:r>
              <a:rPr sz="800" spc="-55" dirty="0">
                <a:latin typeface="Arial"/>
                <a:cs typeface="Arial"/>
              </a:rPr>
              <a:t>SyStem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593294"/>
            <a:ext cx="5740400" cy="644715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900" marR="2576195" indent="-228600">
              <a:lnSpc>
                <a:spcPct val="101800"/>
              </a:lnSpc>
              <a:spcBef>
                <a:spcPts val="80"/>
              </a:spcBef>
            </a:pPr>
            <a:r>
              <a:rPr sz="900" dirty="0">
                <a:latin typeface="SimSun"/>
                <a:cs typeface="SimSun"/>
              </a:rPr>
              <a:t>OrderedArray.prototype.getItem = function (index)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  if (this.items.length &gt; index)</a:t>
            </a:r>
            <a:r>
              <a:rPr sz="900" spc="-2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6985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return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this.items[index];</a:t>
            </a:r>
            <a:endParaRPr sz="9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return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null;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};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return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OrderedArray;</a:t>
            </a:r>
            <a:endParaRPr sz="900">
              <a:latin typeface="SimSun"/>
              <a:cs typeface="SimSun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})();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var orderedArray = new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OrderedArray();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4576445" algn="just">
              <a:lnSpc>
                <a:spcPct val="101800"/>
              </a:lnSpc>
              <a:spcBef>
                <a:spcPts val="5"/>
              </a:spcBef>
            </a:pPr>
            <a:r>
              <a:rPr sz="900" dirty="0">
                <a:latin typeface="SimSun"/>
                <a:cs typeface="SimSun"/>
              </a:rPr>
              <a:t>orderedArray.add(5);  orderedArray.add(1);  orderedArray.add(3);</a:t>
            </a:r>
            <a:endParaRPr sz="900">
              <a:latin typeface="SimSun"/>
              <a:cs typeface="SimSun"/>
            </a:endParaRPr>
          </a:p>
          <a:p>
            <a:pPr marL="12700" marR="3433445">
              <a:lnSpc>
                <a:spcPct val="203700"/>
              </a:lnSpc>
            </a:pPr>
            <a:r>
              <a:rPr sz="900" dirty="0">
                <a:latin typeface="SimSun"/>
                <a:cs typeface="SimSun"/>
              </a:rPr>
              <a:t>var firstItem =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orderedArray.getItem(0);  alert(firstItem); //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1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33020" indent="228600">
              <a:lnSpc>
                <a:spcPct val="101800"/>
              </a:lnSpc>
            </a:pPr>
            <a:r>
              <a:rPr sz="900" b="0" spc="-50" dirty="0">
                <a:latin typeface="Bookman Old Style"/>
                <a:cs typeface="Bookman Old Style"/>
              </a:rPr>
              <a:t>Despite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9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erasure</a:t>
            </a:r>
            <a:r>
              <a:rPr sz="900" b="0" spc="-9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9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transformations</a:t>
            </a:r>
            <a:r>
              <a:rPr sz="900" b="0" spc="-9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performed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during</a:t>
            </a:r>
            <a:r>
              <a:rPr sz="900" b="0" spc="-9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compilation,</a:t>
            </a:r>
            <a:r>
              <a:rPr sz="900" b="0" spc="-9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0" dirty="0">
                <a:latin typeface="Bookman Old Style"/>
                <a:cs typeface="Bookman Old Style"/>
              </a:rPr>
              <a:t> JavaScript </a:t>
            </a:r>
            <a:r>
              <a:rPr sz="900" b="0" spc="-70" dirty="0">
                <a:latin typeface="Bookman Old Style"/>
                <a:cs typeface="Bookman Old Style"/>
              </a:rPr>
              <a:t>output</a:t>
            </a:r>
            <a:r>
              <a:rPr sz="900" b="0" spc="-9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remarkably  </a:t>
            </a:r>
            <a:r>
              <a:rPr sz="900" b="0" spc="-55" dirty="0">
                <a:latin typeface="Bookman Old Style"/>
                <a:cs typeface="Bookman Old Style"/>
              </a:rPr>
              <a:t>similar </a:t>
            </a:r>
            <a:r>
              <a:rPr sz="900" b="0" spc="-45" dirty="0">
                <a:latin typeface="Bookman Old Style"/>
                <a:cs typeface="Bookman Old Style"/>
              </a:rPr>
              <a:t>to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45" dirty="0">
                <a:latin typeface="Bookman Old Style"/>
                <a:cs typeface="Bookman Old Style"/>
              </a:rPr>
              <a:t>original </a:t>
            </a:r>
            <a:r>
              <a:rPr sz="900" b="0" spc="-60" dirty="0">
                <a:latin typeface="Bookman Old Style"/>
                <a:cs typeface="Bookman Old Style"/>
              </a:rPr>
              <a:t>TypeScript program. </a:t>
            </a:r>
            <a:r>
              <a:rPr sz="900" b="0" spc="-55" dirty="0">
                <a:latin typeface="Bookman Old Style"/>
                <a:cs typeface="Bookman Old Style"/>
              </a:rPr>
              <a:t>Almost </a:t>
            </a:r>
            <a:r>
              <a:rPr sz="900" b="0" spc="-45" dirty="0">
                <a:latin typeface="Bookman Old Style"/>
                <a:cs typeface="Bookman Old Style"/>
              </a:rPr>
              <a:t>all </a:t>
            </a:r>
            <a:r>
              <a:rPr sz="900" b="0" spc="-65" dirty="0">
                <a:latin typeface="Bookman Old Style"/>
                <a:cs typeface="Bookman Old Style"/>
              </a:rPr>
              <a:t>transformations </a:t>
            </a:r>
            <a:r>
              <a:rPr sz="900" b="0" spc="-50" dirty="0">
                <a:latin typeface="Bookman Old Style"/>
                <a:cs typeface="Bookman Old Style"/>
              </a:rPr>
              <a:t>from </a:t>
            </a:r>
            <a:r>
              <a:rPr sz="900" b="0" spc="-60" dirty="0">
                <a:latin typeface="Bookman Old Style"/>
                <a:cs typeface="Bookman Old Style"/>
              </a:rPr>
              <a:t>TypeScript </a:t>
            </a:r>
            <a:r>
              <a:rPr sz="900" b="0" spc="-45" dirty="0">
                <a:latin typeface="Bookman Old Style"/>
                <a:cs typeface="Bookman Old Style"/>
              </a:rPr>
              <a:t>to </a:t>
            </a:r>
            <a:r>
              <a:rPr sz="900" b="0" spc="-90" dirty="0">
                <a:latin typeface="Bookman Old Style"/>
                <a:cs typeface="Bookman Old Style"/>
              </a:rPr>
              <a:t>JavaScript </a:t>
            </a:r>
            <a:r>
              <a:rPr sz="900" b="0" spc="-60" dirty="0">
                <a:latin typeface="Bookman Old Style"/>
                <a:cs typeface="Bookman Old Style"/>
              </a:rPr>
              <a:t>are </a:t>
            </a:r>
            <a:r>
              <a:rPr sz="900" b="0" spc="-55" dirty="0">
                <a:latin typeface="Bookman Old Style"/>
                <a:cs typeface="Bookman Old Style"/>
              </a:rPr>
              <a:t>similarly  considerate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original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code.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Depending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version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ECMAScript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targeting,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may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more</a:t>
            </a:r>
            <a:endParaRPr sz="900">
              <a:latin typeface="Bookman Old Style"/>
              <a:cs typeface="Bookman Old Style"/>
            </a:endParaRPr>
          </a:p>
          <a:p>
            <a:pPr marL="12700" marR="167640">
              <a:lnSpc>
                <a:spcPct val="101800"/>
              </a:lnSpc>
            </a:pPr>
            <a:r>
              <a:rPr sz="900" b="0" spc="-40" dirty="0">
                <a:latin typeface="Bookman Old Style"/>
                <a:cs typeface="Bookman Old Style"/>
              </a:rPr>
              <a:t>or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fewer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transformations,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for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example,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ECMAScript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110" dirty="0">
                <a:latin typeface="Bookman Old Style"/>
                <a:cs typeface="Bookman Old Style"/>
              </a:rPr>
              <a:t>6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features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TypeScript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transforms</a:t>
            </a:r>
            <a:r>
              <a:rPr sz="900" b="0" spc="-9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for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compatibility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with  </a:t>
            </a:r>
            <a:r>
              <a:rPr sz="900" b="0" spc="-65" dirty="0">
                <a:latin typeface="Bookman Old Style"/>
                <a:cs typeface="Bookman Old Style"/>
              </a:rPr>
              <a:t>ECMAScript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110" dirty="0">
                <a:latin typeface="Bookman Old Style"/>
                <a:cs typeface="Bookman Old Style"/>
              </a:rPr>
              <a:t>3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110" dirty="0">
                <a:latin typeface="Bookman Old Style"/>
                <a:cs typeface="Bookman Old Style"/>
              </a:rPr>
              <a:t>5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wouldn’t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need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transformed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if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were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target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ECMAScript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6.</a:t>
            </a:r>
            <a:endParaRPr sz="9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800" spc="-210" dirty="0">
                <a:latin typeface="Arial"/>
                <a:cs typeface="Arial"/>
              </a:rPr>
              <a:t>Type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114" dirty="0">
                <a:latin typeface="Arial"/>
                <a:cs typeface="Arial"/>
              </a:rPr>
              <a:t>Inference</a:t>
            </a:r>
            <a:endParaRPr sz="1800">
              <a:latin typeface="Arial"/>
              <a:cs typeface="Arial"/>
            </a:endParaRPr>
          </a:p>
          <a:p>
            <a:pPr marL="12700" marR="163830">
              <a:lnSpc>
                <a:spcPct val="101800"/>
              </a:lnSpc>
              <a:spcBef>
                <a:spcPts val="420"/>
              </a:spcBef>
            </a:pP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inference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polar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opposite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erasure.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inference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process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which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determined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at  </a:t>
            </a:r>
            <a:r>
              <a:rPr sz="900" b="0" spc="-40" dirty="0">
                <a:latin typeface="Bookman Old Style"/>
                <a:cs typeface="Bookman Old Style"/>
              </a:rPr>
              <a:t>compile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time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absence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explicit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annotations.</a:t>
            </a:r>
            <a:endParaRPr sz="900">
              <a:latin typeface="Bookman Old Style"/>
              <a:cs typeface="Bookman Old Style"/>
            </a:endParaRPr>
          </a:p>
          <a:p>
            <a:pPr marL="12700" marR="69850" indent="228600">
              <a:lnSpc>
                <a:spcPct val="101800"/>
              </a:lnSpc>
            </a:pPr>
            <a:r>
              <a:rPr sz="900" b="0" spc="-55" dirty="0">
                <a:latin typeface="Bookman Old Style"/>
                <a:cs typeface="Bookman Old Style"/>
              </a:rPr>
              <a:t>Most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basic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examples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inference,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including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early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examples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book,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show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simple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assignment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  </a:t>
            </a:r>
            <a:r>
              <a:rPr sz="900" b="0" spc="-55" dirty="0">
                <a:latin typeface="Bookman Old Style"/>
                <a:cs typeface="Bookman Old Style"/>
              </a:rPr>
              <a:t>explain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how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variable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left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assignment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automatically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set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value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on 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right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hand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side.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This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kind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inference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really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level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one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for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TypeScript,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capable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some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incredibly  complex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determinations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use.</a:t>
            </a:r>
            <a:endParaRPr sz="900">
              <a:latin typeface="Bookman Old Style"/>
              <a:cs typeface="Bookman Old Style"/>
            </a:endParaRPr>
          </a:p>
          <a:p>
            <a:pPr marL="12700" marR="67945" indent="228600">
              <a:lnSpc>
                <a:spcPct val="101800"/>
              </a:lnSpc>
            </a:pPr>
            <a:r>
              <a:rPr sz="900" b="0" spc="-60" dirty="0">
                <a:latin typeface="Bookman Old Style"/>
                <a:cs typeface="Bookman Old Style"/>
              </a:rPr>
              <a:t>TypeScript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performs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deep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inspections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create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schedule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program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compares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assignments,  </a:t>
            </a:r>
            <a:r>
              <a:rPr sz="900" b="0" spc="-65" dirty="0">
                <a:latin typeface="Bookman Old Style"/>
                <a:cs typeface="Bookman Old Style"/>
              </a:rPr>
              <a:t>expressions, and </a:t>
            </a:r>
            <a:r>
              <a:rPr sz="900" b="0" spc="-55" dirty="0">
                <a:latin typeface="Bookman Old Style"/>
                <a:cs typeface="Bookman Old Style"/>
              </a:rPr>
              <a:t>operations </a:t>
            </a:r>
            <a:r>
              <a:rPr sz="900" b="0" spc="-70" dirty="0">
                <a:latin typeface="Bookman Old Style"/>
                <a:cs typeface="Bookman Old Style"/>
              </a:rPr>
              <a:t>using </a:t>
            </a:r>
            <a:r>
              <a:rPr sz="900" b="0" spc="-65" dirty="0">
                <a:latin typeface="Bookman Old Style"/>
                <a:cs typeface="Bookman Old Style"/>
              </a:rPr>
              <a:t>this </a:t>
            </a:r>
            <a:r>
              <a:rPr sz="900" b="0" spc="-60" dirty="0">
                <a:latin typeface="Bookman Old Style"/>
                <a:cs typeface="Bookman Old Style"/>
              </a:rPr>
              <a:t>schedule </a:t>
            </a:r>
            <a:r>
              <a:rPr sz="900" b="0" spc="-25" dirty="0">
                <a:latin typeface="Bookman Old Style"/>
                <a:cs typeface="Bookman Old Style"/>
              </a:rPr>
              <a:t>of </a:t>
            </a:r>
            <a:r>
              <a:rPr sz="900" b="0" spc="-65" dirty="0">
                <a:latin typeface="Bookman Old Style"/>
                <a:cs typeface="Bookman Old Style"/>
              </a:rPr>
              <a:t>types. During this process, </a:t>
            </a:r>
            <a:r>
              <a:rPr sz="900" b="0" spc="-55" dirty="0">
                <a:latin typeface="Bookman Old Style"/>
                <a:cs typeface="Bookman Old Style"/>
              </a:rPr>
              <a:t>there </a:t>
            </a:r>
            <a:r>
              <a:rPr sz="900" b="0" spc="-60" dirty="0">
                <a:latin typeface="Bookman Old Style"/>
                <a:cs typeface="Bookman Old Style"/>
              </a:rPr>
              <a:t>are </a:t>
            </a:r>
            <a:r>
              <a:rPr sz="900" b="0" spc="-55" dirty="0">
                <a:latin typeface="Bookman Old Style"/>
                <a:cs typeface="Bookman Old Style"/>
              </a:rPr>
              <a:t>some </a:t>
            </a:r>
            <a:r>
              <a:rPr sz="900" b="0" spc="-45" dirty="0">
                <a:latin typeface="Bookman Old Style"/>
                <a:cs typeface="Bookman Old Style"/>
              </a:rPr>
              <a:t>clever </a:t>
            </a:r>
            <a:r>
              <a:rPr sz="900" b="0" spc="-70" dirty="0">
                <a:latin typeface="Bookman Old Style"/>
                <a:cs typeface="Bookman Old Style"/>
              </a:rPr>
              <a:t>tricks </a:t>
            </a:r>
            <a:r>
              <a:rPr sz="900" b="0" spc="-75" dirty="0">
                <a:latin typeface="Bookman Old Style"/>
                <a:cs typeface="Bookman Old Style"/>
              </a:rPr>
              <a:t>that </a:t>
            </a:r>
            <a:r>
              <a:rPr sz="900" b="0" spc="-60" dirty="0">
                <a:latin typeface="Bookman Old Style"/>
                <a:cs typeface="Bookman Old Style"/>
              </a:rPr>
              <a:t>are  </a:t>
            </a:r>
            <a:r>
              <a:rPr sz="900" b="0" spc="-45" dirty="0">
                <a:latin typeface="Bookman Old Style"/>
                <a:cs typeface="Bookman Old Style"/>
              </a:rPr>
              <a:t>employed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when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direct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not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available,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which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allow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found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indirectly.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One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such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trick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i="1" spc="-50" dirty="0">
                <a:latin typeface="Bookman Old Style"/>
                <a:cs typeface="Bookman Old Style"/>
              </a:rPr>
              <a:t>contextual  </a:t>
            </a:r>
            <a:r>
              <a:rPr sz="900" b="0" i="1" spc="-60" dirty="0">
                <a:latin typeface="Bookman Old Style"/>
                <a:cs typeface="Bookman Old Style"/>
              </a:rPr>
              <a:t>typing</a:t>
            </a:r>
            <a:r>
              <a:rPr sz="900" b="0" spc="-60" dirty="0">
                <a:latin typeface="Bookman Old Style"/>
                <a:cs typeface="Bookman Old Style"/>
              </a:rPr>
              <a:t>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where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TypeScript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uses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context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expression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determine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types.</a:t>
            </a:r>
            <a:endParaRPr sz="900">
              <a:latin typeface="Bookman Old Style"/>
              <a:cs typeface="Bookman Old Style"/>
            </a:endParaRPr>
          </a:p>
          <a:p>
            <a:pPr marL="12700" marR="5080" indent="228600">
              <a:lnSpc>
                <a:spcPct val="101800"/>
              </a:lnSpc>
            </a:pPr>
            <a:r>
              <a:rPr sz="900" b="0" spc="-55" dirty="0">
                <a:latin typeface="Bookman Old Style"/>
                <a:cs typeface="Bookman Old Style"/>
              </a:rPr>
              <a:t>Listing </a:t>
            </a:r>
            <a:r>
              <a:rPr sz="900" b="0" spc="-85" dirty="0">
                <a:latin typeface="Bookman Old Style"/>
                <a:cs typeface="Bookman Old Style"/>
              </a:rPr>
              <a:t>2-5 </a:t>
            </a:r>
            <a:r>
              <a:rPr sz="900" b="0" spc="-70" dirty="0">
                <a:latin typeface="Bookman Old Style"/>
                <a:cs typeface="Bookman Old Style"/>
              </a:rPr>
              <a:t>shows </a:t>
            </a:r>
            <a:r>
              <a:rPr sz="900" b="0" spc="-55" dirty="0">
                <a:latin typeface="Bookman Old Style"/>
                <a:cs typeface="Bookman Old Style"/>
              </a:rPr>
              <a:t>how </a:t>
            </a:r>
            <a:r>
              <a:rPr sz="900" b="0" spc="-60" dirty="0">
                <a:latin typeface="Bookman Old Style"/>
                <a:cs typeface="Bookman Old Style"/>
              </a:rPr>
              <a:t>types </a:t>
            </a:r>
            <a:r>
              <a:rPr sz="900" b="0" spc="-70" dirty="0">
                <a:latin typeface="Bookman Old Style"/>
                <a:cs typeface="Bookman Old Style"/>
              </a:rPr>
              <a:t>can </a:t>
            </a:r>
            <a:r>
              <a:rPr sz="900" b="0" spc="-45" dirty="0">
                <a:latin typeface="Bookman Old Style"/>
                <a:cs typeface="Bookman Old Style"/>
              </a:rPr>
              <a:t>be inferred </a:t>
            </a:r>
            <a:r>
              <a:rPr sz="900" b="0" spc="-50" dirty="0">
                <a:latin typeface="Bookman Old Style"/>
                <a:cs typeface="Bookman Old Style"/>
              </a:rPr>
              <a:t>in </a:t>
            </a:r>
            <a:r>
              <a:rPr sz="900" b="0" spc="-55" dirty="0">
                <a:latin typeface="Bookman Old Style"/>
                <a:cs typeface="Bookman Old Style"/>
              </a:rPr>
              <a:t>progressively </a:t>
            </a:r>
            <a:r>
              <a:rPr sz="900" b="0" spc="-50" dirty="0">
                <a:latin typeface="Bookman Old Style"/>
                <a:cs typeface="Bookman Old Style"/>
              </a:rPr>
              <a:t>more indirect </a:t>
            </a:r>
            <a:r>
              <a:rPr sz="900" b="0" spc="-80" dirty="0">
                <a:latin typeface="Bookman Old Style"/>
                <a:cs typeface="Bookman Old Style"/>
              </a:rPr>
              <a:t>ways. </a:t>
            </a:r>
            <a:r>
              <a:rPr sz="900" b="0" spc="-45" dirty="0">
                <a:latin typeface="Bookman Old Style"/>
                <a:cs typeface="Bookman Old Style"/>
              </a:rPr>
              <a:t>The </a:t>
            </a:r>
            <a:r>
              <a:rPr sz="900" b="0" spc="-70" dirty="0">
                <a:latin typeface="Bookman Old Style"/>
                <a:cs typeface="Bookman Old Style"/>
              </a:rPr>
              <a:t>return </a:t>
            </a:r>
            <a:r>
              <a:rPr sz="900" b="0" spc="-55" dirty="0">
                <a:latin typeface="Bookman Old Style"/>
                <a:cs typeface="Bookman Old Style"/>
              </a:rPr>
              <a:t>value </a:t>
            </a:r>
            <a:r>
              <a:rPr sz="900" b="0" spc="-25" dirty="0">
                <a:latin typeface="Bookman Old Style"/>
                <a:cs typeface="Bookman Old Style"/>
              </a:rPr>
              <a:t>of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dirty="0">
                <a:latin typeface="SimSun"/>
                <a:cs typeface="SimSun"/>
              </a:rPr>
              <a:t>add  </a:t>
            </a:r>
            <a:r>
              <a:rPr sz="900" b="0" spc="-55" dirty="0">
                <a:latin typeface="Bookman Old Style"/>
                <a:cs typeface="Bookman Old Style"/>
              </a:rPr>
              <a:t>function </a:t>
            </a:r>
            <a:r>
              <a:rPr sz="900" b="0" spc="-65" dirty="0">
                <a:latin typeface="Bookman Old Style"/>
                <a:cs typeface="Bookman Old Style"/>
              </a:rPr>
              <a:t>is </a:t>
            </a:r>
            <a:r>
              <a:rPr sz="900" b="0" spc="-50" dirty="0">
                <a:latin typeface="Bookman Old Style"/>
                <a:cs typeface="Bookman Old Style"/>
              </a:rPr>
              <a:t>determined </a:t>
            </a:r>
            <a:r>
              <a:rPr sz="900" b="0" spc="-65" dirty="0">
                <a:latin typeface="Bookman Old Style"/>
                <a:cs typeface="Bookman Old Style"/>
              </a:rPr>
              <a:t>by </a:t>
            </a:r>
            <a:r>
              <a:rPr sz="900" b="0" spc="-60" dirty="0">
                <a:latin typeface="Bookman Old Style"/>
                <a:cs typeface="Bookman Old Style"/>
              </a:rPr>
              <a:t>working </a:t>
            </a:r>
            <a:r>
              <a:rPr sz="900" b="0" spc="-75" dirty="0">
                <a:latin typeface="Bookman Old Style"/>
                <a:cs typeface="Bookman Old Style"/>
              </a:rPr>
              <a:t>backward </a:t>
            </a:r>
            <a:r>
              <a:rPr sz="900" b="0" spc="-50" dirty="0">
                <a:latin typeface="Bookman Old Style"/>
                <a:cs typeface="Bookman Old Style"/>
              </a:rPr>
              <a:t>from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70" dirty="0">
                <a:latin typeface="Bookman Old Style"/>
                <a:cs typeface="Bookman Old Style"/>
              </a:rPr>
              <a:t>return statement. </a:t>
            </a:r>
            <a:r>
              <a:rPr sz="900" b="0" spc="-45" dirty="0">
                <a:latin typeface="Bookman Old Style"/>
                <a:cs typeface="Bookman Old Style"/>
              </a:rPr>
              <a:t>The </a:t>
            </a:r>
            <a:r>
              <a:rPr sz="900" b="0" spc="-50" dirty="0">
                <a:latin typeface="Bookman Old Style"/>
                <a:cs typeface="Bookman Old Style"/>
              </a:rPr>
              <a:t>type </a:t>
            </a:r>
            <a:r>
              <a:rPr sz="900" b="0" spc="-25" dirty="0">
                <a:latin typeface="Bookman Old Style"/>
                <a:cs typeface="Bookman Old Style"/>
              </a:rPr>
              <a:t>of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70" dirty="0">
                <a:latin typeface="Bookman Old Style"/>
                <a:cs typeface="Bookman Old Style"/>
              </a:rPr>
              <a:t>return </a:t>
            </a:r>
            <a:r>
              <a:rPr sz="900" b="0" spc="-65" dirty="0">
                <a:latin typeface="Bookman Old Style"/>
                <a:cs typeface="Bookman Old Style"/>
              </a:rPr>
              <a:t>statement is </a:t>
            </a:r>
            <a:r>
              <a:rPr sz="900" b="0" spc="-55" dirty="0">
                <a:latin typeface="Bookman Old Style"/>
                <a:cs typeface="Bookman Old Style"/>
              </a:rPr>
              <a:t>found </a:t>
            </a:r>
            <a:r>
              <a:rPr sz="900" b="0" spc="-65" dirty="0">
                <a:latin typeface="Bookman Old Style"/>
                <a:cs typeface="Bookman Old Style"/>
              </a:rPr>
              <a:t>by  </a:t>
            </a:r>
            <a:r>
              <a:rPr sz="900" b="0" spc="-60" dirty="0">
                <a:latin typeface="Bookman Old Style"/>
                <a:cs typeface="Bookman Old Style"/>
              </a:rPr>
              <a:t>evaluating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expression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a</a:t>
            </a:r>
            <a:r>
              <a:rPr sz="900" spc="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+ </a:t>
            </a:r>
            <a:r>
              <a:rPr sz="900" spc="-35" dirty="0">
                <a:latin typeface="SimSun"/>
                <a:cs typeface="SimSun"/>
              </a:rPr>
              <a:t>b</a:t>
            </a:r>
            <a:r>
              <a:rPr sz="900" b="0" spc="-35" dirty="0">
                <a:latin typeface="Bookman Old Style"/>
                <a:cs typeface="Bookman Old Style"/>
              </a:rPr>
              <a:t>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which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turn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done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inspecting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individual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parameters.</a:t>
            </a:r>
            <a:endParaRPr sz="900">
              <a:latin typeface="Bookman Old Style"/>
              <a:cs typeface="Bookman Old Style"/>
            </a:endParaRPr>
          </a:p>
          <a:p>
            <a:pPr marL="12700" marR="28575" indent="228600">
              <a:lnSpc>
                <a:spcPct val="101800"/>
              </a:lnSpc>
              <a:spcBef>
                <a:spcPts val="5"/>
              </a:spcBef>
            </a:pPr>
            <a:r>
              <a:rPr sz="900" b="0" spc="-45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very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last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expression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Listing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2-5,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result</a:t>
            </a:r>
            <a:r>
              <a:rPr sz="900" spc="-265" dirty="0">
                <a:latin typeface="SimSun"/>
                <a:cs typeface="SimSun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parameter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anonymous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function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inferred  </a:t>
            </a:r>
            <a:r>
              <a:rPr sz="900" b="0" spc="-70" dirty="0">
                <a:latin typeface="Bookman Old Style"/>
                <a:cs typeface="Bookman Old Style"/>
              </a:rPr>
              <a:t>using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context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function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declared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in.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Because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declared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execution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spc="-5" dirty="0">
                <a:latin typeface="SimSun"/>
                <a:cs typeface="SimSun"/>
              </a:rPr>
              <a:t>callsFunction</a:t>
            </a:r>
            <a:r>
              <a:rPr sz="900" b="0" spc="-5" dirty="0">
                <a:latin typeface="Bookman Old Style"/>
                <a:cs typeface="Bookman Old Style"/>
              </a:rPr>
              <a:t>, 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compiler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see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going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passed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spc="-10" dirty="0">
                <a:latin typeface="SimSun"/>
                <a:cs typeface="SimSun"/>
              </a:rPr>
              <a:t>string</a:t>
            </a:r>
            <a:r>
              <a:rPr sz="900" b="0" spc="-10" dirty="0">
                <a:latin typeface="Bookman Old Style"/>
                <a:cs typeface="Bookman Old Style"/>
              </a:rPr>
              <a:t>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therefore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result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parameter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will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always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string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type.  </a:t>
            </a:r>
            <a:r>
              <a:rPr sz="900" b="0" spc="-45" dirty="0">
                <a:latin typeface="Bookman Old Style"/>
                <a:cs typeface="Bookman Old Style"/>
              </a:rPr>
              <a:t>A </a:t>
            </a:r>
            <a:r>
              <a:rPr sz="900" b="0" spc="-60" dirty="0">
                <a:latin typeface="Bookman Old Style"/>
                <a:cs typeface="Bookman Old Style"/>
              </a:rPr>
              <a:t>third </a:t>
            </a:r>
            <a:r>
              <a:rPr sz="900" b="0" spc="-55" dirty="0">
                <a:latin typeface="Bookman Old Style"/>
                <a:cs typeface="Bookman Old Style"/>
              </a:rPr>
              <a:t>example comes </a:t>
            </a:r>
            <a:r>
              <a:rPr sz="900" b="0" spc="-50" dirty="0">
                <a:latin typeface="Bookman Old Style"/>
                <a:cs typeface="Bookman Old Style"/>
              </a:rPr>
              <a:t>from </a:t>
            </a:r>
            <a:r>
              <a:rPr sz="900" b="0" spc="-55" dirty="0">
                <a:latin typeface="Bookman Old Style"/>
                <a:cs typeface="Bookman Old Style"/>
              </a:rPr>
              <a:t>the declaration </a:t>
            </a:r>
            <a:r>
              <a:rPr sz="900" b="0" spc="-25" dirty="0">
                <a:latin typeface="Bookman Old Style"/>
                <a:cs typeface="Bookman Old Style"/>
              </a:rPr>
              <a:t>of </a:t>
            </a:r>
            <a:r>
              <a:rPr sz="900" spc="-5" dirty="0">
                <a:latin typeface="SimSun"/>
                <a:cs typeface="SimSun"/>
              </a:rPr>
              <a:t>CallsFunction</a:t>
            </a:r>
            <a:r>
              <a:rPr sz="900" b="0" spc="-5" dirty="0">
                <a:latin typeface="Bookman Old Style"/>
                <a:cs typeface="Bookman Old Style"/>
              </a:rPr>
              <a:t>; </a:t>
            </a:r>
            <a:r>
              <a:rPr sz="900" b="0" spc="-65" dirty="0">
                <a:latin typeface="Bookman Old Style"/>
                <a:cs typeface="Bookman Old Style"/>
              </a:rPr>
              <a:t>because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50" dirty="0">
                <a:latin typeface="Bookman Old Style"/>
                <a:cs typeface="Bookman Old Style"/>
              </a:rPr>
              <a:t>variable </a:t>
            </a:r>
            <a:r>
              <a:rPr sz="900" b="0" spc="-90" dirty="0">
                <a:latin typeface="Bookman Old Style"/>
                <a:cs typeface="Bookman Old Style"/>
              </a:rPr>
              <a:t>has </a:t>
            </a:r>
            <a:r>
              <a:rPr sz="900" b="0" spc="-45" dirty="0">
                <a:latin typeface="Bookman Old Style"/>
                <a:cs typeface="Bookman Old Style"/>
              </a:rPr>
              <a:t>been </a:t>
            </a:r>
            <a:r>
              <a:rPr sz="900" b="0" spc="-50" dirty="0">
                <a:latin typeface="Bookman Old Style"/>
                <a:cs typeface="Bookman Old Style"/>
              </a:rPr>
              <a:t>typed </a:t>
            </a:r>
            <a:r>
              <a:rPr sz="900" b="0" spc="-70" dirty="0">
                <a:latin typeface="Bookman Old Style"/>
                <a:cs typeface="Bookman Old Style"/>
              </a:rPr>
              <a:t>using </a:t>
            </a:r>
            <a:r>
              <a:rPr sz="900" b="0" spc="-55" dirty="0">
                <a:latin typeface="Bookman Old Style"/>
                <a:cs typeface="Bookman Old Style"/>
              </a:rPr>
              <a:t>the  </a:t>
            </a:r>
            <a:r>
              <a:rPr sz="900" dirty="0">
                <a:latin typeface="SimSun"/>
                <a:cs typeface="SimSun"/>
              </a:rPr>
              <a:t>CallsFunction</a:t>
            </a:r>
            <a:r>
              <a:rPr sz="900" spc="-265" dirty="0">
                <a:latin typeface="SimSun"/>
                <a:cs typeface="SimSun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interface,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compiler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infers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cb</a:t>
            </a:r>
            <a:r>
              <a:rPr sz="900" spc="-265" dirty="0">
                <a:latin typeface="SimSun"/>
                <a:cs typeface="SimSun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parameter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based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interface.</a:t>
            </a:r>
            <a:endParaRPr sz="9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500" y="7992871"/>
            <a:ext cx="15748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05" dirty="0">
                <a:latin typeface="Bookman Old Style"/>
                <a:cs typeface="Bookman Old Style"/>
              </a:rPr>
              <a:t>54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82900" y="8241630"/>
            <a:ext cx="10915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www.it-ebooks.info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44500" y="301118"/>
            <a:ext cx="5697855" cy="6889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Chapter </a:t>
            </a:r>
            <a:r>
              <a:rPr sz="800" spc="-65" dirty="0">
                <a:latin typeface="Arial"/>
                <a:cs typeface="Arial"/>
              </a:rPr>
              <a:t>2 </a:t>
            </a:r>
            <a:r>
              <a:rPr sz="800" spc="-195" dirty="0">
                <a:solidFill>
                  <a:srgbClr val="CFD0D0"/>
                </a:solidFill>
                <a:latin typeface="MS UI Gothic"/>
                <a:cs typeface="MS UI Gothic"/>
              </a:rPr>
              <a:t>■ </a:t>
            </a:r>
            <a:r>
              <a:rPr sz="800" spc="15" dirty="0">
                <a:latin typeface="Arial"/>
                <a:cs typeface="Arial"/>
              </a:rPr>
              <a:t>the </a:t>
            </a:r>
            <a:r>
              <a:rPr sz="800" spc="-5" dirty="0">
                <a:latin typeface="Arial"/>
                <a:cs typeface="Arial"/>
              </a:rPr>
              <a:t>type</a:t>
            </a:r>
            <a:r>
              <a:rPr sz="800" spc="-95" dirty="0">
                <a:latin typeface="Arial"/>
                <a:cs typeface="Arial"/>
              </a:rPr>
              <a:t> </a:t>
            </a:r>
            <a:r>
              <a:rPr sz="800" spc="-55" dirty="0">
                <a:latin typeface="Arial"/>
                <a:cs typeface="Arial"/>
              </a:rPr>
              <a:t>SyStem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5" dirty="0">
                <a:latin typeface="Book Antiqua"/>
                <a:cs typeface="Book Antiqua"/>
              </a:rPr>
              <a:t>2-5. </a:t>
            </a:r>
            <a:r>
              <a:rPr sz="900" b="0" spc="-60" dirty="0">
                <a:latin typeface="Bookman Old Style"/>
                <a:cs typeface="Bookman Old Style"/>
              </a:rPr>
              <a:t>Bottom-up </a:t>
            </a:r>
            <a:r>
              <a:rPr sz="900" b="0" spc="-65" dirty="0">
                <a:latin typeface="Bookman Old Style"/>
                <a:cs typeface="Bookman Old Style"/>
              </a:rPr>
              <a:t>and </a:t>
            </a:r>
            <a:r>
              <a:rPr sz="900" b="0" spc="-45" dirty="0">
                <a:latin typeface="Bookman Old Style"/>
                <a:cs typeface="Bookman Old Style"/>
              </a:rPr>
              <a:t>top-down</a:t>
            </a:r>
            <a:r>
              <a:rPr sz="900" b="0" spc="-23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inference</a:t>
            </a:r>
            <a:endParaRPr sz="9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900" dirty="0">
                <a:latin typeface="SimSun"/>
                <a:cs typeface="SimSun"/>
              </a:rPr>
              <a:t>function add(a: number, b: number)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412750" marR="3162300" indent="-17145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/* The return value is used to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determine  the return type of the function</a:t>
            </a:r>
            <a:r>
              <a:rPr sz="900" spc="-7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*/</a:t>
            </a:r>
            <a:endParaRPr sz="900">
              <a:latin typeface="SimSun"/>
              <a:cs typeface="SimSun"/>
            </a:endParaRPr>
          </a:p>
          <a:p>
            <a:pPr marL="241300" algn="just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return a +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b;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interface CallsFunction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241300" algn="just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(cb: (result: string) =&gt; any):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void;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184785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// The cb parameter is inferred to be a function accepting a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string  var callsFunction: CallsFunction = function (cb)</a:t>
            </a:r>
            <a:r>
              <a:rPr sz="900" spc="-3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241300" algn="just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cb('Done');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241300" algn="just">
              <a:lnSpc>
                <a:spcPct val="100000"/>
              </a:lnSpc>
              <a:spcBef>
                <a:spcPts val="5"/>
              </a:spcBef>
            </a:pPr>
            <a:r>
              <a:rPr sz="900" dirty="0">
                <a:latin typeface="SimSun"/>
                <a:cs typeface="SimSun"/>
              </a:rPr>
              <a:t>// Supplied parameter does not match any signature of the call</a:t>
            </a:r>
            <a:r>
              <a:rPr sz="900" spc="-3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target</a:t>
            </a:r>
            <a:endParaRPr sz="900">
              <a:latin typeface="SimSun"/>
              <a:cs typeface="SimSun"/>
            </a:endParaRPr>
          </a:p>
          <a:p>
            <a:pPr marL="241300" algn="just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//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cb(1);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281940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// The result parameter is inferred to be a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string  callsFunction(function (result)</a:t>
            </a:r>
            <a:r>
              <a:rPr sz="900" spc="-1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241300" algn="just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return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result;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});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400" b="0" spc="-120" dirty="0">
                <a:latin typeface="Bookman Old Style"/>
                <a:cs typeface="Bookman Old Style"/>
              </a:rPr>
              <a:t>Best </a:t>
            </a:r>
            <a:r>
              <a:rPr sz="1400" b="0" spc="-80" dirty="0">
                <a:latin typeface="Bookman Old Style"/>
                <a:cs typeface="Bookman Old Style"/>
              </a:rPr>
              <a:t>Common</a:t>
            </a:r>
            <a:r>
              <a:rPr sz="1400" b="0" spc="-204" dirty="0">
                <a:latin typeface="Bookman Old Style"/>
                <a:cs typeface="Bookman Old Style"/>
              </a:rPr>
              <a:t> </a:t>
            </a:r>
            <a:r>
              <a:rPr sz="1400" b="0" spc="-75" dirty="0">
                <a:latin typeface="Bookman Old Style"/>
                <a:cs typeface="Bookman Old Style"/>
              </a:rPr>
              <a:t>Type</a:t>
            </a:r>
            <a:endParaRPr sz="1400">
              <a:latin typeface="Bookman Old Style"/>
              <a:cs typeface="Bookman Old Style"/>
            </a:endParaRPr>
          </a:p>
          <a:p>
            <a:pPr marL="12700" marR="5080">
              <a:lnSpc>
                <a:spcPct val="101800"/>
              </a:lnSpc>
              <a:spcBef>
                <a:spcPts val="500"/>
              </a:spcBef>
            </a:pPr>
            <a:r>
              <a:rPr sz="900" b="0" spc="-4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example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variable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Listing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2-6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looks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lot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like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single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object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passed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array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literal.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0" dirty="0">
                <a:latin typeface="Bookman Old Style"/>
                <a:cs typeface="Bookman Old Style"/>
              </a:rPr>
              <a:t>If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were  writing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annotation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for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this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would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a: string,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b: number, c: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boolean }[]</a:t>
            </a:r>
            <a:r>
              <a:rPr sz="900" spc="-270" dirty="0">
                <a:latin typeface="SimSun"/>
                <a:cs typeface="SimSun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this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 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will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see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if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hover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over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example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array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development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tools.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This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premise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for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understanding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i="1" spc="-90" dirty="0">
                <a:latin typeface="Bookman Old Style"/>
                <a:cs typeface="Bookman Old Style"/>
              </a:rPr>
              <a:t>best  </a:t>
            </a:r>
            <a:r>
              <a:rPr sz="900" b="0" i="1" spc="-35" dirty="0">
                <a:latin typeface="Bookman Old Style"/>
                <a:cs typeface="Bookman Old Style"/>
              </a:rPr>
              <a:t>common</a:t>
            </a:r>
            <a:r>
              <a:rPr sz="900" b="0" i="1" spc="-85" dirty="0">
                <a:latin typeface="Bookman Old Style"/>
                <a:cs typeface="Bookman Old Style"/>
              </a:rPr>
              <a:t> </a:t>
            </a:r>
            <a:r>
              <a:rPr sz="900" b="0" i="1" spc="-90" dirty="0">
                <a:latin typeface="Bookman Old Style"/>
                <a:cs typeface="Bookman Old Style"/>
              </a:rPr>
              <a:t>types</a:t>
            </a:r>
            <a:r>
              <a:rPr sz="900" b="0" spc="-90" dirty="0">
                <a:latin typeface="Bookman Old Style"/>
                <a:cs typeface="Bookman Old Style"/>
              </a:rPr>
              <a:t>.</a:t>
            </a:r>
            <a:endParaRPr sz="9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5" dirty="0">
                <a:latin typeface="Book Antiqua"/>
                <a:cs typeface="Book Antiqua"/>
              </a:rPr>
              <a:t>2-6. </a:t>
            </a:r>
            <a:r>
              <a:rPr sz="900" b="0" spc="-80" dirty="0">
                <a:latin typeface="Bookman Old Style"/>
                <a:cs typeface="Bookman Old Style"/>
              </a:rPr>
              <a:t>Best </a:t>
            </a:r>
            <a:r>
              <a:rPr sz="900" b="0" spc="-50" dirty="0">
                <a:latin typeface="Bookman Old Style"/>
                <a:cs typeface="Bookman Old Style"/>
              </a:rPr>
              <a:t>common type</a:t>
            </a:r>
            <a:r>
              <a:rPr sz="900" b="0" spc="-229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premise</a:t>
            </a:r>
            <a:endParaRPr sz="9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900" dirty="0">
                <a:latin typeface="SimSun"/>
                <a:cs typeface="SimSun"/>
              </a:rPr>
              <a:t>var bestCommonTypeExample =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[</a:t>
            </a:r>
            <a:endParaRPr sz="900">
              <a:latin typeface="SimSun"/>
              <a:cs typeface="SimSun"/>
            </a:endParaRPr>
          </a:p>
          <a:p>
            <a:pPr marL="241300" algn="just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{ a: 'A', b: 1, c: true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];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L="241300" marR="2476500" indent="-22860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for (var i = 0; i &lt; bestCommonTypeExample.length; i++)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  var value =</a:t>
            </a:r>
            <a:r>
              <a:rPr sz="900" spc="-2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bestCommonTypeExample[i];</a:t>
            </a:r>
            <a:endParaRPr sz="900">
              <a:latin typeface="SimSun"/>
              <a:cs typeface="SimSun"/>
            </a:endParaRPr>
          </a:p>
          <a:p>
            <a:pPr marL="241300" marR="4248150" algn="just">
              <a:lnSpc>
                <a:spcPct val="203700"/>
              </a:lnSpc>
            </a:pPr>
            <a:r>
              <a:rPr sz="900" dirty="0">
                <a:latin typeface="SimSun"/>
                <a:cs typeface="SimSun"/>
              </a:rPr>
              <a:t>console.log(value.a);  console.log(value.b);  console.log(value.c);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60160" y="7992871"/>
            <a:ext cx="15430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20" dirty="0">
                <a:latin typeface="Bookman Old Style"/>
                <a:cs typeface="Bookman Old Style"/>
              </a:rPr>
              <a:t>55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82900" y="8241630"/>
            <a:ext cx="10915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www.it-ebooks.info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73100" y="301118"/>
            <a:ext cx="5741035" cy="7324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8056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Chapter </a:t>
            </a:r>
            <a:r>
              <a:rPr sz="800" spc="-65" dirty="0">
                <a:latin typeface="Arial"/>
                <a:cs typeface="Arial"/>
              </a:rPr>
              <a:t>2 </a:t>
            </a:r>
            <a:r>
              <a:rPr sz="800" spc="-195" dirty="0">
                <a:solidFill>
                  <a:srgbClr val="CFD0D0"/>
                </a:solidFill>
                <a:latin typeface="MS UI Gothic"/>
                <a:cs typeface="MS UI Gothic"/>
              </a:rPr>
              <a:t>■ </a:t>
            </a:r>
            <a:r>
              <a:rPr sz="800" spc="15" dirty="0">
                <a:latin typeface="Arial"/>
                <a:cs typeface="Arial"/>
              </a:rPr>
              <a:t>the </a:t>
            </a:r>
            <a:r>
              <a:rPr sz="800" spc="-5" dirty="0">
                <a:latin typeface="Arial"/>
                <a:cs typeface="Arial"/>
              </a:rPr>
              <a:t>type</a:t>
            </a:r>
            <a:r>
              <a:rPr sz="800" spc="-150" dirty="0">
                <a:latin typeface="Arial"/>
                <a:cs typeface="Arial"/>
              </a:rPr>
              <a:t> </a:t>
            </a:r>
            <a:r>
              <a:rPr sz="800" spc="-55" dirty="0">
                <a:latin typeface="Arial"/>
                <a:cs typeface="Arial"/>
              </a:rPr>
              <a:t>SyStem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900" b="0" spc="-20" dirty="0">
                <a:latin typeface="Bookman Old Style"/>
                <a:cs typeface="Bookman Old Style"/>
              </a:rPr>
              <a:t>If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were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add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second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item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array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literal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with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different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properties,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several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possible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outcomes.</a:t>
            </a:r>
            <a:endParaRPr sz="900">
              <a:latin typeface="Bookman Old Style"/>
              <a:cs typeface="Bookman Old Style"/>
            </a:endParaRPr>
          </a:p>
          <a:p>
            <a:pPr marL="607060" marR="816610" indent="-228600">
              <a:lnSpc>
                <a:spcPct val="101800"/>
              </a:lnSpc>
              <a:spcBef>
                <a:spcPts val="605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b="0" spc="-20" dirty="0">
                <a:latin typeface="Bookman Old Style"/>
                <a:cs typeface="Bookman Old Style"/>
              </a:rPr>
              <a:t>If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item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object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with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identical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signature,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example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variable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will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  </a:t>
            </a:r>
            <a:r>
              <a:rPr sz="900" b="0" spc="-55" dirty="0">
                <a:latin typeface="Bookman Old Style"/>
                <a:cs typeface="Bookman Old Style"/>
              </a:rPr>
              <a:t>unaffected.</a:t>
            </a:r>
            <a:endParaRPr sz="900">
              <a:latin typeface="Bookman Old Style"/>
              <a:cs typeface="Bookman Old Style"/>
            </a:endParaRPr>
          </a:p>
          <a:p>
            <a:pPr marL="607060" marR="726440" indent="-228600">
              <a:lnSpc>
                <a:spcPct val="101800"/>
              </a:lnSpc>
              <a:spcBef>
                <a:spcPts val="60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b="0" spc="-20" dirty="0">
                <a:latin typeface="Bookman Old Style"/>
                <a:cs typeface="Bookman Old Style"/>
              </a:rPr>
              <a:t>If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item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object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with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no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matching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properties,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example</a:t>
            </a:r>
            <a:r>
              <a:rPr sz="900" spc="-265" dirty="0">
                <a:latin typeface="SimSun"/>
                <a:cs typeface="SimSun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variable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will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  </a:t>
            </a:r>
            <a:r>
              <a:rPr sz="900" b="0" spc="-65" dirty="0">
                <a:latin typeface="Bookman Old Style"/>
                <a:cs typeface="Bookman Old Style"/>
              </a:rPr>
              <a:t>updated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spc="-40" dirty="0">
                <a:latin typeface="SimSun"/>
                <a:cs typeface="SimSun"/>
              </a:rPr>
              <a:t>{}[]</a:t>
            </a:r>
            <a:r>
              <a:rPr sz="900" b="0" spc="-40" dirty="0">
                <a:latin typeface="Bookman Old Style"/>
                <a:cs typeface="Bookman Old Style"/>
              </a:rPr>
              <a:t>—simply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array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objects.</a:t>
            </a:r>
            <a:endParaRPr sz="900">
              <a:latin typeface="Bookman Old Style"/>
              <a:cs typeface="Bookman Old Style"/>
            </a:endParaRPr>
          </a:p>
          <a:p>
            <a:pPr marL="607060" marR="589915" indent="-228600">
              <a:lnSpc>
                <a:spcPct val="101800"/>
              </a:lnSpc>
              <a:spcBef>
                <a:spcPts val="60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b="0" spc="-20" dirty="0">
                <a:latin typeface="Bookman Old Style"/>
                <a:cs typeface="Bookman Old Style"/>
              </a:rPr>
              <a:t>If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item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object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with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some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matching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properties,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example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variable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will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  </a:t>
            </a:r>
            <a:r>
              <a:rPr sz="900" b="0" spc="-65" dirty="0">
                <a:latin typeface="Bookman Old Style"/>
                <a:cs typeface="Bookman Old Style"/>
              </a:rPr>
              <a:t>updated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23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i="1" spc="-90" dirty="0">
                <a:latin typeface="Bookman Old Style"/>
                <a:cs typeface="Bookman Old Style"/>
              </a:rPr>
              <a:t>best </a:t>
            </a:r>
            <a:r>
              <a:rPr sz="900" b="0" i="1" spc="-35" dirty="0">
                <a:latin typeface="Bookman Old Style"/>
                <a:cs typeface="Bookman Old Style"/>
              </a:rPr>
              <a:t>common </a:t>
            </a:r>
            <a:r>
              <a:rPr sz="900" b="0" i="1" spc="-75" dirty="0">
                <a:latin typeface="Bookman Old Style"/>
                <a:cs typeface="Bookman Old Style"/>
              </a:rPr>
              <a:t>type</a:t>
            </a:r>
            <a:r>
              <a:rPr sz="900" b="0" spc="-75" dirty="0">
                <a:latin typeface="Bookman Old Style"/>
                <a:cs typeface="Bookman Old Style"/>
              </a:rPr>
              <a:t>.</a:t>
            </a:r>
            <a:endParaRPr sz="900">
              <a:latin typeface="Bookman Old Style"/>
              <a:cs typeface="Bookman Old Style"/>
            </a:endParaRPr>
          </a:p>
          <a:p>
            <a:pPr marL="12700" marR="46990" indent="228600">
              <a:lnSpc>
                <a:spcPct val="101800"/>
              </a:lnSpc>
              <a:spcBef>
                <a:spcPts val="600"/>
              </a:spcBef>
            </a:pPr>
            <a:r>
              <a:rPr sz="900" b="0" spc="-4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best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common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includes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all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properties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with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same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names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present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all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values  </a:t>
            </a:r>
            <a:r>
              <a:rPr sz="900" b="0" spc="-50" dirty="0">
                <a:latin typeface="Bookman Old Style"/>
                <a:cs typeface="Bookman Old Style"/>
              </a:rPr>
              <a:t>in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60" dirty="0">
                <a:latin typeface="Bookman Old Style"/>
                <a:cs typeface="Bookman Old Style"/>
              </a:rPr>
              <a:t>expression. Any </a:t>
            </a:r>
            <a:r>
              <a:rPr sz="900" b="0" spc="-50" dirty="0">
                <a:latin typeface="Bookman Old Style"/>
                <a:cs typeface="Bookman Old Style"/>
              </a:rPr>
              <a:t>properties </a:t>
            </a:r>
            <a:r>
              <a:rPr sz="900" b="0" spc="-75" dirty="0">
                <a:latin typeface="Bookman Old Style"/>
                <a:cs typeface="Bookman Old Style"/>
              </a:rPr>
              <a:t>that </a:t>
            </a:r>
            <a:r>
              <a:rPr sz="900" b="0" spc="-40" dirty="0">
                <a:latin typeface="Bookman Old Style"/>
                <a:cs typeface="Bookman Old Style"/>
              </a:rPr>
              <a:t>fail </a:t>
            </a:r>
            <a:r>
              <a:rPr sz="900" b="0" spc="-45" dirty="0">
                <a:latin typeface="Bookman Old Style"/>
                <a:cs typeface="Bookman Old Style"/>
              </a:rPr>
              <a:t>to </a:t>
            </a:r>
            <a:r>
              <a:rPr sz="900" b="0" spc="-75" dirty="0">
                <a:latin typeface="Bookman Old Style"/>
                <a:cs typeface="Bookman Old Style"/>
              </a:rPr>
              <a:t>match </a:t>
            </a:r>
            <a:r>
              <a:rPr sz="900" b="0" spc="-65" dirty="0">
                <a:latin typeface="Bookman Old Style"/>
                <a:cs typeface="Bookman Old Style"/>
              </a:rPr>
              <a:t>throughout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60" dirty="0">
                <a:latin typeface="Bookman Old Style"/>
                <a:cs typeface="Bookman Old Style"/>
              </a:rPr>
              <a:t>expression are </a:t>
            </a:r>
            <a:r>
              <a:rPr sz="900" b="0" spc="-45" dirty="0">
                <a:latin typeface="Bookman Old Style"/>
                <a:cs typeface="Bookman Old Style"/>
              </a:rPr>
              <a:t>dropped </a:t>
            </a:r>
            <a:r>
              <a:rPr sz="900" b="0" spc="-50" dirty="0">
                <a:latin typeface="Bookman Old Style"/>
                <a:cs typeface="Bookman Old Style"/>
              </a:rPr>
              <a:t>from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65" dirty="0">
                <a:latin typeface="Bookman Old Style"/>
                <a:cs typeface="Bookman Old Style"/>
              </a:rPr>
              <a:t>best </a:t>
            </a:r>
            <a:r>
              <a:rPr sz="900" b="0" spc="-50" dirty="0">
                <a:latin typeface="Bookman Old Style"/>
                <a:cs typeface="Bookman Old Style"/>
              </a:rPr>
              <a:t>common  </a:t>
            </a:r>
            <a:r>
              <a:rPr sz="900" b="0" spc="-60" dirty="0">
                <a:latin typeface="Bookman Old Style"/>
                <a:cs typeface="Bookman Old Style"/>
              </a:rPr>
              <a:t>type. </a:t>
            </a:r>
            <a:r>
              <a:rPr sz="900" b="0" spc="-45" dirty="0">
                <a:latin typeface="Bookman Old Style"/>
                <a:cs typeface="Bookman Old Style"/>
              </a:rPr>
              <a:t>In </a:t>
            </a:r>
            <a:r>
              <a:rPr sz="900" b="0" spc="-55" dirty="0">
                <a:latin typeface="Bookman Old Style"/>
                <a:cs typeface="Bookman Old Style"/>
              </a:rPr>
              <a:t>Listing </a:t>
            </a:r>
            <a:r>
              <a:rPr sz="900" b="0" spc="-80" dirty="0">
                <a:latin typeface="Bookman Old Style"/>
                <a:cs typeface="Bookman Old Style"/>
              </a:rPr>
              <a:t>2-7,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50" dirty="0">
                <a:latin typeface="Bookman Old Style"/>
                <a:cs typeface="Bookman Old Style"/>
              </a:rPr>
              <a:t>type </a:t>
            </a:r>
            <a:r>
              <a:rPr sz="900" b="0" spc="-70" dirty="0">
                <a:latin typeface="Bookman Old Style"/>
                <a:cs typeface="Bookman Old Style"/>
              </a:rPr>
              <a:t>used </a:t>
            </a:r>
            <a:r>
              <a:rPr sz="900" b="0" spc="-40" dirty="0">
                <a:latin typeface="Bookman Old Style"/>
                <a:cs typeface="Bookman Old Style"/>
              </a:rPr>
              <a:t>for </a:t>
            </a:r>
            <a:r>
              <a:rPr sz="900" b="0" spc="-55" dirty="0">
                <a:latin typeface="Bookman Old Style"/>
                <a:cs typeface="Bookman Old Style"/>
              </a:rPr>
              <a:t>the example </a:t>
            </a:r>
            <a:r>
              <a:rPr sz="900" b="0" spc="-50" dirty="0">
                <a:latin typeface="Bookman Old Style"/>
                <a:cs typeface="Bookman Old Style"/>
              </a:rPr>
              <a:t>variable </a:t>
            </a:r>
            <a:r>
              <a:rPr sz="900" b="0" spc="-90" dirty="0">
                <a:latin typeface="Bookman Old Style"/>
                <a:cs typeface="Bookman Old Style"/>
              </a:rPr>
              <a:t>has </a:t>
            </a:r>
            <a:r>
              <a:rPr sz="900" b="0" spc="-45" dirty="0">
                <a:latin typeface="Bookman Old Style"/>
                <a:cs typeface="Bookman Old Style"/>
              </a:rPr>
              <a:t>been </a:t>
            </a:r>
            <a:r>
              <a:rPr sz="900" b="0" spc="-55" dirty="0">
                <a:latin typeface="Bookman Old Style"/>
                <a:cs typeface="Bookman Old Style"/>
              </a:rPr>
              <a:t>reduced </a:t>
            </a:r>
            <a:r>
              <a:rPr sz="900" b="0" spc="-45" dirty="0">
                <a:latin typeface="Bookman Old Style"/>
                <a:cs typeface="Bookman Old Style"/>
              </a:rPr>
              <a:t>to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50" dirty="0">
                <a:latin typeface="Bookman Old Style"/>
                <a:cs typeface="Bookman Old Style"/>
              </a:rPr>
              <a:t>only common property in </a:t>
            </a:r>
            <a:r>
              <a:rPr sz="900" b="0" spc="-45" dirty="0">
                <a:latin typeface="Bookman Old Style"/>
                <a:cs typeface="Bookman Old Style"/>
              </a:rPr>
              <a:t>all  </a:t>
            </a:r>
            <a:r>
              <a:rPr sz="900" b="0" spc="-65" dirty="0">
                <a:latin typeface="Bookman Old Style"/>
                <a:cs typeface="Bookman Old Style"/>
              </a:rPr>
              <a:t>values, </a:t>
            </a:r>
            <a:r>
              <a:rPr sz="900" dirty="0">
                <a:latin typeface="SimSun"/>
                <a:cs typeface="SimSun"/>
              </a:rPr>
              <a:t>{ b: number</a:t>
            </a:r>
            <a:r>
              <a:rPr sz="900" spc="-45" dirty="0">
                <a:latin typeface="SimSun"/>
                <a:cs typeface="SimSun"/>
              </a:rPr>
              <a:t> </a:t>
            </a:r>
            <a:r>
              <a:rPr sz="900" spc="-20" dirty="0">
                <a:latin typeface="SimSun"/>
                <a:cs typeface="SimSun"/>
              </a:rPr>
              <a:t>}[]</a:t>
            </a:r>
            <a:r>
              <a:rPr sz="900" b="0" spc="-20" dirty="0">
                <a:latin typeface="Bookman Old Style"/>
                <a:cs typeface="Bookman Old Style"/>
              </a:rPr>
              <a:t>.</a:t>
            </a:r>
            <a:endParaRPr sz="9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5" dirty="0">
                <a:latin typeface="Book Antiqua"/>
                <a:cs typeface="Book Antiqua"/>
              </a:rPr>
              <a:t>2-7. </a:t>
            </a:r>
            <a:r>
              <a:rPr sz="900" b="0" spc="-80" dirty="0">
                <a:latin typeface="Bookman Old Style"/>
                <a:cs typeface="Bookman Old Style"/>
              </a:rPr>
              <a:t>Best </a:t>
            </a:r>
            <a:r>
              <a:rPr sz="900" b="0" spc="-50" dirty="0">
                <a:latin typeface="Bookman Old Style"/>
                <a:cs typeface="Bookman Old Style"/>
              </a:rPr>
              <a:t>common</a:t>
            </a:r>
            <a:r>
              <a:rPr sz="900" b="0" spc="-17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type—example</a:t>
            </a:r>
            <a:endParaRPr sz="9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900" dirty="0">
                <a:latin typeface="SimSun"/>
                <a:cs typeface="SimSun"/>
              </a:rPr>
              <a:t>var example =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[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latin typeface="SimSun"/>
                <a:cs typeface="SimSun"/>
              </a:rPr>
              <a:t>{ a: 'A', b: 1, c: true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},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{ a: 'B', b: 2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},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{ b: 3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];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imes New Roman"/>
              <a:cs typeface="Times New Roman"/>
            </a:endParaRPr>
          </a:p>
          <a:p>
            <a:pPr marL="241300" marR="2519680" indent="-22860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for (var i = 0; i &lt; bestCommonTypeExample.length; i++)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  var value =</a:t>
            </a:r>
            <a:r>
              <a:rPr sz="900" spc="-2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bestCommonTypeExample[i];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// The property 'a' does not exist on value of type '{ b: number</a:t>
            </a:r>
            <a:r>
              <a:rPr sz="900" spc="-3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}'.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//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console.log(value.a);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imes New Roman"/>
              <a:cs typeface="Times New Roman"/>
            </a:endParaRPr>
          </a:p>
          <a:p>
            <a:pPr marL="241300" marR="429133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// OK  console.log(value.b);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// The property 'c' does not exist on value of type '{ b: number</a:t>
            </a:r>
            <a:r>
              <a:rPr sz="900" spc="-3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}'.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//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console.log(value.c);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47625" indent="228600">
              <a:lnSpc>
                <a:spcPct val="101800"/>
              </a:lnSpc>
            </a:pPr>
            <a:r>
              <a:rPr sz="900" b="0" spc="-4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process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determining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best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common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not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just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used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for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array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literal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expressions;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they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also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used 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determine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return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function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method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contains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multiple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return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statements.</a:t>
            </a:r>
            <a:endParaRPr sz="9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400" b="0" spc="-100" dirty="0">
                <a:latin typeface="Bookman Old Style"/>
                <a:cs typeface="Bookman Old Style"/>
              </a:rPr>
              <a:t>Contextual</a:t>
            </a:r>
            <a:r>
              <a:rPr sz="1400" b="0" spc="-165" dirty="0">
                <a:latin typeface="Bookman Old Style"/>
                <a:cs typeface="Bookman Old Style"/>
              </a:rPr>
              <a:t> </a:t>
            </a:r>
            <a:r>
              <a:rPr sz="1400" b="0" spc="-90" dirty="0">
                <a:latin typeface="Bookman Old Style"/>
                <a:cs typeface="Bookman Old Style"/>
              </a:rPr>
              <a:t>Types</a:t>
            </a:r>
            <a:endParaRPr sz="1400">
              <a:latin typeface="Bookman Old Style"/>
              <a:cs typeface="Bookman Old Style"/>
            </a:endParaRPr>
          </a:p>
          <a:p>
            <a:pPr marL="12700" marR="113664">
              <a:lnSpc>
                <a:spcPct val="101800"/>
              </a:lnSpc>
              <a:spcBef>
                <a:spcPts val="500"/>
              </a:spcBef>
            </a:pPr>
            <a:r>
              <a:rPr sz="900" b="0" spc="-75" dirty="0">
                <a:latin typeface="Bookman Old Style"/>
                <a:cs typeface="Bookman Old Style"/>
              </a:rPr>
              <a:t>Contextual </a:t>
            </a:r>
            <a:r>
              <a:rPr sz="900" b="0" spc="-70" dirty="0">
                <a:latin typeface="Bookman Old Style"/>
                <a:cs typeface="Bookman Old Style"/>
              </a:rPr>
              <a:t>types are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40" dirty="0">
                <a:latin typeface="Bookman Old Style"/>
                <a:cs typeface="Bookman Old Style"/>
              </a:rPr>
              <a:t>good </a:t>
            </a:r>
            <a:r>
              <a:rPr sz="900" b="0" spc="-65" dirty="0">
                <a:latin typeface="Bookman Old Style"/>
                <a:cs typeface="Bookman Old Style"/>
              </a:rPr>
              <a:t>example </a:t>
            </a:r>
            <a:r>
              <a:rPr sz="900" b="0" spc="-30" dirty="0">
                <a:latin typeface="Bookman Old Style"/>
                <a:cs typeface="Bookman Old Style"/>
              </a:rPr>
              <a:t>of </a:t>
            </a:r>
            <a:r>
              <a:rPr sz="900" b="0" spc="-60" dirty="0">
                <a:latin typeface="Bookman Old Style"/>
                <a:cs typeface="Bookman Old Style"/>
              </a:rPr>
              <a:t>how </a:t>
            </a:r>
            <a:r>
              <a:rPr sz="900" b="0" spc="-65" dirty="0">
                <a:latin typeface="Bookman Old Style"/>
                <a:cs typeface="Bookman Old Style"/>
              </a:rPr>
              <a:t>advanced </a:t>
            </a:r>
            <a:r>
              <a:rPr sz="900" b="0" spc="-60" dirty="0">
                <a:latin typeface="Bookman Old Style"/>
                <a:cs typeface="Bookman Old Style"/>
              </a:rPr>
              <a:t>type </a:t>
            </a:r>
            <a:r>
              <a:rPr sz="900" b="0" spc="-55" dirty="0">
                <a:latin typeface="Bookman Old Style"/>
                <a:cs typeface="Bookman Old Style"/>
              </a:rPr>
              <a:t>inference </a:t>
            </a:r>
            <a:r>
              <a:rPr sz="900" b="0" spc="-75" dirty="0">
                <a:latin typeface="Bookman Old Style"/>
                <a:cs typeface="Bookman Old Style"/>
              </a:rPr>
              <a:t>can </a:t>
            </a:r>
            <a:r>
              <a:rPr sz="900" b="0" spc="-60" dirty="0">
                <a:latin typeface="Bookman Old Style"/>
                <a:cs typeface="Bookman Old Style"/>
              </a:rPr>
              <a:t>be. </a:t>
            </a:r>
            <a:r>
              <a:rPr sz="900" b="0" spc="-75" dirty="0">
                <a:latin typeface="Bookman Old Style"/>
                <a:cs typeface="Bookman Old Style"/>
              </a:rPr>
              <a:t>Contextual </a:t>
            </a:r>
            <a:r>
              <a:rPr sz="900" b="0" spc="-65" dirty="0">
                <a:latin typeface="Bookman Old Style"/>
                <a:cs typeface="Bookman Old Style"/>
              </a:rPr>
              <a:t>typing </a:t>
            </a:r>
            <a:r>
              <a:rPr sz="900" b="0" spc="-70" dirty="0">
                <a:latin typeface="Bookman Old Style"/>
                <a:cs typeface="Bookman Old Style"/>
              </a:rPr>
              <a:t>occurs </a:t>
            </a:r>
            <a:r>
              <a:rPr sz="900" b="0" spc="-65" dirty="0">
                <a:latin typeface="Bookman Old Style"/>
                <a:cs typeface="Bookman Old Style"/>
              </a:rPr>
              <a:t>when the  </a:t>
            </a:r>
            <a:r>
              <a:rPr sz="900" b="0" spc="-50" dirty="0">
                <a:latin typeface="Bookman Old Style"/>
                <a:cs typeface="Bookman Old Style"/>
              </a:rPr>
              <a:t>compiler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bases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its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types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on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the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location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of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an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expression.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Listing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2-8,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the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of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the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event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parameter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is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determined  </a:t>
            </a:r>
            <a:r>
              <a:rPr sz="900" b="0" spc="-70" dirty="0">
                <a:latin typeface="Bookman Old Style"/>
                <a:cs typeface="Bookman Old Style"/>
              </a:rPr>
              <a:t>by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the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known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signature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of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the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spc="-10" dirty="0">
                <a:latin typeface="SimSun"/>
                <a:cs typeface="SimSun"/>
              </a:rPr>
              <a:t>window.onclick</a:t>
            </a:r>
            <a:r>
              <a:rPr sz="900" spc="-280" dirty="0">
                <a:latin typeface="SimSun"/>
                <a:cs typeface="SimSun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definition.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inference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is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not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just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limited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the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parameters,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the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entire</a:t>
            </a:r>
            <a:endParaRPr sz="9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b="0" spc="-80" dirty="0">
                <a:latin typeface="Bookman Old Style"/>
                <a:cs typeface="Bookman Old Style"/>
              </a:rPr>
              <a:t>signature,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including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the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return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value,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can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be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inferred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because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of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the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existing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knowledge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of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the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spc="-10" dirty="0">
                <a:latin typeface="SimSun"/>
                <a:cs typeface="SimSun"/>
              </a:rPr>
              <a:t>window.onclick</a:t>
            </a:r>
            <a:r>
              <a:rPr sz="900" spc="-275" dirty="0">
                <a:latin typeface="SimSun"/>
                <a:cs typeface="SimSun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signature.</a:t>
            </a:r>
            <a:endParaRPr sz="9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5" dirty="0">
                <a:latin typeface="Book Antiqua"/>
                <a:cs typeface="Book Antiqua"/>
              </a:rPr>
              <a:t>2-8. </a:t>
            </a:r>
            <a:r>
              <a:rPr sz="900" b="0" spc="-65" dirty="0">
                <a:latin typeface="Bookman Old Style"/>
                <a:cs typeface="Bookman Old Style"/>
              </a:rPr>
              <a:t>Contextual</a:t>
            </a:r>
            <a:r>
              <a:rPr sz="900" b="0" spc="-15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</a:t>
            </a:r>
            <a:endParaRPr sz="900">
              <a:latin typeface="Bookman Old Style"/>
              <a:cs typeface="Bookman Old Style"/>
            </a:endParaRPr>
          </a:p>
          <a:p>
            <a:pPr marL="469900" marR="3776979" indent="-457200">
              <a:lnSpc>
                <a:spcPct val="101800"/>
              </a:lnSpc>
              <a:spcBef>
                <a:spcPts val="650"/>
              </a:spcBef>
            </a:pPr>
            <a:r>
              <a:rPr sz="900" dirty="0">
                <a:latin typeface="SimSun"/>
                <a:cs typeface="SimSun"/>
              </a:rPr>
              <a:t>window.onclick = function(event)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  var button =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event.button;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};</a:t>
            </a:r>
            <a:endParaRPr sz="9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500" y="7992871"/>
            <a:ext cx="15494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14" dirty="0">
                <a:latin typeface="Bookman Old Style"/>
                <a:cs typeface="Bookman Old Style"/>
              </a:rPr>
              <a:t>56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82900" y="8241630"/>
            <a:ext cx="10915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www.it-ebooks.info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44500" y="301118"/>
            <a:ext cx="5730240" cy="756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Chapter </a:t>
            </a:r>
            <a:r>
              <a:rPr sz="800" spc="-65" dirty="0">
                <a:latin typeface="Arial"/>
                <a:cs typeface="Arial"/>
              </a:rPr>
              <a:t>2 </a:t>
            </a:r>
            <a:r>
              <a:rPr sz="800" spc="-195" dirty="0">
                <a:solidFill>
                  <a:srgbClr val="CFD0D0"/>
                </a:solidFill>
                <a:latin typeface="MS UI Gothic"/>
                <a:cs typeface="MS UI Gothic"/>
              </a:rPr>
              <a:t>■ </a:t>
            </a:r>
            <a:r>
              <a:rPr sz="800" spc="15" dirty="0">
                <a:latin typeface="Arial"/>
                <a:cs typeface="Arial"/>
              </a:rPr>
              <a:t>the </a:t>
            </a:r>
            <a:r>
              <a:rPr sz="800" spc="-5" dirty="0">
                <a:latin typeface="Arial"/>
                <a:cs typeface="Arial"/>
              </a:rPr>
              <a:t>type</a:t>
            </a:r>
            <a:r>
              <a:rPr sz="800" spc="-95" dirty="0">
                <a:latin typeface="Arial"/>
                <a:cs typeface="Arial"/>
              </a:rPr>
              <a:t> </a:t>
            </a:r>
            <a:r>
              <a:rPr sz="800" spc="-55" dirty="0">
                <a:latin typeface="Arial"/>
                <a:cs typeface="Arial"/>
              </a:rPr>
              <a:t>SyStem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0" spc="-70" dirty="0">
                <a:latin typeface="Bookman Old Style"/>
                <a:cs typeface="Bookman Old Style"/>
              </a:rPr>
              <a:t>Widened</a:t>
            </a:r>
            <a:r>
              <a:rPr sz="1400" b="0" spc="-165" dirty="0">
                <a:latin typeface="Bookman Old Style"/>
                <a:cs typeface="Bookman Old Style"/>
              </a:rPr>
              <a:t> </a:t>
            </a:r>
            <a:r>
              <a:rPr sz="1400" b="0" spc="-90" dirty="0">
                <a:latin typeface="Bookman Old Style"/>
                <a:cs typeface="Bookman Old Style"/>
              </a:rPr>
              <a:t>Types</a:t>
            </a:r>
            <a:endParaRPr sz="1400">
              <a:latin typeface="Bookman Old Style"/>
              <a:cs typeface="Bookman Old Style"/>
            </a:endParaRPr>
          </a:p>
          <a:p>
            <a:pPr marL="12700" marR="124460">
              <a:lnSpc>
                <a:spcPct val="101800"/>
              </a:lnSpc>
              <a:spcBef>
                <a:spcPts val="500"/>
              </a:spcBef>
            </a:pPr>
            <a:r>
              <a:rPr sz="900" b="0" spc="-4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term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i="1" spc="-75" dirty="0">
                <a:latin typeface="Bookman Old Style"/>
                <a:cs typeface="Bookman Old Style"/>
              </a:rPr>
              <a:t>widened type </a:t>
            </a:r>
            <a:r>
              <a:rPr sz="900" b="0" spc="-55" dirty="0">
                <a:latin typeface="Bookman Old Style"/>
                <a:cs typeface="Bookman Old Style"/>
              </a:rPr>
              <a:t>refers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situations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TypeScript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where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function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call,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expression,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assignment 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null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spc="-10" dirty="0">
                <a:latin typeface="SimSun"/>
                <a:cs typeface="SimSun"/>
              </a:rPr>
              <a:t>undefined</a:t>
            </a:r>
            <a:r>
              <a:rPr sz="900" b="0" spc="-10" dirty="0">
                <a:latin typeface="Bookman Old Style"/>
                <a:cs typeface="Bookman Old Style"/>
              </a:rPr>
              <a:t>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these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cases,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inferred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compiler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will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widened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any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Listing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2-9, 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widened</a:t>
            </a:r>
            <a:r>
              <a:rPr sz="900" spc="-265" dirty="0">
                <a:latin typeface="SimSun"/>
                <a:cs typeface="SimSun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variable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will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have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spc="-20" dirty="0">
                <a:latin typeface="SimSun"/>
                <a:cs typeface="SimSun"/>
              </a:rPr>
              <a:t>any</a:t>
            </a:r>
            <a:r>
              <a:rPr sz="900" b="0" spc="-20" dirty="0">
                <a:latin typeface="Bookman Old Style"/>
                <a:cs typeface="Bookman Old Style"/>
              </a:rPr>
              <a:t>.</a:t>
            </a:r>
            <a:endParaRPr sz="9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5" dirty="0">
                <a:latin typeface="Book Antiqua"/>
                <a:cs typeface="Book Antiqua"/>
              </a:rPr>
              <a:t>2-9. </a:t>
            </a:r>
            <a:r>
              <a:rPr sz="900" b="0" spc="-45" dirty="0">
                <a:latin typeface="Bookman Old Style"/>
                <a:cs typeface="Bookman Old Style"/>
              </a:rPr>
              <a:t>Widened</a:t>
            </a:r>
            <a:r>
              <a:rPr sz="900" b="0" spc="-15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</a:t>
            </a:r>
            <a:endParaRPr sz="9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900" dirty="0">
                <a:latin typeface="SimSun"/>
                <a:cs typeface="SimSun"/>
              </a:rPr>
              <a:t>function example()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return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null;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var widened =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example();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400" b="0" spc="-90" dirty="0">
                <a:latin typeface="Bookman Old Style"/>
                <a:cs typeface="Bookman Old Style"/>
              </a:rPr>
              <a:t>When </a:t>
            </a:r>
            <a:r>
              <a:rPr sz="1400" b="0" spc="-65" dirty="0">
                <a:latin typeface="Bookman Old Style"/>
                <a:cs typeface="Bookman Old Style"/>
              </a:rPr>
              <a:t>to</a:t>
            </a:r>
            <a:r>
              <a:rPr sz="1400" b="0" spc="-315" dirty="0">
                <a:latin typeface="Bookman Old Style"/>
                <a:cs typeface="Bookman Old Style"/>
              </a:rPr>
              <a:t> </a:t>
            </a:r>
            <a:r>
              <a:rPr sz="1400" b="0" spc="-85" dirty="0">
                <a:latin typeface="Bookman Old Style"/>
                <a:cs typeface="Bookman Old Style"/>
              </a:rPr>
              <a:t>Annotate</a:t>
            </a:r>
            <a:endParaRPr sz="1400">
              <a:latin typeface="Bookman Old Style"/>
              <a:cs typeface="Bookman Old Style"/>
            </a:endParaRPr>
          </a:p>
          <a:p>
            <a:pPr marL="12700" marR="250825" algn="just">
              <a:lnSpc>
                <a:spcPct val="101800"/>
              </a:lnSpc>
              <a:spcBef>
                <a:spcPts val="500"/>
              </a:spcBef>
            </a:pPr>
            <a:r>
              <a:rPr sz="900" b="0" spc="-75" dirty="0">
                <a:latin typeface="Bookman Old Style"/>
                <a:cs typeface="Bookman Old Style"/>
              </a:rPr>
              <a:t>Because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inference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has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been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key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feature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TypeScript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since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day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one,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discussion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when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make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  </a:t>
            </a:r>
            <a:r>
              <a:rPr sz="900" b="0" spc="-45" dirty="0">
                <a:latin typeface="Bookman Old Style"/>
                <a:cs typeface="Bookman Old Style"/>
              </a:rPr>
              <a:t>explicit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with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annotations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take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place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without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controversy.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has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been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tricky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topic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for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statically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typed  </a:t>
            </a:r>
            <a:r>
              <a:rPr sz="900" b="0" spc="-65" dirty="0">
                <a:latin typeface="Bookman Old Style"/>
                <a:cs typeface="Bookman Old Style"/>
              </a:rPr>
              <a:t>languages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have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later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decided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add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some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level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support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for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inference.</a:t>
            </a:r>
            <a:endParaRPr sz="900">
              <a:latin typeface="Bookman Old Style"/>
              <a:cs typeface="Bookman Old Style"/>
            </a:endParaRPr>
          </a:p>
          <a:p>
            <a:pPr marL="12700" marR="109220" indent="228600">
              <a:lnSpc>
                <a:spcPct val="101800"/>
              </a:lnSpc>
            </a:pPr>
            <a:r>
              <a:rPr sz="900" b="0" spc="-4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final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decision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about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level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annotations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add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program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should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made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jointly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between  </a:t>
            </a:r>
            <a:r>
              <a:rPr sz="900" b="0" spc="-45" dirty="0">
                <a:latin typeface="Bookman Old Style"/>
                <a:cs typeface="Bookman Old Style"/>
              </a:rPr>
              <a:t>all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team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members,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but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may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wish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use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following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suggestions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starting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point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for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discussion.</a:t>
            </a:r>
            <a:endParaRPr sz="900">
              <a:latin typeface="Bookman Old Style"/>
              <a:cs typeface="Bookman Old Style"/>
            </a:endParaRPr>
          </a:p>
          <a:p>
            <a:pPr marL="12700" marR="52705" indent="228600">
              <a:lnSpc>
                <a:spcPct val="101800"/>
              </a:lnSpc>
            </a:pPr>
            <a:r>
              <a:rPr sz="900" b="0" spc="-70" dirty="0">
                <a:latin typeface="Bookman Old Style"/>
                <a:cs typeface="Bookman Old Style"/>
              </a:rPr>
              <a:t>Use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few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annotations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possible.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0" dirty="0">
                <a:latin typeface="Bookman Old Style"/>
                <a:cs typeface="Bookman Old Style"/>
              </a:rPr>
              <a:t>If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i="1" spc="-60" dirty="0">
                <a:latin typeface="Bookman Old Style"/>
                <a:cs typeface="Bookman Old Style"/>
              </a:rPr>
              <a:t>can</a:t>
            </a:r>
            <a:r>
              <a:rPr sz="900" b="0" i="1" spc="-8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inferred,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allow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inferred.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may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want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make  </a:t>
            </a:r>
            <a:r>
              <a:rPr sz="900" b="0" spc="-70" dirty="0">
                <a:latin typeface="Bookman Old Style"/>
                <a:cs typeface="Bookman Old Style"/>
              </a:rPr>
              <a:t>return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explicit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(especially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for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void</a:t>
            </a:r>
            <a:r>
              <a:rPr sz="900" spc="-254" dirty="0">
                <a:latin typeface="SimSun"/>
                <a:cs typeface="SimSun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return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types)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most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cases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should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annotate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parameters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part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  </a:t>
            </a:r>
            <a:r>
              <a:rPr sz="900" b="0" spc="-50" dirty="0">
                <a:latin typeface="Bookman Old Style"/>
                <a:cs typeface="Bookman Old Style"/>
              </a:rPr>
              <a:t>method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signature,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but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outside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these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cases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should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put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faith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compiler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far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can.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get 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compiler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warn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about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cases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where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can’t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find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special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flag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5" dirty="0">
                <a:latin typeface="Bookman Old Style"/>
                <a:cs typeface="Bookman Old Style"/>
              </a:rPr>
              <a:t>(</a:t>
            </a:r>
            <a:r>
              <a:rPr sz="900" spc="5" dirty="0">
                <a:latin typeface="SimSun"/>
                <a:cs typeface="SimSun"/>
              </a:rPr>
              <a:t>--noImplicitAny</a:t>
            </a:r>
            <a:r>
              <a:rPr sz="900" b="0" spc="5" dirty="0">
                <a:latin typeface="Bookman Old Style"/>
                <a:cs typeface="Bookman Old Style"/>
              </a:rPr>
              <a:t>)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prevents 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any</a:t>
            </a:r>
            <a:r>
              <a:rPr sz="900" spc="-265" dirty="0">
                <a:latin typeface="SimSun"/>
                <a:cs typeface="SimSun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from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inferred.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read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more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about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this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flag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Appendix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2.</a:t>
            </a:r>
            <a:endParaRPr sz="9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800" spc="-114" dirty="0">
                <a:latin typeface="Arial"/>
                <a:cs typeface="Arial"/>
              </a:rPr>
              <a:t>Duplicate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Identifiers</a:t>
            </a:r>
            <a:endParaRPr sz="1800">
              <a:latin typeface="Arial"/>
              <a:cs typeface="Arial"/>
            </a:endParaRPr>
          </a:p>
          <a:p>
            <a:pPr marL="12700" marR="26670">
              <a:lnSpc>
                <a:spcPct val="101800"/>
              </a:lnSpc>
              <a:spcBef>
                <a:spcPts val="420"/>
              </a:spcBef>
            </a:pPr>
            <a:r>
              <a:rPr sz="900" b="0" spc="-70" dirty="0">
                <a:latin typeface="Bookman Old Style"/>
                <a:cs typeface="Bookman Old Style"/>
              </a:rPr>
              <a:t>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whole,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should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do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best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avoid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name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clashes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program.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TypeScript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supplies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tools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make  </a:t>
            </a:r>
            <a:r>
              <a:rPr sz="900" b="0" spc="-65" dirty="0">
                <a:latin typeface="Bookman Old Style"/>
                <a:cs typeface="Bookman Old Style"/>
              </a:rPr>
              <a:t>name </a:t>
            </a:r>
            <a:r>
              <a:rPr sz="900" b="0" spc="-70" dirty="0">
                <a:latin typeface="Bookman Old Style"/>
                <a:cs typeface="Bookman Old Style"/>
              </a:rPr>
              <a:t>clashes unnecessary </a:t>
            </a:r>
            <a:r>
              <a:rPr sz="900" b="0" spc="-65" dirty="0">
                <a:latin typeface="Bookman Old Style"/>
                <a:cs typeface="Bookman Old Style"/>
              </a:rPr>
              <a:t>by </a:t>
            </a:r>
            <a:r>
              <a:rPr sz="900" b="0" spc="-45" dirty="0">
                <a:latin typeface="Bookman Old Style"/>
                <a:cs typeface="Bookman Old Style"/>
              </a:rPr>
              <a:t>allowing </a:t>
            </a:r>
            <a:r>
              <a:rPr sz="900" b="0" spc="-65" dirty="0">
                <a:latin typeface="Bookman Old Style"/>
                <a:cs typeface="Bookman Old Style"/>
              </a:rPr>
              <a:t>you </a:t>
            </a:r>
            <a:r>
              <a:rPr sz="900" b="0" spc="-45" dirty="0">
                <a:latin typeface="Bookman Old Style"/>
                <a:cs typeface="Bookman Old Style"/>
              </a:rPr>
              <a:t>to move </a:t>
            </a:r>
            <a:r>
              <a:rPr sz="900" b="0" spc="-65" dirty="0">
                <a:latin typeface="Bookman Old Style"/>
                <a:cs typeface="Bookman Old Style"/>
              </a:rPr>
              <a:t>your </a:t>
            </a:r>
            <a:r>
              <a:rPr sz="900" b="0" spc="-60" dirty="0">
                <a:latin typeface="Bookman Old Style"/>
                <a:cs typeface="Bookman Old Style"/>
              </a:rPr>
              <a:t>program out </a:t>
            </a:r>
            <a:r>
              <a:rPr sz="900" b="0" spc="-25" dirty="0">
                <a:latin typeface="Bookman Old Style"/>
                <a:cs typeface="Bookman Old Style"/>
              </a:rPr>
              <a:t>of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45" dirty="0">
                <a:latin typeface="Bookman Old Style"/>
                <a:cs typeface="Bookman Old Style"/>
              </a:rPr>
              <a:t>global </a:t>
            </a:r>
            <a:r>
              <a:rPr sz="900" b="0" spc="-55" dirty="0">
                <a:latin typeface="Bookman Old Style"/>
                <a:cs typeface="Bookman Old Style"/>
              </a:rPr>
              <a:t>scope. However, there </a:t>
            </a:r>
            <a:r>
              <a:rPr sz="900" b="0" spc="-60" dirty="0">
                <a:latin typeface="Bookman Old Style"/>
                <a:cs typeface="Bookman Old Style"/>
              </a:rPr>
              <a:t>are </a:t>
            </a:r>
            <a:r>
              <a:rPr sz="900" b="0" spc="-55" dirty="0">
                <a:latin typeface="Bookman Old Style"/>
                <a:cs typeface="Bookman Old Style"/>
              </a:rPr>
              <a:t>some  </a:t>
            </a:r>
            <a:r>
              <a:rPr sz="900" b="0" spc="-60" dirty="0">
                <a:latin typeface="Bookman Old Style"/>
                <a:cs typeface="Bookman Old Style"/>
              </a:rPr>
              <a:t>interesting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features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around</a:t>
            </a:r>
            <a:r>
              <a:rPr sz="900" b="0" spc="-9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identifiers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9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TypeScript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including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many</a:t>
            </a:r>
            <a:r>
              <a:rPr sz="900" b="0" spc="-9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situations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where</a:t>
            </a:r>
            <a:r>
              <a:rPr sz="900" b="0" spc="-9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allowed</a:t>
            </a:r>
            <a:r>
              <a:rPr sz="900" b="0" spc="-9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use</a:t>
            </a:r>
            <a:r>
              <a:rPr sz="900" b="0" spc="-9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same  </a:t>
            </a:r>
            <a:r>
              <a:rPr sz="900" b="0" spc="-65" dirty="0">
                <a:latin typeface="Bookman Old Style"/>
                <a:cs typeface="Bookman Old Style"/>
              </a:rPr>
              <a:t>name </a:t>
            </a:r>
            <a:r>
              <a:rPr sz="900" b="0" spc="-50" dirty="0">
                <a:latin typeface="Bookman Old Style"/>
                <a:cs typeface="Bookman Old Style"/>
              </a:rPr>
              <a:t>within</a:t>
            </a:r>
            <a:r>
              <a:rPr sz="900" b="0" spc="-23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70" dirty="0">
                <a:latin typeface="Bookman Old Style"/>
                <a:cs typeface="Bookman Old Style"/>
              </a:rPr>
              <a:t>same </a:t>
            </a:r>
            <a:r>
              <a:rPr sz="900" b="0" spc="-55" dirty="0">
                <a:latin typeface="Bookman Old Style"/>
                <a:cs typeface="Bookman Old Style"/>
              </a:rPr>
              <a:t>scope.</a:t>
            </a:r>
            <a:endParaRPr sz="900">
              <a:latin typeface="Bookman Old Style"/>
              <a:cs typeface="Bookman Old Style"/>
            </a:endParaRPr>
          </a:p>
          <a:p>
            <a:pPr marL="12700" marR="5080" indent="228600">
              <a:lnSpc>
                <a:spcPct val="101800"/>
              </a:lnSpc>
              <a:spcBef>
                <a:spcPts val="5"/>
              </a:spcBef>
            </a:pPr>
            <a:r>
              <a:rPr sz="900" b="0" spc="-45" dirty="0">
                <a:latin typeface="Bookman Old Style"/>
                <a:cs typeface="Bookman Old Style"/>
              </a:rPr>
              <a:t>In </a:t>
            </a:r>
            <a:r>
              <a:rPr sz="900" b="0" spc="-65" dirty="0">
                <a:latin typeface="Bookman Old Style"/>
                <a:cs typeface="Bookman Old Style"/>
              </a:rPr>
              <a:t>most </a:t>
            </a:r>
            <a:r>
              <a:rPr sz="900" b="0" spc="-75" dirty="0">
                <a:latin typeface="Bookman Old Style"/>
                <a:cs typeface="Bookman Old Style"/>
              </a:rPr>
              <a:t>cases,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75" dirty="0">
                <a:latin typeface="Bookman Old Style"/>
                <a:cs typeface="Bookman Old Style"/>
              </a:rPr>
              <a:t>use </a:t>
            </a:r>
            <a:r>
              <a:rPr sz="900" b="0" spc="-25" dirty="0">
                <a:latin typeface="Bookman Old Style"/>
                <a:cs typeface="Bookman Old Style"/>
              </a:rPr>
              <a:t>of </a:t>
            </a:r>
            <a:r>
              <a:rPr sz="900" b="0" spc="-75" dirty="0">
                <a:latin typeface="Bookman Old Style"/>
                <a:cs typeface="Bookman Old Style"/>
              </a:rPr>
              <a:t>an </a:t>
            </a:r>
            <a:r>
              <a:rPr sz="900" b="0" spc="-60" dirty="0">
                <a:latin typeface="Bookman Old Style"/>
                <a:cs typeface="Bookman Old Style"/>
              </a:rPr>
              <a:t>existing </a:t>
            </a:r>
            <a:r>
              <a:rPr sz="900" b="0" spc="-75" dirty="0">
                <a:latin typeface="Bookman Old Style"/>
                <a:cs typeface="Bookman Old Style"/>
              </a:rPr>
              <a:t>class </a:t>
            </a:r>
            <a:r>
              <a:rPr sz="900" b="0" spc="-40" dirty="0">
                <a:latin typeface="Bookman Old Style"/>
                <a:cs typeface="Bookman Old Style"/>
              </a:rPr>
              <a:t>or </a:t>
            </a:r>
            <a:r>
              <a:rPr sz="900" b="0" spc="-50" dirty="0">
                <a:latin typeface="Bookman Old Style"/>
                <a:cs typeface="Bookman Old Style"/>
              </a:rPr>
              <a:t>variable </a:t>
            </a:r>
            <a:r>
              <a:rPr sz="900" b="0" spc="-65" dirty="0">
                <a:latin typeface="Bookman Old Style"/>
                <a:cs typeface="Bookman Old Style"/>
              </a:rPr>
              <a:t>name </a:t>
            </a:r>
            <a:r>
              <a:rPr sz="900" b="0" spc="-50" dirty="0">
                <a:latin typeface="Bookman Old Style"/>
                <a:cs typeface="Bookman Old Style"/>
              </a:rPr>
              <a:t>within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70" dirty="0">
                <a:latin typeface="Bookman Old Style"/>
                <a:cs typeface="Bookman Old Style"/>
              </a:rPr>
              <a:t>same </a:t>
            </a:r>
            <a:r>
              <a:rPr sz="900" b="0" spc="-50" dirty="0">
                <a:latin typeface="Bookman Old Style"/>
                <a:cs typeface="Bookman Old Style"/>
              </a:rPr>
              <a:t>scope </a:t>
            </a:r>
            <a:r>
              <a:rPr sz="900" b="0" spc="-35" dirty="0">
                <a:latin typeface="Bookman Old Style"/>
                <a:cs typeface="Bookman Old Style"/>
              </a:rPr>
              <a:t>will </a:t>
            </a:r>
            <a:r>
              <a:rPr sz="900" b="0" spc="-70" dirty="0">
                <a:latin typeface="Bookman Old Style"/>
                <a:cs typeface="Bookman Old Style"/>
              </a:rPr>
              <a:t>result </a:t>
            </a:r>
            <a:r>
              <a:rPr sz="900" b="0" spc="-50" dirty="0">
                <a:latin typeface="Bookman Old Style"/>
                <a:cs typeface="Bookman Old Style"/>
              </a:rPr>
              <a:t>in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50" dirty="0">
                <a:latin typeface="Bookman Old Style"/>
                <a:cs typeface="Bookman Old Style"/>
              </a:rPr>
              <a:t>“Duplicate  </a:t>
            </a:r>
            <a:r>
              <a:rPr sz="900" b="0" spc="-35" dirty="0">
                <a:latin typeface="Bookman Old Style"/>
                <a:cs typeface="Bookman Old Style"/>
              </a:rPr>
              <a:t>identifier”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error.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No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particular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structure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gets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preferential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treatment;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later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two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identifiers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will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source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 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error.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0" dirty="0">
                <a:latin typeface="Bookman Old Style"/>
                <a:cs typeface="Bookman Old Style"/>
              </a:rPr>
              <a:t>If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create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module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with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duplicate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identifier,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error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won’t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show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until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implement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body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  module.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This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because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TypeScript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clever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enough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delete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empty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modules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from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compiled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code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(which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turn  </a:t>
            </a:r>
            <a:r>
              <a:rPr sz="900" b="0" spc="-55" dirty="0">
                <a:latin typeface="Bookman Old Style"/>
                <a:cs typeface="Bookman Old Style"/>
              </a:rPr>
              <a:t>fixes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duplicate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identifier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error).</a:t>
            </a:r>
            <a:endParaRPr sz="900">
              <a:latin typeface="Bookman Old Style"/>
              <a:cs typeface="Bookman Old Style"/>
            </a:endParaRPr>
          </a:p>
          <a:p>
            <a:pPr marL="12700" marR="276860" indent="228600" algn="just">
              <a:lnSpc>
                <a:spcPct val="101800"/>
              </a:lnSpc>
            </a:pPr>
            <a:r>
              <a:rPr sz="900" b="0" spc="-60" dirty="0">
                <a:latin typeface="Bookman Old Style"/>
                <a:cs typeface="Bookman Old Style"/>
              </a:rPr>
              <a:t>One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valid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use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duplicate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identifier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with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interfaces.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Once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again,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the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compiler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knows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that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there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will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no  </a:t>
            </a:r>
            <a:r>
              <a:rPr sz="900" b="0" spc="-60" dirty="0">
                <a:latin typeface="Bookman Old Style"/>
                <a:cs typeface="Bookman Old Style"/>
              </a:rPr>
              <a:t>duplicate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identifier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at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runtime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because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interfaces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are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erased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during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compilation;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its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identifier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will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never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appear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in  </a:t>
            </a:r>
            <a:r>
              <a:rPr sz="900" b="0" spc="-60" dirty="0">
                <a:latin typeface="Bookman Old Style"/>
                <a:cs typeface="Bookman Old Style"/>
              </a:rPr>
              <a:t>the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JavaScript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output.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The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use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duplicate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identifier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for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interface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and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variable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common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pattern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the</a:t>
            </a:r>
            <a:endParaRPr sz="900">
              <a:latin typeface="Bookman Old Style"/>
              <a:cs typeface="Bookman Old Style"/>
            </a:endParaRPr>
          </a:p>
          <a:p>
            <a:pPr marL="12700" marR="43815">
              <a:lnSpc>
                <a:spcPct val="101800"/>
              </a:lnSpc>
            </a:pPr>
            <a:r>
              <a:rPr sz="900" b="0" spc="-60" dirty="0">
                <a:latin typeface="Bookman Old Style"/>
                <a:cs typeface="Bookman Old Style"/>
              </a:rPr>
              <a:t>TypeScript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library,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where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the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standard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types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are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defined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using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interface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and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then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allocated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variable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declaration  with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55" dirty="0">
                <a:latin typeface="Bookman Old Style"/>
                <a:cs typeface="Bookman Old Style"/>
              </a:rPr>
              <a:t>type </a:t>
            </a:r>
            <a:r>
              <a:rPr sz="900" b="0" spc="-60" dirty="0">
                <a:latin typeface="Bookman Old Style"/>
                <a:cs typeface="Bookman Old Style"/>
              </a:rPr>
              <a:t>annotation. Listing </a:t>
            </a:r>
            <a:r>
              <a:rPr sz="900" b="0" spc="-95" dirty="0">
                <a:latin typeface="Bookman Old Style"/>
                <a:cs typeface="Bookman Old Style"/>
              </a:rPr>
              <a:t>2-10 </a:t>
            </a:r>
            <a:r>
              <a:rPr sz="900" b="0" spc="-75" dirty="0">
                <a:latin typeface="Bookman Old Style"/>
                <a:cs typeface="Bookman Old Style"/>
              </a:rPr>
              <a:t>shows </a:t>
            </a:r>
            <a:r>
              <a:rPr sz="900" b="0" spc="-60" dirty="0">
                <a:latin typeface="Bookman Old Style"/>
                <a:cs typeface="Bookman Old Style"/>
              </a:rPr>
              <a:t>the TypeScript library </a:t>
            </a:r>
            <a:r>
              <a:rPr sz="900" b="0" spc="-45" dirty="0">
                <a:latin typeface="Bookman Old Style"/>
                <a:cs typeface="Bookman Old Style"/>
              </a:rPr>
              <a:t>definition </a:t>
            </a:r>
            <a:r>
              <a:rPr sz="900" b="0" spc="-40" dirty="0">
                <a:latin typeface="Bookman Old Style"/>
                <a:cs typeface="Bookman Old Style"/>
              </a:rPr>
              <a:t>for </a:t>
            </a:r>
            <a:r>
              <a:rPr sz="900" spc="-10" dirty="0">
                <a:latin typeface="SimSun"/>
                <a:cs typeface="SimSun"/>
              </a:rPr>
              <a:t>DeviceMotionEvent</a:t>
            </a:r>
            <a:r>
              <a:rPr sz="900" b="0" spc="-10" dirty="0">
                <a:latin typeface="Bookman Old Style"/>
                <a:cs typeface="Bookman Old Style"/>
              </a:rPr>
              <a:t>. </a:t>
            </a:r>
            <a:r>
              <a:rPr sz="900" b="0" spc="-50" dirty="0">
                <a:latin typeface="Bookman Old Style"/>
                <a:cs typeface="Bookman Old Style"/>
              </a:rPr>
              <a:t>The </a:t>
            </a:r>
            <a:r>
              <a:rPr sz="900" b="0" spc="-55" dirty="0">
                <a:latin typeface="Bookman Old Style"/>
                <a:cs typeface="Bookman Old Style"/>
              </a:rPr>
              <a:t>interface </a:t>
            </a:r>
            <a:r>
              <a:rPr sz="900" b="0" spc="-40" dirty="0">
                <a:latin typeface="Bookman Old Style"/>
                <a:cs typeface="Bookman Old Style"/>
              </a:rPr>
              <a:t>for  </a:t>
            </a:r>
            <a:r>
              <a:rPr sz="900" spc="-5" dirty="0">
                <a:latin typeface="SimSun"/>
                <a:cs typeface="SimSun"/>
              </a:rPr>
              <a:t>DeviceMotionEvent</a:t>
            </a:r>
            <a:r>
              <a:rPr sz="900" spc="-275" dirty="0">
                <a:latin typeface="SimSun"/>
                <a:cs typeface="SimSun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immediately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followed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by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variable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declaration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with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the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same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spc="-5" dirty="0">
                <a:latin typeface="SimSun"/>
                <a:cs typeface="SimSun"/>
              </a:rPr>
              <a:t>DeviceMotionEvent</a:t>
            </a:r>
            <a:r>
              <a:rPr sz="900" spc="-270" dirty="0">
                <a:latin typeface="SimSun"/>
                <a:cs typeface="SimSun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identifier.</a:t>
            </a:r>
            <a:endParaRPr sz="9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10" dirty="0">
                <a:latin typeface="Book Antiqua"/>
                <a:cs typeface="Book Antiqua"/>
              </a:rPr>
              <a:t>2-10. </a:t>
            </a:r>
            <a:r>
              <a:rPr sz="900" b="0" spc="-60" dirty="0">
                <a:latin typeface="Bookman Old Style"/>
                <a:cs typeface="Bookman Old Style"/>
              </a:rPr>
              <a:t>TypeScript</a:t>
            </a:r>
            <a:r>
              <a:rPr sz="900" b="0" spc="-15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DeviceMotionEvent</a:t>
            </a:r>
            <a:endParaRPr sz="900">
              <a:latin typeface="Bookman Old Style"/>
              <a:cs typeface="Bookman Old Style"/>
            </a:endParaRPr>
          </a:p>
          <a:p>
            <a:pPr marL="241300" marR="3251835" indent="-228600">
              <a:lnSpc>
                <a:spcPct val="101800"/>
              </a:lnSpc>
              <a:spcBef>
                <a:spcPts val="650"/>
              </a:spcBef>
            </a:pPr>
            <a:r>
              <a:rPr sz="900" dirty="0">
                <a:latin typeface="SimSun"/>
                <a:cs typeface="SimSun"/>
              </a:rPr>
              <a:t>interface DeviceMotionEvent extends Event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  rotationRate: DeviceRotationRate;  acceleration: DeviceAcceleration;  interval: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number;</a:t>
            </a:r>
            <a:endParaRPr sz="9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62192" y="7992871"/>
            <a:ext cx="15049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35" dirty="0">
                <a:latin typeface="Bookman Old Style"/>
                <a:cs typeface="Bookman Old Style"/>
              </a:rPr>
              <a:t>57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82900" y="8241630"/>
            <a:ext cx="10915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www.it-ebooks.info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73100" y="301118"/>
            <a:ext cx="5741035" cy="7240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Chapter </a:t>
            </a:r>
            <a:r>
              <a:rPr sz="800" spc="-65" dirty="0">
                <a:latin typeface="Arial"/>
                <a:cs typeface="Arial"/>
              </a:rPr>
              <a:t>2 </a:t>
            </a:r>
            <a:r>
              <a:rPr sz="800" spc="-195" dirty="0">
                <a:solidFill>
                  <a:srgbClr val="CFD0D0"/>
                </a:solidFill>
                <a:latin typeface="MS UI Gothic"/>
                <a:cs typeface="MS UI Gothic"/>
              </a:rPr>
              <a:t>■ </a:t>
            </a:r>
            <a:r>
              <a:rPr sz="800" spc="15" dirty="0">
                <a:latin typeface="Arial"/>
                <a:cs typeface="Arial"/>
              </a:rPr>
              <a:t>the </a:t>
            </a:r>
            <a:r>
              <a:rPr sz="800" spc="-5" dirty="0">
                <a:latin typeface="Arial"/>
                <a:cs typeface="Arial"/>
              </a:rPr>
              <a:t>type</a:t>
            </a:r>
            <a:r>
              <a:rPr sz="800" spc="-160" dirty="0">
                <a:latin typeface="Arial"/>
                <a:cs typeface="Arial"/>
              </a:rPr>
              <a:t> </a:t>
            </a:r>
            <a:r>
              <a:rPr sz="800" spc="-55" dirty="0">
                <a:latin typeface="Arial"/>
                <a:cs typeface="Arial"/>
              </a:rPr>
              <a:t>SyStem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marR="269113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accelerationIncludingGravity: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DeviceAcceleration;  initDeviceMotionEvent(</a:t>
            </a:r>
            <a:endParaRPr sz="900">
              <a:latin typeface="SimSun"/>
              <a:cs typeface="SimSun"/>
            </a:endParaRPr>
          </a:p>
          <a:p>
            <a:pPr marL="927100" marR="3662679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type: string,  bubbles: boolean,  cancelable: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boolean,</a:t>
            </a:r>
            <a:endParaRPr sz="900">
              <a:latin typeface="SimSun"/>
              <a:cs typeface="SimSun"/>
            </a:endParaRPr>
          </a:p>
          <a:p>
            <a:pPr marL="927100" marR="177673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acceleration: DeviceAccelerationDict,  accelerationIncludingGravity: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DeviceAccelerationDict,  rotationRate: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DeviceRotationRateDict,</a:t>
            </a:r>
            <a:endParaRPr sz="900">
              <a:latin typeface="SimSun"/>
              <a:cs typeface="SimSun"/>
            </a:endParaRPr>
          </a:p>
          <a:p>
            <a:pPr marL="9271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interval: number):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void;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L="241300" marR="3834129" indent="-228600">
              <a:lnSpc>
                <a:spcPct val="101800"/>
              </a:lnSpc>
              <a:spcBef>
                <a:spcPts val="5"/>
              </a:spcBef>
            </a:pPr>
            <a:r>
              <a:rPr sz="900" dirty="0">
                <a:latin typeface="SimSun"/>
                <a:cs typeface="SimSun"/>
              </a:rPr>
              <a:t>declare var DeviceMotionEvent: {  prototype: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DeviceMotionEvent;  new ():</a:t>
            </a:r>
            <a:r>
              <a:rPr sz="900" spc="-4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DeviceMotionEvent;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187325" indent="228600">
              <a:lnSpc>
                <a:spcPct val="101800"/>
              </a:lnSpc>
            </a:pPr>
            <a:r>
              <a:rPr sz="900" b="0" spc="-55" dirty="0">
                <a:latin typeface="Bookman Old Style"/>
                <a:cs typeface="Bookman Old Style"/>
              </a:rPr>
              <a:t>Ambient </a:t>
            </a:r>
            <a:r>
              <a:rPr sz="900" b="0" spc="-60" dirty="0">
                <a:latin typeface="Bookman Old Style"/>
                <a:cs typeface="Bookman Old Style"/>
              </a:rPr>
              <a:t>Declarations are </a:t>
            </a:r>
            <a:r>
              <a:rPr sz="900" b="0" spc="-50" dirty="0">
                <a:latin typeface="Bookman Old Style"/>
                <a:cs typeface="Bookman Old Style"/>
              </a:rPr>
              <a:t>explained in more </a:t>
            </a:r>
            <a:r>
              <a:rPr sz="900" b="0" spc="-45" dirty="0">
                <a:latin typeface="Bookman Old Style"/>
                <a:cs typeface="Bookman Old Style"/>
              </a:rPr>
              <a:t>detail </a:t>
            </a:r>
            <a:r>
              <a:rPr sz="900" b="0" spc="-60" dirty="0">
                <a:latin typeface="Bookman Old Style"/>
                <a:cs typeface="Bookman Old Style"/>
              </a:rPr>
              <a:t>later </a:t>
            </a:r>
            <a:r>
              <a:rPr sz="900" b="0" spc="-50" dirty="0">
                <a:latin typeface="Bookman Old Style"/>
                <a:cs typeface="Bookman Old Style"/>
              </a:rPr>
              <a:t>in </a:t>
            </a:r>
            <a:r>
              <a:rPr sz="900" b="0" spc="-65" dirty="0">
                <a:latin typeface="Bookman Old Style"/>
                <a:cs typeface="Bookman Old Style"/>
              </a:rPr>
              <a:t>this </a:t>
            </a:r>
            <a:r>
              <a:rPr sz="900" b="0" spc="-75" dirty="0">
                <a:latin typeface="Bookman Old Style"/>
                <a:cs typeface="Bookman Old Style"/>
              </a:rPr>
              <a:t>chapter, but </a:t>
            </a:r>
            <a:r>
              <a:rPr sz="900" b="0" spc="-65" dirty="0">
                <a:latin typeface="Bookman Old Style"/>
                <a:cs typeface="Bookman Old Style"/>
              </a:rPr>
              <a:t>this </a:t>
            </a:r>
            <a:r>
              <a:rPr sz="900" b="0" spc="-55" dirty="0">
                <a:latin typeface="Bookman Old Style"/>
                <a:cs typeface="Bookman Old Style"/>
              </a:rPr>
              <a:t>technique </a:t>
            </a:r>
            <a:r>
              <a:rPr sz="900" b="0" spc="-75" dirty="0">
                <a:latin typeface="Bookman Old Style"/>
                <a:cs typeface="Bookman Old Style"/>
              </a:rPr>
              <a:t>works </a:t>
            </a:r>
            <a:r>
              <a:rPr sz="900" b="0" spc="-80" dirty="0">
                <a:latin typeface="Bookman Old Style"/>
                <a:cs typeface="Bookman Old Style"/>
              </a:rPr>
              <a:t>just </a:t>
            </a:r>
            <a:r>
              <a:rPr sz="900" b="0" spc="-90" dirty="0">
                <a:latin typeface="Bookman Old Style"/>
                <a:cs typeface="Bookman Old Style"/>
              </a:rPr>
              <a:t>as </a:t>
            </a:r>
            <a:r>
              <a:rPr sz="900" b="0" spc="-35" dirty="0">
                <a:latin typeface="Bookman Old Style"/>
                <a:cs typeface="Bookman Old Style"/>
              </a:rPr>
              <a:t>well  </a:t>
            </a:r>
            <a:r>
              <a:rPr sz="900" b="0" spc="-60" dirty="0">
                <a:latin typeface="Bookman Old Style"/>
                <a:cs typeface="Bookman Old Style"/>
              </a:rPr>
              <a:t>without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dirty="0">
                <a:latin typeface="SimSun"/>
                <a:cs typeface="SimSun"/>
              </a:rPr>
              <a:t>declare </a:t>
            </a:r>
            <a:r>
              <a:rPr sz="900" b="0" spc="-60" dirty="0">
                <a:latin typeface="Bookman Old Style"/>
                <a:cs typeface="Bookman Old Style"/>
              </a:rPr>
              <a:t>keyword </a:t>
            </a:r>
            <a:r>
              <a:rPr sz="900" b="0" spc="-40" dirty="0">
                <a:latin typeface="Bookman Old Style"/>
                <a:cs typeface="Bookman Old Style"/>
              </a:rPr>
              <a:t>before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50" dirty="0">
                <a:latin typeface="Bookman Old Style"/>
                <a:cs typeface="Bookman Old Style"/>
              </a:rPr>
              <a:t>variable </a:t>
            </a:r>
            <a:r>
              <a:rPr sz="900" b="0" spc="-55" dirty="0">
                <a:latin typeface="Bookman Old Style"/>
                <a:cs typeface="Bookman Old Style"/>
              </a:rPr>
              <a:t>declaration. </a:t>
            </a:r>
            <a:r>
              <a:rPr sz="900" b="0" spc="-45" dirty="0">
                <a:latin typeface="Bookman Old Style"/>
                <a:cs typeface="Bookman Old Style"/>
              </a:rPr>
              <a:t>The </a:t>
            </a:r>
            <a:r>
              <a:rPr sz="900" b="0" spc="-75" dirty="0">
                <a:latin typeface="Bookman Old Style"/>
                <a:cs typeface="Bookman Old Style"/>
              </a:rPr>
              <a:t>use </a:t>
            </a:r>
            <a:r>
              <a:rPr sz="900" b="0" spc="-25" dirty="0">
                <a:latin typeface="Bookman Old Style"/>
                <a:cs typeface="Bookman Old Style"/>
              </a:rPr>
              <a:t>of </a:t>
            </a:r>
            <a:r>
              <a:rPr sz="900" b="0" spc="-55" dirty="0">
                <a:latin typeface="Bookman Old Style"/>
                <a:cs typeface="Bookman Old Style"/>
              </a:rPr>
              <a:t>interfaces </a:t>
            </a:r>
            <a:r>
              <a:rPr sz="900" b="0" spc="-50" dirty="0">
                <a:latin typeface="Bookman Old Style"/>
                <a:cs typeface="Bookman Old Style"/>
              </a:rPr>
              <a:t>in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75" dirty="0">
                <a:latin typeface="Bookman Old Style"/>
                <a:cs typeface="Bookman Old Style"/>
              </a:rPr>
              <a:t>standard </a:t>
            </a:r>
            <a:r>
              <a:rPr sz="900" b="0" spc="-55" dirty="0">
                <a:latin typeface="Bookman Old Style"/>
                <a:cs typeface="Bookman Old Style"/>
              </a:rPr>
              <a:t>library </a:t>
            </a:r>
            <a:r>
              <a:rPr sz="900" b="0" spc="-65" dirty="0">
                <a:latin typeface="Bookman Old Style"/>
                <a:cs typeface="Bookman Old Style"/>
              </a:rPr>
              <a:t>is </a:t>
            </a:r>
            <a:r>
              <a:rPr sz="900" b="0" spc="-75" dirty="0">
                <a:latin typeface="Bookman Old Style"/>
                <a:cs typeface="Bookman Old Style"/>
              </a:rPr>
              <a:t>a  </a:t>
            </a:r>
            <a:r>
              <a:rPr sz="900" b="0" spc="-50" dirty="0">
                <a:latin typeface="Bookman Old Style"/>
                <a:cs typeface="Bookman Old Style"/>
              </a:rPr>
              <a:t>deliberate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choice.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Interfaces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open,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so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possible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extend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definitions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additional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interface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blocks.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0" dirty="0">
                <a:latin typeface="Bookman Old Style"/>
                <a:cs typeface="Bookman Old Style"/>
              </a:rPr>
              <a:t>If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  </a:t>
            </a:r>
            <a:r>
              <a:rPr sz="900" b="0" spc="-50" dirty="0">
                <a:latin typeface="Bookman Old Style"/>
                <a:cs typeface="Bookman Old Style"/>
              </a:rPr>
              <a:t>new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web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standard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was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published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added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motionDescription</a:t>
            </a:r>
            <a:r>
              <a:rPr sz="900" spc="-265" dirty="0">
                <a:latin typeface="SimSun"/>
                <a:cs typeface="SimSun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property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DeviceMotionEvent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object,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  </a:t>
            </a:r>
            <a:r>
              <a:rPr sz="900" b="0" spc="-45" dirty="0">
                <a:latin typeface="Bookman Old Style"/>
                <a:cs typeface="Bookman Old Style"/>
              </a:rPr>
              <a:t>wouldn’t </a:t>
            </a:r>
            <a:r>
              <a:rPr sz="900" b="0" spc="-65" dirty="0">
                <a:latin typeface="Bookman Old Style"/>
                <a:cs typeface="Bookman Old Style"/>
              </a:rPr>
              <a:t>have </a:t>
            </a:r>
            <a:r>
              <a:rPr sz="900" b="0" spc="-45" dirty="0">
                <a:latin typeface="Bookman Old Style"/>
                <a:cs typeface="Bookman Old Style"/>
              </a:rPr>
              <a:t>to </a:t>
            </a:r>
            <a:r>
              <a:rPr sz="900" b="0" spc="-55" dirty="0">
                <a:latin typeface="Bookman Old Style"/>
                <a:cs typeface="Bookman Old Style"/>
              </a:rPr>
              <a:t>wait </a:t>
            </a:r>
            <a:r>
              <a:rPr sz="900" b="0" spc="-40" dirty="0">
                <a:latin typeface="Bookman Old Style"/>
                <a:cs typeface="Bookman Old Style"/>
              </a:rPr>
              <a:t>for </a:t>
            </a:r>
            <a:r>
              <a:rPr sz="900" b="0" spc="-45" dirty="0">
                <a:latin typeface="Bookman Old Style"/>
                <a:cs typeface="Bookman Old Style"/>
              </a:rPr>
              <a:t>it to be </a:t>
            </a:r>
            <a:r>
              <a:rPr sz="900" b="0" spc="-50" dirty="0">
                <a:latin typeface="Bookman Old Style"/>
                <a:cs typeface="Bookman Old Style"/>
              </a:rPr>
              <a:t>added </a:t>
            </a:r>
            <a:r>
              <a:rPr sz="900" b="0" spc="-45" dirty="0">
                <a:latin typeface="Bookman Old Style"/>
                <a:cs typeface="Bookman Old Style"/>
              </a:rPr>
              <a:t>to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60" dirty="0">
                <a:latin typeface="Bookman Old Style"/>
                <a:cs typeface="Bookman Old Style"/>
              </a:rPr>
              <a:t>TypeScript </a:t>
            </a:r>
            <a:r>
              <a:rPr sz="900" b="0" spc="-75" dirty="0">
                <a:latin typeface="Bookman Old Style"/>
                <a:cs typeface="Bookman Old Style"/>
              </a:rPr>
              <a:t>standard </a:t>
            </a:r>
            <a:r>
              <a:rPr sz="900" b="0" spc="-55" dirty="0">
                <a:latin typeface="Bookman Old Style"/>
                <a:cs typeface="Bookman Old Style"/>
              </a:rPr>
              <a:t>library; </a:t>
            </a:r>
            <a:r>
              <a:rPr sz="900" b="0" spc="-65" dirty="0">
                <a:latin typeface="Bookman Old Style"/>
                <a:cs typeface="Bookman Old Style"/>
              </a:rPr>
              <a:t>you </a:t>
            </a:r>
            <a:r>
              <a:rPr sz="900" b="0" spc="-50" dirty="0">
                <a:latin typeface="Bookman Old Style"/>
                <a:cs typeface="Bookman Old Style"/>
              </a:rPr>
              <a:t>could </a:t>
            </a:r>
            <a:r>
              <a:rPr sz="900" b="0" spc="-60" dirty="0">
                <a:latin typeface="Bookman Old Style"/>
                <a:cs typeface="Bookman Old Style"/>
              </a:rPr>
              <a:t>simply add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35" dirty="0">
                <a:latin typeface="Bookman Old Style"/>
                <a:cs typeface="Bookman Old Style"/>
              </a:rPr>
              <a:t>code </a:t>
            </a:r>
            <a:r>
              <a:rPr sz="900" b="0" spc="-50" dirty="0">
                <a:latin typeface="Bookman Old Style"/>
                <a:cs typeface="Bookman Old Style"/>
              </a:rPr>
              <a:t>from  </a:t>
            </a:r>
            <a:r>
              <a:rPr sz="900" b="0" spc="-55" dirty="0">
                <a:latin typeface="Bookman Old Style"/>
                <a:cs typeface="Bookman Old Style"/>
              </a:rPr>
              <a:t>Listing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2-11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program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extend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interface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definition.</a:t>
            </a:r>
            <a:endParaRPr sz="9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10" dirty="0">
                <a:latin typeface="Book Antiqua"/>
                <a:cs typeface="Book Antiqua"/>
              </a:rPr>
              <a:t>2-11. </a:t>
            </a:r>
            <a:r>
              <a:rPr sz="900" b="0" spc="-65" dirty="0">
                <a:latin typeface="Bookman Old Style"/>
                <a:cs typeface="Bookman Old Style"/>
              </a:rPr>
              <a:t>Extending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2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DeviceMotionEvent</a:t>
            </a:r>
            <a:endParaRPr sz="900">
              <a:latin typeface="Bookman Old Style"/>
              <a:cs typeface="Bookman Old Style"/>
            </a:endParaRPr>
          </a:p>
          <a:p>
            <a:pPr marL="241300" marR="4005579" indent="-228600">
              <a:lnSpc>
                <a:spcPct val="101800"/>
              </a:lnSpc>
              <a:spcBef>
                <a:spcPts val="650"/>
              </a:spcBef>
            </a:pPr>
            <a:r>
              <a:rPr sz="900" dirty="0">
                <a:latin typeface="SimSun"/>
                <a:cs typeface="SimSun"/>
              </a:rPr>
              <a:t>interface DeviceMotionEvent {  motionDescription: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string;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// The existing DeviceMotionEvent has all of its existing</a:t>
            </a:r>
            <a:r>
              <a:rPr sz="900" spc="-2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properties</a:t>
            </a:r>
            <a:endParaRPr sz="900">
              <a:latin typeface="SimSun"/>
              <a:cs typeface="SimSun"/>
            </a:endParaRPr>
          </a:p>
          <a:p>
            <a:pPr marL="12700" marR="286258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// plus our additional motionDescription property  function handleMotionEvent(e: DeviceMotionEvent)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var acceleration =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e.acceleration;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var description =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e.motionDescription;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 marR="650875" indent="228600">
              <a:lnSpc>
                <a:spcPct val="101800"/>
              </a:lnSpc>
              <a:spcBef>
                <a:spcPts val="5"/>
              </a:spcBef>
            </a:pPr>
            <a:r>
              <a:rPr sz="900" b="0" spc="-35" dirty="0">
                <a:latin typeface="Bookman Old Style"/>
                <a:cs typeface="Bookman Old Style"/>
              </a:rPr>
              <a:t>All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interface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definition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blocks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from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same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common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root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combined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single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so 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dirty="0">
                <a:latin typeface="SimSun"/>
                <a:cs typeface="SimSun"/>
              </a:rPr>
              <a:t>DeviceMotionEvent </a:t>
            </a:r>
            <a:r>
              <a:rPr sz="900" b="0" spc="-50" dirty="0">
                <a:latin typeface="Bookman Old Style"/>
                <a:cs typeface="Bookman Old Style"/>
              </a:rPr>
              <a:t>still </a:t>
            </a:r>
            <a:r>
              <a:rPr sz="900" b="0" spc="-90" dirty="0">
                <a:latin typeface="Bookman Old Style"/>
                <a:cs typeface="Bookman Old Style"/>
              </a:rPr>
              <a:t>has </a:t>
            </a:r>
            <a:r>
              <a:rPr sz="900" b="0" spc="-45" dirty="0">
                <a:latin typeface="Bookman Old Style"/>
                <a:cs typeface="Bookman Old Style"/>
              </a:rPr>
              <a:t>all </a:t>
            </a:r>
            <a:r>
              <a:rPr sz="900" b="0" spc="-25" dirty="0">
                <a:latin typeface="Bookman Old Style"/>
                <a:cs typeface="Bookman Old Style"/>
              </a:rPr>
              <a:t>of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45" dirty="0">
                <a:latin typeface="Bookman Old Style"/>
                <a:cs typeface="Bookman Old Style"/>
              </a:rPr>
              <a:t>original </a:t>
            </a:r>
            <a:r>
              <a:rPr sz="900" b="0" spc="-50" dirty="0">
                <a:latin typeface="Bookman Old Style"/>
                <a:cs typeface="Bookman Old Style"/>
              </a:rPr>
              <a:t>properties from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75" dirty="0">
                <a:latin typeface="Bookman Old Style"/>
                <a:cs typeface="Bookman Old Style"/>
              </a:rPr>
              <a:t>standard </a:t>
            </a:r>
            <a:r>
              <a:rPr sz="900" b="0" spc="-55" dirty="0">
                <a:latin typeface="Bookman Old Style"/>
                <a:cs typeface="Bookman Old Style"/>
              </a:rPr>
              <a:t>library </a:t>
            </a:r>
            <a:r>
              <a:rPr sz="900" b="0" spc="-65" dirty="0">
                <a:latin typeface="Bookman Old Style"/>
                <a:cs typeface="Bookman Old Style"/>
              </a:rPr>
              <a:t>and </a:t>
            </a:r>
            <a:r>
              <a:rPr sz="900" b="0" spc="-55" dirty="0">
                <a:latin typeface="Bookman Old Style"/>
                <a:cs typeface="Bookman Old Style"/>
              </a:rPr>
              <a:t>also </a:t>
            </a:r>
            <a:r>
              <a:rPr sz="900" b="0" spc="-90" dirty="0">
                <a:latin typeface="Bookman Old Style"/>
                <a:cs typeface="Bookman Old Style"/>
              </a:rPr>
              <a:t>has </a:t>
            </a:r>
            <a:r>
              <a:rPr sz="900" b="0" spc="-55" dirty="0">
                <a:latin typeface="Bookman Old Style"/>
                <a:cs typeface="Bookman Old Style"/>
              </a:rPr>
              <a:t>the  </a:t>
            </a:r>
            <a:r>
              <a:rPr sz="900" dirty="0">
                <a:latin typeface="SimSun"/>
                <a:cs typeface="SimSun"/>
              </a:rPr>
              <a:t>motionDescription</a:t>
            </a:r>
            <a:r>
              <a:rPr sz="900" spc="-270" dirty="0">
                <a:latin typeface="SimSun"/>
                <a:cs typeface="SimSun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property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from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additional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interface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block.</a:t>
            </a:r>
            <a:endParaRPr sz="9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800" spc="-210" dirty="0">
                <a:latin typeface="Arial"/>
                <a:cs typeface="Arial"/>
              </a:rPr>
              <a:t>Type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145" dirty="0">
                <a:latin typeface="Arial"/>
                <a:cs typeface="Arial"/>
              </a:rPr>
              <a:t>Checking</a:t>
            </a:r>
            <a:endParaRPr sz="1800">
              <a:latin typeface="Arial"/>
              <a:cs typeface="Arial"/>
            </a:endParaRPr>
          </a:p>
          <a:p>
            <a:pPr marL="12700" marR="118745">
              <a:lnSpc>
                <a:spcPct val="101800"/>
              </a:lnSpc>
              <a:spcBef>
                <a:spcPts val="420"/>
              </a:spcBef>
            </a:pPr>
            <a:r>
              <a:rPr sz="900" b="0" spc="-55" dirty="0">
                <a:latin typeface="Bookman Old Style"/>
                <a:cs typeface="Bookman Old Style"/>
              </a:rPr>
              <a:t>Once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schedule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has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been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gathered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from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program,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TypeScript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compiler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able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use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this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schedule  </a:t>
            </a:r>
            <a:r>
              <a:rPr sz="900" b="0" spc="-45" dirty="0">
                <a:latin typeface="Bookman Old Style"/>
                <a:cs typeface="Bookman Old Style"/>
              </a:rPr>
              <a:t>to perform </a:t>
            </a:r>
            <a:r>
              <a:rPr sz="900" b="0" spc="-50" dirty="0">
                <a:latin typeface="Bookman Old Style"/>
                <a:cs typeface="Bookman Old Style"/>
              </a:rPr>
              <a:t>type </a:t>
            </a:r>
            <a:r>
              <a:rPr sz="900" b="0" spc="-60" dirty="0">
                <a:latin typeface="Bookman Old Style"/>
                <a:cs typeface="Bookman Old Style"/>
              </a:rPr>
              <a:t>checking. </a:t>
            </a:r>
            <a:r>
              <a:rPr sz="900" b="0" spc="-65" dirty="0">
                <a:latin typeface="Bookman Old Style"/>
                <a:cs typeface="Bookman Old Style"/>
              </a:rPr>
              <a:t>At its </a:t>
            </a:r>
            <a:r>
              <a:rPr sz="900" b="0" spc="-60" dirty="0">
                <a:latin typeface="Bookman Old Style"/>
                <a:cs typeface="Bookman Old Style"/>
              </a:rPr>
              <a:t>simplest,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40" dirty="0">
                <a:latin typeface="Bookman Old Style"/>
                <a:cs typeface="Bookman Old Style"/>
              </a:rPr>
              <a:t>compiler </a:t>
            </a:r>
            <a:r>
              <a:rPr sz="900" b="0" spc="-65" dirty="0">
                <a:latin typeface="Bookman Old Style"/>
                <a:cs typeface="Bookman Old Style"/>
              </a:rPr>
              <a:t>is </a:t>
            </a:r>
            <a:r>
              <a:rPr sz="900" b="0" spc="-60" dirty="0">
                <a:latin typeface="Bookman Old Style"/>
                <a:cs typeface="Bookman Old Style"/>
              </a:rPr>
              <a:t>checking </a:t>
            </a:r>
            <a:r>
              <a:rPr sz="900" b="0" spc="-75" dirty="0">
                <a:latin typeface="Bookman Old Style"/>
                <a:cs typeface="Bookman Old Style"/>
              </a:rPr>
              <a:t>that </a:t>
            </a:r>
            <a:r>
              <a:rPr sz="900" b="0" spc="-60" dirty="0">
                <a:latin typeface="Bookman Old Style"/>
                <a:cs typeface="Bookman Old Style"/>
              </a:rPr>
              <a:t>when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55" dirty="0">
                <a:latin typeface="Bookman Old Style"/>
                <a:cs typeface="Bookman Old Style"/>
              </a:rPr>
              <a:t>function </a:t>
            </a:r>
            <a:r>
              <a:rPr sz="900" b="0" spc="-65" dirty="0">
                <a:latin typeface="Bookman Old Style"/>
                <a:cs typeface="Bookman Old Style"/>
              </a:rPr>
              <a:t>is </a:t>
            </a:r>
            <a:r>
              <a:rPr sz="900" b="0" spc="-45" dirty="0">
                <a:latin typeface="Bookman Old Style"/>
                <a:cs typeface="Bookman Old Style"/>
              </a:rPr>
              <a:t>called </a:t>
            </a:r>
            <a:r>
              <a:rPr sz="900" b="0" spc="-75" dirty="0">
                <a:latin typeface="Bookman Old Style"/>
                <a:cs typeface="Bookman Old Style"/>
              </a:rPr>
              <a:t>that </a:t>
            </a:r>
            <a:r>
              <a:rPr sz="900" b="0" spc="-60" dirty="0">
                <a:latin typeface="Bookman Old Style"/>
                <a:cs typeface="Bookman Old Style"/>
              </a:rPr>
              <a:t>accepts </a:t>
            </a:r>
            <a:r>
              <a:rPr sz="900" b="0" spc="-75" dirty="0">
                <a:latin typeface="Bookman Old Style"/>
                <a:cs typeface="Bookman Old Style"/>
              </a:rPr>
              <a:t>a  </a:t>
            </a:r>
            <a:r>
              <a:rPr sz="900" b="0" spc="-60" dirty="0">
                <a:latin typeface="Bookman Old Style"/>
                <a:cs typeface="Bookman Old Style"/>
              </a:rPr>
              <a:t>parameter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spc="-10" dirty="0">
                <a:latin typeface="SimSun"/>
                <a:cs typeface="SimSun"/>
              </a:rPr>
              <a:t>number</a:t>
            </a:r>
            <a:r>
              <a:rPr sz="900" b="0" spc="-10" dirty="0">
                <a:latin typeface="Bookman Old Style"/>
                <a:cs typeface="Bookman Old Style"/>
              </a:rPr>
              <a:t>;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all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calling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code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passes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argument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with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compatible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with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number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type.</a:t>
            </a:r>
            <a:endParaRPr sz="900">
              <a:latin typeface="Bookman Old Style"/>
              <a:cs typeface="Bookman Old Style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b="0" spc="-55" dirty="0">
                <a:latin typeface="Bookman Old Style"/>
                <a:cs typeface="Bookman Old Style"/>
              </a:rPr>
              <a:t>Listing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2-12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shows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series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valid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calls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function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with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parameter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named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spc="-15" dirty="0">
                <a:latin typeface="SimSun"/>
                <a:cs typeface="SimSun"/>
              </a:rPr>
              <a:t>input</a:t>
            </a:r>
            <a:r>
              <a:rPr sz="900" b="0" spc="-15" dirty="0">
                <a:latin typeface="Bookman Old Style"/>
                <a:cs typeface="Bookman Old Style"/>
              </a:rPr>
              <a:t>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with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spc="-10" dirty="0">
                <a:latin typeface="SimSun"/>
                <a:cs typeface="SimSun"/>
              </a:rPr>
              <a:t>number</a:t>
            </a:r>
            <a:r>
              <a:rPr sz="900" b="0" spc="-10" dirty="0">
                <a:latin typeface="Bookman Old Style"/>
                <a:cs typeface="Bookman Old Style"/>
              </a:rPr>
              <a:t>.</a:t>
            </a:r>
            <a:endParaRPr sz="900">
              <a:latin typeface="Bookman Old Style"/>
              <a:cs typeface="Bookman Old Style"/>
            </a:endParaRPr>
          </a:p>
          <a:p>
            <a:pPr marL="12700" marR="128270">
              <a:lnSpc>
                <a:spcPct val="101800"/>
              </a:lnSpc>
            </a:pPr>
            <a:r>
              <a:rPr sz="900" b="0" spc="-70" dirty="0">
                <a:latin typeface="Bookman Old Style"/>
                <a:cs typeface="Bookman Old Style"/>
              </a:rPr>
              <a:t>Arguments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accepted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if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they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have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spc="-10" dirty="0">
                <a:latin typeface="SimSun"/>
                <a:cs typeface="SimSun"/>
              </a:rPr>
              <a:t>number</a:t>
            </a:r>
            <a:r>
              <a:rPr sz="900" b="0" spc="-10" dirty="0">
                <a:latin typeface="Bookman Old Style"/>
                <a:cs typeface="Bookman Old Style"/>
              </a:rPr>
              <a:t>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spc="-15" dirty="0">
                <a:latin typeface="SimSun"/>
                <a:cs typeface="SimSun"/>
              </a:rPr>
              <a:t>enum</a:t>
            </a:r>
            <a:r>
              <a:rPr sz="900" b="0" spc="-15" dirty="0">
                <a:latin typeface="Bookman Old Style"/>
                <a:cs typeface="Bookman Old Style"/>
              </a:rPr>
              <a:t>,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spc="-15" dirty="0">
                <a:latin typeface="SimSun"/>
                <a:cs typeface="SimSun"/>
              </a:rPr>
              <a:t>null</a:t>
            </a:r>
            <a:r>
              <a:rPr sz="900" b="0" spc="-15" dirty="0">
                <a:latin typeface="Bookman Old Style"/>
                <a:cs typeface="Bookman Old Style"/>
              </a:rPr>
              <a:t>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spc="-10" dirty="0">
                <a:latin typeface="SimSun"/>
                <a:cs typeface="SimSun"/>
              </a:rPr>
              <a:t>undefined</a:t>
            </a:r>
            <a:r>
              <a:rPr sz="900" b="0" spc="-10" dirty="0">
                <a:latin typeface="Bookman Old Style"/>
                <a:cs typeface="Bookman Old Style"/>
              </a:rPr>
              <a:t>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spc="-20" dirty="0">
                <a:latin typeface="SimSun"/>
                <a:cs typeface="SimSun"/>
              </a:rPr>
              <a:t>any</a:t>
            </a:r>
            <a:r>
              <a:rPr sz="900" b="0" spc="-20" dirty="0">
                <a:latin typeface="Bookman Old Style"/>
                <a:cs typeface="Bookman Old Style"/>
              </a:rPr>
              <a:t>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Remember,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any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allows  </a:t>
            </a:r>
            <a:r>
              <a:rPr sz="900" b="0" spc="-60" dirty="0">
                <a:latin typeface="Bookman Old Style"/>
                <a:cs typeface="Bookman Old Style"/>
              </a:rPr>
              <a:t>dynamic </a:t>
            </a:r>
            <a:r>
              <a:rPr sz="900" b="0" spc="-55" dirty="0">
                <a:latin typeface="Bookman Old Style"/>
                <a:cs typeface="Bookman Old Style"/>
              </a:rPr>
              <a:t>behavior </a:t>
            </a:r>
            <a:r>
              <a:rPr sz="900" b="0" spc="-50" dirty="0">
                <a:latin typeface="Bookman Old Style"/>
                <a:cs typeface="Bookman Old Style"/>
              </a:rPr>
              <a:t>in </a:t>
            </a:r>
            <a:r>
              <a:rPr sz="900" b="0" spc="-60" dirty="0">
                <a:latin typeface="Bookman Old Style"/>
                <a:cs typeface="Bookman Old Style"/>
              </a:rPr>
              <a:t>TypeScript, so </a:t>
            </a:r>
            <a:r>
              <a:rPr sz="900" b="0" spc="-45" dirty="0">
                <a:latin typeface="Bookman Old Style"/>
                <a:cs typeface="Bookman Old Style"/>
              </a:rPr>
              <a:t>it </a:t>
            </a:r>
            <a:r>
              <a:rPr sz="900" b="0" spc="-65" dirty="0">
                <a:latin typeface="Bookman Old Style"/>
                <a:cs typeface="Bookman Old Style"/>
              </a:rPr>
              <a:t>represents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55" dirty="0">
                <a:latin typeface="Bookman Old Style"/>
                <a:cs typeface="Bookman Old Style"/>
              </a:rPr>
              <a:t>promise </a:t>
            </a:r>
            <a:r>
              <a:rPr sz="900" b="0" spc="-50" dirty="0">
                <a:latin typeface="Bookman Old Style"/>
                <a:cs typeface="Bookman Old Style"/>
              </a:rPr>
              <a:t>from </a:t>
            </a:r>
            <a:r>
              <a:rPr sz="900" b="0" spc="-65" dirty="0">
                <a:latin typeface="Bookman Old Style"/>
                <a:cs typeface="Bookman Old Style"/>
              </a:rPr>
              <a:t>you </a:t>
            </a:r>
            <a:r>
              <a:rPr sz="900" b="0" spc="-45" dirty="0">
                <a:latin typeface="Bookman Old Style"/>
                <a:cs typeface="Bookman Old Style"/>
              </a:rPr>
              <a:t>to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40" dirty="0">
                <a:latin typeface="Bookman Old Style"/>
                <a:cs typeface="Bookman Old Style"/>
              </a:rPr>
              <a:t>compiler </a:t>
            </a:r>
            <a:r>
              <a:rPr sz="900" b="0" spc="-70" dirty="0">
                <a:latin typeface="Bookman Old Style"/>
                <a:cs typeface="Bookman Old Style"/>
              </a:rPr>
              <a:t>saying </a:t>
            </a:r>
            <a:r>
              <a:rPr sz="900" b="0" spc="-75" dirty="0">
                <a:latin typeface="Bookman Old Style"/>
                <a:cs typeface="Bookman Old Style"/>
              </a:rPr>
              <a:t>that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65" dirty="0">
                <a:latin typeface="Bookman Old Style"/>
                <a:cs typeface="Bookman Old Style"/>
              </a:rPr>
              <a:t>values </a:t>
            </a:r>
            <a:r>
              <a:rPr sz="900" b="0" spc="-35" dirty="0">
                <a:latin typeface="Bookman Old Style"/>
                <a:cs typeface="Bookman Old Style"/>
              </a:rPr>
              <a:t>will </a:t>
            </a:r>
            <a:r>
              <a:rPr sz="900" b="0" spc="-45" dirty="0">
                <a:latin typeface="Bookman Old Style"/>
                <a:cs typeface="Bookman Old Style"/>
              </a:rPr>
              <a:t>be  </a:t>
            </a:r>
            <a:r>
              <a:rPr sz="900" b="0" spc="-50" dirty="0">
                <a:latin typeface="Bookman Old Style"/>
                <a:cs typeface="Bookman Old Style"/>
              </a:rPr>
              <a:t>acceptable </a:t>
            </a:r>
            <a:r>
              <a:rPr sz="900" b="0" spc="-75" dirty="0">
                <a:latin typeface="Bookman Old Style"/>
                <a:cs typeface="Bookman Old Style"/>
              </a:rPr>
              <a:t>at</a:t>
            </a:r>
            <a:r>
              <a:rPr sz="900" b="0" spc="-16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runtime.</a:t>
            </a:r>
            <a:endParaRPr sz="9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500" y="7992871"/>
            <a:ext cx="15621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14" dirty="0">
                <a:latin typeface="Bookman Old Style"/>
                <a:cs typeface="Bookman Old Style"/>
              </a:rPr>
              <a:t>58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82900" y="8241630"/>
            <a:ext cx="10915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www.it-ebooks.info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44500" y="301118"/>
            <a:ext cx="5721985" cy="705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Chapter </a:t>
            </a:r>
            <a:r>
              <a:rPr sz="800" spc="-65" dirty="0">
                <a:latin typeface="Arial"/>
                <a:cs typeface="Arial"/>
              </a:rPr>
              <a:t>2 </a:t>
            </a:r>
            <a:r>
              <a:rPr sz="800" spc="-195" dirty="0">
                <a:solidFill>
                  <a:srgbClr val="CFD0D0"/>
                </a:solidFill>
                <a:latin typeface="MS UI Gothic"/>
                <a:cs typeface="MS UI Gothic"/>
              </a:rPr>
              <a:t>■ </a:t>
            </a:r>
            <a:r>
              <a:rPr sz="800" spc="15" dirty="0">
                <a:latin typeface="Arial"/>
                <a:cs typeface="Arial"/>
              </a:rPr>
              <a:t>the </a:t>
            </a:r>
            <a:r>
              <a:rPr sz="800" spc="-5" dirty="0">
                <a:latin typeface="Arial"/>
                <a:cs typeface="Arial"/>
              </a:rPr>
              <a:t>type</a:t>
            </a:r>
            <a:r>
              <a:rPr sz="800" spc="-95" dirty="0">
                <a:latin typeface="Arial"/>
                <a:cs typeface="Arial"/>
              </a:rPr>
              <a:t> </a:t>
            </a:r>
            <a:r>
              <a:rPr sz="800" spc="-55" dirty="0">
                <a:latin typeface="Arial"/>
                <a:cs typeface="Arial"/>
              </a:rPr>
              <a:t>SyStem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10" dirty="0">
                <a:latin typeface="Book Antiqua"/>
                <a:cs typeface="Book Antiqua"/>
              </a:rPr>
              <a:t>2-12. </a:t>
            </a:r>
            <a:r>
              <a:rPr sz="900" b="0" spc="-65" dirty="0">
                <a:latin typeface="Bookman Old Style"/>
                <a:cs typeface="Bookman Old Style"/>
              </a:rPr>
              <a:t>Checking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2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parameter</a:t>
            </a:r>
            <a:endParaRPr sz="900">
              <a:latin typeface="Bookman Old Style"/>
              <a:cs typeface="Bookman Old Style"/>
            </a:endParaRPr>
          </a:p>
          <a:p>
            <a:pPr marL="241300" marR="3529329" indent="-228600">
              <a:lnSpc>
                <a:spcPct val="101800"/>
              </a:lnSpc>
              <a:spcBef>
                <a:spcPts val="650"/>
              </a:spcBef>
            </a:pPr>
            <a:r>
              <a:rPr sz="900" dirty="0">
                <a:latin typeface="SimSun"/>
                <a:cs typeface="SimSun"/>
              </a:rPr>
              <a:t>function acceptNumber(input: number)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  return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input;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478663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// number  acceptNumber(1);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4443730">
              <a:lnSpc>
                <a:spcPct val="101800"/>
              </a:lnSpc>
              <a:spcBef>
                <a:spcPts val="5"/>
              </a:spcBef>
            </a:pPr>
            <a:r>
              <a:rPr sz="900" dirty="0">
                <a:latin typeface="SimSun"/>
                <a:cs typeface="SimSun"/>
              </a:rPr>
              <a:t>// enum  acceptNumber(Size.XL);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461518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// null  acceptNumber(null);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5080" indent="228600">
              <a:lnSpc>
                <a:spcPct val="101800"/>
              </a:lnSpc>
              <a:spcBef>
                <a:spcPts val="5"/>
              </a:spcBef>
            </a:pPr>
            <a:r>
              <a:rPr sz="900" b="0" spc="-70" dirty="0">
                <a:latin typeface="Bookman Old Style"/>
                <a:cs typeface="Bookman Old Style"/>
              </a:rPr>
              <a:t>As </a:t>
            </a:r>
            <a:r>
              <a:rPr sz="900" b="0" spc="-60" dirty="0">
                <a:latin typeface="Bookman Old Style"/>
                <a:cs typeface="Bookman Old Style"/>
              </a:rPr>
              <a:t>types </a:t>
            </a:r>
            <a:r>
              <a:rPr sz="900" b="0" spc="-40" dirty="0">
                <a:latin typeface="Bookman Old Style"/>
                <a:cs typeface="Bookman Old Style"/>
              </a:rPr>
              <a:t>become </a:t>
            </a:r>
            <a:r>
              <a:rPr sz="900" b="0" spc="-50" dirty="0">
                <a:latin typeface="Bookman Old Style"/>
                <a:cs typeface="Bookman Old Style"/>
              </a:rPr>
              <a:t>more complex, type </a:t>
            </a:r>
            <a:r>
              <a:rPr sz="900" b="0" spc="-60" dirty="0">
                <a:latin typeface="Bookman Old Style"/>
                <a:cs typeface="Bookman Old Style"/>
              </a:rPr>
              <a:t>checking requires </a:t>
            </a:r>
            <a:r>
              <a:rPr sz="900" b="0" spc="-40" dirty="0">
                <a:latin typeface="Bookman Old Style"/>
                <a:cs typeface="Bookman Old Style"/>
              </a:rPr>
              <a:t>deeper </a:t>
            </a:r>
            <a:r>
              <a:rPr sz="900" b="0" spc="-50" dirty="0">
                <a:latin typeface="Bookman Old Style"/>
                <a:cs typeface="Bookman Old Style"/>
              </a:rPr>
              <a:t>inspection </a:t>
            </a:r>
            <a:r>
              <a:rPr sz="900" b="0" spc="-25" dirty="0">
                <a:latin typeface="Bookman Old Style"/>
                <a:cs typeface="Bookman Old Style"/>
              </a:rPr>
              <a:t>of </a:t>
            </a:r>
            <a:r>
              <a:rPr sz="900" b="0" spc="-55" dirty="0">
                <a:latin typeface="Bookman Old Style"/>
                <a:cs typeface="Bookman Old Style"/>
              </a:rPr>
              <a:t>the objects. </a:t>
            </a:r>
            <a:r>
              <a:rPr sz="900" b="0" spc="-60" dirty="0">
                <a:latin typeface="Bookman Old Style"/>
                <a:cs typeface="Bookman Old Style"/>
              </a:rPr>
              <a:t>When </a:t>
            </a:r>
            <a:r>
              <a:rPr sz="900" b="0" spc="-75" dirty="0">
                <a:latin typeface="Bookman Old Style"/>
                <a:cs typeface="Bookman Old Style"/>
              </a:rPr>
              <a:t>an </a:t>
            </a:r>
            <a:r>
              <a:rPr sz="900" b="0" spc="-40" dirty="0">
                <a:latin typeface="Bookman Old Style"/>
                <a:cs typeface="Bookman Old Style"/>
              </a:rPr>
              <a:t>object </a:t>
            </a:r>
            <a:r>
              <a:rPr sz="900" b="0" spc="-65" dirty="0">
                <a:latin typeface="Bookman Old Style"/>
                <a:cs typeface="Bookman Old Style"/>
              </a:rPr>
              <a:t>is  </a:t>
            </a:r>
            <a:r>
              <a:rPr sz="900" b="0" spc="-60" dirty="0">
                <a:latin typeface="Bookman Old Style"/>
                <a:cs typeface="Bookman Old Style"/>
              </a:rPr>
              <a:t>checked,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each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member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object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tested.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Public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properties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must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have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identical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names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types;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public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methods  </a:t>
            </a:r>
            <a:r>
              <a:rPr sz="900" b="0" spc="-85" dirty="0">
                <a:latin typeface="Bookman Old Style"/>
                <a:cs typeface="Bookman Old Style"/>
              </a:rPr>
              <a:t>must </a:t>
            </a:r>
            <a:r>
              <a:rPr sz="900" b="0" spc="-65" dirty="0">
                <a:latin typeface="Bookman Old Style"/>
                <a:cs typeface="Bookman Old Style"/>
              </a:rPr>
              <a:t>have </a:t>
            </a:r>
            <a:r>
              <a:rPr sz="900" b="0" spc="-50" dirty="0">
                <a:latin typeface="Bookman Old Style"/>
                <a:cs typeface="Bookman Old Style"/>
              </a:rPr>
              <a:t>identical </a:t>
            </a:r>
            <a:r>
              <a:rPr sz="900" b="0" spc="-75" dirty="0">
                <a:latin typeface="Bookman Old Style"/>
                <a:cs typeface="Bookman Old Style"/>
              </a:rPr>
              <a:t>signatures. </a:t>
            </a:r>
            <a:r>
              <a:rPr sz="900" b="0" spc="-60" dirty="0">
                <a:latin typeface="Bookman Old Style"/>
                <a:cs typeface="Bookman Old Style"/>
              </a:rPr>
              <a:t>When checking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60" dirty="0">
                <a:latin typeface="Bookman Old Style"/>
                <a:cs typeface="Bookman Old Style"/>
              </a:rPr>
              <a:t>members </a:t>
            </a:r>
            <a:r>
              <a:rPr sz="900" b="0" spc="-25" dirty="0">
                <a:latin typeface="Bookman Old Style"/>
                <a:cs typeface="Bookman Old Style"/>
              </a:rPr>
              <a:t>of </a:t>
            </a:r>
            <a:r>
              <a:rPr sz="900" b="0" spc="-75" dirty="0">
                <a:latin typeface="Bookman Old Style"/>
                <a:cs typeface="Bookman Old Style"/>
              </a:rPr>
              <a:t>an </a:t>
            </a:r>
            <a:r>
              <a:rPr sz="900" b="0" spc="-45" dirty="0">
                <a:latin typeface="Bookman Old Style"/>
                <a:cs typeface="Bookman Old Style"/>
              </a:rPr>
              <a:t>object, </a:t>
            </a:r>
            <a:r>
              <a:rPr sz="900" b="0" spc="-30" dirty="0">
                <a:latin typeface="Bookman Old Style"/>
                <a:cs typeface="Bookman Old Style"/>
              </a:rPr>
              <a:t>if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50" dirty="0">
                <a:latin typeface="Bookman Old Style"/>
                <a:cs typeface="Bookman Old Style"/>
              </a:rPr>
              <a:t>property </a:t>
            </a:r>
            <a:r>
              <a:rPr sz="900" b="0" spc="-55" dirty="0">
                <a:latin typeface="Bookman Old Style"/>
                <a:cs typeface="Bookman Old Style"/>
              </a:rPr>
              <a:t>refers </a:t>
            </a:r>
            <a:r>
              <a:rPr sz="900" b="0" spc="-45" dirty="0">
                <a:latin typeface="Bookman Old Style"/>
                <a:cs typeface="Bookman Old Style"/>
              </a:rPr>
              <a:t>to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60" dirty="0">
                <a:latin typeface="Bookman Old Style"/>
                <a:cs typeface="Bookman Old Style"/>
              </a:rPr>
              <a:t>nested </a:t>
            </a:r>
            <a:r>
              <a:rPr sz="900" b="0" spc="-45" dirty="0">
                <a:latin typeface="Bookman Old Style"/>
                <a:cs typeface="Bookman Old Style"/>
              </a:rPr>
              <a:t>object, </a:t>
            </a:r>
            <a:r>
              <a:rPr sz="900" b="0" spc="-55" dirty="0">
                <a:latin typeface="Bookman Old Style"/>
                <a:cs typeface="Bookman Old Style"/>
              </a:rPr>
              <a:t>the  </a:t>
            </a:r>
            <a:r>
              <a:rPr sz="900" b="0" spc="-50" dirty="0">
                <a:latin typeface="Bookman Old Style"/>
                <a:cs typeface="Bookman Old Style"/>
              </a:rPr>
              <a:t>inspection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continues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work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down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object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check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compatibility.</a:t>
            </a:r>
            <a:endParaRPr sz="900">
              <a:latin typeface="Bookman Old Style"/>
              <a:cs typeface="Bookman Old Style"/>
            </a:endParaRPr>
          </a:p>
          <a:p>
            <a:pPr marL="12700" marR="141605" indent="228600">
              <a:lnSpc>
                <a:spcPct val="101800"/>
              </a:lnSpc>
            </a:pPr>
            <a:r>
              <a:rPr sz="900" b="0" spc="-55" dirty="0">
                <a:latin typeface="Bookman Old Style"/>
                <a:cs typeface="Bookman Old Style"/>
              </a:rPr>
              <a:t>Listing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2-13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shows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three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differently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named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classes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literal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object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show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all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compatible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far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  </a:t>
            </a:r>
            <a:r>
              <a:rPr sz="900" b="0" spc="-40" dirty="0">
                <a:latin typeface="Bookman Old Style"/>
                <a:cs typeface="Bookman Old Style"/>
              </a:rPr>
              <a:t>compiler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7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concerned.</a:t>
            </a:r>
            <a:endParaRPr sz="9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10" dirty="0">
                <a:latin typeface="Book Antiqua"/>
                <a:cs typeface="Book Antiqua"/>
              </a:rPr>
              <a:t>2-13. </a:t>
            </a:r>
            <a:r>
              <a:rPr sz="900" b="0" spc="-50" dirty="0">
                <a:latin typeface="Bookman Old Style"/>
                <a:cs typeface="Bookman Old Style"/>
              </a:rPr>
              <a:t>Compatible</a:t>
            </a:r>
            <a:r>
              <a:rPr sz="900" b="0" spc="-16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</a:t>
            </a:r>
            <a:endParaRPr sz="9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900" dirty="0">
                <a:latin typeface="SimSun"/>
                <a:cs typeface="SimSun"/>
              </a:rPr>
              <a:t>class C1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name: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string;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imes New Roman"/>
              <a:cs typeface="Times New Roman"/>
            </a:endParaRPr>
          </a:p>
          <a:p>
            <a:pPr marL="469900" marR="4272280" indent="-22860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show(hint?: string)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  return</a:t>
            </a:r>
            <a:r>
              <a:rPr sz="900" spc="-1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1;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class C2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constructor(public name: string)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show(hint: string = 'default')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return Math.floor(Math.random() *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10);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class C3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name: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string;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900" dirty="0">
                <a:latin typeface="SimSun"/>
                <a:cs typeface="SimSun"/>
              </a:rPr>
              <a:t>show()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return &lt;any&gt;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'Dynamic';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260591" y="7992871"/>
            <a:ext cx="15367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25" dirty="0">
                <a:latin typeface="Bookman Old Style"/>
                <a:cs typeface="Bookman Old Style"/>
              </a:rPr>
              <a:t>59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82900" y="8241630"/>
            <a:ext cx="10915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www.it-ebooks.info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141177" y="301118"/>
            <a:ext cx="127254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Chapter </a:t>
            </a:r>
            <a:r>
              <a:rPr sz="800" spc="-65" dirty="0">
                <a:latin typeface="Arial"/>
                <a:cs typeface="Arial"/>
              </a:rPr>
              <a:t>2 </a:t>
            </a:r>
            <a:r>
              <a:rPr sz="800" spc="-195" dirty="0">
                <a:solidFill>
                  <a:srgbClr val="CFD0D0"/>
                </a:solidFill>
                <a:latin typeface="MS UI Gothic"/>
                <a:cs typeface="MS UI Gothic"/>
              </a:rPr>
              <a:t>■ </a:t>
            </a:r>
            <a:r>
              <a:rPr sz="800" spc="15" dirty="0">
                <a:latin typeface="Arial"/>
                <a:cs typeface="Arial"/>
              </a:rPr>
              <a:t>the </a:t>
            </a:r>
            <a:r>
              <a:rPr sz="800" spc="-5" dirty="0">
                <a:latin typeface="Arial"/>
                <a:cs typeface="Arial"/>
              </a:rPr>
              <a:t>type</a:t>
            </a:r>
            <a:r>
              <a:rPr sz="800" spc="-150" dirty="0">
                <a:latin typeface="Arial"/>
                <a:cs typeface="Arial"/>
              </a:rPr>
              <a:t> </a:t>
            </a:r>
            <a:r>
              <a:rPr sz="800" spc="-55" dirty="0">
                <a:latin typeface="Arial"/>
                <a:cs typeface="Arial"/>
              </a:rPr>
              <a:t>SyStem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593294"/>
            <a:ext cx="5739765" cy="7240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SimSun"/>
                <a:cs typeface="SimSun"/>
              </a:rPr>
              <a:t>var T4 =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name: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'',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show()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return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1;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latin typeface="SimSun"/>
                <a:cs typeface="SimSun"/>
              </a:rPr>
              <a:t>};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var c1 = new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C1();</a:t>
            </a:r>
            <a:endParaRPr sz="900">
              <a:latin typeface="SimSun"/>
              <a:cs typeface="SimSun"/>
            </a:endParaRPr>
          </a:p>
          <a:p>
            <a:pPr marL="12700" marR="423291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var c2 = new C2('A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name');  var c3 = new</a:t>
            </a:r>
            <a:r>
              <a:rPr sz="900" spc="-3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C3();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3718560">
              <a:lnSpc>
                <a:spcPct val="101800"/>
              </a:lnSpc>
              <a:spcBef>
                <a:spcPts val="5"/>
              </a:spcBef>
            </a:pPr>
            <a:r>
              <a:rPr sz="900" dirty="0">
                <a:latin typeface="SimSun"/>
                <a:cs typeface="SimSun"/>
              </a:rPr>
              <a:t>// c1, c2, c3 and T4 are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equivalent  var arr: C1[] = [c1, c2, c3,</a:t>
            </a:r>
            <a:r>
              <a:rPr sz="900" spc="-8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T4];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L="469900" marR="3547110" indent="-45720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for (var i = 0; i &lt; arr.length; i++)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  arr[i].show();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5080" indent="228600">
              <a:lnSpc>
                <a:spcPct val="101800"/>
              </a:lnSpc>
              <a:spcBef>
                <a:spcPts val="5"/>
              </a:spcBef>
            </a:pP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notable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parts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of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this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example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include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the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spc="-10" dirty="0">
                <a:latin typeface="SimSun"/>
                <a:cs typeface="SimSun"/>
              </a:rPr>
              <a:t>name</a:t>
            </a:r>
            <a:r>
              <a:rPr sz="900" spc="-275" dirty="0">
                <a:latin typeface="SimSun"/>
                <a:cs typeface="SimSun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property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and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the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spc="-10" dirty="0">
                <a:latin typeface="SimSun"/>
                <a:cs typeface="SimSun"/>
              </a:rPr>
              <a:t>show</a:t>
            </a:r>
            <a:r>
              <a:rPr sz="900" spc="-280" dirty="0">
                <a:latin typeface="SimSun"/>
                <a:cs typeface="SimSun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method.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name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i="1" spc="-60" dirty="0">
                <a:latin typeface="Bookman Old Style"/>
                <a:cs typeface="Bookman Old Style"/>
              </a:rPr>
              <a:t>property</a:t>
            </a:r>
            <a:r>
              <a:rPr sz="900" b="0" i="1" spc="-95" dirty="0">
                <a:latin typeface="Bookman Old Style"/>
                <a:cs typeface="Bookman Old Style"/>
              </a:rPr>
              <a:t> </a:t>
            </a:r>
            <a:r>
              <a:rPr sz="900" b="0" spc="-95" dirty="0">
                <a:latin typeface="Bookman Old Style"/>
                <a:cs typeface="Bookman Old Style"/>
              </a:rPr>
              <a:t>must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exist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on  </a:t>
            </a:r>
            <a:r>
              <a:rPr sz="900" b="0" spc="-65" dirty="0">
                <a:latin typeface="Bookman Old Style"/>
                <a:cs typeface="Bookman Old Style"/>
              </a:rPr>
              <a:t>the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object,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it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95" dirty="0">
                <a:latin typeface="Bookman Old Style"/>
                <a:cs typeface="Bookman Old Style"/>
              </a:rPr>
              <a:t>must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be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public,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and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it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95" dirty="0">
                <a:latin typeface="Bookman Old Style"/>
                <a:cs typeface="Bookman Old Style"/>
              </a:rPr>
              <a:t>must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be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string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type.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It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doesn’t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matter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whether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the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property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is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constructor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property. 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spc="-10" dirty="0">
                <a:latin typeface="SimSun"/>
                <a:cs typeface="SimSun"/>
              </a:rPr>
              <a:t>show</a:t>
            </a:r>
            <a:r>
              <a:rPr sz="900" spc="-275" dirty="0">
                <a:latin typeface="SimSun"/>
                <a:cs typeface="SimSun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method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95" dirty="0">
                <a:latin typeface="Bookman Old Style"/>
                <a:cs typeface="Bookman Old Style"/>
              </a:rPr>
              <a:t>must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return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compatible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with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spc="-20" dirty="0">
                <a:latin typeface="SimSun"/>
                <a:cs typeface="SimSun"/>
              </a:rPr>
              <a:t>number</a:t>
            </a:r>
            <a:r>
              <a:rPr sz="900" b="0" spc="-20" dirty="0">
                <a:latin typeface="Bookman Old Style"/>
                <a:cs typeface="Bookman Old Style"/>
              </a:rPr>
              <a:t>.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parameters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95" dirty="0">
                <a:latin typeface="Bookman Old Style"/>
                <a:cs typeface="Bookman Old Style"/>
              </a:rPr>
              <a:t>must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also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be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compatible—in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this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case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the  </a:t>
            </a:r>
            <a:r>
              <a:rPr sz="900" b="0" spc="-55" dirty="0">
                <a:latin typeface="Bookman Old Style"/>
                <a:cs typeface="Bookman Old Style"/>
              </a:rPr>
              <a:t>optional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spc="-10" dirty="0">
                <a:latin typeface="SimSun"/>
                <a:cs typeface="SimSun"/>
              </a:rPr>
              <a:t>hint</a:t>
            </a:r>
            <a:r>
              <a:rPr sz="900" spc="-275" dirty="0">
                <a:latin typeface="SimSun"/>
                <a:cs typeface="SimSun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parameter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can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be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matched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using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default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parameter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or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by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omitting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the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parameter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entirely.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If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class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had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  </a:t>
            </a:r>
            <a:r>
              <a:rPr sz="900" b="0" spc="-70" dirty="0">
                <a:latin typeface="Bookman Old Style"/>
                <a:cs typeface="Bookman Old Style"/>
              </a:rPr>
              <a:t>mandatory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spc="-10" dirty="0">
                <a:latin typeface="SimSun"/>
                <a:cs typeface="SimSun"/>
              </a:rPr>
              <a:t>hint</a:t>
            </a:r>
            <a:r>
              <a:rPr sz="900" spc="-280" dirty="0">
                <a:latin typeface="SimSun"/>
                <a:cs typeface="SimSun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parameter,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it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would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not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be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compatible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with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the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types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in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Listing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95" dirty="0">
                <a:latin typeface="Bookman Old Style"/>
                <a:cs typeface="Bookman Old Style"/>
              </a:rPr>
              <a:t>2-13.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As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shown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in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the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fourth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type,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literal  objects</a:t>
            </a:r>
            <a:r>
              <a:rPr sz="900" b="0" spc="-12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can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be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compatible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with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classes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95" dirty="0">
                <a:latin typeface="Bookman Old Style"/>
                <a:cs typeface="Bookman Old Style"/>
              </a:rPr>
              <a:t>as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far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95" dirty="0">
                <a:latin typeface="Bookman Old Style"/>
                <a:cs typeface="Bookman Old Style"/>
              </a:rPr>
              <a:t>as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the</a:t>
            </a:r>
            <a:r>
              <a:rPr sz="900" b="0" spc="-12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compiler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is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concerned,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95" dirty="0">
                <a:latin typeface="Bookman Old Style"/>
                <a:cs typeface="Bookman Old Style"/>
              </a:rPr>
              <a:t>as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long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95" dirty="0">
                <a:latin typeface="Bookman Old Style"/>
                <a:cs typeface="Bookman Old Style"/>
              </a:rPr>
              <a:t>as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they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pass</a:t>
            </a:r>
            <a:r>
              <a:rPr sz="900" b="0" spc="-12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the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comparison.</a:t>
            </a:r>
            <a:endParaRPr sz="9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800" spc="-125" dirty="0">
                <a:latin typeface="Arial"/>
                <a:cs typeface="Arial"/>
              </a:rPr>
              <a:t>Ambient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Declarations</a:t>
            </a:r>
            <a:endParaRPr sz="1800">
              <a:latin typeface="Arial"/>
              <a:cs typeface="Arial"/>
            </a:endParaRPr>
          </a:p>
          <a:p>
            <a:pPr marL="12700" marR="226695">
              <a:lnSpc>
                <a:spcPct val="101800"/>
              </a:lnSpc>
              <a:spcBef>
                <a:spcPts val="420"/>
              </a:spcBef>
            </a:pPr>
            <a:r>
              <a:rPr sz="900" b="0" spc="-50" dirty="0">
                <a:latin typeface="Bookman Old Style"/>
                <a:cs typeface="Bookman Old Style"/>
              </a:rPr>
              <a:t>Ambient </a:t>
            </a:r>
            <a:r>
              <a:rPr sz="900" b="0" spc="-55" dirty="0">
                <a:latin typeface="Bookman Old Style"/>
                <a:cs typeface="Bookman Old Style"/>
              </a:rPr>
              <a:t>declarations </a:t>
            </a:r>
            <a:r>
              <a:rPr sz="900" b="0" spc="-65" dirty="0">
                <a:latin typeface="Bookman Old Style"/>
                <a:cs typeface="Bookman Old Style"/>
              </a:rPr>
              <a:t>can </a:t>
            </a:r>
            <a:r>
              <a:rPr sz="900" b="0" spc="-40" dirty="0">
                <a:latin typeface="Bookman Old Style"/>
                <a:cs typeface="Bookman Old Style"/>
              </a:rPr>
              <a:t>be </a:t>
            </a:r>
            <a:r>
              <a:rPr sz="900" b="0" spc="-65" dirty="0">
                <a:latin typeface="Bookman Old Style"/>
                <a:cs typeface="Bookman Old Style"/>
              </a:rPr>
              <a:t>used </a:t>
            </a:r>
            <a:r>
              <a:rPr sz="900" b="0" spc="-40" dirty="0">
                <a:latin typeface="Bookman Old Style"/>
                <a:cs typeface="Bookman Old Style"/>
              </a:rPr>
              <a:t>to </a:t>
            </a:r>
            <a:r>
              <a:rPr sz="900" b="0" spc="-60" dirty="0">
                <a:latin typeface="Bookman Old Style"/>
                <a:cs typeface="Bookman Old Style"/>
              </a:rPr>
              <a:t>add </a:t>
            </a:r>
            <a:r>
              <a:rPr sz="900" b="0" spc="-50" dirty="0">
                <a:latin typeface="Bookman Old Style"/>
                <a:cs typeface="Bookman Old Style"/>
              </a:rPr>
              <a:t>type information </a:t>
            </a:r>
            <a:r>
              <a:rPr sz="900" b="0" spc="-40" dirty="0">
                <a:latin typeface="Bookman Old Style"/>
                <a:cs typeface="Bookman Old Style"/>
              </a:rPr>
              <a:t>to </a:t>
            </a:r>
            <a:r>
              <a:rPr sz="900" b="0" spc="-55" dirty="0">
                <a:latin typeface="Bookman Old Style"/>
                <a:cs typeface="Bookman Old Style"/>
              </a:rPr>
              <a:t>existing </a:t>
            </a:r>
            <a:r>
              <a:rPr sz="900" b="0" spc="-85" dirty="0">
                <a:latin typeface="Bookman Old Style"/>
                <a:cs typeface="Bookman Old Style"/>
              </a:rPr>
              <a:t>JavaScript. </a:t>
            </a:r>
            <a:r>
              <a:rPr sz="900" b="0" spc="-55" dirty="0">
                <a:latin typeface="Bookman Old Style"/>
                <a:cs typeface="Bookman Old Style"/>
              </a:rPr>
              <a:t>Commonly, </a:t>
            </a:r>
            <a:r>
              <a:rPr sz="900" b="0" spc="-65" dirty="0">
                <a:latin typeface="Bookman Old Style"/>
                <a:cs typeface="Bookman Old Style"/>
              </a:rPr>
              <a:t>this </a:t>
            </a:r>
            <a:r>
              <a:rPr sz="900" b="0" spc="-50" dirty="0">
                <a:latin typeface="Bookman Old Style"/>
                <a:cs typeface="Bookman Old Style"/>
              </a:rPr>
              <a:t>would </a:t>
            </a:r>
            <a:r>
              <a:rPr sz="900" b="0" spc="-60" dirty="0">
                <a:latin typeface="Bookman Old Style"/>
                <a:cs typeface="Bookman Old Style"/>
              </a:rPr>
              <a:t>mean  </a:t>
            </a:r>
            <a:r>
              <a:rPr sz="900" b="0" spc="-55" dirty="0">
                <a:latin typeface="Bookman Old Style"/>
                <a:cs typeface="Bookman Old Style"/>
              </a:rPr>
              <a:t>adding</a:t>
            </a:r>
            <a:r>
              <a:rPr sz="900" b="0" spc="-9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9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information</a:t>
            </a:r>
            <a:r>
              <a:rPr sz="900" b="0" spc="-8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for</a:t>
            </a:r>
            <a:r>
              <a:rPr sz="900" b="0" spc="-9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your</a:t>
            </a:r>
            <a:r>
              <a:rPr sz="900" b="0" spc="-8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own</a:t>
            </a:r>
            <a:r>
              <a:rPr sz="900" b="0" spc="-9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existing</a:t>
            </a:r>
            <a:r>
              <a:rPr sz="900" b="0" spc="-8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code,</a:t>
            </a:r>
            <a:r>
              <a:rPr sz="900" b="0" spc="-9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or</a:t>
            </a:r>
            <a:r>
              <a:rPr sz="900" b="0" spc="-8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for</a:t>
            </a:r>
            <a:r>
              <a:rPr sz="900" b="0" spc="-9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8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third-party</a:t>
            </a:r>
            <a:r>
              <a:rPr sz="900" b="0" spc="-9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library</a:t>
            </a:r>
            <a:r>
              <a:rPr sz="900" b="0" spc="-8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9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you</a:t>
            </a:r>
            <a:r>
              <a:rPr sz="900" b="0" spc="-9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want</a:t>
            </a:r>
            <a:r>
              <a:rPr sz="900" b="0" spc="-8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to</a:t>
            </a:r>
            <a:r>
              <a:rPr sz="900" b="0" spc="-9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consume</a:t>
            </a:r>
            <a:r>
              <a:rPr sz="900" b="0" spc="-8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9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your  </a:t>
            </a:r>
            <a:r>
              <a:rPr sz="900" b="0" spc="-55" dirty="0">
                <a:latin typeface="Bookman Old Style"/>
                <a:cs typeface="Bookman Old Style"/>
              </a:rPr>
              <a:t>TypeScript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program.</a:t>
            </a:r>
            <a:endParaRPr sz="900">
              <a:latin typeface="Bookman Old Style"/>
              <a:cs typeface="Bookman Old Style"/>
            </a:endParaRPr>
          </a:p>
          <a:p>
            <a:pPr marL="12700" marR="123189" indent="228600">
              <a:lnSpc>
                <a:spcPct val="101800"/>
              </a:lnSpc>
            </a:pPr>
            <a:r>
              <a:rPr sz="900" b="0" spc="-55" dirty="0">
                <a:latin typeface="Bookman Old Style"/>
                <a:cs typeface="Bookman Old Style"/>
              </a:rPr>
              <a:t>Ambient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declarations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gradually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constructed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starting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with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simple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imprecise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declaration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turning  </a:t>
            </a:r>
            <a:r>
              <a:rPr sz="900" b="0" spc="-75" dirty="0">
                <a:latin typeface="Bookman Old Style"/>
                <a:cs typeface="Bookman Old Style"/>
              </a:rPr>
              <a:t>up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dial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details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over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time.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Listing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2-14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shows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example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least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precise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ambient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declaration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  </a:t>
            </a:r>
            <a:r>
              <a:rPr sz="900" b="0" spc="-50" dirty="0">
                <a:latin typeface="Bookman Old Style"/>
                <a:cs typeface="Bookman Old Style"/>
              </a:rPr>
              <a:t>write </a:t>
            </a:r>
            <a:r>
              <a:rPr sz="900" b="0" spc="-40" dirty="0">
                <a:latin typeface="Bookman Old Style"/>
                <a:cs typeface="Bookman Old Style"/>
              </a:rPr>
              <a:t>for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60" dirty="0">
                <a:latin typeface="Bookman Old Style"/>
                <a:cs typeface="Bookman Old Style"/>
              </a:rPr>
              <a:t>jQuery framework. </a:t>
            </a:r>
            <a:r>
              <a:rPr sz="900" b="0" spc="-45" dirty="0">
                <a:latin typeface="Bookman Old Style"/>
                <a:cs typeface="Bookman Old Style"/>
              </a:rPr>
              <a:t>The </a:t>
            </a:r>
            <a:r>
              <a:rPr sz="900" b="0" spc="-55" dirty="0">
                <a:latin typeface="Bookman Old Style"/>
                <a:cs typeface="Bookman Old Style"/>
              </a:rPr>
              <a:t>declaration </a:t>
            </a:r>
            <a:r>
              <a:rPr sz="900" b="0" spc="-60" dirty="0">
                <a:latin typeface="Bookman Old Style"/>
                <a:cs typeface="Bookman Old Style"/>
              </a:rPr>
              <a:t>simply </a:t>
            </a:r>
            <a:r>
              <a:rPr sz="900" b="0" spc="-45" dirty="0">
                <a:latin typeface="Bookman Old Style"/>
                <a:cs typeface="Bookman Old Style"/>
              </a:rPr>
              <a:t>notifies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40" dirty="0">
                <a:latin typeface="Bookman Old Style"/>
                <a:cs typeface="Bookman Old Style"/>
              </a:rPr>
              <a:t>compiler </a:t>
            </a:r>
            <a:r>
              <a:rPr sz="900" b="0" spc="-75" dirty="0">
                <a:latin typeface="Bookman Old Style"/>
                <a:cs typeface="Bookman Old Style"/>
              </a:rPr>
              <a:t>that an </a:t>
            </a:r>
            <a:r>
              <a:rPr sz="900" b="0" spc="-60" dirty="0">
                <a:latin typeface="Bookman Old Style"/>
                <a:cs typeface="Bookman Old Style"/>
              </a:rPr>
              <a:t>external </a:t>
            </a:r>
            <a:r>
              <a:rPr sz="900" b="0" spc="-50" dirty="0">
                <a:latin typeface="Bookman Old Style"/>
                <a:cs typeface="Bookman Old Style"/>
              </a:rPr>
              <a:t>variable </a:t>
            </a:r>
            <a:r>
              <a:rPr sz="900" b="0" spc="-35" dirty="0">
                <a:latin typeface="Bookman Old Style"/>
                <a:cs typeface="Bookman Old Style"/>
              </a:rPr>
              <a:t>will </a:t>
            </a:r>
            <a:r>
              <a:rPr sz="900" b="0" spc="-65" dirty="0">
                <a:latin typeface="Bookman Old Style"/>
                <a:cs typeface="Bookman Old Style"/>
              </a:rPr>
              <a:t>exist </a:t>
            </a:r>
            <a:r>
              <a:rPr sz="900" b="0" spc="-75" dirty="0">
                <a:latin typeface="Bookman Old Style"/>
                <a:cs typeface="Bookman Old Style"/>
              </a:rPr>
              <a:t>at  </a:t>
            </a:r>
            <a:r>
              <a:rPr sz="900" b="0" spc="-60" dirty="0">
                <a:latin typeface="Bookman Old Style"/>
                <a:cs typeface="Bookman Old Style"/>
              </a:rPr>
              <a:t>runtime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without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supplying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further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details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structure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external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variable.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will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suppress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errors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for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endParaRPr sz="9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$</a:t>
            </a:r>
            <a:r>
              <a:rPr sz="900" spc="-265" dirty="0">
                <a:latin typeface="SimSun"/>
                <a:cs typeface="SimSun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variable,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but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will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not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supply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deep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checking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useful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autocompletion.</a:t>
            </a:r>
            <a:endParaRPr sz="9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10" dirty="0">
                <a:latin typeface="Book Antiqua"/>
                <a:cs typeface="Book Antiqua"/>
              </a:rPr>
              <a:t>2-14. </a:t>
            </a:r>
            <a:r>
              <a:rPr sz="900" b="0" spc="-50" dirty="0">
                <a:latin typeface="Bookman Old Style"/>
                <a:cs typeface="Bookman Old Style"/>
              </a:rPr>
              <a:t>Imprecise </a:t>
            </a:r>
            <a:r>
              <a:rPr sz="900" b="0" spc="-60" dirty="0">
                <a:latin typeface="Bookman Old Style"/>
                <a:cs typeface="Bookman Old Style"/>
              </a:rPr>
              <a:t>ambient</a:t>
            </a:r>
            <a:r>
              <a:rPr sz="900" b="0" spc="-21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declaration</a:t>
            </a:r>
            <a:endParaRPr sz="9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900" dirty="0">
                <a:latin typeface="SimSun"/>
                <a:cs typeface="SimSun"/>
              </a:rPr>
              <a:t>declare var $: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any;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$('#id').html('Hello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World');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151765" indent="228600">
              <a:lnSpc>
                <a:spcPct val="101800"/>
              </a:lnSpc>
            </a:pPr>
            <a:r>
              <a:rPr sz="900" b="0" spc="-35" dirty="0">
                <a:latin typeface="Bookman Old Style"/>
                <a:cs typeface="Bookman Old Style"/>
              </a:rPr>
              <a:t>All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ambient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declarations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begin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with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declare</a:t>
            </a:r>
            <a:r>
              <a:rPr sz="900" spc="-265" dirty="0">
                <a:latin typeface="SimSun"/>
                <a:cs typeface="SimSun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keyword.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tells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compiler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following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code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block  </a:t>
            </a:r>
            <a:r>
              <a:rPr sz="900" b="0" spc="-60" dirty="0">
                <a:latin typeface="Bookman Old Style"/>
                <a:cs typeface="Bookman Old Style"/>
              </a:rPr>
              <a:t>contains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only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information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no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implementation.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Blocks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code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created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declare</a:t>
            </a:r>
            <a:r>
              <a:rPr sz="900" spc="-265" dirty="0">
                <a:latin typeface="SimSun"/>
                <a:cs typeface="SimSun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keyword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will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  </a:t>
            </a:r>
            <a:r>
              <a:rPr sz="900" b="0" spc="-60" dirty="0">
                <a:latin typeface="Bookman Old Style"/>
                <a:cs typeface="Bookman Old Style"/>
              </a:rPr>
              <a:t>erased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during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compilation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result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no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JavaScript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output.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runtime,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responsible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for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ensuring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code  </a:t>
            </a:r>
            <a:r>
              <a:rPr sz="900" b="0" spc="-70" dirty="0">
                <a:latin typeface="Bookman Old Style"/>
                <a:cs typeface="Bookman Old Style"/>
              </a:rPr>
              <a:t>exists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matches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declaration.</a:t>
            </a:r>
            <a:endParaRPr sz="900">
              <a:latin typeface="Bookman Old Style"/>
              <a:cs typeface="Bookman Old Style"/>
            </a:endParaRPr>
          </a:p>
          <a:p>
            <a:pPr marL="12700" marR="116205" indent="228600">
              <a:lnSpc>
                <a:spcPct val="101800"/>
              </a:lnSpc>
            </a:pPr>
            <a:r>
              <a:rPr sz="900" b="0" spc="-55" dirty="0">
                <a:latin typeface="Bookman Old Style"/>
                <a:cs typeface="Bookman Old Style"/>
              </a:rPr>
              <a:t>To </a:t>
            </a:r>
            <a:r>
              <a:rPr sz="900" b="0" spc="-40" dirty="0">
                <a:latin typeface="Bookman Old Style"/>
                <a:cs typeface="Bookman Old Style"/>
              </a:rPr>
              <a:t>get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45" dirty="0">
                <a:latin typeface="Bookman Old Style"/>
                <a:cs typeface="Bookman Old Style"/>
              </a:rPr>
              <a:t>full </a:t>
            </a:r>
            <a:r>
              <a:rPr sz="900" b="0" spc="-40" dirty="0">
                <a:latin typeface="Bookman Old Style"/>
                <a:cs typeface="Bookman Old Style"/>
              </a:rPr>
              <a:t>benefit </a:t>
            </a:r>
            <a:r>
              <a:rPr sz="900" b="0" spc="-20" dirty="0">
                <a:latin typeface="Bookman Old Style"/>
                <a:cs typeface="Bookman Old Style"/>
              </a:rPr>
              <a:t>of </a:t>
            </a:r>
            <a:r>
              <a:rPr sz="900" b="0" spc="-35" dirty="0">
                <a:latin typeface="Bookman Old Style"/>
                <a:cs typeface="Bookman Old Style"/>
              </a:rPr>
              <a:t>compile-time </a:t>
            </a:r>
            <a:r>
              <a:rPr sz="900" b="0" spc="-55" dirty="0">
                <a:latin typeface="Bookman Old Style"/>
                <a:cs typeface="Bookman Old Style"/>
              </a:rPr>
              <a:t>checking, you </a:t>
            </a:r>
            <a:r>
              <a:rPr sz="900" b="0" spc="-65" dirty="0">
                <a:latin typeface="Bookman Old Style"/>
                <a:cs typeface="Bookman Old Style"/>
              </a:rPr>
              <a:t>can </a:t>
            </a:r>
            <a:r>
              <a:rPr sz="900" b="0" spc="-50" dirty="0">
                <a:latin typeface="Bookman Old Style"/>
                <a:cs typeface="Bookman Old Style"/>
              </a:rPr>
              <a:t>create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45" dirty="0">
                <a:latin typeface="Bookman Old Style"/>
                <a:cs typeface="Bookman Old Style"/>
              </a:rPr>
              <a:t>more </a:t>
            </a:r>
            <a:r>
              <a:rPr sz="900" b="0" spc="-40" dirty="0">
                <a:latin typeface="Bookman Old Style"/>
                <a:cs typeface="Bookman Old Style"/>
              </a:rPr>
              <a:t>detailed </a:t>
            </a:r>
            <a:r>
              <a:rPr sz="900" b="0" spc="-55" dirty="0">
                <a:latin typeface="Bookman Old Style"/>
                <a:cs typeface="Bookman Old Style"/>
              </a:rPr>
              <a:t>ambient </a:t>
            </a:r>
            <a:r>
              <a:rPr sz="900" b="0" spc="-45" dirty="0">
                <a:latin typeface="Bookman Old Style"/>
                <a:cs typeface="Bookman Old Style"/>
              </a:rPr>
              <a:t>declaration </a:t>
            </a:r>
            <a:r>
              <a:rPr sz="900" b="0" spc="-70" dirty="0">
                <a:latin typeface="Bookman Old Style"/>
                <a:cs typeface="Bookman Old Style"/>
              </a:rPr>
              <a:t>that  </a:t>
            </a:r>
            <a:r>
              <a:rPr sz="900" b="0" spc="-50" dirty="0">
                <a:latin typeface="Bookman Old Style"/>
                <a:cs typeface="Bookman Old Style"/>
              </a:rPr>
              <a:t>covers</a:t>
            </a:r>
            <a:r>
              <a:rPr sz="900" b="0" spc="-8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more</a:t>
            </a:r>
            <a:r>
              <a:rPr sz="900" b="0" spc="-80" dirty="0">
                <a:latin typeface="Bookman Old Style"/>
                <a:cs typeface="Bookman Old Style"/>
              </a:rPr>
              <a:t> </a:t>
            </a:r>
            <a:r>
              <a:rPr sz="900" b="0" spc="-20" dirty="0">
                <a:latin typeface="Bookman Old Style"/>
                <a:cs typeface="Bookman Old Style"/>
              </a:rPr>
              <a:t>of</a:t>
            </a:r>
            <a:r>
              <a:rPr sz="900" b="0" spc="-8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8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features</a:t>
            </a:r>
            <a:r>
              <a:rPr sz="900" b="0" spc="-75" dirty="0">
                <a:latin typeface="Bookman Old Style"/>
                <a:cs typeface="Bookman Old Style"/>
              </a:rPr>
              <a:t> </a:t>
            </a:r>
            <a:r>
              <a:rPr sz="900" b="0" spc="-20" dirty="0">
                <a:latin typeface="Bookman Old Style"/>
                <a:cs typeface="Bookman Old Style"/>
              </a:rPr>
              <a:t>of</a:t>
            </a:r>
            <a:r>
              <a:rPr sz="900" b="0" spc="-8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8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external</a:t>
            </a:r>
            <a:r>
              <a:rPr sz="900" b="0" spc="-80" dirty="0">
                <a:latin typeface="Bookman Old Style"/>
                <a:cs typeface="Bookman Old Style"/>
              </a:rPr>
              <a:t> JavaScript</a:t>
            </a:r>
            <a:r>
              <a:rPr sz="900" b="0" spc="-7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that</a:t>
            </a:r>
            <a:r>
              <a:rPr sz="900" b="0" spc="-8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you</a:t>
            </a:r>
            <a:r>
              <a:rPr sz="900" b="0" spc="-8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use.</a:t>
            </a:r>
            <a:r>
              <a:rPr sz="900" b="0" spc="-80" dirty="0">
                <a:latin typeface="Bookman Old Style"/>
                <a:cs typeface="Bookman Old Style"/>
              </a:rPr>
              <a:t> </a:t>
            </a:r>
            <a:r>
              <a:rPr sz="900" b="0" spc="-20" dirty="0">
                <a:latin typeface="Bookman Old Style"/>
                <a:cs typeface="Bookman Old Style"/>
              </a:rPr>
              <a:t>If</a:t>
            </a:r>
            <a:r>
              <a:rPr sz="900" b="0" spc="-8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you</a:t>
            </a:r>
            <a:r>
              <a:rPr sz="900" b="0" spc="-7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are</a:t>
            </a:r>
            <a:r>
              <a:rPr sz="900" b="0" spc="-8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building</a:t>
            </a:r>
            <a:r>
              <a:rPr sz="900" b="0" spc="-8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an</a:t>
            </a:r>
            <a:r>
              <a:rPr sz="900" b="0" spc="-8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ambient</a:t>
            </a:r>
            <a:r>
              <a:rPr sz="900" b="0" spc="-7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declaration,</a:t>
            </a:r>
            <a:r>
              <a:rPr sz="900" b="0" spc="-8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you  </a:t>
            </a:r>
            <a:r>
              <a:rPr sz="900" b="0" spc="-65" dirty="0">
                <a:latin typeface="Bookman Old Style"/>
                <a:cs typeface="Bookman Old Style"/>
              </a:rPr>
              <a:t>can </a:t>
            </a:r>
            <a:r>
              <a:rPr sz="900" b="0" spc="-45" dirty="0">
                <a:latin typeface="Bookman Old Style"/>
                <a:cs typeface="Bookman Old Style"/>
              </a:rPr>
              <a:t>choose </a:t>
            </a:r>
            <a:r>
              <a:rPr sz="900" b="0" spc="-40" dirty="0">
                <a:latin typeface="Bookman Old Style"/>
                <a:cs typeface="Bookman Old Style"/>
              </a:rPr>
              <a:t>to cover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60" dirty="0">
                <a:latin typeface="Bookman Old Style"/>
                <a:cs typeface="Bookman Old Style"/>
              </a:rPr>
              <a:t>features </a:t>
            </a:r>
            <a:r>
              <a:rPr sz="900" b="0" spc="-55" dirty="0">
                <a:latin typeface="Bookman Old Style"/>
                <a:cs typeface="Bookman Old Style"/>
              </a:rPr>
              <a:t>you </a:t>
            </a:r>
            <a:r>
              <a:rPr sz="900" b="0" spc="-70" dirty="0">
                <a:latin typeface="Bookman Old Style"/>
                <a:cs typeface="Bookman Old Style"/>
              </a:rPr>
              <a:t>use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60" dirty="0">
                <a:latin typeface="Bookman Old Style"/>
                <a:cs typeface="Bookman Old Style"/>
              </a:rPr>
              <a:t>most, </a:t>
            </a:r>
            <a:r>
              <a:rPr sz="900" b="0" spc="-40" dirty="0">
                <a:latin typeface="Bookman Old Style"/>
                <a:cs typeface="Bookman Old Style"/>
              </a:rPr>
              <a:t>or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60" dirty="0">
                <a:latin typeface="Bookman Old Style"/>
                <a:cs typeface="Bookman Old Style"/>
              </a:rPr>
              <a:t>higher-risk features </a:t>
            </a:r>
            <a:r>
              <a:rPr sz="900" b="0" spc="-70" dirty="0">
                <a:latin typeface="Bookman Old Style"/>
                <a:cs typeface="Bookman Old Style"/>
              </a:rPr>
              <a:t>that </a:t>
            </a:r>
            <a:r>
              <a:rPr sz="900" b="0" spc="-55" dirty="0">
                <a:latin typeface="Bookman Old Style"/>
                <a:cs typeface="Bookman Old Style"/>
              </a:rPr>
              <a:t>you </a:t>
            </a:r>
            <a:r>
              <a:rPr sz="900" b="0" spc="-45" dirty="0">
                <a:latin typeface="Bookman Old Style"/>
                <a:cs typeface="Bookman Old Style"/>
              </a:rPr>
              <a:t>judge </a:t>
            </a:r>
            <a:r>
              <a:rPr sz="900" b="0" spc="-40" dirty="0">
                <a:latin typeface="Bookman Old Style"/>
                <a:cs typeface="Bookman Old Style"/>
              </a:rPr>
              <a:t>to be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60" dirty="0">
                <a:latin typeface="Bookman Old Style"/>
                <a:cs typeface="Bookman Old Style"/>
              </a:rPr>
              <a:t>most </a:t>
            </a:r>
            <a:r>
              <a:rPr sz="900" b="0" spc="-45" dirty="0">
                <a:latin typeface="Bookman Old Style"/>
                <a:cs typeface="Bookman Old Style"/>
              </a:rPr>
              <a:t>likely  </a:t>
            </a:r>
            <a:r>
              <a:rPr sz="900" b="0" spc="-55" dirty="0">
                <a:latin typeface="Bookman Old Style"/>
                <a:cs typeface="Bookman Old Style"/>
              </a:rPr>
              <a:t>source </a:t>
            </a:r>
            <a:r>
              <a:rPr sz="900" b="0" spc="-20" dirty="0">
                <a:latin typeface="Bookman Old Style"/>
                <a:cs typeface="Bookman Old Style"/>
              </a:rPr>
              <a:t>of </a:t>
            </a:r>
            <a:r>
              <a:rPr sz="900" b="0" spc="-45" dirty="0">
                <a:latin typeface="Bookman Old Style"/>
                <a:cs typeface="Bookman Old Style"/>
              </a:rPr>
              <a:t>type </a:t>
            </a:r>
            <a:r>
              <a:rPr sz="900" b="0" spc="-55" dirty="0">
                <a:latin typeface="Bookman Old Style"/>
                <a:cs typeface="Bookman Old Style"/>
              </a:rPr>
              <a:t>errors. This </a:t>
            </a:r>
            <a:r>
              <a:rPr sz="900" b="0" spc="-50" dirty="0">
                <a:latin typeface="Bookman Old Style"/>
                <a:cs typeface="Bookman Old Style"/>
              </a:rPr>
              <a:t>allows </a:t>
            </a:r>
            <a:r>
              <a:rPr sz="900" b="0" spc="-55" dirty="0">
                <a:latin typeface="Bookman Old Style"/>
                <a:cs typeface="Bookman Old Style"/>
              </a:rPr>
              <a:t>you </a:t>
            </a:r>
            <a:r>
              <a:rPr sz="900" b="0" spc="-40" dirty="0">
                <a:latin typeface="Bookman Old Style"/>
                <a:cs typeface="Bookman Old Style"/>
              </a:rPr>
              <a:t>to </a:t>
            </a:r>
            <a:r>
              <a:rPr sz="900" b="0" spc="-55" dirty="0">
                <a:latin typeface="Bookman Old Style"/>
                <a:cs typeface="Bookman Old Style"/>
              </a:rPr>
              <a:t>invest </a:t>
            </a:r>
            <a:r>
              <a:rPr sz="900" b="0" spc="-45" dirty="0">
                <a:latin typeface="Bookman Old Style"/>
                <a:cs typeface="Bookman Old Style"/>
              </a:rPr>
              <a:t>in </a:t>
            </a:r>
            <a:r>
              <a:rPr sz="900" b="0" spc="-40" dirty="0">
                <a:latin typeface="Bookman Old Style"/>
                <a:cs typeface="Bookman Old Style"/>
              </a:rPr>
              <a:t>defining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45" dirty="0">
                <a:latin typeface="Bookman Old Style"/>
                <a:cs typeface="Bookman Old Style"/>
              </a:rPr>
              <a:t>type information </a:t>
            </a:r>
            <a:r>
              <a:rPr sz="900" b="0" spc="-70" dirty="0">
                <a:latin typeface="Bookman Old Style"/>
                <a:cs typeface="Bookman Old Style"/>
              </a:rPr>
              <a:t>that </a:t>
            </a:r>
            <a:r>
              <a:rPr sz="900" b="0" spc="-45" dirty="0">
                <a:latin typeface="Bookman Old Style"/>
                <a:cs typeface="Bookman Old Style"/>
              </a:rPr>
              <a:t>gives </a:t>
            </a:r>
            <a:r>
              <a:rPr sz="900" b="0" spc="-55" dirty="0">
                <a:latin typeface="Bookman Old Style"/>
                <a:cs typeface="Bookman Old Style"/>
              </a:rPr>
              <a:t>you the </a:t>
            </a:r>
            <a:r>
              <a:rPr sz="900" b="0" spc="-60" dirty="0">
                <a:latin typeface="Bookman Old Style"/>
                <a:cs typeface="Bookman Old Style"/>
              </a:rPr>
              <a:t>most </a:t>
            </a:r>
            <a:r>
              <a:rPr sz="900" b="0" spc="-65" dirty="0">
                <a:latin typeface="Bookman Old Style"/>
                <a:cs typeface="Bookman Old Style"/>
              </a:rPr>
              <a:t>return </a:t>
            </a:r>
            <a:r>
              <a:rPr sz="900" b="0" spc="-40" dirty="0">
                <a:latin typeface="Bookman Old Style"/>
                <a:cs typeface="Bookman Old Style"/>
              </a:rPr>
              <a:t>on  </a:t>
            </a:r>
            <a:r>
              <a:rPr sz="900" b="0" spc="-60" dirty="0">
                <a:latin typeface="Bookman Old Style"/>
                <a:cs typeface="Bookman Old Style"/>
              </a:rPr>
              <a:t>your </a:t>
            </a:r>
            <a:r>
              <a:rPr sz="900" b="0" spc="-45" dirty="0">
                <a:latin typeface="Bookman Old Style"/>
                <a:cs typeface="Bookman Old Style"/>
              </a:rPr>
              <a:t>time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investment.</a:t>
            </a:r>
            <a:endParaRPr sz="9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301118"/>
            <a:ext cx="5619115" cy="278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Chapter </a:t>
            </a:r>
            <a:r>
              <a:rPr sz="800" spc="-65" dirty="0">
                <a:latin typeface="Arial"/>
                <a:cs typeface="Arial"/>
              </a:rPr>
              <a:t>2 </a:t>
            </a:r>
            <a:r>
              <a:rPr sz="800" spc="-195" dirty="0">
                <a:solidFill>
                  <a:srgbClr val="CFD0D0"/>
                </a:solidFill>
                <a:latin typeface="MS UI Gothic"/>
                <a:cs typeface="MS UI Gothic"/>
              </a:rPr>
              <a:t>■ </a:t>
            </a:r>
            <a:r>
              <a:rPr sz="800" spc="15" dirty="0">
                <a:latin typeface="Arial"/>
                <a:cs typeface="Arial"/>
              </a:rPr>
              <a:t>the </a:t>
            </a:r>
            <a:r>
              <a:rPr sz="800" spc="-5" dirty="0">
                <a:latin typeface="Arial"/>
                <a:cs typeface="Arial"/>
              </a:rPr>
              <a:t>type</a:t>
            </a:r>
            <a:r>
              <a:rPr sz="800" spc="-95" dirty="0">
                <a:latin typeface="Arial"/>
                <a:cs typeface="Arial"/>
              </a:rPr>
              <a:t> </a:t>
            </a:r>
            <a:r>
              <a:rPr sz="800" spc="-55" dirty="0">
                <a:latin typeface="Arial"/>
                <a:cs typeface="Arial"/>
              </a:rPr>
              <a:t>SyStem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5080" indent="228600" algn="just">
              <a:lnSpc>
                <a:spcPct val="101800"/>
              </a:lnSpc>
            </a:pPr>
            <a:r>
              <a:rPr sz="900" b="0" spc="-45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Listing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2-15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jQuery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definition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has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been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extended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cover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two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elements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first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example;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  </a:t>
            </a:r>
            <a:r>
              <a:rPr sz="900" b="0" spc="-45" dirty="0">
                <a:latin typeface="Bookman Old Style"/>
                <a:cs typeface="Bookman Old Style"/>
              </a:rPr>
              <a:t>selection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element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string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query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containing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element’s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id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setting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inner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HTML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  </a:t>
            </a:r>
            <a:r>
              <a:rPr sz="900" dirty="0">
                <a:latin typeface="SimSun"/>
                <a:cs typeface="SimSun"/>
              </a:rPr>
              <a:t>html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method.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example,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class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declared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called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spc="-10" dirty="0">
                <a:latin typeface="SimSun"/>
                <a:cs typeface="SimSun"/>
              </a:rPr>
              <a:t>jQuery</a:t>
            </a:r>
            <a:r>
              <a:rPr sz="900" b="0" spc="-10" dirty="0">
                <a:latin typeface="Bookman Old Style"/>
                <a:cs typeface="Bookman Old Style"/>
              </a:rPr>
              <a:t>,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class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has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html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method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accepts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string.  </a:t>
            </a:r>
            <a:r>
              <a:rPr sz="900" b="0" spc="-4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$</a:t>
            </a:r>
            <a:r>
              <a:rPr sz="900" spc="-265" dirty="0">
                <a:latin typeface="SimSun"/>
                <a:cs typeface="SimSun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function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accepts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string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query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returns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instance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jQuery</a:t>
            </a:r>
            <a:r>
              <a:rPr sz="900" spc="-265" dirty="0">
                <a:latin typeface="SimSun"/>
                <a:cs typeface="SimSun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class.</a:t>
            </a:r>
            <a:endParaRPr sz="9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10" dirty="0">
                <a:latin typeface="Book Antiqua"/>
                <a:cs typeface="Book Antiqua"/>
              </a:rPr>
              <a:t>2-15. </a:t>
            </a:r>
            <a:r>
              <a:rPr sz="900" b="0" spc="-55" dirty="0">
                <a:latin typeface="Bookman Old Style"/>
                <a:cs typeface="Bookman Old Style"/>
              </a:rPr>
              <a:t>Ambient </a:t>
            </a:r>
            <a:r>
              <a:rPr sz="900" b="0" spc="-75" dirty="0">
                <a:latin typeface="Bookman Old Style"/>
                <a:cs typeface="Bookman Old Style"/>
              </a:rPr>
              <a:t>class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function</a:t>
            </a:r>
            <a:endParaRPr sz="900">
              <a:latin typeface="Bookman Old Style"/>
              <a:cs typeface="Bookman Old Style"/>
            </a:endParaRPr>
          </a:p>
          <a:p>
            <a:pPr marL="241300" marR="3940810" indent="-228600">
              <a:lnSpc>
                <a:spcPct val="101800"/>
              </a:lnSpc>
              <a:spcBef>
                <a:spcPts val="650"/>
              </a:spcBef>
            </a:pPr>
            <a:r>
              <a:rPr sz="900" dirty="0">
                <a:latin typeface="SimSun"/>
                <a:cs typeface="SimSun"/>
              </a:rPr>
              <a:t>declare class jQuery {  html(html: string):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void;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declare function $(query: string):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jQuery;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dirty="0">
                <a:latin typeface="SimSun"/>
                <a:cs typeface="SimSun"/>
              </a:rPr>
              <a:t>$('#id').html('Hello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World');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900" b="0" spc="-60" dirty="0">
                <a:latin typeface="Bookman Old Style"/>
                <a:cs typeface="Bookman Old Style"/>
              </a:rPr>
              <a:t>When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updated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ambient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declaration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used,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autocompletion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supplies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hints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shown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Figure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solidFill>
                  <a:srgbClr val="0000FF"/>
                </a:solidFill>
                <a:latin typeface="Bookman Old Style"/>
                <a:cs typeface="Bookman Old Style"/>
              </a:rPr>
              <a:t>2-3</a:t>
            </a:r>
            <a:r>
              <a:rPr sz="900" b="0" spc="-80" dirty="0">
                <a:latin typeface="Bookman Old Style"/>
                <a:cs typeface="Bookman Old Style"/>
              </a:rPr>
              <a:t>.</a:t>
            </a:r>
            <a:endParaRPr sz="900">
              <a:latin typeface="Bookman Old Style"/>
              <a:cs typeface="Bookman Old Style"/>
            </a:endParaRPr>
          </a:p>
          <a:p>
            <a:pPr marL="12700" marR="8255">
              <a:lnSpc>
                <a:spcPct val="101800"/>
              </a:lnSpc>
            </a:pPr>
            <a:r>
              <a:rPr sz="900" b="0" spc="-60" dirty="0">
                <a:latin typeface="Bookman Old Style"/>
                <a:cs typeface="Bookman Old Style"/>
              </a:rPr>
              <a:t>Any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attempt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use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variable,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function,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method,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property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isn’t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declared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will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result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compiler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error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all  </a:t>
            </a:r>
            <a:r>
              <a:rPr sz="900" b="0" spc="-70" dirty="0">
                <a:latin typeface="Bookman Old Style"/>
                <a:cs typeface="Bookman Old Style"/>
              </a:rPr>
              <a:t>arguments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assignments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will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also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checked.</a:t>
            </a:r>
            <a:endParaRPr sz="90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3367003"/>
            <a:ext cx="4421566" cy="1560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6219892"/>
            <a:ext cx="5715000" cy="0"/>
          </a:xfrm>
          <a:custGeom>
            <a:avLst/>
            <a:gdLst/>
            <a:ahLst/>
            <a:cxnLst/>
            <a:rect l="l" t="t" r="r" b="b"/>
            <a:pathLst>
              <a:path w="5715000">
                <a:moveTo>
                  <a:pt x="0" y="0"/>
                </a:moveTo>
                <a:lnTo>
                  <a:pt x="5715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6926647"/>
            <a:ext cx="5715000" cy="0"/>
          </a:xfrm>
          <a:custGeom>
            <a:avLst/>
            <a:gdLst/>
            <a:ahLst/>
            <a:cxnLst/>
            <a:rect l="l" t="t" r="r" b="b"/>
            <a:pathLst>
              <a:path w="5715000">
                <a:moveTo>
                  <a:pt x="0" y="0"/>
                </a:moveTo>
                <a:lnTo>
                  <a:pt x="5715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4497" y="5055043"/>
            <a:ext cx="5632450" cy="1779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i="1" spc="10" dirty="0">
                <a:latin typeface="Book Antiqua"/>
                <a:cs typeface="Book Antiqua"/>
              </a:rPr>
              <a:t>Figure </a:t>
            </a:r>
            <a:r>
              <a:rPr sz="900" b="1" i="1" spc="5" dirty="0">
                <a:latin typeface="Book Antiqua"/>
                <a:cs typeface="Book Antiqua"/>
              </a:rPr>
              <a:t>2-3. </a:t>
            </a:r>
            <a:r>
              <a:rPr sz="900" b="0" i="1" spc="-50" dirty="0">
                <a:latin typeface="Bookman Old Style"/>
                <a:cs typeface="Bookman Old Style"/>
              </a:rPr>
              <a:t>Ambient declaration</a:t>
            </a:r>
            <a:r>
              <a:rPr sz="900" b="0" i="1" spc="-180" dirty="0">
                <a:latin typeface="Bookman Old Style"/>
                <a:cs typeface="Bookman Old Style"/>
              </a:rPr>
              <a:t> </a:t>
            </a:r>
            <a:r>
              <a:rPr sz="900" b="0" i="1" spc="-40" dirty="0">
                <a:latin typeface="Bookman Old Style"/>
                <a:cs typeface="Bookman Old Style"/>
              </a:rPr>
              <a:t>autocompletion</a:t>
            </a:r>
            <a:endParaRPr sz="9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 marR="5080" indent="228600">
              <a:lnSpc>
                <a:spcPct val="101800"/>
              </a:lnSpc>
              <a:spcBef>
                <a:spcPts val="795"/>
              </a:spcBef>
            </a:pPr>
            <a:r>
              <a:rPr sz="900" b="0" spc="-45" dirty="0">
                <a:latin typeface="Bookman Old Style"/>
                <a:cs typeface="Bookman Old Style"/>
              </a:rPr>
              <a:t>It </a:t>
            </a:r>
            <a:r>
              <a:rPr sz="900" b="0" spc="-65" dirty="0">
                <a:latin typeface="Bookman Old Style"/>
                <a:cs typeface="Bookman Old Style"/>
              </a:rPr>
              <a:t>is </a:t>
            </a:r>
            <a:r>
              <a:rPr sz="900" b="0" spc="-50" dirty="0">
                <a:latin typeface="Bookman Old Style"/>
                <a:cs typeface="Bookman Old Style"/>
              </a:rPr>
              <a:t>possible </a:t>
            </a:r>
            <a:r>
              <a:rPr sz="900" b="0" spc="-45" dirty="0">
                <a:latin typeface="Bookman Old Style"/>
                <a:cs typeface="Bookman Old Style"/>
              </a:rPr>
              <a:t>to </a:t>
            </a:r>
            <a:r>
              <a:rPr sz="900" b="0" spc="-60" dirty="0">
                <a:latin typeface="Bookman Old Style"/>
                <a:cs typeface="Bookman Old Style"/>
              </a:rPr>
              <a:t>create ambient </a:t>
            </a:r>
            <a:r>
              <a:rPr sz="900" b="0" spc="-55" dirty="0">
                <a:latin typeface="Bookman Old Style"/>
                <a:cs typeface="Bookman Old Style"/>
              </a:rPr>
              <a:t>declarations </a:t>
            </a:r>
            <a:r>
              <a:rPr sz="900" b="0" spc="-40" dirty="0">
                <a:latin typeface="Bookman Old Style"/>
                <a:cs typeface="Bookman Old Style"/>
              </a:rPr>
              <a:t>for </a:t>
            </a:r>
            <a:r>
              <a:rPr sz="900" b="0" spc="-60" dirty="0">
                <a:latin typeface="Bookman Old Style"/>
                <a:cs typeface="Bookman Old Style"/>
              </a:rPr>
              <a:t>variables, functions, </a:t>
            </a:r>
            <a:r>
              <a:rPr sz="900" b="0" spc="-75" dirty="0">
                <a:latin typeface="Bookman Old Style"/>
                <a:cs typeface="Bookman Old Style"/>
              </a:rPr>
              <a:t>classes, </a:t>
            </a:r>
            <a:r>
              <a:rPr sz="900" b="0" spc="-65" dirty="0">
                <a:latin typeface="Bookman Old Style"/>
                <a:cs typeface="Bookman Old Style"/>
              </a:rPr>
              <a:t>enumerations, and </a:t>
            </a:r>
            <a:r>
              <a:rPr sz="900" b="0" spc="-55" dirty="0">
                <a:latin typeface="Bookman Old Style"/>
                <a:cs typeface="Bookman Old Style"/>
              </a:rPr>
              <a:t>both </a:t>
            </a:r>
            <a:r>
              <a:rPr sz="900" b="0" spc="-60" dirty="0">
                <a:latin typeface="Bookman Old Style"/>
                <a:cs typeface="Bookman Old Style"/>
              </a:rPr>
              <a:t>internal 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external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modules.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Interfaces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appear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missing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from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list,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but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interfaces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already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analogous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ambient  </a:t>
            </a:r>
            <a:r>
              <a:rPr sz="900" b="0" spc="-55" dirty="0">
                <a:latin typeface="Bookman Old Style"/>
                <a:cs typeface="Bookman Old Style"/>
              </a:rPr>
              <a:t>declarations </a:t>
            </a:r>
            <a:r>
              <a:rPr sz="900" b="0" spc="-90" dirty="0">
                <a:latin typeface="Bookman Old Style"/>
                <a:cs typeface="Bookman Old Style"/>
              </a:rPr>
              <a:t>as </a:t>
            </a:r>
            <a:r>
              <a:rPr sz="900" b="0" spc="-60" dirty="0">
                <a:latin typeface="Bookman Old Style"/>
                <a:cs typeface="Bookman Old Style"/>
              </a:rPr>
              <a:t>they </a:t>
            </a:r>
            <a:r>
              <a:rPr sz="900" b="0" spc="-50" dirty="0">
                <a:latin typeface="Bookman Old Style"/>
                <a:cs typeface="Bookman Old Style"/>
              </a:rPr>
              <a:t>describe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50" dirty="0">
                <a:latin typeface="Bookman Old Style"/>
                <a:cs typeface="Bookman Old Style"/>
              </a:rPr>
              <a:t>type </a:t>
            </a:r>
            <a:r>
              <a:rPr sz="900" b="0" spc="-60" dirty="0">
                <a:latin typeface="Bookman Old Style"/>
                <a:cs typeface="Bookman Old Style"/>
              </a:rPr>
              <a:t>without resulting </a:t>
            </a:r>
            <a:r>
              <a:rPr sz="900" b="0" spc="-50" dirty="0">
                <a:latin typeface="Bookman Old Style"/>
                <a:cs typeface="Bookman Old Style"/>
              </a:rPr>
              <a:t>in </a:t>
            </a:r>
            <a:r>
              <a:rPr sz="900" b="0" spc="-75" dirty="0">
                <a:latin typeface="Bookman Old Style"/>
                <a:cs typeface="Bookman Old Style"/>
              </a:rPr>
              <a:t>any </a:t>
            </a:r>
            <a:r>
              <a:rPr sz="900" b="0" spc="-40" dirty="0">
                <a:latin typeface="Bookman Old Style"/>
                <a:cs typeface="Bookman Old Style"/>
              </a:rPr>
              <a:t>compiled </a:t>
            </a:r>
            <a:r>
              <a:rPr sz="900" b="0" spc="-45" dirty="0">
                <a:latin typeface="Bookman Old Style"/>
                <a:cs typeface="Bookman Old Style"/>
              </a:rPr>
              <a:t>code. </a:t>
            </a:r>
            <a:r>
              <a:rPr sz="900" b="0" spc="-60" dirty="0">
                <a:latin typeface="Bookman Old Style"/>
                <a:cs typeface="Bookman Old Style"/>
              </a:rPr>
              <a:t>This </a:t>
            </a:r>
            <a:r>
              <a:rPr sz="900" b="0" spc="-70" dirty="0">
                <a:latin typeface="Bookman Old Style"/>
                <a:cs typeface="Bookman Old Style"/>
              </a:rPr>
              <a:t>means </a:t>
            </a:r>
            <a:r>
              <a:rPr sz="900" b="0" spc="-65" dirty="0">
                <a:latin typeface="Bookman Old Style"/>
                <a:cs typeface="Bookman Old Style"/>
              </a:rPr>
              <a:t>you </a:t>
            </a:r>
            <a:r>
              <a:rPr sz="900" b="0" spc="-70" dirty="0">
                <a:latin typeface="Bookman Old Style"/>
                <a:cs typeface="Bookman Old Style"/>
              </a:rPr>
              <a:t>can </a:t>
            </a:r>
            <a:r>
              <a:rPr sz="900" b="0" spc="-50" dirty="0">
                <a:latin typeface="Bookman Old Style"/>
                <a:cs typeface="Bookman Old Style"/>
              </a:rPr>
              <a:t>write </a:t>
            </a:r>
            <a:r>
              <a:rPr sz="900" b="0" spc="-60" dirty="0">
                <a:latin typeface="Bookman Old Style"/>
                <a:cs typeface="Bookman Old Style"/>
              </a:rPr>
              <a:t>ambient  </a:t>
            </a:r>
            <a:r>
              <a:rPr sz="900" b="0" spc="-55" dirty="0">
                <a:latin typeface="Bookman Old Style"/>
                <a:cs typeface="Bookman Old Style"/>
              </a:rPr>
              <a:t>declarations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interfaces,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but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would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not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use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declare</a:t>
            </a:r>
            <a:r>
              <a:rPr sz="900" spc="-265" dirty="0">
                <a:latin typeface="SimSun"/>
                <a:cs typeface="SimSun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keyword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for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interfaces.</a:t>
            </a:r>
            <a:endParaRPr sz="9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12700" marR="227329">
              <a:lnSpc>
                <a:spcPct val="116700"/>
              </a:lnSpc>
              <a:buClr>
                <a:srgbClr val="CFD0D0"/>
              </a:buClr>
              <a:buFont typeface="MS UI Gothic"/>
              <a:buChar char="■"/>
              <a:tabLst>
                <a:tab pos="140335" algn="l"/>
              </a:tabLst>
            </a:pPr>
            <a:r>
              <a:rPr sz="1000" b="1" spc="-105" dirty="0">
                <a:latin typeface="Arial"/>
                <a:cs typeface="Arial"/>
              </a:rPr>
              <a:t>Note </a:t>
            </a:r>
            <a:r>
              <a:rPr sz="1000" spc="-85" dirty="0">
                <a:latin typeface="Arial"/>
                <a:cs typeface="Arial"/>
              </a:rPr>
              <a:t>In </a:t>
            </a:r>
            <a:r>
              <a:rPr sz="1000" spc="-65" dirty="0">
                <a:latin typeface="Arial"/>
                <a:cs typeface="Arial"/>
              </a:rPr>
              <a:t>reality, </a:t>
            </a:r>
            <a:r>
              <a:rPr sz="1000" spc="-20" dirty="0">
                <a:latin typeface="Arial"/>
                <a:cs typeface="Arial"/>
              </a:rPr>
              <a:t>it </a:t>
            </a:r>
            <a:r>
              <a:rPr sz="1000" spc="-70" dirty="0">
                <a:latin typeface="Arial"/>
                <a:cs typeface="Arial"/>
              </a:rPr>
              <a:t>actually </a:t>
            </a:r>
            <a:r>
              <a:rPr sz="1000" spc="-100" dirty="0">
                <a:latin typeface="Arial"/>
                <a:cs typeface="Arial"/>
              </a:rPr>
              <a:t>makes </a:t>
            </a:r>
            <a:r>
              <a:rPr sz="1000" spc="-95" dirty="0">
                <a:latin typeface="Arial"/>
                <a:cs typeface="Arial"/>
              </a:rPr>
              <a:t>more </a:t>
            </a:r>
            <a:r>
              <a:rPr sz="1000" spc="-105" dirty="0">
                <a:latin typeface="Arial"/>
                <a:cs typeface="Arial"/>
              </a:rPr>
              <a:t>sense </a:t>
            </a:r>
            <a:r>
              <a:rPr sz="1000" spc="-70" dirty="0">
                <a:latin typeface="Arial"/>
                <a:cs typeface="Arial"/>
              </a:rPr>
              <a:t>to </a:t>
            </a:r>
            <a:r>
              <a:rPr sz="1000" spc="-85" dirty="0">
                <a:latin typeface="Arial"/>
                <a:cs typeface="Arial"/>
              </a:rPr>
              <a:t>declare </a:t>
            </a:r>
            <a:r>
              <a:rPr sz="1000" spc="-95" dirty="0">
                <a:latin typeface="Arial"/>
                <a:cs typeface="Arial"/>
              </a:rPr>
              <a:t>jQuery </a:t>
            </a:r>
            <a:r>
              <a:rPr sz="1000" spc="-105" dirty="0">
                <a:latin typeface="Arial"/>
                <a:cs typeface="Arial"/>
              </a:rPr>
              <a:t>as an </a:t>
            </a:r>
            <a:r>
              <a:rPr sz="1000" spc="-70" dirty="0">
                <a:latin typeface="Arial"/>
                <a:cs typeface="Arial"/>
              </a:rPr>
              <a:t>interface rather </a:t>
            </a:r>
            <a:r>
              <a:rPr sz="1000" spc="-80" dirty="0">
                <a:latin typeface="Arial"/>
                <a:cs typeface="Arial"/>
              </a:rPr>
              <a:t>than </a:t>
            </a:r>
            <a:r>
              <a:rPr sz="1000" spc="-114" dirty="0">
                <a:latin typeface="Arial"/>
                <a:cs typeface="Arial"/>
              </a:rPr>
              <a:t>a </a:t>
            </a:r>
            <a:r>
              <a:rPr sz="1000" spc="-85" dirty="0">
                <a:latin typeface="Arial"/>
                <a:cs typeface="Arial"/>
              </a:rPr>
              <a:t>class </a:t>
            </a:r>
            <a:r>
              <a:rPr sz="1000" spc="-100" dirty="0">
                <a:latin typeface="Arial"/>
                <a:cs typeface="Arial"/>
              </a:rPr>
              <a:t>because you  </a:t>
            </a:r>
            <a:r>
              <a:rPr sz="1000" spc="-85" dirty="0">
                <a:latin typeface="Arial"/>
                <a:cs typeface="Arial"/>
              </a:rPr>
              <a:t>cannot </a:t>
            </a:r>
            <a:r>
              <a:rPr sz="1000" spc="-65" dirty="0">
                <a:latin typeface="Arial"/>
                <a:cs typeface="Arial"/>
              </a:rPr>
              <a:t>instantiate </a:t>
            </a:r>
            <a:r>
              <a:rPr sz="1000" spc="-80" dirty="0">
                <a:latin typeface="Arial"/>
                <a:cs typeface="Arial"/>
              </a:rPr>
              <a:t>instances </a:t>
            </a:r>
            <a:r>
              <a:rPr sz="1000" spc="-70" dirty="0">
                <a:latin typeface="Arial"/>
                <a:cs typeface="Arial"/>
              </a:rPr>
              <a:t>of </a:t>
            </a:r>
            <a:r>
              <a:rPr sz="1000" spc="-95" dirty="0">
                <a:latin typeface="Arial"/>
                <a:cs typeface="Arial"/>
              </a:rPr>
              <a:t>jQuery </a:t>
            </a:r>
            <a:r>
              <a:rPr sz="1000" spc="-80" dirty="0">
                <a:latin typeface="Arial"/>
                <a:cs typeface="Arial"/>
              </a:rPr>
              <a:t>using </a:t>
            </a:r>
            <a:r>
              <a:rPr sz="900" dirty="0">
                <a:latin typeface="SimSun"/>
                <a:cs typeface="SimSun"/>
              </a:rPr>
              <a:t>var jq = new </a:t>
            </a:r>
            <a:r>
              <a:rPr sz="900" spc="-5" dirty="0">
                <a:latin typeface="SimSun"/>
                <a:cs typeface="SimSun"/>
              </a:rPr>
              <a:t>jQuery();</a:t>
            </a:r>
            <a:r>
              <a:rPr sz="1000" spc="-5" dirty="0">
                <a:latin typeface="Arial"/>
                <a:cs typeface="Arial"/>
              </a:rPr>
              <a:t>. </a:t>
            </a:r>
            <a:r>
              <a:rPr sz="1000" spc="-35" dirty="0">
                <a:latin typeface="Arial"/>
                <a:cs typeface="Arial"/>
              </a:rPr>
              <a:t>all </a:t>
            </a:r>
            <a:r>
              <a:rPr sz="1000" spc="-100" dirty="0">
                <a:latin typeface="Arial"/>
                <a:cs typeface="Arial"/>
              </a:rPr>
              <a:t>you </a:t>
            </a:r>
            <a:r>
              <a:rPr sz="1000" spc="-80" dirty="0">
                <a:latin typeface="Arial"/>
                <a:cs typeface="Arial"/>
              </a:rPr>
              <a:t>would </a:t>
            </a:r>
            <a:r>
              <a:rPr sz="1000" spc="-105" dirty="0">
                <a:latin typeface="Arial"/>
                <a:cs typeface="Arial"/>
              </a:rPr>
              <a:t>need </a:t>
            </a:r>
            <a:r>
              <a:rPr sz="1000" spc="-70" dirty="0">
                <a:latin typeface="Arial"/>
                <a:cs typeface="Arial"/>
              </a:rPr>
              <a:t>to </a:t>
            </a:r>
            <a:r>
              <a:rPr sz="1000" spc="-105" dirty="0">
                <a:latin typeface="Arial"/>
                <a:cs typeface="Arial"/>
              </a:rPr>
              <a:t>do </a:t>
            </a:r>
            <a:r>
              <a:rPr sz="1000" spc="-60" dirty="0">
                <a:latin typeface="Arial"/>
                <a:cs typeface="Arial"/>
              </a:rPr>
              <a:t>is </a:t>
            </a:r>
            <a:r>
              <a:rPr sz="1000" spc="-100" dirty="0">
                <a:latin typeface="Arial"/>
                <a:cs typeface="Arial"/>
              </a:rPr>
              <a:t>change </a:t>
            </a:r>
            <a:r>
              <a:rPr sz="1000" spc="-75" dirty="0">
                <a:latin typeface="Arial"/>
                <a:cs typeface="Arial"/>
              </a:rPr>
              <a:t>the  </a:t>
            </a:r>
            <a:r>
              <a:rPr sz="900" dirty="0">
                <a:latin typeface="SimSun"/>
                <a:cs typeface="SimSun"/>
              </a:rPr>
              <a:t>class </a:t>
            </a:r>
            <a:r>
              <a:rPr sz="1000" spc="-85" dirty="0">
                <a:latin typeface="Arial"/>
                <a:cs typeface="Arial"/>
              </a:rPr>
              <a:t>keyword </a:t>
            </a:r>
            <a:r>
              <a:rPr sz="1000" spc="-70" dirty="0">
                <a:latin typeface="Arial"/>
                <a:cs typeface="Arial"/>
              </a:rPr>
              <a:t>to </a:t>
            </a:r>
            <a:r>
              <a:rPr sz="1000" spc="-75" dirty="0">
                <a:latin typeface="Arial"/>
                <a:cs typeface="Arial"/>
              </a:rPr>
              <a:t>the </a:t>
            </a:r>
            <a:r>
              <a:rPr sz="900" dirty="0">
                <a:latin typeface="SimSun"/>
                <a:cs typeface="SimSun"/>
              </a:rPr>
              <a:t>interface </a:t>
            </a:r>
            <a:r>
              <a:rPr sz="1000" spc="-85" dirty="0">
                <a:latin typeface="Arial"/>
                <a:cs typeface="Arial"/>
              </a:rPr>
              <a:t>keyword </a:t>
            </a:r>
            <a:r>
              <a:rPr sz="1000" spc="-100" dirty="0">
                <a:latin typeface="Arial"/>
                <a:cs typeface="Arial"/>
              </a:rPr>
              <a:t>because </a:t>
            </a:r>
            <a:r>
              <a:rPr sz="1000" spc="-70" dirty="0">
                <a:latin typeface="Arial"/>
                <a:cs typeface="Arial"/>
              </a:rPr>
              <a:t>neither </a:t>
            </a:r>
            <a:r>
              <a:rPr sz="1000" spc="-105" dirty="0">
                <a:latin typeface="Arial"/>
                <a:cs typeface="Arial"/>
              </a:rPr>
              <a:t>needs </a:t>
            </a:r>
            <a:r>
              <a:rPr sz="1000" spc="-75" dirty="0">
                <a:latin typeface="Arial"/>
                <a:cs typeface="Arial"/>
              </a:rPr>
              <a:t>implementation </a:t>
            </a:r>
            <a:r>
              <a:rPr sz="1000" spc="-95" dirty="0">
                <a:latin typeface="Arial"/>
                <a:cs typeface="Arial"/>
              </a:rPr>
              <a:t>when </a:t>
            </a:r>
            <a:r>
              <a:rPr sz="1000" spc="-100" dirty="0">
                <a:latin typeface="Arial"/>
                <a:cs typeface="Arial"/>
              </a:rPr>
              <a:t>used </a:t>
            </a:r>
            <a:r>
              <a:rPr sz="1000" spc="-60" dirty="0">
                <a:latin typeface="Arial"/>
                <a:cs typeface="Arial"/>
              </a:rPr>
              <a:t>in </a:t>
            </a:r>
            <a:r>
              <a:rPr sz="1000" spc="-114" dirty="0">
                <a:latin typeface="Arial"/>
                <a:cs typeface="Arial"/>
              </a:rPr>
              <a:t>a</a:t>
            </a:r>
            <a:r>
              <a:rPr sz="1000" spc="-105" dirty="0">
                <a:latin typeface="Arial"/>
                <a:cs typeface="Arial"/>
              </a:rPr>
              <a:t> </a:t>
            </a:r>
            <a:r>
              <a:rPr sz="1000" spc="-75" dirty="0">
                <a:latin typeface="Arial"/>
                <a:cs typeface="Arial"/>
              </a:rPr>
              <a:t>declaration.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500" y="7992871"/>
            <a:ext cx="15748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05" dirty="0">
                <a:latin typeface="Bookman Old Style"/>
                <a:cs typeface="Bookman Old Style"/>
              </a:rPr>
              <a:t>60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82900" y="8241630"/>
            <a:ext cx="10915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www.it-ebooks.info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301118"/>
            <a:ext cx="5741035" cy="1692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Chapter </a:t>
            </a:r>
            <a:r>
              <a:rPr sz="800" spc="-65" dirty="0">
                <a:latin typeface="Arial"/>
                <a:cs typeface="Arial"/>
              </a:rPr>
              <a:t>2 </a:t>
            </a:r>
            <a:r>
              <a:rPr sz="800" spc="-195" dirty="0">
                <a:solidFill>
                  <a:srgbClr val="CFD0D0"/>
                </a:solidFill>
                <a:latin typeface="MS UI Gothic"/>
                <a:cs typeface="MS UI Gothic"/>
              </a:rPr>
              <a:t>■ </a:t>
            </a:r>
            <a:r>
              <a:rPr sz="800" spc="15" dirty="0">
                <a:latin typeface="Arial"/>
                <a:cs typeface="Arial"/>
              </a:rPr>
              <a:t>the </a:t>
            </a:r>
            <a:r>
              <a:rPr sz="800" spc="-5" dirty="0">
                <a:latin typeface="Arial"/>
                <a:cs typeface="Arial"/>
              </a:rPr>
              <a:t>type</a:t>
            </a:r>
            <a:r>
              <a:rPr sz="800" spc="-160" dirty="0">
                <a:latin typeface="Arial"/>
                <a:cs typeface="Arial"/>
              </a:rPr>
              <a:t> </a:t>
            </a:r>
            <a:r>
              <a:rPr sz="800" spc="-55" dirty="0">
                <a:latin typeface="Arial"/>
                <a:cs typeface="Arial"/>
              </a:rPr>
              <a:t>SyStem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0" spc="-80" dirty="0">
                <a:latin typeface="Bookman Old Style"/>
                <a:cs typeface="Bookman Old Style"/>
              </a:rPr>
              <a:t>Declaration</a:t>
            </a:r>
            <a:r>
              <a:rPr sz="1400" b="0" spc="-165" dirty="0">
                <a:latin typeface="Bookman Old Style"/>
                <a:cs typeface="Bookman Old Style"/>
              </a:rPr>
              <a:t> </a:t>
            </a:r>
            <a:r>
              <a:rPr sz="1400" b="0" spc="-90" dirty="0">
                <a:latin typeface="Bookman Old Style"/>
                <a:cs typeface="Bookman Old Style"/>
              </a:rPr>
              <a:t>Files</a:t>
            </a:r>
            <a:endParaRPr sz="1400">
              <a:latin typeface="Bookman Old Style"/>
              <a:cs typeface="Bookman Old Style"/>
            </a:endParaRPr>
          </a:p>
          <a:p>
            <a:pPr marL="12700" marR="39370">
              <a:lnSpc>
                <a:spcPct val="101800"/>
              </a:lnSpc>
              <a:spcBef>
                <a:spcPts val="500"/>
              </a:spcBef>
            </a:pPr>
            <a:r>
              <a:rPr sz="900" b="0" spc="-60" dirty="0">
                <a:latin typeface="Bookman Old Style"/>
                <a:cs typeface="Bookman Old Style"/>
              </a:rPr>
              <a:t>Although </a:t>
            </a:r>
            <a:r>
              <a:rPr sz="900" b="0" spc="-45" dirty="0">
                <a:latin typeface="Bookman Old Style"/>
                <a:cs typeface="Bookman Old Style"/>
              </a:rPr>
              <a:t>it </a:t>
            </a:r>
            <a:r>
              <a:rPr sz="900" b="0" spc="-65" dirty="0">
                <a:latin typeface="Bookman Old Style"/>
                <a:cs typeface="Bookman Old Style"/>
              </a:rPr>
              <a:t>is </a:t>
            </a:r>
            <a:r>
              <a:rPr sz="900" b="0" spc="-50" dirty="0">
                <a:latin typeface="Bookman Old Style"/>
                <a:cs typeface="Bookman Old Style"/>
              </a:rPr>
              <a:t>possible </a:t>
            </a:r>
            <a:r>
              <a:rPr sz="900" b="0" spc="-45" dirty="0">
                <a:latin typeface="Bookman Old Style"/>
                <a:cs typeface="Bookman Old Style"/>
              </a:rPr>
              <a:t>to </a:t>
            </a:r>
            <a:r>
              <a:rPr sz="900" b="0" spc="-50" dirty="0">
                <a:latin typeface="Bookman Old Style"/>
                <a:cs typeface="Bookman Old Style"/>
              </a:rPr>
              <a:t>place </a:t>
            </a:r>
            <a:r>
              <a:rPr sz="900" b="0" spc="-60" dirty="0">
                <a:latin typeface="Bookman Old Style"/>
                <a:cs typeface="Bookman Old Style"/>
              </a:rPr>
              <a:t>ambient </a:t>
            </a:r>
            <a:r>
              <a:rPr sz="900" b="0" spc="-55" dirty="0">
                <a:latin typeface="Bookman Old Style"/>
                <a:cs typeface="Bookman Old Style"/>
              </a:rPr>
              <a:t>declarations </a:t>
            </a:r>
            <a:r>
              <a:rPr sz="900" b="0" spc="-50" dirty="0">
                <a:latin typeface="Bookman Old Style"/>
                <a:cs typeface="Bookman Old Style"/>
              </a:rPr>
              <a:t>in </a:t>
            </a:r>
            <a:r>
              <a:rPr sz="900" b="0" spc="-75" dirty="0">
                <a:latin typeface="Bookman Old Style"/>
                <a:cs typeface="Bookman Old Style"/>
              </a:rPr>
              <a:t>any </a:t>
            </a:r>
            <a:r>
              <a:rPr sz="900" b="0" spc="-25" dirty="0">
                <a:latin typeface="Bookman Old Style"/>
                <a:cs typeface="Bookman Old Style"/>
              </a:rPr>
              <a:t>of </a:t>
            </a:r>
            <a:r>
              <a:rPr sz="900" b="0" spc="-65" dirty="0">
                <a:latin typeface="Bookman Old Style"/>
                <a:cs typeface="Bookman Old Style"/>
              </a:rPr>
              <a:t>your </a:t>
            </a:r>
            <a:r>
              <a:rPr sz="900" b="0" spc="-60" dirty="0">
                <a:latin typeface="Bookman Old Style"/>
                <a:cs typeface="Bookman Old Style"/>
              </a:rPr>
              <a:t>TypeScript </a:t>
            </a:r>
            <a:r>
              <a:rPr sz="900" b="0" spc="-50" dirty="0">
                <a:latin typeface="Bookman Old Style"/>
                <a:cs typeface="Bookman Old Style"/>
              </a:rPr>
              <a:t>files, </a:t>
            </a:r>
            <a:r>
              <a:rPr sz="900" b="0" spc="-55" dirty="0">
                <a:latin typeface="Bookman Old Style"/>
                <a:cs typeface="Bookman Old Style"/>
              </a:rPr>
              <a:t>there </a:t>
            </a:r>
            <a:r>
              <a:rPr sz="900" b="0" spc="-65" dirty="0">
                <a:latin typeface="Bookman Old Style"/>
                <a:cs typeface="Bookman Old Style"/>
              </a:rPr>
              <a:t>is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55" dirty="0">
                <a:latin typeface="Bookman Old Style"/>
                <a:cs typeface="Bookman Old Style"/>
              </a:rPr>
              <a:t>special </a:t>
            </a:r>
            <a:r>
              <a:rPr sz="900" b="0" spc="-60" dirty="0">
                <a:latin typeface="Bookman Old Style"/>
                <a:cs typeface="Bookman Old Style"/>
              </a:rPr>
              <a:t>naming  </a:t>
            </a:r>
            <a:r>
              <a:rPr sz="900" b="0" spc="-50" dirty="0">
                <a:latin typeface="Bookman Old Style"/>
                <a:cs typeface="Bookman Old Style"/>
              </a:rPr>
              <a:t>convention </a:t>
            </a:r>
            <a:r>
              <a:rPr sz="900" b="0" spc="-40" dirty="0">
                <a:latin typeface="Bookman Old Style"/>
                <a:cs typeface="Bookman Old Style"/>
              </a:rPr>
              <a:t>for </a:t>
            </a:r>
            <a:r>
              <a:rPr sz="900" b="0" spc="-45" dirty="0">
                <a:latin typeface="Bookman Old Style"/>
                <a:cs typeface="Bookman Old Style"/>
              </a:rPr>
              <a:t>files </a:t>
            </a:r>
            <a:r>
              <a:rPr sz="900" b="0" spc="-75" dirty="0">
                <a:latin typeface="Bookman Old Style"/>
                <a:cs typeface="Bookman Old Style"/>
              </a:rPr>
              <a:t>that </a:t>
            </a:r>
            <a:r>
              <a:rPr sz="900" b="0" spc="-55" dirty="0">
                <a:latin typeface="Bookman Old Style"/>
                <a:cs typeface="Bookman Old Style"/>
              </a:rPr>
              <a:t>contain </a:t>
            </a:r>
            <a:r>
              <a:rPr sz="900" b="0" spc="-50" dirty="0">
                <a:latin typeface="Bookman Old Style"/>
                <a:cs typeface="Bookman Old Style"/>
              </a:rPr>
              <a:t>only </a:t>
            </a:r>
            <a:r>
              <a:rPr sz="900" b="0" spc="-60" dirty="0">
                <a:latin typeface="Bookman Old Style"/>
                <a:cs typeface="Bookman Old Style"/>
              </a:rPr>
              <a:t>ambient declarations. </a:t>
            </a:r>
            <a:r>
              <a:rPr sz="900" b="0" spc="-45" dirty="0">
                <a:latin typeface="Bookman Old Style"/>
                <a:cs typeface="Bookman Old Style"/>
              </a:rPr>
              <a:t>The </a:t>
            </a:r>
            <a:r>
              <a:rPr sz="900" b="0" spc="-50" dirty="0">
                <a:latin typeface="Bookman Old Style"/>
                <a:cs typeface="Bookman Old Style"/>
              </a:rPr>
              <a:t>convention </a:t>
            </a:r>
            <a:r>
              <a:rPr sz="900" b="0" spc="-65" dirty="0">
                <a:latin typeface="Bookman Old Style"/>
                <a:cs typeface="Bookman Old Style"/>
              </a:rPr>
              <a:t>is </a:t>
            </a:r>
            <a:r>
              <a:rPr sz="900" b="0" spc="-45" dirty="0">
                <a:latin typeface="Bookman Old Style"/>
                <a:cs typeface="Bookman Old Style"/>
              </a:rPr>
              <a:t>to </a:t>
            </a:r>
            <a:r>
              <a:rPr sz="900" b="0" spc="-75" dirty="0">
                <a:latin typeface="Bookman Old Style"/>
                <a:cs typeface="Bookman Old Style"/>
              </a:rPr>
              <a:t>use a </a:t>
            </a:r>
            <a:r>
              <a:rPr sz="900" dirty="0">
                <a:latin typeface="SimSun"/>
                <a:cs typeface="SimSun"/>
              </a:rPr>
              <a:t>.d.ts </a:t>
            </a:r>
            <a:r>
              <a:rPr sz="900" b="0" spc="-30" dirty="0">
                <a:latin typeface="Bookman Old Style"/>
                <a:cs typeface="Bookman Old Style"/>
              </a:rPr>
              <a:t>file </a:t>
            </a:r>
            <a:r>
              <a:rPr sz="900" b="0" spc="-60" dirty="0">
                <a:latin typeface="Bookman Old Style"/>
                <a:cs typeface="Bookman Old Style"/>
              </a:rPr>
              <a:t>extension. </a:t>
            </a:r>
            <a:r>
              <a:rPr sz="900" b="0" spc="-85" dirty="0">
                <a:latin typeface="Bookman Old Style"/>
                <a:cs typeface="Bookman Old Style"/>
              </a:rPr>
              <a:t>Each  </a:t>
            </a:r>
            <a:r>
              <a:rPr sz="900" b="0" spc="-55" dirty="0">
                <a:latin typeface="Bookman Old Style"/>
                <a:cs typeface="Bookman Old Style"/>
              </a:rPr>
              <a:t>module,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variable,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function,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class,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enum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file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must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preceded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declare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keyword,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enforced  </a:t>
            </a:r>
            <a:r>
              <a:rPr sz="900" b="0" spc="-65" dirty="0">
                <a:latin typeface="Bookman Old Style"/>
                <a:cs typeface="Bookman Old Style"/>
              </a:rPr>
              <a:t>by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60" dirty="0">
                <a:latin typeface="Bookman Old Style"/>
                <a:cs typeface="Bookman Old Style"/>
              </a:rPr>
              <a:t>TypeScript</a:t>
            </a:r>
            <a:r>
              <a:rPr sz="900" b="0" spc="-2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compiler.</a:t>
            </a:r>
            <a:endParaRPr sz="900">
              <a:latin typeface="Bookman Old Style"/>
              <a:cs typeface="Bookman Old Style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b="0" spc="-60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use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declaration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file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from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within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program,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refer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file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just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like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other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TypeScript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file.</a:t>
            </a:r>
            <a:endParaRPr sz="900">
              <a:latin typeface="Bookman Old Style"/>
              <a:cs typeface="Bookman Old Style"/>
            </a:endParaRPr>
          </a:p>
          <a:p>
            <a:pPr marL="12700" marR="26670">
              <a:lnSpc>
                <a:spcPct val="101800"/>
              </a:lnSpc>
            </a:pPr>
            <a:r>
              <a:rPr sz="900" b="0" spc="-80" dirty="0">
                <a:latin typeface="Bookman Old Style"/>
                <a:cs typeface="Bookman Old Style"/>
              </a:rPr>
              <a:t>You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use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reference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comments,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or</a:t>
            </a:r>
            <a:r>
              <a:rPr sz="900" b="0" spc="-9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make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file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target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9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import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statement.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When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using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import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statements</a:t>
            </a:r>
            <a:r>
              <a:rPr sz="900" b="0" spc="-9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  </a:t>
            </a:r>
            <a:r>
              <a:rPr sz="900" b="0" spc="-60" dirty="0">
                <a:latin typeface="Bookman Old Style"/>
                <a:cs typeface="Bookman Old Style"/>
              </a:rPr>
              <a:t>target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40" dirty="0">
                <a:latin typeface="Bookman Old Style"/>
                <a:cs typeface="Bookman Old Style"/>
              </a:rPr>
              <a:t>file, </a:t>
            </a:r>
            <a:r>
              <a:rPr sz="900" b="0" spc="-55" dirty="0">
                <a:latin typeface="Bookman Old Style"/>
                <a:cs typeface="Bookman Old Style"/>
              </a:rPr>
              <a:t>the declaration </a:t>
            </a:r>
            <a:r>
              <a:rPr sz="900" b="0" spc="-30" dirty="0">
                <a:latin typeface="Bookman Old Style"/>
                <a:cs typeface="Bookman Old Style"/>
              </a:rPr>
              <a:t>file </a:t>
            </a:r>
            <a:r>
              <a:rPr sz="900" b="0" spc="-65" dirty="0">
                <a:latin typeface="Bookman Old Style"/>
                <a:cs typeface="Bookman Old Style"/>
              </a:rPr>
              <a:t>should </a:t>
            </a:r>
            <a:r>
              <a:rPr sz="900" b="0" spc="-45" dirty="0">
                <a:latin typeface="Bookman Old Style"/>
                <a:cs typeface="Bookman Old Style"/>
              </a:rPr>
              <a:t>be </a:t>
            </a:r>
            <a:r>
              <a:rPr sz="900" b="0" spc="-50" dirty="0">
                <a:latin typeface="Bookman Old Style"/>
                <a:cs typeface="Bookman Old Style"/>
              </a:rPr>
              <a:t>placed in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70" dirty="0">
                <a:latin typeface="Bookman Old Style"/>
                <a:cs typeface="Bookman Old Style"/>
              </a:rPr>
              <a:t>same </a:t>
            </a:r>
            <a:r>
              <a:rPr sz="900" b="0" spc="-40" dirty="0">
                <a:latin typeface="Bookman Old Style"/>
                <a:cs typeface="Bookman Old Style"/>
              </a:rPr>
              <a:t>folder </a:t>
            </a:r>
            <a:r>
              <a:rPr sz="900" b="0" spc="-65" dirty="0">
                <a:latin typeface="Bookman Old Style"/>
                <a:cs typeface="Bookman Old Style"/>
              </a:rPr>
              <a:t>and have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70" dirty="0">
                <a:latin typeface="Bookman Old Style"/>
                <a:cs typeface="Bookman Old Style"/>
              </a:rPr>
              <a:t>same </a:t>
            </a:r>
            <a:r>
              <a:rPr sz="900" b="0" spc="-65" dirty="0">
                <a:latin typeface="Bookman Old Style"/>
                <a:cs typeface="Bookman Old Style"/>
              </a:rPr>
              <a:t>name </a:t>
            </a:r>
            <a:r>
              <a:rPr sz="900" b="0" spc="-90" dirty="0">
                <a:latin typeface="Bookman Old Style"/>
                <a:cs typeface="Bookman Old Style"/>
              </a:rPr>
              <a:t>as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90" dirty="0">
                <a:latin typeface="Bookman Old Style"/>
                <a:cs typeface="Bookman Old Style"/>
              </a:rPr>
              <a:t>JavaScript </a:t>
            </a:r>
            <a:r>
              <a:rPr sz="900" b="0" spc="-30" dirty="0">
                <a:latin typeface="Bookman Old Style"/>
                <a:cs typeface="Bookman Old Style"/>
              </a:rPr>
              <a:t>file </a:t>
            </a:r>
            <a:r>
              <a:rPr sz="900" b="0" spc="-90" dirty="0">
                <a:latin typeface="Bookman Old Style"/>
                <a:cs typeface="Bookman Old Style"/>
              </a:rPr>
              <a:t>as  </a:t>
            </a:r>
            <a:r>
              <a:rPr sz="900" b="0" spc="-65" dirty="0">
                <a:latin typeface="Bookman Old Style"/>
                <a:cs typeface="Bookman Old Style"/>
              </a:rPr>
              <a:t>shown </a:t>
            </a:r>
            <a:r>
              <a:rPr sz="900" b="0" spc="-50" dirty="0">
                <a:latin typeface="Bookman Old Style"/>
                <a:cs typeface="Bookman Old Style"/>
              </a:rPr>
              <a:t>in </a:t>
            </a:r>
            <a:r>
              <a:rPr sz="900" b="0" spc="-65" dirty="0">
                <a:latin typeface="Bookman Old Style"/>
                <a:cs typeface="Bookman Old Style"/>
              </a:rPr>
              <a:t>Figure</a:t>
            </a:r>
            <a:r>
              <a:rPr sz="900" b="0" spc="-204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solidFill>
                  <a:srgbClr val="0000FF"/>
                </a:solidFill>
                <a:latin typeface="Bookman Old Style"/>
                <a:cs typeface="Bookman Old Style"/>
              </a:rPr>
              <a:t>2-4</a:t>
            </a:r>
            <a:r>
              <a:rPr sz="900" b="0" spc="-80" dirty="0">
                <a:latin typeface="Bookman Old Style"/>
                <a:cs typeface="Bookman Old Style"/>
              </a:rPr>
              <a:t>.</a:t>
            </a:r>
            <a:endParaRPr sz="90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28800" y="3142322"/>
            <a:ext cx="2433299" cy="13067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64287" y="7992871"/>
            <a:ext cx="14605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50" dirty="0">
                <a:latin typeface="Bookman Old Style"/>
                <a:cs typeface="Bookman Old Style"/>
              </a:rPr>
              <a:t>61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82900" y="8241630"/>
            <a:ext cx="10915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www.it-ebooks.info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27520" y="301118"/>
            <a:ext cx="188658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Chapter </a:t>
            </a:r>
            <a:r>
              <a:rPr sz="800" spc="-65" dirty="0">
                <a:latin typeface="Arial"/>
                <a:cs typeface="Arial"/>
              </a:rPr>
              <a:t>1 </a:t>
            </a:r>
            <a:r>
              <a:rPr sz="800" spc="-195" dirty="0">
                <a:solidFill>
                  <a:srgbClr val="CFD0D0"/>
                </a:solidFill>
                <a:latin typeface="MS UI Gothic"/>
                <a:cs typeface="MS UI Gothic"/>
              </a:rPr>
              <a:t>■ </a:t>
            </a:r>
            <a:r>
              <a:rPr sz="800" spc="-10" dirty="0">
                <a:latin typeface="Arial"/>
                <a:cs typeface="Arial"/>
              </a:rPr>
              <a:t>typeSCript </a:t>
            </a:r>
            <a:r>
              <a:rPr sz="800" spc="-40" dirty="0">
                <a:latin typeface="Arial"/>
                <a:cs typeface="Arial"/>
              </a:rPr>
              <a:t>Language</a:t>
            </a:r>
            <a:r>
              <a:rPr sz="800" spc="-105" dirty="0">
                <a:latin typeface="Arial"/>
                <a:cs typeface="Arial"/>
              </a:rPr>
              <a:t> </a:t>
            </a:r>
            <a:r>
              <a:rPr sz="800" spc="-30" dirty="0">
                <a:latin typeface="Arial"/>
                <a:cs typeface="Arial"/>
              </a:rPr>
              <a:t>FeatureS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5005" y="1136336"/>
            <a:ext cx="573849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i="1" spc="10" dirty="0">
                <a:latin typeface="Book Antiqua"/>
                <a:cs typeface="Book Antiqua"/>
              </a:rPr>
              <a:t>Figure </a:t>
            </a:r>
            <a:r>
              <a:rPr sz="900" b="1" i="1" spc="5" dirty="0">
                <a:latin typeface="Book Antiqua"/>
                <a:cs typeface="Book Antiqua"/>
              </a:rPr>
              <a:t>1-2. </a:t>
            </a:r>
            <a:r>
              <a:rPr sz="900" b="0" i="1" spc="-60" dirty="0">
                <a:latin typeface="Bookman Old Style"/>
                <a:cs typeface="Bookman Old Style"/>
              </a:rPr>
              <a:t>TypeScript</a:t>
            </a:r>
            <a:r>
              <a:rPr sz="900" b="0" i="1" spc="-150" dirty="0">
                <a:latin typeface="Bookman Old Style"/>
                <a:cs typeface="Bookman Old Style"/>
              </a:rPr>
              <a:t> </a:t>
            </a:r>
            <a:r>
              <a:rPr sz="900" b="0" i="1" spc="-40" dirty="0">
                <a:latin typeface="Bookman Old Style"/>
                <a:cs typeface="Bookman Old Style"/>
              </a:rPr>
              <a:t>autocompletion</a:t>
            </a:r>
            <a:endParaRPr sz="900" dirty="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0" spc="-75" dirty="0">
                <a:latin typeface="Bookman Old Style"/>
                <a:cs typeface="Bookman Old Style"/>
              </a:rPr>
              <a:t>Type</a:t>
            </a:r>
            <a:r>
              <a:rPr sz="1400" b="0" spc="-165" dirty="0">
                <a:latin typeface="Bookman Old Style"/>
                <a:cs typeface="Bookman Old Style"/>
              </a:rPr>
              <a:t> </a:t>
            </a:r>
            <a:r>
              <a:rPr sz="1400" b="0" spc="-90" dirty="0">
                <a:latin typeface="Bookman Old Style"/>
                <a:cs typeface="Bookman Old Style"/>
              </a:rPr>
              <a:t>Annotations</a:t>
            </a:r>
            <a:endParaRPr sz="1400" dirty="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5400" y="2781300"/>
            <a:ext cx="5029200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24600" y="7992871"/>
            <a:ext cx="8890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25" dirty="0">
                <a:latin typeface="Bookman Old Style"/>
                <a:cs typeface="Bookman Old Style"/>
              </a:rPr>
              <a:t>5</a:t>
            </a:r>
            <a:endParaRPr sz="10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44500" y="7992871"/>
            <a:ext cx="15367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20" dirty="0">
                <a:latin typeface="Bookman Old Style"/>
                <a:cs typeface="Bookman Old Style"/>
              </a:rPr>
              <a:t>62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82900" y="8241630"/>
            <a:ext cx="10915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www.it-ebooks.info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200" y="1257300"/>
            <a:ext cx="16002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190" dirty="0">
                <a:latin typeface="Arial"/>
                <a:cs typeface="Arial"/>
              </a:rPr>
              <a:t>Take away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" y="1714500"/>
            <a:ext cx="3954779" cy="1092607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900" b="0" spc="-75" dirty="0">
                <a:latin typeface="Bookman Old Style"/>
                <a:cs typeface="Bookman Old Style"/>
              </a:rPr>
              <a:t>Static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22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checking </a:t>
            </a:r>
            <a:r>
              <a:rPr sz="900" b="0" spc="-65" dirty="0">
                <a:latin typeface="Bookman Old Style"/>
                <a:cs typeface="Bookman Old Style"/>
              </a:rPr>
              <a:t>is </a:t>
            </a:r>
            <a:r>
              <a:rPr sz="900" b="0" spc="-50" dirty="0">
                <a:latin typeface="Bookman Old Style"/>
                <a:cs typeface="Bookman Old Style"/>
              </a:rPr>
              <a:t>optional.</a:t>
            </a:r>
            <a:endParaRPr sz="900" dirty="0">
              <a:latin typeface="Bookman Old Style"/>
              <a:cs typeface="Bookman Old Style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900" b="0" spc="-60" dirty="0">
                <a:latin typeface="Bookman Old Style"/>
                <a:cs typeface="Bookman Old Style"/>
              </a:rPr>
              <a:t>TypeScript </a:t>
            </a:r>
            <a:r>
              <a:rPr sz="900" b="0" spc="-65" dirty="0">
                <a:latin typeface="Bookman Old Style"/>
                <a:cs typeface="Bookman Old Style"/>
              </a:rPr>
              <a:t>is </a:t>
            </a:r>
            <a:r>
              <a:rPr sz="900" b="0" spc="-70" dirty="0">
                <a:latin typeface="Bookman Old Style"/>
                <a:cs typeface="Bookman Old Style"/>
              </a:rPr>
              <a:t>structurally</a:t>
            </a:r>
            <a:r>
              <a:rPr sz="900" b="0" spc="-18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typed.</a:t>
            </a:r>
            <a:endParaRPr sz="900" dirty="0">
              <a:latin typeface="Bookman Old Style"/>
              <a:cs typeface="Bookman Old Style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900" b="0" spc="-35" dirty="0">
                <a:latin typeface="Bookman Old Style"/>
                <a:cs typeface="Bookman Old Style"/>
              </a:rPr>
              <a:t>All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information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removed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during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compilation.</a:t>
            </a:r>
            <a:endParaRPr sz="900" dirty="0">
              <a:latin typeface="Bookman Old Style"/>
              <a:cs typeface="Bookman Old Style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900" b="0" spc="-80" dirty="0">
                <a:latin typeface="Bookman Old Style"/>
                <a:cs typeface="Bookman Old Style"/>
              </a:rPr>
              <a:t>You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let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compiler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work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out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for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inference.</a:t>
            </a:r>
            <a:endParaRPr sz="900" dirty="0">
              <a:latin typeface="Bookman Old Style"/>
              <a:cs typeface="Bookman Old Style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900" b="0" spc="-55" dirty="0">
                <a:latin typeface="Bookman Old Style"/>
                <a:cs typeface="Bookman Old Style"/>
              </a:rPr>
              <a:t>Ambient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declarations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add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information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existing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JavaScript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code.</a:t>
            </a:r>
            <a:endParaRPr sz="900" dirty="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DEBDC-5F29-441C-B3F8-8BDD5E0C8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00A09-00BD-4478-AFD6-EC33A0698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586853FF-0DC4-4B0D-835B-F7BB5DA1A9B5}"/>
              </a:ext>
            </a:extLst>
          </p:cNvPr>
          <p:cNvSpPr txBox="1">
            <a:spLocks/>
          </p:cNvSpPr>
          <p:nvPr/>
        </p:nvSpPr>
        <p:spPr>
          <a:xfrm>
            <a:off x="1031557" y="3746500"/>
            <a:ext cx="47948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000" b="1" kern="0" spc="-5" dirty="0">
                <a:latin typeface="Arial Narrow"/>
                <a:cs typeface="Arial Narrow"/>
              </a:rPr>
              <a:t>OOPS</a:t>
            </a:r>
            <a:r>
              <a:rPr lang="en-US" sz="3000" b="1" kern="0" dirty="0">
                <a:latin typeface="Arial Narrow"/>
                <a:cs typeface="Arial Narrow"/>
              </a:rPr>
              <a:t> in</a:t>
            </a:r>
            <a:r>
              <a:rPr lang="en-US" sz="3000" b="1" kern="0" spc="-60" dirty="0">
                <a:latin typeface="Arial Narrow"/>
                <a:cs typeface="Arial Narrow"/>
              </a:rPr>
              <a:t> </a:t>
            </a:r>
            <a:r>
              <a:rPr lang="en-US" sz="3000" b="1" kern="0" spc="-20" dirty="0">
                <a:latin typeface="Arial Narrow"/>
                <a:cs typeface="Arial Narrow"/>
              </a:rPr>
              <a:t>TypeScript</a:t>
            </a:r>
            <a:endParaRPr lang="en-US" sz="3000" kern="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9978445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38" y="1022667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0" y="122554"/>
                </a:moveTo>
                <a:lnTo>
                  <a:pt x="122554" y="122554"/>
                </a:lnTo>
                <a:lnTo>
                  <a:pt x="122554" y="0"/>
                </a:lnTo>
                <a:lnTo>
                  <a:pt x="0" y="0"/>
                </a:lnTo>
                <a:lnTo>
                  <a:pt x="0" y="122554"/>
                </a:lnTo>
                <a:close/>
              </a:path>
            </a:pathLst>
          </a:custGeom>
          <a:solidFill>
            <a:srgbClr val="CF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1893" y="1022667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5" h="122555">
                <a:moveTo>
                  <a:pt x="0" y="122554"/>
                </a:moveTo>
                <a:lnTo>
                  <a:pt x="122555" y="122554"/>
                </a:lnTo>
                <a:lnTo>
                  <a:pt x="122555" y="0"/>
                </a:lnTo>
                <a:lnTo>
                  <a:pt x="0" y="0"/>
                </a:lnTo>
                <a:lnTo>
                  <a:pt x="0" y="122554"/>
                </a:lnTo>
                <a:close/>
              </a:path>
            </a:pathLst>
          </a:custGeom>
          <a:solidFill>
            <a:srgbClr val="CF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7948" y="1022667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5" h="122555">
                <a:moveTo>
                  <a:pt x="0" y="122554"/>
                </a:moveTo>
                <a:lnTo>
                  <a:pt x="122555" y="122554"/>
                </a:lnTo>
                <a:lnTo>
                  <a:pt x="122555" y="0"/>
                </a:lnTo>
                <a:lnTo>
                  <a:pt x="0" y="0"/>
                </a:lnTo>
                <a:lnTo>
                  <a:pt x="0" y="122554"/>
                </a:lnTo>
                <a:close/>
              </a:path>
            </a:pathLst>
          </a:custGeom>
          <a:solidFill>
            <a:srgbClr val="CF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6407150" cy="2063114"/>
          </a:xfrm>
          <a:custGeom>
            <a:avLst/>
            <a:gdLst/>
            <a:ahLst/>
            <a:cxnLst/>
            <a:rect l="l" t="t" r="r" b="b"/>
            <a:pathLst>
              <a:path w="6407150" h="2063114">
                <a:moveTo>
                  <a:pt x="0" y="2063038"/>
                </a:moveTo>
                <a:lnTo>
                  <a:pt x="5949810" y="2063038"/>
                </a:lnTo>
                <a:lnTo>
                  <a:pt x="6214129" y="2055895"/>
                </a:lnTo>
                <a:lnTo>
                  <a:pt x="6349860" y="2005888"/>
                </a:lnTo>
                <a:lnTo>
                  <a:pt x="6399866" y="1870157"/>
                </a:lnTo>
                <a:lnTo>
                  <a:pt x="6407010" y="1605838"/>
                </a:lnTo>
                <a:lnTo>
                  <a:pt x="640701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58686" y="7992871"/>
            <a:ext cx="15748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10" dirty="0">
                <a:latin typeface="Bookman Old Style"/>
                <a:cs typeface="Bookman Old Style"/>
              </a:rPr>
              <a:t>63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3100" y="1423160"/>
            <a:ext cx="47948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latin typeface="Arial Narrow"/>
                <a:cs typeface="Arial Narrow"/>
              </a:rPr>
              <a:t>Object </a:t>
            </a:r>
            <a:r>
              <a:rPr sz="3000" b="1" dirty="0">
                <a:latin typeface="Arial Narrow"/>
                <a:cs typeface="Arial Narrow"/>
              </a:rPr>
              <a:t>Orientation in</a:t>
            </a:r>
            <a:r>
              <a:rPr sz="3000" b="1" spc="-60" dirty="0">
                <a:latin typeface="Arial Narrow"/>
                <a:cs typeface="Arial Narrow"/>
              </a:rPr>
              <a:t> </a:t>
            </a:r>
            <a:r>
              <a:rPr sz="3000" b="1" spc="-20" dirty="0">
                <a:latin typeface="Arial Narrow"/>
                <a:cs typeface="Arial Narrow"/>
              </a:rPr>
              <a:t>TypeScript</a:t>
            </a:r>
            <a:endParaRPr sz="3000" dirty="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7026" y="4000500"/>
            <a:ext cx="5740400" cy="17252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278130" algn="just">
              <a:lnSpc>
                <a:spcPct val="100000"/>
              </a:lnSpc>
              <a:spcBef>
                <a:spcPts val="100"/>
              </a:spcBef>
            </a:pPr>
            <a:r>
              <a:rPr sz="1000" b="0" i="1" spc="-70" dirty="0">
                <a:latin typeface="Bookman Old Style"/>
                <a:cs typeface="Bookman Old Style"/>
              </a:rPr>
              <a:t>There</a:t>
            </a:r>
            <a:r>
              <a:rPr sz="1000" b="0" i="1" spc="-110" dirty="0">
                <a:latin typeface="Bookman Old Style"/>
                <a:cs typeface="Bookman Old Style"/>
              </a:rPr>
              <a:t> </a:t>
            </a:r>
            <a:r>
              <a:rPr sz="1000" b="0" i="1" spc="-75" dirty="0">
                <a:latin typeface="Bookman Old Style"/>
                <a:cs typeface="Bookman Old Style"/>
              </a:rPr>
              <a:t>are</a:t>
            </a:r>
            <a:r>
              <a:rPr sz="1000" b="0" i="1" spc="-110" dirty="0">
                <a:latin typeface="Bookman Old Style"/>
                <a:cs typeface="Bookman Old Style"/>
              </a:rPr>
              <a:t> </a:t>
            </a:r>
            <a:r>
              <a:rPr sz="1000" b="0" i="1" spc="-65" dirty="0">
                <a:latin typeface="Bookman Old Style"/>
                <a:cs typeface="Bookman Old Style"/>
              </a:rPr>
              <a:t>two</a:t>
            </a:r>
            <a:r>
              <a:rPr sz="1000" b="0" i="1" spc="-105" dirty="0">
                <a:latin typeface="Bookman Old Style"/>
                <a:cs typeface="Bookman Old Style"/>
              </a:rPr>
              <a:t> </a:t>
            </a:r>
            <a:r>
              <a:rPr sz="1000" b="0" i="1" spc="-140" dirty="0">
                <a:latin typeface="Bookman Old Style"/>
                <a:cs typeface="Bookman Old Style"/>
              </a:rPr>
              <a:t>ways</a:t>
            </a:r>
            <a:r>
              <a:rPr sz="1000" b="0" i="1" spc="-110" dirty="0">
                <a:latin typeface="Bookman Old Style"/>
                <a:cs typeface="Bookman Old Style"/>
              </a:rPr>
              <a:t> </a:t>
            </a:r>
            <a:r>
              <a:rPr sz="1000" b="0" i="1" spc="-50" dirty="0">
                <a:latin typeface="Bookman Old Style"/>
                <a:cs typeface="Bookman Old Style"/>
              </a:rPr>
              <a:t>of</a:t>
            </a:r>
            <a:r>
              <a:rPr sz="1000" b="0" i="1" spc="-110" dirty="0">
                <a:latin typeface="Bookman Old Style"/>
                <a:cs typeface="Bookman Old Style"/>
              </a:rPr>
              <a:t> </a:t>
            </a:r>
            <a:r>
              <a:rPr sz="1000" b="0" i="1" spc="-55" dirty="0">
                <a:latin typeface="Bookman Old Style"/>
                <a:cs typeface="Bookman Old Style"/>
              </a:rPr>
              <a:t>constructing</a:t>
            </a:r>
            <a:r>
              <a:rPr sz="1000" b="0" i="1" spc="-105" dirty="0">
                <a:latin typeface="Bookman Old Style"/>
                <a:cs typeface="Bookman Old Style"/>
              </a:rPr>
              <a:t> </a:t>
            </a:r>
            <a:r>
              <a:rPr sz="1000" b="0" i="1" spc="-75" dirty="0">
                <a:latin typeface="Bookman Old Style"/>
                <a:cs typeface="Bookman Old Style"/>
              </a:rPr>
              <a:t>a</a:t>
            </a:r>
            <a:r>
              <a:rPr sz="1000" b="0" i="1" spc="-110" dirty="0">
                <a:latin typeface="Bookman Old Style"/>
                <a:cs typeface="Bookman Old Style"/>
              </a:rPr>
              <a:t> </a:t>
            </a:r>
            <a:r>
              <a:rPr sz="1000" b="0" i="1" spc="-85" dirty="0">
                <a:latin typeface="Bookman Old Style"/>
                <a:cs typeface="Bookman Old Style"/>
              </a:rPr>
              <a:t>software</a:t>
            </a:r>
            <a:r>
              <a:rPr sz="1000" b="0" i="1" spc="-110" dirty="0">
                <a:latin typeface="Bookman Old Style"/>
                <a:cs typeface="Bookman Old Style"/>
              </a:rPr>
              <a:t> </a:t>
            </a:r>
            <a:r>
              <a:rPr sz="1000" b="0" i="1" spc="-75" dirty="0">
                <a:latin typeface="Bookman Old Style"/>
                <a:cs typeface="Bookman Old Style"/>
              </a:rPr>
              <a:t>design:</a:t>
            </a:r>
            <a:r>
              <a:rPr sz="1000" b="0" i="1" spc="-105" dirty="0">
                <a:latin typeface="Bookman Old Style"/>
                <a:cs typeface="Bookman Old Style"/>
              </a:rPr>
              <a:t> </a:t>
            </a:r>
            <a:r>
              <a:rPr sz="1000" b="0" i="1" spc="-70" dirty="0">
                <a:latin typeface="Bookman Old Style"/>
                <a:cs typeface="Bookman Old Style"/>
              </a:rPr>
              <a:t>One</a:t>
            </a:r>
            <a:r>
              <a:rPr sz="1000" b="0" i="1" spc="-110" dirty="0">
                <a:latin typeface="Bookman Old Style"/>
                <a:cs typeface="Bookman Old Style"/>
              </a:rPr>
              <a:t> </a:t>
            </a:r>
            <a:r>
              <a:rPr sz="1000" b="0" i="1" spc="-125" dirty="0">
                <a:latin typeface="Bookman Old Style"/>
                <a:cs typeface="Bookman Old Style"/>
              </a:rPr>
              <a:t>way</a:t>
            </a:r>
            <a:r>
              <a:rPr sz="1000" b="0" i="1" spc="-110" dirty="0">
                <a:latin typeface="Bookman Old Style"/>
                <a:cs typeface="Bookman Old Style"/>
              </a:rPr>
              <a:t> </a:t>
            </a:r>
            <a:r>
              <a:rPr sz="1000" b="0" i="1" spc="-85" dirty="0">
                <a:latin typeface="Bookman Old Style"/>
                <a:cs typeface="Bookman Old Style"/>
              </a:rPr>
              <a:t>is</a:t>
            </a:r>
            <a:r>
              <a:rPr sz="1000" b="0" i="1" spc="-105" dirty="0">
                <a:latin typeface="Bookman Old Style"/>
                <a:cs typeface="Bookman Old Style"/>
              </a:rPr>
              <a:t> </a:t>
            </a:r>
            <a:r>
              <a:rPr sz="1000" b="0" i="1" spc="-30" dirty="0">
                <a:latin typeface="Bookman Old Style"/>
                <a:cs typeface="Bookman Old Style"/>
              </a:rPr>
              <a:t>to</a:t>
            </a:r>
            <a:r>
              <a:rPr sz="1000" b="0" i="1" spc="-110" dirty="0">
                <a:latin typeface="Bookman Old Style"/>
                <a:cs typeface="Bookman Old Style"/>
              </a:rPr>
              <a:t> </a:t>
            </a:r>
            <a:r>
              <a:rPr sz="1000" b="0" i="1" spc="-85" dirty="0">
                <a:latin typeface="Bookman Old Style"/>
                <a:cs typeface="Bookman Old Style"/>
              </a:rPr>
              <a:t>make</a:t>
            </a:r>
            <a:r>
              <a:rPr sz="1000" b="0" i="1" spc="-110" dirty="0">
                <a:latin typeface="Bookman Old Style"/>
                <a:cs typeface="Bookman Old Style"/>
              </a:rPr>
              <a:t> </a:t>
            </a:r>
            <a:r>
              <a:rPr sz="1000" b="0" i="1" spc="-15" dirty="0">
                <a:latin typeface="Bookman Old Style"/>
                <a:cs typeface="Bookman Old Style"/>
              </a:rPr>
              <a:t>it</a:t>
            </a:r>
            <a:r>
              <a:rPr sz="1000" b="0" i="1" spc="-105" dirty="0">
                <a:latin typeface="Bookman Old Style"/>
                <a:cs typeface="Bookman Old Style"/>
              </a:rPr>
              <a:t> so</a:t>
            </a:r>
            <a:r>
              <a:rPr sz="1000" b="0" i="1" spc="-110" dirty="0">
                <a:latin typeface="Bookman Old Style"/>
                <a:cs typeface="Bookman Old Style"/>
              </a:rPr>
              <a:t> </a:t>
            </a:r>
            <a:r>
              <a:rPr sz="1000" b="0" i="1" spc="-65" dirty="0">
                <a:latin typeface="Bookman Old Style"/>
                <a:cs typeface="Bookman Old Style"/>
              </a:rPr>
              <a:t>simple</a:t>
            </a:r>
            <a:r>
              <a:rPr sz="1000" b="0" i="1" spc="-110" dirty="0">
                <a:latin typeface="Bookman Old Style"/>
                <a:cs typeface="Bookman Old Style"/>
              </a:rPr>
              <a:t> </a:t>
            </a:r>
            <a:r>
              <a:rPr sz="1000" b="0" i="1" spc="-55" dirty="0">
                <a:latin typeface="Bookman Old Style"/>
                <a:cs typeface="Bookman Old Style"/>
              </a:rPr>
              <a:t>that</a:t>
            </a:r>
            <a:r>
              <a:rPr sz="1000" b="0" i="1" spc="-105" dirty="0">
                <a:latin typeface="Bookman Old Style"/>
                <a:cs typeface="Bookman Old Style"/>
              </a:rPr>
              <a:t> </a:t>
            </a:r>
            <a:r>
              <a:rPr sz="1000" b="0" i="1" spc="-70" dirty="0">
                <a:latin typeface="Bookman Old Style"/>
                <a:cs typeface="Bookman Old Style"/>
              </a:rPr>
              <a:t>there</a:t>
            </a:r>
            <a:r>
              <a:rPr sz="1000" b="0" i="1" spc="-110" dirty="0">
                <a:latin typeface="Bookman Old Style"/>
                <a:cs typeface="Bookman Old Style"/>
              </a:rPr>
              <a:t> </a:t>
            </a:r>
            <a:r>
              <a:rPr sz="1000" b="0" i="1" spc="-75" dirty="0">
                <a:latin typeface="Bookman Old Style"/>
                <a:cs typeface="Bookman Old Style"/>
              </a:rPr>
              <a:t>are  </a:t>
            </a:r>
            <a:r>
              <a:rPr sz="1000" b="0" i="1" spc="-65" dirty="0">
                <a:latin typeface="Bookman Old Style"/>
                <a:cs typeface="Bookman Old Style"/>
              </a:rPr>
              <a:t>obviously </a:t>
            </a:r>
            <a:r>
              <a:rPr sz="1000" b="0" i="1" spc="-40" dirty="0">
                <a:latin typeface="Bookman Old Style"/>
                <a:cs typeface="Bookman Old Style"/>
              </a:rPr>
              <a:t>no </a:t>
            </a:r>
            <a:r>
              <a:rPr sz="1000" b="0" i="1" spc="-70" dirty="0">
                <a:latin typeface="Bookman Old Style"/>
                <a:cs typeface="Bookman Old Style"/>
              </a:rPr>
              <a:t>deficiencies </a:t>
            </a:r>
            <a:r>
              <a:rPr sz="1000" b="0" i="1" spc="-75" dirty="0">
                <a:latin typeface="Bookman Old Style"/>
                <a:cs typeface="Bookman Old Style"/>
              </a:rPr>
              <a:t>and </a:t>
            </a:r>
            <a:r>
              <a:rPr sz="1000" b="0" i="1" spc="-70" dirty="0">
                <a:latin typeface="Bookman Old Style"/>
                <a:cs typeface="Bookman Old Style"/>
              </a:rPr>
              <a:t>the </a:t>
            </a:r>
            <a:r>
              <a:rPr sz="1000" b="0" i="1" spc="-55" dirty="0">
                <a:latin typeface="Bookman Old Style"/>
                <a:cs typeface="Bookman Old Style"/>
              </a:rPr>
              <a:t>other </a:t>
            </a:r>
            <a:r>
              <a:rPr sz="1000" b="0" i="1" spc="-125" dirty="0">
                <a:latin typeface="Bookman Old Style"/>
                <a:cs typeface="Bookman Old Style"/>
              </a:rPr>
              <a:t>way </a:t>
            </a:r>
            <a:r>
              <a:rPr sz="1000" b="0" i="1" spc="-85" dirty="0">
                <a:latin typeface="Bookman Old Style"/>
                <a:cs typeface="Bookman Old Style"/>
              </a:rPr>
              <a:t>is </a:t>
            </a:r>
            <a:r>
              <a:rPr sz="1000" b="0" i="1" spc="-30" dirty="0">
                <a:latin typeface="Bookman Old Style"/>
                <a:cs typeface="Bookman Old Style"/>
              </a:rPr>
              <a:t>to </a:t>
            </a:r>
            <a:r>
              <a:rPr sz="1000" b="0" i="1" spc="-85" dirty="0">
                <a:latin typeface="Bookman Old Style"/>
                <a:cs typeface="Bookman Old Style"/>
              </a:rPr>
              <a:t>make </a:t>
            </a:r>
            <a:r>
              <a:rPr sz="1000" b="0" i="1" spc="-15" dirty="0">
                <a:latin typeface="Bookman Old Style"/>
                <a:cs typeface="Bookman Old Style"/>
              </a:rPr>
              <a:t>it </a:t>
            </a:r>
            <a:r>
              <a:rPr sz="1000" b="0" i="1" spc="-105" dirty="0">
                <a:latin typeface="Bookman Old Style"/>
                <a:cs typeface="Bookman Old Style"/>
              </a:rPr>
              <a:t>so </a:t>
            </a:r>
            <a:r>
              <a:rPr sz="1000" b="0" i="1" spc="-55" dirty="0">
                <a:latin typeface="Bookman Old Style"/>
                <a:cs typeface="Bookman Old Style"/>
              </a:rPr>
              <a:t>complicated that </a:t>
            </a:r>
            <a:r>
              <a:rPr sz="1000" b="0" i="1" spc="-70" dirty="0">
                <a:latin typeface="Bookman Old Style"/>
                <a:cs typeface="Bookman Old Style"/>
              </a:rPr>
              <a:t>there </a:t>
            </a:r>
            <a:r>
              <a:rPr sz="1000" b="0" i="1" spc="-75" dirty="0">
                <a:latin typeface="Bookman Old Style"/>
                <a:cs typeface="Bookman Old Style"/>
              </a:rPr>
              <a:t>are </a:t>
            </a:r>
            <a:r>
              <a:rPr sz="1000" b="0" i="1" spc="-40" dirty="0">
                <a:latin typeface="Bookman Old Style"/>
                <a:cs typeface="Bookman Old Style"/>
              </a:rPr>
              <a:t>no </a:t>
            </a:r>
            <a:r>
              <a:rPr sz="1000" b="0" i="1" spc="-60" dirty="0">
                <a:latin typeface="Bookman Old Style"/>
                <a:cs typeface="Bookman Old Style"/>
              </a:rPr>
              <a:t>obvious  </a:t>
            </a:r>
            <a:r>
              <a:rPr sz="1000" b="0" i="1" spc="-70" dirty="0">
                <a:latin typeface="Bookman Old Style"/>
                <a:cs typeface="Bookman Old Style"/>
              </a:rPr>
              <a:t>deficiencies.</a:t>
            </a:r>
            <a:r>
              <a:rPr sz="1000" b="0" i="1" spc="-85" dirty="0">
                <a:latin typeface="Bookman Old Style"/>
                <a:cs typeface="Bookman Old Style"/>
              </a:rPr>
              <a:t> </a:t>
            </a:r>
            <a:r>
              <a:rPr sz="1000" b="0" i="1" spc="-65" dirty="0">
                <a:latin typeface="Bookman Old Style"/>
                <a:cs typeface="Bookman Old Style"/>
              </a:rPr>
              <a:t>The</a:t>
            </a:r>
            <a:r>
              <a:rPr sz="1000" b="0" i="1" spc="-85" dirty="0">
                <a:latin typeface="Bookman Old Style"/>
                <a:cs typeface="Bookman Old Style"/>
              </a:rPr>
              <a:t> </a:t>
            </a:r>
            <a:r>
              <a:rPr sz="1000" b="0" i="1" spc="-60" dirty="0">
                <a:latin typeface="Bookman Old Style"/>
                <a:cs typeface="Bookman Old Style"/>
              </a:rPr>
              <a:t>first</a:t>
            </a:r>
            <a:r>
              <a:rPr sz="1000" b="0" i="1" spc="-85" dirty="0">
                <a:latin typeface="Bookman Old Style"/>
                <a:cs typeface="Bookman Old Style"/>
              </a:rPr>
              <a:t> </a:t>
            </a:r>
            <a:r>
              <a:rPr sz="1000" b="0" i="1" spc="-60" dirty="0">
                <a:latin typeface="Bookman Old Style"/>
                <a:cs typeface="Bookman Old Style"/>
              </a:rPr>
              <a:t>method</a:t>
            </a:r>
            <a:r>
              <a:rPr sz="1000" b="0" i="1" spc="-85" dirty="0">
                <a:latin typeface="Bookman Old Style"/>
                <a:cs typeface="Bookman Old Style"/>
              </a:rPr>
              <a:t> is </a:t>
            </a:r>
            <a:r>
              <a:rPr sz="1000" b="0" i="1" spc="-55" dirty="0">
                <a:latin typeface="Bookman Old Style"/>
                <a:cs typeface="Bookman Old Style"/>
              </a:rPr>
              <a:t>far</a:t>
            </a:r>
            <a:r>
              <a:rPr sz="1000" b="0" i="1" spc="-80" dirty="0">
                <a:latin typeface="Bookman Old Style"/>
                <a:cs typeface="Bookman Old Style"/>
              </a:rPr>
              <a:t> </a:t>
            </a:r>
            <a:r>
              <a:rPr sz="1000" b="0" i="1" spc="-55" dirty="0">
                <a:latin typeface="Bookman Old Style"/>
                <a:cs typeface="Bookman Old Style"/>
              </a:rPr>
              <a:t>more</a:t>
            </a:r>
            <a:r>
              <a:rPr sz="1000" b="0" i="1" spc="-85" dirty="0">
                <a:latin typeface="Bookman Old Style"/>
                <a:cs typeface="Bookman Old Style"/>
              </a:rPr>
              <a:t> </a:t>
            </a:r>
            <a:r>
              <a:rPr sz="1000" b="0" i="1" spc="-45" dirty="0">
                <a:latin typeface="Bookman Old Style"/>
                <a:cs typeface="Bookman Old Style"/>
              </a:rPr>
              <a:t>difficult.</a:t>
            </a:r>
            <a:r>
              <a:rPr sz="1000" b="0" i="1" spc="-85" dirty="0">
                <a:latin typeface="Bookman Old Style"/>
                <a:cs typeface="Bookman Old Style"/>
              </a:rPr>
              <a:t> </a:t>
            </a:r>
            <a:r>
              <a:rPr sz="1000" b="0" i="1" spc="-25" dirty="0">
                <a:latin typeface="Bookman Old Style"/>
                <a:cs typeface="Bookman Old Style"/>
              </a:rPr>
              <a:t>It</a:t>
            </a:r>
            <a:r>
              <a:rPr sz="1000" b="0" i="1" spc="-85" dirty="0">
                <a:latin typeface="Bookman Old Style"/>
                <a:cs typeface="Bookman Old Style"/>
              </a:rPr>
              <a:t> </a:t>
            </a:r>
            <a:r>
              <a:rPr sz="1000" b="0" i="1" spc="-90" dirty="0">
                <a:latin typeface="Bookman Old Style"/>
                <a:cs typeface="Bookman Old Style"/>
              </a:rPr>
              <a:t>demands</a:t>
            </a:r>
            <a:r>
              <a:rPr sz="1000" b="0" i="1" spc="-85" dirty="0">
                <a:latin typeface="Bookman Old Style"/>
                <a:cs typeface="Bookman Old Style"/>
              </a:rPr>
              <a:t> </a:t>
            </a:r>
            <a:r>
              <a:rPr sz="1000" b="0" i="1" spc="-70" dirty="0">
                <a:latin typeface="Bookman Old Style"/>
                <a:cs typeface="Bookman Old Style"/>
              </a:rPr>
              <a:t>the</a:t>
            </a:r>
            <a:r>
              <a:rPr sz="1000" b="0" i="1" spc="-80" dirty="0">
                <a:latin typeface="Bookman Old Style"/>
                <a:cs typeface="Bookman Old Style"/>
              </a:rPr>
              <a:t> </a:t>
            </a:r>
            <a:r>
              <a:rPr sz="1000" b="0" i="1" spc="-100" dirty="0">
                <a:latin typeface="Bookman Old Style"/>
                <a:cs typeface="Bookman Old Style"/>
              </a:rPr>
              <a:t>same</a:t>
            </a:r>
            <a:r>
              <a:rPr sz="1000" b="0" i="1" spc="-85" dirty="0">
                <a:latin typeface="Bookman Old Style"/>
                <a:cs typeface="Bookman Old Style"/>
              </a:rPr>
              <a:t> </a:t>
            </a:r>
            <a:r>
              <a:rPr sz="1000" b="0" i="1" spc="-60" dirty="0">
                <a:latin typeface="Bookman Old Style"/>
                <a:cs typeface="Bookman Old Style"/>
              </a:rPr>
              <a:t>skill,</a:t>
            </a:r>
            <a:r>
              <a:rPr sz="1000" b="0" i="1" spc="-85" dirty="0">
                <a:latin typeface="Bookman Old Style"/>
                <a:cs typeface="Bookman Old Style"/>
              </a:rPr>
              <a:t> </a:t>
            </a:r>
            <a:r>
              <a:rPr sz="1000" b="0" i="1" spc="-50" dirty="0">
                <a:latin typeface="Bookman Old Style"/>
                <a:cs typeface="Bookman Old Style"/>
              </a:rPr>
              <a:t>devotion,</a:t>
            </a:r>
            <a:r>
              <a:rPr sz="1000" b="0" i="1" spc="-85" dirty="0">
                <a:latin typeface="Bookman Old Style"/>
                <a:cs typeface="Bookman Old Style"/>
              </a:rPr>
              <a:t> </a:t>
            </a:r>
            <a:r>
              <a:rPr sz="1000" b="0" i="1" spc="-60" dirty="0">
                <a:latin typeface="Bookman Old Style"/>
                <a:cs typeface="Bookman Old Style"/>
              </a:rPr>
              <a:t>insight,</a:t>
            </a:r>
            <a:r>
              <a:rPr sz="1000" b="0" i="1" spc="-85" dirty="0">
                <a:latin typeface="Bookman Old Style"/>
                <a:cs typeface="Bookman Old Style"/>
              </a:rPr>
              <a:t> </a:t>
            </a:r>
            <a:r>
              <a:rPr sz="1000" b="0" i="1" spc="-75" dirty="0">
                <a:latin typeface="Bookman Old Style"/>
                <a:cs typeface="Bookman Old Style"/>
              </a:rPr>
              <a:t>and  </a:t>
            </a:r>
            <a:r>
              <a:rPr sz="1000" b="0" i="1" spc="-45" dirty="0">
                <a:latin typeface="Bookman Old Style"/>
                <a:cs typeface="Bookman Old Style"/>
              </a:rPr>
              <a:t>eveninspirationasthediscoveryofthesimplephysicallawswhichunderliethecomplexphenomena  </a:t>
            </a:r>
            <a:r>
              <a:rPr sz="1000" b="0" i="1" spc="-50" dirty="0">
                <a:latin typeface="Bookman Old Style"/>
                <a:cs typeface="Bookman Old Style"/>
              </a:rPr>
              <a:t>of</a:t>
            </a:r>
            <a:r>
              <a:rPr sz="1000" b="0" i="1" spc="-95" dirty="0">
                <a:latin typeface="Bookman Old Style"/>
                <a:cs typeface="Bookman Old Style"/>
              </a:rPr>
              <a:t> </a:t>
            </a:r>
            <a:r>
              <a:rPr sz="1000" b="0" i="1" spc="-65" dirty="0">
                <a:latin typeface="Bookman Old Style"/>
                <a:cs typeface="Bookman Old Style"/>
              </a:rPr>
              <a:t>nature.</a:t>
            </a:r>
            <a:endParaRPr sz="1000" dirty="0">
              <a:latin typeface="Bookman Old Style"/>
              <a:cs typeface="Bookman Old Style"/>
            </a:endParaRPr>
          </a:p>
          <a:p>
            <a:pPr marL="4989195">
              <a:lnSpc>
                <a:spcPct val="100000"/>
              </a:lnSpc>
              <a:spcBef>
                <a:spcPts val="600"/>
              </a:spcBef>
            </a:pPr>
            <a:r>
              <a:rPr sz="1000" b="0" spc="-85" dirty="0">
                <a:latin typeface="Bookman Old Style"/>
                <a:cs typeface="Bookman Old Style"/>
              </a:rPr>
              <a:t>—Tony</a:t>
            </a:r>
            <a:r>
              <a:rPr sz="1000" b="0" spc="-155" dirty="0">
                <a:latin typeface="Bookman Old Style"/>
                <a:cs typeface="Bookman Old Style"/>
              </a:rPr>
              <a:t> </a:t>
            </a:r>
            <a:r>
              <a:rPr sz="1000" b="0" spc="-60" dirty="0">
                <a:latin typeface="Bookman Old Style"/>
                <a:cs typeface="Bookman Old Style"/>
              </a:rPr>
              <a:t>Hoare</a:t>
            </a:r>
            <a:endParaRPr sz="1000" dirty="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2700" marR="127000" algn="just">
              <a:lnSpc>
                <a:spcPct val="101800"/>
              </a:lnSpc>
            </a:pPr>
            <a:r>
              <a:rPr sz="900" b="0" spc="-50" dirty="0">
                <a:latin typeface="Bookman Old Style"/>
                <a:cs typeface="Bookman Old Style"/>
              </a:rPr>
              <a:t>Object-oriented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programming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allows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concepts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from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real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world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represented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code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contains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both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  </a:t>
            </a:r>
            <a:r>
              <a:rPr sz="900" b="0" spc="-70" dirty="0">
                <a:latin typeface="Bookman Old Style"/>
                <a:cs typeface="Bookman Old Style"/>
              </a:rPr>
              <a:t>data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related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behavior.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concepts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normally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modelled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classes,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with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properties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for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data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methods  </a:t>
            </a:r>
            <a:r>
              <a:rPr sz="900" b="0" spc="-40" dirty="0">
                <a:latin typeface="Bookman Old Style"/>
                <a:cs typeface="Bookman Old Style"/>
              </a:rPr>
              <a:t>for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behavior,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specific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instances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these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classes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called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objects.</a:t>
            </a:r>
            <a:endParaRPr sz="900" dirty="0">
              <a:latin typeface="Bookman Old Style"/>
              <a:cs typeface="Bookman Old Style"/>
            </a:endParaRPr>
          </a:p>
          <a:p>
            <a:pPr marL="12700" marR="96520" indent="228600">
              <a:lnSpc>
                <a:spcPct val="101800"/>
              </a:lnSpc>
            </a:pPr>
            <a:r>
              <a:rPr sz="900" b="0" spc="-65" dirty="0">
                <a:latin typeface="Bookman Old Style"/>
                <a:cs typeface="Bookman Old Style"/>
              </a:rPr>
              <a:t>.</a:t>
            </a:r>
            <a:endParaRPr sz="900" dirty="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301118"/>
            <a:ext cx="198818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Chapter </a:t>
            </a:r>
            <a:r>
              <a:rPr sz="800" spc="-65" dirty="0">
                <a:latin typeface="Arial"/>
                <a:cs typeface="Arial"/>
              </a:rPr>
              <a:t>3 </a:t>
            </a:r>
            <a:r>
              <a:rPr sz="800" spc="-195" dirty="0">
                <a:solidFill>
                  <a:srgbClr val="CFD0D0"/>
                </a:solidFill>
                <a:latin typeface="MS UI Gothic"/>
                <a:cs typeface="MS UI Gothic"/>
              </a:rPr>
              <a:t>■ </a:t>
            </a:r>
            <a:r>
              <a:rPr sz="800" spc="-25" dirty="0">
                <a:latin typeface="Arial"/>
                <a:cs typeface="Arial"/>
              </a:rPr>
              <a:t>ObjeCt </a:t>
            </a:r>
            <a:r>
              <a:rPr sz="800" spc="-15" dirty="0">
                <a:latin typeface="Arial"/>
                <a:cs typeface="Arial"/>
              </a:rPr>
              <a:t>OrientatiOn </a:t>
            </a:r>
            <a:r>
              <a:rPr sz="800" spc="-10" dirty="0">
                <a:latin typeface="Arial"/>
                <a:cs typeface="Arial"/>
              </a:rPr>
              <a:t>in</a:t>
            </a:r>
            <a:r>
              <a:rPr sz="800" spc="-12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typeSCript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3882541"/>
            <a:ext cx="5715000" cy="0"/>
          </a:xfrm>
          <a:custGeom>
            <a:avLst/>
            <a:gdLst/>
            <a:ahLst/>
            <a:cxnLst/>
            <a:rect l="l" t="t" r="r" b="b"/>
            <a:pathLst>
              <a:path w="5715000">
                <a:moveTo>
                  <a:pt x="0" y="0"/>
                </a:moveTo>
                <a:lnTo>
                  <a:pt x="5715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4411496"/>
            <a:ext cx="5715000" cy="0"/>
          </a:xfrm>
          <a:custGeom>
            <a:avLst/>
            <a:gdLst/>
            <a:ahLst/>
            <a:cxnLst/>
            <a:rect l="l" t="t" r="r" b="b"/>
            <a:pathLst>
              <a:path w="5715000">
                <a:moveTo>
                  <a:pt x="0" y="0"/>
                </a:moveTo>
                <a:lnTo>
                  <a:pt x="5715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4500" y="7992871"/>
            <a:ext cx="16002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00" dirty="0">
                <a:latin typeface="Bookman Old Style"/>
                <a:cs typeface="Bookman Old Style"/>
              </a:rPr>
              <a:t>64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82900" y="8241630"/>
            <a:ext cx="10915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www.it-ebooks.info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497" y="824367"/>
            <a:ext cx="5694045" cy="649222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900" b="0" spc="-60" dirty="0">
                <a:latin typeface="Bookman Old Style"/>
                <a:cs typeface="Bookman Old Style"/>
              </a:rPr>
              <a:t>TypeScript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supplies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all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key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tools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need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use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object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orientation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program.</a:t>
            </a:r>
            <a:endParaRPr sz="900" dirty="0">
              <a:latin typeface="Bookman Old Style"/>
              <a:cs typeface="Bookman Old Style"/>
            </a:endParaRPr>
          </a:p>
          <a:p>
            <a:pPr marL="607060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b="0" spc="-75" dirty="0">
                <a:latin typeface="Bookman Old Style"/>
                <a:cs typeface="Bookman Old Style"/>
              </a:rPr>
              <a:t>Classes</a:t>
            </a:r>
            <a:endParaRPr sz="900" dirty="0">
              <a:latin typeface="Bookman Old Style"/>
              <a:cs typeface="Bookman Old Style"/>
            </a:endParaRPr>
          </a:p>
          <a:p>
            <a:pPr marL="607060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b="0" spc="-65" dirty="0">
                <a:latin typeface="Bookman Old Style"/>
                <a:cs typeface="Bookman Old Style"/>
              </a:rPr>
              <a:t>Instances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5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classes</a:t>
            </a:r>
            <a:endParaRPr sz="900" dirty="0">
              <a:latin typeface="Bookman Old Style"/>
              <a:cs typeface="Bookman Old Style"/>
            </a:endParaRPr>
          </a:p>
          <a:p>
            <a:pPr marL="607060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b="0" spc="-55" dirty="0">
                <a:latin typeface="Bookman Old Style"/>
                <a:cs typeface="Bookman Old Style"/>
              </a:rPr>
              <a:t>Methods</a:t>
            </a:r>
            <a:endParaRPr sz="900" dirty="0">
              <a:latin typeface="Bookman Old Style"/>
              <a:cs typeface="Bookman Old Style"/>
            </a:endParaRPr>
          </a:p>
          <a:p>
            <a:pPr marL="607060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b="0" spc="-50" dirty="0">
                <a:latin typeface="Bookman Old Style"/>
                <a:cs typeface="Bookman Old Style"/>
              </a:rPr>
              <a:t>Inheritance</a:t>
            </a:r>
            <a:endParaRPr sz="900" dirty="0">
              <a:latin typeface="Bookman Old Style"/>
              <a:cs typeface="Bookman Old Style"/>
            </a:endParaRPr>
          </a:p>
          <a:p>
            <a:pPr marL="607060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b="0" spc="-55" dirty="0">
                <a:latin typeface="Bookman Old Style"/>
                <a:cs typeface="Bookman Old Style"/>
              </a:rPr>
              <a:t>Open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recursion</a:t>
            </a:r>
            <a:endParaRPr sz="900" dirty="0">
              <a:latin typeface="Bookman Old Style"/>
              <a:cs typeface="Bookman Old Style"/>
            </a:endParaRPr>
          </a:p>
          <a:p>
            <a:pPr marL="607060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b="0" spc="-70" dirty="0">
                <a:latin typeface="Bookman Old Style"/>
                <a:cs typeface="Bookman Old Style"/>
              </a:rPr>
              <a:t>Encapsulation</a:t>
            </a:r>
            <a:endParaRPr sz="900" dirty="0">
              <a:latin typeface="Bookman Old Style"/>
              <a:cs typeface="Bookman Old Style"/>
            </a:endParaRPr>
          </a:p>
          <a:p>
            <a:pPr marL="607060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b="0" spc="-45" dirty="0">
                <a:latin typeface="Bookman Old Style"/>
                <a:cs typeface="Bookman Old Style"/>
              </a:rPr>
              <a:t>Delegation</a:t>
            </a:r>
            <a:endParaRPr sz="900" dirty="0">
              <a:latin typeface="Bookman Old Style"/>
              <a:cs typeface="Bookman Old Style"/>
            </a:endParaRPr>
          </a:p>
          <a:p>
            <a:pPr marL="607060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b="0" spc="-55" dirty="0">
                <a:latin typeface="Bookman Old Style"/>
                <a:cs typeface="Bookman Old Style"/>
              </a:rPr>
              <a:t>Polymorphism</a:t>
            </a:r>
            <a:endParaRPr sz="900" dirty="0">
              <a:latin typeface="Bookman Old Style"/>
              <a:cs typeface="Bookman Old Style"/>
            </a:endParaRPr>
          </a:p>
          <a:p>
            <a:pPr marL="12700" marR="117475" indent="228600">
              <a:lnSpc>
                <a:spcPct val="101800"/>
              </a:lnSpc>
              <a:spcBef>
                <a:spcPts val="600"/>
              </a:spcBef>
            </a:pPr>
            <a:r>
              <a:rPr sz="900" b="0" spc="-75" dirty="0">
                <a:latin typeface="Bookman Old Style"/>
                <a:cs typeface="Bookman Old Style"/>
              </a:rPr>
              <a:t>Classes, </a:t>
            </a:r>
            <a:r>
              <a:rPr sz="900" b="0" spc="-65" dirty="0">
                <a:latin typeface="Bookman Old Style"/>
                <a:cs typeface="Bookman Old Style"/>
              </a:rPr>
              <a:t>instances </a:t>
            </a:r>
            <a:r>
              <a:rPr sz="900" b="0" spc="-25" dirty="0">
                <a:latin typeface="Bookman Old Style"/>
                <a:cs typeface="Bookman Old Style"/>
              </a:rPr>
              <a:t>of </a:t>
            </a:r>
            <a:r>
              <a:rPr sz="900" b="0" spc="-75" dirty="0">
                <a:latin typeface="Bookman Old Style"/>
                <a:cs typeface="Bookman Old Style"/>
              </a:rPr>
              <a:t>classes, </a:t>
            </a:r>
            <a:r>
              <a:rPr sz="900" b="0" spc="-60" dirty="0">
                <a:latin typeface="Bookman Old Style"/>
                <a:cs typeface="Bookman Old Style"/>
              </a:rPr>
              <a:t>methods, </a:t>
            </a:r>
            <a:r>
              <a:rPr sz="900" b="0" spc="-65" dirty="0">
                <a:latin typeface="Bookman Old Style"/>
                <a:cs typeface="Bookman Old Style"/>
              </a:rPr>
              <a:t>and </a:t>
            </a:r>
            <a:r>
              <a:rPr sz="900" b="0" spc="-55" dirty="0">
                <a:latin typeface="Bookman Old Style"/>
                <a:cs typeface="Bookman Old Style"/>
              </a:rPr>
              <a:t>inheritance </a:t>
            </a:r>
            <a:r>
              <a:rPr sz="900" b="0" spc="-50" dirty="0">
                <a:latin typeface="Bookman Old Style"/>
                <a:cs typeface="Bookman Old Style"/>
              </a:rPr>
              <a:t>were </a:t>
            </a:r>
            <a:r>
              <a:rPr sz="900" b="0" spc="-70" dirty="0">
                <a:latin typeface="Bookman Old Style"/>
                <a:cs typeface="Bookman Old Style"/>
              </a:rPr>
              <a:t>discussed </a:t>
            </a:r>
            <a:r>
              <a:rPr sz="900" b="0" spc="-50" dirty="0">
                <a:latin typeface="Bookman Old Style"/>
                <a:cs typeface="Bookman Old Style"/>
              </a:rPr>
              <a:t>in </a:t>
            </a:r>
            <a:r>
              <a:rPr sz="900" b="0" spc="-45" dirty="0">
                <a:latin typeface="Bookman Old Style"/>
                <a:cs typeface="Bookman Old Style"/>
              </a:rPr>
              <a:t>detail </a:t>
            </a:r>
            <a:r>
              <a:rPr sz="900" b="0" spc="-50" dirty="0">
                <a:latin typeface="Bookman Old Style"/>
                <a:cs typeface="Bookman Old Style"/>
              </a:rPr>
              <a:t>in </a:t>
            </a:r>
            <a:r>
              <a:rPr sz="900" b="0" spc="-65" dirty="0">
                <a:latin typeface="Bookman Old Style"/>
                <a:cs typeface="Bookman Old Style"/>
              </a:rPr>
              <a:t>Chapter </a:t>
            </a:r>
            <a:r>
              <a:rPr sz="900" b="0" spc="-90" dirty="0">
                <a:latin typeface="Bookman Old Style"/>
                <a:cs typeface="Bookman Old Style"/>
              </a:rPr>
              <a:t>1. </a:t>
            </a:r>
            <a:r>
              <a:rPr sz="900" b="0" spc="-55" dirty="0">
                <a:latin typeface="Bookman Old Style"/>
                <a:cs typeface="Bookman Old Style"/>
              </a:rPr>
              <a:t>These </a:t>
            </a:r>
            <a:r>
              <a:rPr sz="900" b="0" spc="-60" dirty="0">
                <a:latin typeface="Bookman Old Style"/>
                <a:cs typeface="Bookman Old Style"/>
              </a:rPr>
              <a:t>are </a:t>
            </a:r>
            <a:r>
              <a:rPr sz="900" b="0" spc="-55" dirty="0">
                <a:latin typeface="Bookman Old Style"/>
                <a:cs typeface="Bookman Old Style"/>
              </a:rPr>
              <a:t>the  </a:t>
            </a:r>
            <a:r>
              <a:rPr sz="900" b="0" spc="-50" dirty="0">
                <a:latin typeface="Bookman Old Style"/>
                <a:cs typeface="Bookman Old Style"/>
              </a:rPr>
              <a:t>building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blocks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object-oriented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program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made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possible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simple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way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language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itself.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All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  </a:t>
            </a:r>
            <a:r>
              <a:rPr sz="900" b="0" spc="-45" dirty="0">
                <a:latin typeface="Bookman Old Style"/>
                <a:cs typeface="Bookman Old Style"/>
              </a:rPr>
              <a:t>need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for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each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these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concepts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one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two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language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keywords.</a:t>
            </a:r>
            <a:endParaRPr sz="900" dirty="0">
              <a:latin typeface="Bookman Old Style"/>
              <a:cs typeface="Bookman Old Style"/>
            </a:endParaRPr>
          </a:p>
          <a:p>
            <a:pPr marL="12700" marR="9525" indent="228600">
              <a:lnSpc>
                <a:spcPct val="101800"/>
              </a:lnSpc>
            </a:pPr>
            <a:r>
              <a:rPr sz="900" b="0" spc="-4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other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terms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list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worthy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further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explanation,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particularly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respect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how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they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work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within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  </a:t>
            </a:r>
            <a:r>
              <a:rPr sz="900" b="0" spc="-60" dirty="0">
                <a:latin typeface="Bookman Old Style"/>
                <a:cs typeface="Bookman Old Style"/>
              </a:rPr>
              <a:t>TypeScript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system.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following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sections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expand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concepts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open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recursion,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encapsulation,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delegation, 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polymorphism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along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with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code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examples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demonstrate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each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concept.</a:t>
            </a:r>
            <a:endParaRPr sz="900" dirty="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0" spc="-85" dirty="0">
                <a:latin typeface="Bookman Old Style"/>
                <a:cs typeface="Bookman Old Style"/>
              </a:rPr>
              <a:t>Open</a:t>
            </a:r>
            <a:r>
              <a:rPr sz="1400" b="0" spc="-165" dirty="0">
                <a:latin typeface="Bookman Old Style"/>
                <a:cs typeface="Bookman Old Style"/>
              </a:rPr>
              <a:t> </a:t>
            </a:r>
            <a:r>
              <a:rPr sz="1400" b="0" spc="-100" dirty="0">
                <a:latin typeface="Bookman Old Style"/>
                <a:cs typeface="Bookman Old Style"/>
              </a:rPr>
              <a:t>Recursion</a:t>
            </a:r>
            <a:endParaRPr sz="1400" dirty="0">
              <a:latin typeface="Bookman Old Style"/>
              <a:cs typeface="Bookman Old Style"/>
            </a:endParaRPr>
          </a:p>
          <a:p>
            <a:pPr marL="12700" marR="5080">
              <a:lnSpc>
                <a:spcPct val="101800"/>
              </a:lnSpc>
              <a:spcBef>
                <a:spcPts val="500"/>
              </a:spcBef>
            </a:pPr>
            <a:r>
              <a:rPr sz="900" b="0" i="1" spc="-55" dirty="0">
                <a:latin typeface="Bookman Old Style"/>
                <a:cs typeface="Bookman Old Style"/>
              </a:rPr>
              <a:t>Open</a:t>
            </a:r>
            <a:r>
              <a:rPr sz="900" b="0" i="1" spc="-80" dirty="0">
                <a:latin typeface="Bookman Old Style"/>
                <a:cs typeface="Bookman Old Style"/>
              </a:rPr>
              <a:t> </a:t>
            </a:r>
            <a:r>
              <a:rPr sz="900" b="0" i="1" spc="-55" dirty="0">
                <a:latin typeface="Bookman Old Style"/>
                <a:cs typeface="Bookman Old Style"/>
              </a:rPr>
              <a:t>recursion</a:t>
            </a:r>
            <a:r>
              <a:rPr sz="900" b="0" i="1" spc="-8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combination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recursion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late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binding.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When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method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calls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itself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within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class,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call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  </a:t>
            </a:r>
            <a:r>
              <a:rPr sz="900" b="0" spc="-45" dirty="0">
                <a:latin typeface="Bookman Old Style"/>
                <a:cs typeface="Bookman Old Style"/>
              </a:rPr>
              <a:t>be </a:t>
            </a:r>
            <a:r>
              <a:rPr sz="900" b="0" spc="-50" dirty="0">
                <a:latin typeface="Bookman Old Style"/>
                <a:cs typeface="Bookman Old Style"/>
              </a:rPr>
              <a:t>forwarded </a:t>
            </a:r>
            <a:r>
              <a:rPr sz="900" b="0" spc="-45" dirty="0">
                <a:latin typeface="Bookman Old Style"/>
                <a:cs typeface="Bookman Old Style"/>
              </a:rPr>
              <a:t>to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55" dirty="0">
                <a:latin typeface="Bookman Old Style"/>
                <a:cs typeface="Bookman Old Style"/>
              </a:rPr>
              <a:t>replacement </a:t>
            </a:r>
            <a:r>
              <a:rPr sz="900" b="0" spc="-40" dirty="0">
                <a:latin typeface="Bookman Old Style"/>
                <a:cs typeface="Bookman Old Style"/>
              </a:rPr>
              <a:t>defined </a:t>
            </a:r>
            <a:r>
              <a:rPr sz="900" b="0" spc="-50" dirty="0">
                <a:latin typeface="Bookman Old Style"/>
                <a:cs typeface="Bookman Old Style"/>
              </a:rPr>
              <a:t>in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80" dirty="0">
                <a:latin typeface="Bookman Old Style"/>
                <a:cs typeface="Bookman Old Style"/>
              </a:rPr>
              <a:t>subclass. </a:t>
            </a:r>
            <a:r>
              <a:rPr sz="900" b="0" spc="-55" dirty="0">
                <a:latin typeface="Bookman Old Style"/>
                <a:cs typeface="Bookman Old Style"/>
              </a:rPr>
              <a:t>Listing </a:t>
            </a:r>
            <a:r>
              <a:rPr sz="900" b="0" spc="-85" dirty="0">
                <a:latin typeface="Bookman Old Style"/>
                <a:cs typeface="Bookman Old Style"/>
              </a:rPr>
              <a:t>3-1 </a:t>
            </a:r>
            <a:r>
              <a:rPr sz="900" b="0" spc="-65" dirty="0">
                <a:latin typeface="Bookman Old Style"/>
                <a:cs typeface="Bookman Old Style"/>
              </a:rPr>
              <a:t>is </a:t>
            </a:r>
            <a:r>
              <a:rPr sz="900" b="0" spc="-75" dirty="0">
                <a:latin typeface="Bookman Old Style"/>
                <a:cs typeface="Bookman Old Style"/>
              </a:rPr>
              <a:t>an </a:t>
            </a:r>
            <a:r>
              <a:rPr sz="900" b="0" spc="-55" dirty="0">
                <a:latin typeface="Bookman Old Style"/>
                <a:cs typeface="Bookman Old Style"/>
              </a:rPr>
              <a:t>example </a:t>
            </a:r>
            <a:r>
              <a:rPr sz="900" b="0" spc="-25" dirty="0">
                <a:latin typeface="Bookman Old Style"/>
                <a:cs typeface="Bookman Old Style"/>
              </a:rPr>
              <a:t>of </a:t>
            </a:r>
            <a:r>
              <a:rPr sz="900" b="0" spc="-75" dirty="0">
                <a:latin typeface="Bookman Old Style"/>
                <a:cs typeface="Bookman Old Style"/>
              </a:rPr>
              <a:t>a class that </a:t>
            </a:r>
            <a:r>
              <a:rPr sz="900" b="0" spc="-70" dirty="0">
                <a:latin typeface="Bookman Old Style"/>
                <a:cs typeface="Bookman Old Style"/>
              </a:rPr>
              <a:t>reads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60" dirty="0">
                <a:latin typeface="Bookman Old Style"/>
                <a:cs typeface="Bookman Old Style"/>
              </a:rPr>
              <a:t>contents </a:t>
            </a:r>
            <a:r>
              <a:rPr sz="900" b="0" spc="-25" dirty="0">
                <a:latin typeface="Bookman Old Style"/>
                <a:cs typeface="Bookman Old Style"/>
              </a:rPr>
              <a:t>of </a:t>
            </a:r>
            <a:r>
              <a:rPr sz="900" b="0" spc="-75" dirty="0">
                <a:latin typeface="Bookman Old Style"/>
                <a:cs typeface="Bookman Old Style"/>
              </a:rPr>
              <a:t>a  </a:t>
            </a:r>
            <a:r>
              <a:rPr sz="900" b="0" spc="-50" dirty="0">
                <a:latin typeface="Bookman Old Style"/>
                <a:cs typeface="Bookman Old Style"/>
              </a:rPr>
              <a:t>directory.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FileReader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class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reads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contents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based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supplied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path.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Any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files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added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file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tree,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but  </a:t>
            </a:r>
            <a:r>
              <a:rPr sz="900" b="0" spc="-55" dirty="0">
                <a:latin typeface="Bookman Old Style"/>
                <a:cs typeface="Bookman Old Style"/>
              </a:rPr>
              <a:t>where </a:t>
            </a:r>
            <a:r>
              <a:rPr sz="900" b="0" spc="-50" dirty="0">
                <a:latin typeface="Bookman Old Style"/>
                <a:cs typeface="Bookman Old Style"/>
              </a:rPr>
              <a:t>directories </a:t>
            </a:r>
            <a:r>
              <a:rPr sz="900" b="0" spc="-60" dirty="0">
                <a:latin typeface="Bookman Old Style"/>
                <a:cs typeface="Bookman Old Style"/>
              </a:rPr>
              <a:t>are </a:t>
            </a:r>
            <a:r>
              <a:rPr sz="900" b="0" spc="-55" dirty="0">
                <a:latin typeface="Bookman Old Style"/>
                <a:cs typeface="Bookman Old Style"/>
              </a:rPr>
              <a:t>found, there </a:t>
            </a:r>
            <a:r>
              <a:rPr sz="900" b="0" spc="-65" dirty="0">
                <a:latin typeface="Bookman Old Style"/>
                <a:cs typeface="Bookman Old Style"/>
              </a:rPr>
              <a:t>is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60" dirty="0">
                <a:latin typeface="Bookman Old Style"/>
                <a:cs typeface="Bookman Old Style"/>
              </a:rPr>
              <a:t>recursive </a:t>
            </a:r>
            <a:r>
              <a:rPr sz="900" b="0" spc="-50" dirty="0">
                <a:latin typeface="Bookman Old Style"/>
                <a:cs typeface="Bookman Old Style"/>
              </a:rPr>
              <a:t>call </a:t>
            </a:r>
            <a:r>
              <a:rPr sz="900" b="0" spc="-45" dirty="0">
                <a:latin typeface="Bookman Old Style"/>
                <a:cs typeface="Bookman Old Style"/>
              </a:rPr>
              <a:t>to </a:t>
            </a:r>
            <a:r>
              <a:rPr sz="900" spc="-5" dirty="0">
                <a:latin typeface="SimSun"/>
                <a:cs typeface="SimSun"/>
              </a:rPr>
              <a:t>this.getFiles</a:t>
            </a:r>
            <a:r>
              <a:rPr sz="900" b="0" spc="-5" dirty="0">
                <a:latin typeface="Bookman Old Style"/>
                <a:cs typeface="Bookman Old Style"/>
              </a:rPr>
              <a:t>. </a:t>
            </a:r>
            <a:r>
              <a:rPr sz="900" b="0" spc="-55" dirty="0">
                <a:latin typeface="Bookman Old Style"/>
                <a:cs typeface="Bookman Old Style"/>
              </a:rPr>
              <a:t>These </a:t>
            </a:r>
            <a:r>
              <a:rPr sz="900" b="0" spc="-60" dirty="0">
                <a:latin typeface="Bookman Old Style"/>
                <a:cs typeface="Bookman Old Style"/>
              </a:rPr>
              <a:t>calls </a:t>
            </a:r>
            <a:r>
              <a:rPr sz="900" b="0" spc="-50" dirty="0">
                <a:latin typeface="Bookman Old Style"/>
                <a:cs typeface="Bookman Old Style"/>
              </a:rPr>
              <a:t>would </a:t>
            </a:r>
            <a:r>
              <a:rPr sz="900" b="0" spc="-55" dirty="0">
                <a:latin typeface="Bookman Old Style"/>
                <a:cs typeface="Bookman Old Style"/>
              </a:rPr>
              <a:t>continue </a:t>
            </a:r>
            <a:r>
              <a:rPr sz="900" b="0" spc="-60" dirty="0">
                <a:latin typeface="Bookman Old Style"/>
                <a:cs typeface="Bookman Old Style"/>
              </a:rPr>
              <a:t>until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50" dirty="0">
                <a:latin typeface="Bookman Old Style"/>
                <a:cs typeface="Bookman Old Style"/>
              </a:rPr>
              <a:t>entire  </a:t>
            </a:r>
            <a:r>
              <a:rPr sz="900" b="0" spc="-70" dirty="0">
                <a:latin typeface="Bookman Old Style"/>
                <a:cs typeface="Bookman Old Style"/>
              </a:rPr>
              <a:t>path </a:t>
            </a:r>
            <a:r>
              <a:rPr sz="900" b="0" spc="-55" dirty="0">
                <a:latin typeface="Bookman Old Style"/>
                <a:cs typeface="Bookman Old Style"/>
              </a:rPr>
              <a:t>including </a:t>
            </a:r>
            <a:r>
              <a:rPr sz="900" b="0" spc="-45" dirty="0">
                <a:latin typeface="Bookman Old Style"/>
                <a:cs typeface="Bookman Old Style"/>
              </a:rPr>
              <a:t>all </a:t>
            </a:r>
            <a:r>
              <a:rPr sz="900" b="0" spc="-60" dirty="0">
                <a:latin typeface="Bookman Old Style"/>
                <a:cs typeface="Bookman Old Style"/>
              </a:rPr>
              <a:t>subfolders are </a:t>
            </a:r>
            <a:r>
              <a:rPr sz="900" b="0" spc="-50" dirty="0">
                <a:latin typeface="Bookman Old Style"/>
                <a:cs typeface="Bookman Old Style"/>
              </a:rPr>
              <a:t>added </a:t>
            </a:r>
            <a:r>
              <a:rPr sz="900" b="0" spc="-45" dirty="0">
                <a:latin typeface="Bookman Old Style"/>
                <a:cs typeface="Bookman Old Style"/>
              </a:rPr>
              <a:t>to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30" dirty="0">
                <a:latin typeface="Bookman Old Style"/>
                <a:cs typeface="Bookman Old Style"/>
              </a:rPr>
              <a:t>file </a:t>
            </a:r>
            <a:r>
              <a:rPr sz="900" b="0" spc="-55" dirty="0">
                <a:latin typeface="Bookman Old Style"/>
                <a:cs typeface="Bookman Old Style"/>
              </a:rPr>
              <a:t>tree. </a:t>
            </a:r>
            <a:r>
              <a:rPr sz="900" b="0" spc="-45" dirty="0">
                <a:latin typeface="Bookman Old Style"/>
                <a:cs typeface="Bookman Old Style"/>
              </a:rPr>
              <a:t>The </a:t>
            </a:r>
            <a:r>
              <a:rPr sz="900" dirty="0">
                <a:latin typeface="SimSun"/>
                <a:cs typeface="SimSun"/>
              </a:rPr>
              <a:t>fs.reaaddirSync </a:t>
            </a:r>
            <a:r>
              <a:rPr sz="900" b="0" spc="-65" dirty="0">
                <a:latin typeface="Bookman Old Style"/>
                <a:cs typeface="Bookman Old Style"/>
              </a:rPr>
              <a:t>and </a:t>
            </a:r>
            <a:r>
              <a:rPr sz="900" dirty="0">
                <a:latin typeface="SimSun"/>
                <a:cs typeface="SimSun"/>
              </a:rPr>
              <a:t>fs.statSync </a:t>
            </a:r>
            <a:r>
              <a:rPr sz="900" b="0" spc="-60" dirty="0">
                <a:latin typeface="Bookman Old Style"/>
                <a:cs typeface="Bookman Old Style"/>
              </a:rPr>
              <a:t>methods </a:t>
            </a:r>
            <a:r>
              <a:rPr sz="900" b="0" spc="-45" dirty="0">
                <a:latin typeface="Bookman Old Style"/>
                <a:cs typeface="Bookman Old Style"/>
              </a:rPr>
              <a:t>belong to  </a:t>
            </a:r>
            <a:r>
              <a:rPr sz="900" b="0" spc="-85" dirty="0">
                <a:latin typeface="Bookman Old Style"/>
                <a:cs typeface="Bookman Old Style"/>
              </a:rPr>
              <a:t>NodeJS,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which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covered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more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detail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Chapter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6.</a:t>
            </a:r>
            <a:endParaRPr sz="900" dirty="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5" dirty="0">
                <a:latin typeface="Book Antiqua"/>
                <a:cs typeface="Book Antiqua"/>
              </a:rPr>
              <a:t>3-1. </a:t>
            </a:r>
            <a:r>
              <a:rPr sz="900" b="0" spc="-55" dirty="0">
                <a:latin typeface="Bookman Old Style"/>
                <a:cs typeface="Bookman Old Style"/>
              </a:rPr>
              <a:t>Open</a:t>
            </a:r>
            <a:r>
              <a:rPr sz="900" b="0" spc="-15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recursion</a:t>
            </a:r>
            <a:endParaRPr sz="900" dirty="0">
              <a:latin typeface="Bookman Old Style"/>
              <a:cs typeface="Bookman Old Style"/>
            </a:endParaRPr>
          </a:p>
          <a:p>
            <a:pPr marL="241300" marR="4358640" indent="-228600">
              <a:lnSpc>
                <a:spcPct val="101800"/>
              </a:lnSpc>
              <a:spcBef>
                <a:spcPts val="650"/>
              </a:spcBef>
            </a:pPr>
            <a:r>
              <a:rPr sz="900" dirty="0">
                <a:latin typeface="SimSun"/>
                <a:cs typeface="SimSun"/>
              </a:rPr>
              <a:t>interface FileItem {  path: string;  contents: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string[];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class FileReader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</a:p>
          <a:p>
            <a:pPr marL="469900" marR="2987040" indent="-22860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getFiles(path: string, depth: number = 0)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  var fileTree =</a:t>
            </a:r>
            <a:r>
              <a:rPr sz="900" spc="-1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[];</a:t>
            </a: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var files =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fs.readdirSync(path);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50" dirty="0">
              <a:latin typeface="Times New Roman"/>
              <a:cs typeface="Times New Roman"/>
            </a:endParaRPr>
          </a:p>
          <a:p>
            <a:pPr marL="698500" marR="2929890" indent="-22860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for (var i = 0; i &lt; files.length; i++)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  var file =</a:t>
            </a:r>
            <a:r>
              <a:rPr sz="900" spc="-2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files[i];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3E10638-F5D4-42BE-913A-FB437601C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25512" y="301118"/>
            <a:ext cx="198818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Chapter </a:t>
            </a:r>
            <a:r>
              <a:rPr sz="800" spc="-65" dirty="0">
                <a:latin typeface="Arial"/>
                <a:cs typeface="Arial"/>
              </a:rPr>
              <a:t>3 </a:t>
            </a:r>
            <a:r>
              <a:rPr sz="800" spc="-195" dirty="0">
                <a:solidFill>
                  <a:srgbClr val="CFD0D0"/>
                </a:solidFill>
                <a:latin typeface="MS UI Gothic"/>
                <a:cs typeface="MS UI Gothic"/>
              </a:rPr>
              <a:t>■ </a:t>
            </a:r>
            <a:r>
              <a:rPr sz="800" spc="-25" dirty="0">
                <a:latin typeface="Arial"/>
                <a:cs typeface="Arial"/>
              </a:rPr>
              <a:t>ObjeCt </a:t>
            </a:r>
            <a:r>
              <a:rPr sz="800" spc="-15" dirty="0">
                <a:latin typeface="Arial"/>
                <a:cs typeface="Arial"/>
              </a:rPr>
              <a:t>OrientatiOn </a:t>
            </a:r>
            <a:r>
              <a:rPr sz="800" spc="-10" dirty="0">
                <a:latin typeface="Arial"/>
                <a:cs typeface="Arial"/>
              </a:rPr>
              <a:t>in</a:t>
            </a:r>
            <a:r>
              <a:rPr sz="800" spc="-12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typeSCript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5800" y="6793813"/>
            <a:ext cx="5715000" cy="0"/>
          </a:xfrm>
          <a:custGeom>
            <a:avLst/>
            <a:gdLst/>
            <a:ahLst/>
            <a:cxnLst/>
            <a:rect l="l" t="t" r="r" b="b"/>
            <a:pathLst>
              <a:path w="5715000">
                <a:moveTo>
                  <a:pt x="0" y="0"/>
                </a:moveTo>
                <a:lnTo>
                  <a:pt x="5715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" y="7500569"/>
            <a:ext cx="5715000" cy="0"/>
          </a:xfrm>
          <a:custGeom>
            <a:avLst/>
            <a:gdLst/>
            <a:ahLst/>
            <a:cxnLst/>
            <a:rect l="l" t="t" r="r" b="b"/>
            <a:pathLst>
              <a:path w="5715000">
                <a:moveTo>
                  <a:pt x="0" y="0"/>
                </a:moveTo>
                <a:lnTo>
                  <a:pt x="5715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3097" y="593038"/>
            <a:ext cx="5692775" cy="681545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698500" marR="3271520">
              <a:lnSpc>
                <a:spcPct val="101800"/>
              </a:lnSpc>
              <a:spcBef>
                <a:spcPts val="80"/>
              </a:spcBef>
            </a:pPr>
            <a:r>
              <a:rPr sz="900" dirty="0">
                <a:latin typeface="SimSun"/>
                <a:cs typeface="SimSun"/>
              </a:rPr>
              <a:t>var stats =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fs.statSync(file);  var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fileItem;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if (stats.isDirectory())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927100" marR="310007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// Add directory and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contents  fileItem =</a:t>
            </a:r>
            <a:r>
              <a:rPr sz="900" spc="-1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R="2744470" algn="ctr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path: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file,</a:t>
            </a:r>
            <a:endParaRPr sz="900">
              <a:latin typeface="SimSun"/>
              <a:cs typeface="SimSun"/>
            </a:endParaRPr>
          </a:p>
          <a:p>
            <a:pPr marL="1155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contents: </a:t>
            </a:r>
            <a:r>
              <a:rPr sz="900" b="1" spc="35" dirty="0">
                <a:latin typeface="Arial"/>
                <a:cs typeface="Arial"/>
              </a:rPr>
              <a:t>this.getFiles(</a:t>
            </a:r>
            <a:r>
              <a:rPr sz="900" spc="35" dirty="0">
                <a:latin typeface="SimSun"/>
                <a:cs typeface="SimSun"/>
              </a:rPr>
              <a:t>file, </a:t>
            </a:r>
            <a:r>
              <a:rPr sz="900" dirty="0">
                <a:latin typeface="SimSun"/>
                <a:cs typeface="SimSun"/>
              </a:rPr>
              <a:t>(depth +</a:t>
            </a:r>
            <a:r>
              <a:rPr sz="900" spc="-40" dirty="0">
                <a:latin typeface="SimSun"/>
                <a:cs typeface="SimSun"/>
              </a:rPr>
              <a:t> </a:t>
            </a:r>
            <a:r>
              <a:rPr sz="900" spc="50" dirty="0">
                <a:latin typeface="SimSun"/>
                <a:cs typeface="SimSun"/>
              </a:rPr>
              <a:t>1)</a:t>
            </a:r>
            <a:r>
              <a:rPr sz="900" b="1" spc="50" dirty="0"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};</a:t>
            </a:r>
            <a:endParaRPr sz="900">
              <a:latin typeface="SimSun"/>
              <a:cs typeface="SimSun"/>
            </a:endParaRPr>
          </a:p>
          <a:p>
            <a:pPr marL="6985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 else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927100" marR="407162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// Add file  fileItem =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1155700" marR="3843020" indent="-57150" algn="ctr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path: file,  contents: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[]</a:t>
            </a:r>
            <a:endParaRPr sz="900">
              <a:latin typeface="SimSun"/>
              <a:cs typeface="SimSun"/>
            </a:endParaRPr>
          </a:p>
          <a:p>
            <a:pPr marL="9271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};</a:t>
            </a:r>
            <a:endParaRPr sz="900">
              <a:latin typeface="SimSun"/>
              <a:cs typeface="SimSun"/>
            </a:endParaRPr>
          </a:p>
          <a:p>
            <a:pPr marL="6985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fileTree.push(fileItem);</a:t>
            </a:r>
            <a:endParaRPr sz="9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900" dirty="0">
                <a:latin typeface="SimSun"/>
                <a:cs typeface="SimSun"/>
              </a:rPr>
              <a:t>return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fileTree;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L="241300" marR="3157220" indent="-22860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class LimitedFileReader extends FileReader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  constructor(public maxDepth: number)</a:t>
            </a:r>
            <a:r>
              <a:rPr sz="900" spc="-6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super();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L="469900" marR="3442970" indent="-228600">
              <a:lnSpc>
                <a:spcPct val="101800"/>
              </a:lnSpc>
              <a:spcBef>
                <a:spcPts val="5"/>
              </a:spcBef>
            </a:pPr>
            <a:r>
              <a:rPr sz="900" dirty="0">
                <a:latin typeface="SimSun"/>
                <a:cs typeface="SimSun"/>
              </a:rPr>
              <a:t>getFiles(path: string, depth = 0)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  if (depth &gt; this.maxDepth)</a:t>
            </a:r>
            <a:r>
              <a:rPr sz="900" spc="-6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6985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return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[];</a:t>
            </a:r>
            <a:endParaRPr sz="9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return super.getFiles(path,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depth);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292862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// instatiating an instance of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LimitedFileReader  var fileReader = new</a:t>
            </a:r>
            <a:r>
              <a:rPr sz="900" spc="-4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LimitedFileReader(1);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172847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// results in only the top level, and one additional level being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read  var files =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fileReader.getFiles('path');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 marR="5080">
              <a:lnSpc>
                <a:spcPct val="116700"/>
              </a:lnSpc>
              <a:spcBef>
                <a:spcPts val="5"/>
              </a:spcBef>
              <a:buClr>
                <a:srgbClr val="CFD0D0"/>
              </a:buClr>
              <a:buFont typeface="MS UI Gothic"/>
              <a:buChar char="■"/>
              <a:tabLst>
                <a:tab pos="140335" algn="l"/>
              </a:tabLst>
            </a:pPr>
            <a:r>
              <a:rPr sz="1000" b="1" spc="-105" dirty="0">
                <a:latin typeface="Arial"/>
                <a:cs typeface="Arial"/>
              </a:rPr>
              <a:t>Note </a:t>
            </a:r>
            <a:r>
              <a:rPr sz="1000" spc="-20" dirty="0">
                <a:latin typeface="Arial"/>
                <a:cs typeface="Arial"/>
              </a:rPr>
              <a:t>i </a:t>
            </a:r>
            <a:r>
              <a:rPr sz="1000" spc="-100" dirty="0">
                <a:latin typeface="Arial"/>
                <a:cs typeface="Arial"/>
              </a:rPr>
              <a:t>used </a:t>
            </a:r>
            <a:r>
              <a:rPr sz="1000" spc="-75" dirty="0">
                <a:latin typeface="Arial"/>
                <a:cs typeface="Arial"/>
              </a:rPr>
              <a:t>the </a:t>
            </a:r>
            <a:r>
              <a:rPr sz="1000" spc="-110" dirty="0">
                <a:latin typeface="Arial"/>
                <a:cs typeface="Arial"/>
              </a:rPr>
              <a:t>Sync </a:t>
            </a:r>
            <a:r>
              <a:rPr sz="1000" spc="-85" dirty="0">
                <a:latin typeface="Arial"/>
                <a:cs typeface="Arial"/>
              </a:rPr>
              <a:t>versions </a:t>
            </a:r>
            <a:r>
              <a:rPr sz="1000" spc="-70" dirty="0">
                <a:latin typeface="Arial"/>
                <a:cs typeface="Arial"/>
              </a:rPr>
              <a:t>of </a:t>
            </a:r>
            <a:r>
              <a:rPr sz="1000" spc="-75" dirty="0">
                <a:latin typeface="Arial"/>
                <a:cs typeface="Arial"/>
              </a:rPr>
              <a:t>the </a:t>
            </a:r>
            <a:r>
              <a:rPr sz="1000" spc="-50" dirty="0">
                <a:latin typeface="Arial"/>
                <a:cs typeface="Arial"/>
              </a:rPr>
              <a:t>nodejS </a:t>
            </a:r>
            <a:r>
              <a:rPr sz="1000" spc="-45" dirty="0">
                <a:latin typeface="Arial"/>
                <a:cs typeface="Arial"/>
              </a:rPr>
              <a:t>file </a:t>
            </a:r>
            <a:r>
              <a:rPr sz="1000" spc="-90" dirty="0">
                <a:latin typeface="Arial"/>
                <a:cs typeface="Arial"/>
              </a:rPr>
              <a:t>system </a:t>
            </a:r>
            <a:r>
              <a:rPr sz="1000" spc="-60" dirty="0">
                <a:latin typeface="Arial"/>
                <a:cs typeface="Arial"/>
              </a:rPr>
              <a:t>calls, </a:t>
            </a:r>
            <a:r>
              <a:rPr sz="900" dirty="0">
                <a:latin typeface="SimSun"/>
                <a:cs typeface="SimSun"/>
              </a:rPr>
              <a:t>readdirSync </a:t>
            </a:r>
            <a:r>
              <a:rPr sz="1000" spc="-100" dirty="0">
                <a:latin typeface="Arial"/>
                <a:cs typeface="Arial"/>
              </a:rPr>
              <a:t>and </a:t>
            </a:r>
            <a:r>
              <a:rPr sz="900" spc="-5" dirty="0">
                <a:latin typeface="SimSun"/>
                <a:cs typeface="SimSun"/>
              </a:rPr>
              <a:t>statSync</a:t>
            </a:r>
            <a:r>
              <a:rPr sz="1000" spc="-5" dirty="0">
                <a:latin typeface="Arial"/>
                <a:cs typeface="Arial"/>
              </a:rPr>
              <a:t>, </a:t>
            </a:r>
            <a:r>
              <a:rPr sz="1000" spc="-100" dirty="0">
                <a:latin typeface="Arial"/>
                <a:cs typeface="Arial"/>
              </a:rPr>
              <a:t>because </a:t>
            </a:r>
            <a:r>
              <a:rPr sz="1000" spc="-80" dirty="0">
                <a:latin typeface="Arial"/>
                <a:cs typeface="Arial"/>
              </a:rPr>
              <a:t>they </a:t>
            </a:r>
            <a:r>
              <a:rPr sz="1000" spc="-100" dirty="0">
                <a:latin typeface="Arial"/>
                <a:cs typeface="Arial"/>
              </a:rPr>
              <a:t>make </a:t>
            </a:r>
            <a:r>
              <a:rPr sz="1000" spc="-75" dirty="0">
                <a:latin typeface="Arial"/>
                <a:cs typeface="Arial"/>
              </a:rPr>
              <a:t>the  </a:t>
            </a:r>
            <a:r>
              <a:rPr sz="1000" spc="-95" dirty="0">
                <a:latin typeface="Arial"/>
                <a:cs typeface="Arial"/>
              </a:rPr>
              <a:t>examples much </a:t>
            </a:r>
            <a:r>
              <a:rPr sz="1000" spc="-75" dirty="0">
                <a:latin typeface="Arial"/>
                <a:cs typeface="Arial"/>
              </a:rPr>
              <a:t>simpler. </a:t>
            </a:r>
            <a:r>
              <a:rPr sz="1000" spc="-60" dirty="0">
                <a:latin typeface="Arial"/>
                <a:cs typeface="Arial"/>
              </a:rPr>
              <a:t>in </a:t>
            </a:r>
            <a:r>
              <a:rPr sz="1000" spc="-114" dirty="0">
                <a:latin typeface="Arial"/>
                <a:cs typeface="Arial"/>
              </a:rPr>
              <a:t>a </a:t>
            </a:r>
            <a:r>
              <a:rPr sz="1000" spc="-70" dirty="0">
                <a:latin typeface="Arial"/>
                <a:cs typeface="Arial"/>
              </a:rPr>
              <a:t>real </a:t>
            </a:r>
            <a:r>
              <a:rPr sz="1000" spc="-90" dirty="0">
                <a:latin typeface="Arial"/>
                <a:cs typeface="Arial"/>
              </a:rPr>
              <a:t>program </a:t>
            </a:r>
            <a:r>
              <a:rPr sz="1000" spc="-100" dirty="0">
                <a:latin typeface="Arial"/>
                <a:cs typeface="Arial"/>
              </a:rPr>
              <a:t>you </a:t>
            </a:r>
            <a:r>
              <a:rPr sz="1000" spc="-85" dirty="0">
                <a:latin typeface="Arial"/>
                <a:cs typeface="Arial"/>
              </a:rPr>
              <a:t>should </a:t>
            </a:r>
            <a:r>
              <a:rPr sz="1000" spc="-80" dirty="0">
                <a:latin typeface="Arial"/>
                <a:cs typeface="Arial"/>
              </a:rPr>
              <a:t>consider using </a:t>
            </a:r>
            <a:r>
              <a:rPr sz="1000" spc="-75" dirty="0">
                <a:latin typeface="Arial"/>
                <a:cs typeface="Arial"/>
              </a:rPr>
              <a:t>the </a:t>
            </a:r>
            <a:r>
              <a:rPr sz="1000" spc="-85" dirty="0">
                <a:latin typeface="Arial"/>
                <a:cs typeface="Arial"/>
              </a:rPr>
              <a:t>standard </a:t>
            </a:r>
            <a:r>
              <a:rPr sz="1000" spc="-75" dirty="0">
                <a:latin typeface="Arial"/>
                <a:cs typeface="Arial"/>
              </a:rPr>
              <a:t>equivalents, </a:t>
            </a:r>
            <a:r>
              <a:rPr sz="900" dirty="0">
                <a:latin typeface="SimSun"/>
                <a:cs typeface="SimSun"/>
              </a:rPr>
              <a:t>readdir </a:t>
            </a:r>
            <a:r>
              <a:rPr sz="1000" spc="-100" dirty="0">
                <a:latin typeface="Arial"/>
                <a:cs typeface="Arial"/>
              </a:rPr>
              <a:t>and </a:t>
            </a:r>
            <a:r>
              <a:rPr sz="900" spc="-10" dirty="0">
                <a:latin typeface="SimSun"/>
                <a:cs typeface="SimSun"/>
              </a:rPr>
              <a:t>stat</a:t>
            </a:r>
            <a:r>
              <a:rPr sz="1000" spc="-10" dirty="0">
                <a:latin typeface="Arial"/>
                <a:cs typeface="Arial"/>
              </a:rPr>
              <a:t>, </a:t>
            </a:r>
            <a:r>
              <a:rPr sz="1000" spc="-75" dirty="0">
                <a:latin typeface="Arial"/>
                <a:cs typeface="Arial"/>
              </a:rPr>
              <a:t>which  </a:t>
            </a:r>
            <a:r>
              <a:rPr sz="1000" spc="-85" dirty="0">
                <a:latin typeface="Arial"/>
                <a:cs typeface="Arial"/>
              </a:rPr>
              <a:t>accept </a:t>
            </a:r>
            <a:r>
              <a:rPr sz="1000" spc="-114" dirty="0">
                <a:latin typeface="Arial"/>
                <a:cs typeface="Arial"/>
              </a:rPr>
              <a:t>a </a:t>
            </a:r>
            <a:r>
              <a:rPr sz="1000" spc="-70" dirty="0">
                <a:latin typeface="Arial"/>
                <a:cs typeface="Arial"/>
              </a:rPr>
              <a:t>callback</a:t>
            </a:r>
            <a:r>
              <a:rPr sz="1000" spc="-85" dirty="0"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function.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59118" y="7992871"/>
            <a:ext cx="15684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10" dirty="0">
                <a:latin typeface="Bookman Old Style"/>
                <a:cs typeface="Bookman Old Style"/>
              </a:rPr>
              <a:t>65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82900" y="8241630"/>
            <a:ext cx="10915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www.it-ebooks.info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500" y="7992871"/>
            <a:ext cx="15748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10" dirty="0">
                <a:latin typeface="Bookman Old Style"/>
                <a:cs typeface="Bookman Old Style"/>
              </a:rPr>
              <a:t>66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82900" y="8241630"/>
            <a:ext cx="10915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www.it-ebooks.info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44500" y="301118"/>
            <a:ext cx="5739765" cy="44546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0" spc="-65" dirty="0">
                <a:latin typeface="Bookman Old Style"/>
                <a:cs typeface="Bookman Old Style"/>
              </a:rPr>
              <a:t>.</a:t>
            </a:r>
            <a:endParaRPr sz="900" dirty="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400" b="0" spc="-105" dirty="0">
                <a:latin typeface="Bookman Old Style"/>
                <a:cs typeface="Bookman Old Style"/>
              </a:rPr>
              <a:t>Encapsulation</a:t>
            </a:r>
            <a:endParaRPr sz="1400" dirty="0">
              <a:latin typeface="Bookman Old Style"/>
              <a:cs typeface="Bookman Old Style"/>
            </a:endParaRPr>
          </a:p>
          <a:p>
            <a:pPr marL="12700" marR="11430">
              <a:lnSpc>
                <a:spcPct val="101800"/>
              </a:lnSpc>
              <a:spcBef>
                <a:spcPts val="505"/>
              </a:spcBef>
            </a:pPr>
            <a:r>
              <a:rPr sz="900" b="0" spc="-70" dirty="0">
                <a:latin typeface="Bookman Old Style"/>
                <a:cs typeface="Bookman Old Style"/>
              </a:rPr>
              <a:t>Encapsulation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fully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supported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TypeScript.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A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class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instance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contain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both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properties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methods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operate  </a:t>
            </a:r>
            <a:r>
              <a:rPr sz="900" b="0" spc="-45" dirty="0">
                <a:latin typeface="Bookman Old Style"/>
                <a:cs typeface="Bookman Old Style"/>
              </a:rPr>
              <a:t>on </a:t>
            </a:r>
            <a:r>
              <a:rPr sz="900" b="0" spc="-60" dirty="0">
                <a:latin typeface="Bookman Old Style"/>
                <a:cs typeface="Bookman Old Style"/>
              </a:rPr>
              <a:t>those </a:t>
            </a:r>
            <a:r>
              <a:rPr sz="900" b="0" spc="-50" dirty="0">
                <a:latin typeface="Bookman Old Style"/>
                <a:cs typeface="Bookman Old Style"/>
              </a:rPr>
              <a:t>properties; </a:t>
            </a:r>
            <a:r>
              <a:rPr sz="900" b="0" spc="-65" dirty="0">
                <a:latin typeface="Bookman Old Style"/>
                <a:cs typeface="Bookman Old Style"/>
              </a:rPr>
              <a:t>this is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60" dirty="0">
                <a:latin typeface="Bookman Old Style"/>
                <a:cs typeface="Bookman Old Style"/>
              </a:rPr>
              <a:t>encapsulation </a:t>
            </a:r>
            <a:r>
              <a:rPr sz="900" b="0" spc="-25" dirty="0">
                <a:latin typeface="Bookman Old Style"/>
                <a:cs typeface="Bookman Old Style"/>
              </a:rPr>
              <a:t>of </a:t>
            </a:r>
            <a:r>
              <a:rPr sz="900" b="0" spc="-70" dirty="0">
                <a:latin typeface="Bookman Old Style"/>
                <a:cs typeface="Bookman Old Style"/>
              </a:rPr>
              <a:t>data </a:t>
            </a:r>
            <a:r>
              <a:rPr sz="900" b="0" spc="-65" dirty="0">
                <a:latin typeface="Bookman Old Style"/>
                <a:cs typeface="Bookman Old Style"/>
              </a:rPr>
              <a:t>and behavior. </a:t>
            </a:r>
            <a:r>
              <a:rPr sz="900" b="0" spc="-45" dirty="0">
                <a:latin typeface="Bookman Old Style"/>
                <a:cs typeface="Bookman Old Style"/>
              </a:rPr>
              <a:t>The </a:t>
            </a:r>
            <a:r>
              <a:rPr sz="900" b="0" spc="-50" dirty="0">
                <a:latin typeface="Bookman Old Style"/>
                <a:cs typeface="Bookman Old Style"/>
              </a:rPr>
              <a:t>properties </a:t>
            </a:r>
            <a:r>
              <a:rPr sz="900" b="0" spc="-70" dirty="0">
                <a:latin typeface="Bookman Old Style"/>
                <a:cs typeface="Bookman Old Style"/>
              </a:rPr>
              <a:t>can </a:t>
            </a:r>
            <a:r>
              <a:rPr sz="900" b="0" spc="-55" dirty="0">
                <a:latin typeface="Bookman Old Style"/>
                <a:cs typeface="Bookman Old Style"/>
              </a:rPr>
              <a:t>also </a:t>
            </a:r>
            <a:r>
              <a:rPr sz="900" b="0" spc="-45" dirty="0">
                <a:latin typeface="Bookman Old Style"/>
                <a:cs typeface="Bookman Old Style"/>
              </a:rPr>
              <a:t>be </a:t>
            </a:r>
            <a:r>
              <a:rPr sz="900" b="0" spc="-50" dirty="0">
                <a:latin typeface="Bookman Old Style"/>
                <a:cs typeface="Bookman Old Style"/>
              </a:rPr>
              <a:t>hidden </a:t>
            </a:r>
            <a:r>
              <a:rPr sz="900" b="0" spc="-70" dirty="0">
                <a:latin typeface="Bookman Old Style"/>
                <a:cs typeface="Bookman Old Style"/>
              </a:rPr>
              <a:t>using </a:t>
            </a:r>
            <a:r>
              <a:rPr sz="900" b="0" spc="-55" dirty="0">
                <a:latin typeface="Bookman Old Style"/>
                <a:cs typeface="Bookman Old Style"/>
              </a:rPr>
              <a:t>the  </a:t>
            </a:r>
            <a:r>
              <a:rPr sz="900" dirty="0">
                <a:latin typeface="SimSun"/>
                <a:cs typeface="SimSun"/>
              </a:rPr>
              <a:t>private</a:t>
            </a:r>
            <a:r>
              <a:rPr sz="900" spc="-265" dirty="0">
                <a:latin typeface="SimSun"/>
                <a:cs typeface="SimSun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access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modifier,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which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hides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data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from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code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outside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class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instance.</a:t>
            </a:r>
            <a:endParaRPr sz="900" dirty="0">
              <a:latin typeface="Bookman Old Style"/>
              <a:cs typeface="Bookman Old Style"/>
            </a:endParaRPr>
          </a:p>
          <a:p>
            <a:pPr marL="12700" marR="228600" indent="228600">
              <a:lnSpc>
                <a:spcPct val="101800"/>
              </a:lnSpc>
            </a:pPr>
            <a:r>
              <a:rPr sz="900" b="0" spc="-4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common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use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encapsulation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data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hiding;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preventing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access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data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from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outside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class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except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via  </a:t>
            </a:r>
            <a:r>
              <a:rPr sz="900" b="0" spc="-45" dirty="0">
                <a:latin typeface="Bookman Old Style"/>
                <a:cs typeface="Bookman Old Style"/>
              </a:rPr>
              <a:t>explicit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operations.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example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Listing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3-2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shows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Totalizer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class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has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private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total</a:t>
            </a:r>
            <a:r>
              <a:rPr sz="900" spc="-265" dirty="0">
                <a:latin typeface="SimSun"/>
                <a:cs typeface="SimSun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property,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which  cannot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modified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code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outside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Totalizer</a:t>
            </a:r>
            <a:r>
              <a:rPr sz="900" spc="-265" dirty="0">
                <a:latin typeface="SimSun"/>
                <a:cs typeface="SimSun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class.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property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change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when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external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code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calls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  </a:t>
            </a:r>
            <a:r>
              <a:rPr sz="900" b="0" spc="-60" dirty="0">
                <a:latin typeface="Bookman Old Style"/>
                <a:cs typeface="Bookman Old Style"/>
              </a:rPr>
              <a:t>methods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defined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class.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This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removes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risk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endParaRPr sz="900" dirty="0">
              <a:latin typeface="Bookman Old Style"/>
              <a:cs typeface="Bookman Old Style"/>
            </a:endParaRPr>
          </a:p>
          <a:p>
            <a:pPr marL="607060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b="0" spc="-70" dirty="0">
                <a:latin typeface="Bookman Old Style"/>
                <a:cs typeface="Bookman Old Style"/>
              </a:rPr>
              <a:t>External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code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adding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donation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without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adding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tax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rebate</a:t>
            </a:r>
            <a:endParaRPr sz="900" dirty="0">
              <a:latin typeface="Bookman Old Style"/>
              <a:cs typeface="Bookman Old Style"/>
            </a:endParaRPr>
          </a:p>
          <a:p>
            <a:pPr marL="607060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b="0" spc="-70" dirty="0">
                <a:latin typeface="Bookman Old Style"/>
                <a:cs typeface="Bookman Old Style"/>
              </a:rPr>
              <a:t>External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code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failing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validate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amount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positive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number</a:t>
            </a:r>
            <a:endParaRPr sz="900" dirty="0">
              <a:latin typeface="Bookman Old Style"/>
              <a:cs typeface="Bookman Old Style"/>
            </a:endParaRPr>
          </a:p>
          <a:p>
            <a:pPr marL="607060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b="0" spc="-4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tax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rebate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calculation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appearing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many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places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calling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code</a:t>
            </a:r>
            <a:endParaRPr sz="900" dirty="0">
              <a:latin typeface="Bookman Old Style"/>
              <a:cs typeface="Bookman Old Style"/>
            </a:endParaRPr>
          </a:p>
          <a:p>
            <a:pPr marL="607060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b="0" spc="-45" dirty="0">
                <a:latin typeface="Bookman Old Style"/>
                <a:cs typeface="Bookman Old Style"/>
              </a:rPr>
              <a:t>The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tax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rate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appearing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many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places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external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code</a:t>
            </a:r>
            <a:endParaRPr sz="900" dirty="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607060">
              <a:lnSpc>
                <a:spcPct val="100000"/>
              </a:lnSpc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5" dirty="0">
                <a:latin typeface="Book Antiqua"/>
                <a:cs typeface="Book Antiqua"/>
              </a:rPr>
              <a:t>3-2.</a:t>
            </a:r>
            <a:r>
              <a:rPr sz="900" b="1" i="1" spc="190" dirty="0">
                <a:latin typeface="Book Antiqua"/>
                <a:cs typeface="Book Antiqua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Encapsulation</a:t>
            </a:r>
            <a:endParaRPr sz="900" dirty="0">
              <a:latin typeface="Bookman Old Style"/>
              <a:cs typeface="Bookman Old Style"/>
            </a:endParaRPr>
          </a:p>
          <a:p>
            <a:pPr marL="835660" marR="3867150" indent="-228600">
              <a:lnSpc>
                <a:spcPct val="101800"/>
              </a:lnSpc>
              <a:spcBef>
                <a:spcPts val="650"/>
              </a:spcBef>
            </a:pPr>
            <a:r>
              <a:rPr sz="900" dirty="0">
                <a:latin typeface="SimSun"/>
                <a:cs typeface="SimSun"/>
              </a:rPr>
              <a:t>class Totalizer {  private total =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0;</a:t>
            </a:r>
          </a:p>
          <a:p>
            <a:pPr marL="83566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private taxRateFactor =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0.2;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064260" marR="3238500" indent="-22860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addDonation(amount: number)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  if (amount &lt;= 0)</a:t>
            </a:r>
            <a:r>
              <a:rPr sz="900" spc="-4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</a:p>
          <a:p>
            <a:pPr marL="129286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throw new Error('Donation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exception');</a:t>
            </a:r>
          </a:p>
          <a:p>
            <a:pPr marL="106426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064260" marR="215265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var taxRebate = amount *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this.taxRateFactor;  var totalDonation = amount +</a:t>
            </a:r>
            <a:r>
              <a:rPr sz="900" spc="-5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taxRebate;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260782" y="7992871"/>
            <a:ext cx="15303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25" dirty="0">
                <a:latin typeface="Bookman Old Style"/>
                <a:cs typeface="Bookman Old Style"/>
              </a:rPr>
              <a:t>67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82900" y="8241630"/>
            <a:ext cx="10915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www.it-ebooks.info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425512" y="301118"/>
            <a:ext cx="198818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Chapter </a:t>
            </a:r>
            <a:r>
              <a:rPr sz="800" spc="-65" dirty="0">
                <a:latin typeface="Arial"/>
                <a:cs typeface="Arial"/>
              </a:rPr>
              <a:t>3 </a:t>
            </a:r>
            <a:r>
              <a:rPr sz="800" spc="-195" dirty="0">
                <a:solidFill>
                  <a:srgbClr val="CFD0D0"/>
                </a:solidFill>
                <a:latin typeface="MS UI Gothic"/>
                <a:cs typeface="MS UI Gothic"/>
              </a:rPr>
              <a:t>■ </a:t>
            </a:r>
            <a:r>
              <a:rPr sz="800" spc="-25" dirty="0">
                <a:latin typeface="Arial"/>
                <a:cs typeface="Arial"/>
              </a:rPr>
              <a:t>ObjeCt </a:t>
            </a:r>
            <a:r>
              <a:rPr sz="800" spc="-15" dirty="0">
                <a:latin typeface="Arial"/>
                <a:cs typeface="Arial"/>
              </a:rPr>
              <a:t>OrientatiOn </a:t>
            </a:r>
            <a:r>
              <a:rPr sz="800" spc="-10" dirty="0">
                <a:latin typeface="Arial"/>
                <a:cs typeface="Arial"/>
              </a:rPr>
              <a:t>in</a:t>
            </a:r>
            <a:r>
              <a:rPr sz="800" spc="-12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typeSCript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593294"/>
            <a:ext cx="5741035" cy="36058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400" b="0" spc="-70" dirty="0">
                <a:latin typeface="Bookman Old Style"/>
                <a:cs typeface="Bookman Old Style"/>
              </a:rPr>
              <a:t>Delegation</a:t>
            </a:r>
            <a:endParaRPr sz="1400" dirty="0">
              <a:latin typeface="Bookman Old Style"/>
              <a:cs typeface="Bookman Old Style"/>
            </a:endParaRPr>
          </a:p>
          <a:p>
            <a:pPr marL="12700" marR="78740">
              <a:lnSpc>
                <a:spcPct val="101800"/>
              </a:lnSpc>
              <a:spcBef>
                <a:spcPts val="500"/>
              </a:spcBef>
            </a:pPr>
            <a:r>
              <a:rPr sz="900" b="0" spc="-55" dirty="0">
                <a:latin typeface="Bookman Old Style"/>
                <a:cs typeface="Bookman Old Style"/>
              </a:rPr>
              <a:t>One </a:t>
            </a:r>
            <a:r>
              <a:rPr sz="900" b="0" spc="-25" dirty="0">
                <a:latin typeface="Bookman Old Style"/>
                <a:cs typeface="Bookman Old Style"/>
              </a:rPr>
              <a:t>of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65" dirty="0">
                <a:latin typeface="Bookman Old Style"/>
                <a:cs typeface="Bookman Old Style"/>
              </a:rPr>
              <a:t>most </a:t>
            </a:r>
            <a:r>
              <a:rPr sz="900" b="0" spc="-55" dirty="0">
                <a:latin typeface="Bookman Old Style"/>
                <a:cs typeface="Bookman Old Style"/>
              </a:rPr>
              <a:t>important concepts </a:t>
            </a:r>
            <a:r>
              <a:rPr sz="900" b="0" spc="-50" dirty="0">
                <a:latin typeface="Bookman Old Style"/>
                <a:cs typeface="Bookman Old Style"/>
              </a:rPr>
              <a:t>in </a:t>
            </a:r>
            <a:r>
              <a:rPr sz="900" b="0" spc="-65" dirty="0">
                <a:latin typeface="Bookman Old Style"/>
                <a:cs typeface="Bookman Old Style"/>
              </a:rPr>
              <a:t>terms </a:t>
            </a:r>
            <a:r>
              <a:rPr sz="900" b="0" spc="-25" dirty="0">
                <a:latin typeface="Bookman Old Style"/>
                <a:cs typeface="Bookman Old Style"/>
              </a:rPr>
              <a:t>of </a:t>
            </a:r>
            <a:r>
              <a:rPr sz="900" b="0" spc="-60" dirty="0">
                <a:latin typeface="Bookman Old Style"/>
                <a:cs typeface="Bookman Old Style"/>
              </a:rPr>
              <a:t>re-use </a:t>
            </a:r>
            <a:r>
              <a:rPr sz="900" b="0" spc="-50" dirty="0">
                <a:latin typeface="Bookman Old Style"/>
                <a:cs typeface="Bookman Old Style"/>
              </a:rPr>
              <a:t>in </a:t>
            </a:r>
            <a:r>
              <a:rPr sz="900" b="0" spc="-65" dirty="0">
                <a:latin typeface="Bookman Old Style"/>
                <a:cs typeface="Bookman Old Style"/>
              </a:rPr>
              <a:t>your </a:t>
            </a:r>
            <a:r>
              <a:rPr sz="900" b="0" spc="-60" dirty="0">
                <a:latin typeface="Bookman Old Style"/>
                <a:cs typeface="Bookman Old Style"/>
              </a:rPr>
              <a:t>program </a:t>
            </a:r>
            <a:r>
              <a:rPr sz="900" b="0" spc="-65" dirty="0">
                <a:latin typeface="Bookman Old Style"/>
                <a:cs typeface="Bookman Old Style"/>
              </a:rPr>
              <a:t>is </a:t>
            </a:r>
            <a:r>
              <a:rPr sz="900" b="0" i="1" spc="-55" dirty="0">
                <a:latin typeface="Bookman Old Style"/>
                <a:cs typeface="Bookman Old Style"/>
              </a:rPr>
              <a:t>delegation</a:t>
            </a:r>
            <a:r>
              <a:rPr sz="900" b="0" spc="-55" dirty="0">
                <a:latin typeface="Bookman Old Style"/>
                <a:cs typeface="Bookman Old Style"/>
              </a:rPr>
              <a:t>. </a:t>
            </a:r>
            <a:r>
              <a:rPr sz="900" b="0" spc="-45" dirty="0">
                <a:latin typeface="Bookman Old Style"/>
                <a:cs typeface="Bookman Old Style"/>
              </a:rPr>
              <a:t>Delegation </a:t>
            </a:r>
            <a:r>
              <a:rPr sz="900" b="0" spc="-55" dirty="0">
                <a:latin typeface="Bookman Old Style"/>
                <a:cs typeface="Bookman Old Style"/>
              </a:rPr>
              <a:t>describes the  </a:t>
            </a:r>
            <a:r>
              <a:rPr sz="900" b="0" spc="-65" dirty="0">
                <a:latin typeface="Bookman Old Style"/>
                <a:cs typeface="Bookman Old Style"/>
              </a:rPr>
              <a:t>situation </a:t>
            </a:r>
            <a:r>
              <a:rPr sz="900" b="0" spc="-55" dirty="0">
                <a:latin typeface="Bookman Old Style"/>
                <a:cs typeface="Bookman Old Style"/>
              </a:rPr>
              <a:t>where </a:t>
            </a:r>
            <a:r>
              <a:rPr sz="900" b="0" spc="-40" dirty="0">
                <a:latin typeface="Bookman Old Style"/>
                <a:cs typeface="Bookman Old Style"/>
              </a:rPr>
              <a:t>one </a:t>
            </a:r>
            <a:r>
              <a:rPr sz="900" b="0" spc="-65" dirty="0">
                <a:latin typeface="Bookman Old Style"/>
                <a:cs typeface="Bookman Old Style"/>
              </a:rPr>
              <a:t>part </a:t>
            </a:r>
            <a:r>
              <a:rPr sz="900" b="0" spc="-25" dirty="0">
                <a:latin typeface="Bookman Old Style"/>
                <a:cs typeface="Bookman Old Style"/>
              </a:rPr>
              <a:t>of </a:t>
            </a:r>
            <a:r>
              <a:rPr sz="900" b="0" spc="-65" dirty="0">
                <a:latin typeface="Bookman Old Style"/>
                <a:cs typeface="Bookman Old Style"/>
              </a:rPr>
              <a:t>your </a:t>
            </a:r>
            <a:r>
              <a:rPr sz="900" b="0" spc="-60" dirty="0">
                <a:latin typeface="Bookman Old Style"/>
                <a:cs typeface="Bookman Old Style"/>
              </a:rPr>
              <a:t>program </a:t>
            </a:r>
            <a:r>
              <a:rPr sz="900" b="0" spc="-75" dirty="0">
                <a:latin typeface="Bookman Old Style"/>
                <a:cs typeface="Bookman Old Style"/>
              </a:rPr>
              <a:t>hands </a:t>
            </a:r>
            <a:r>
              <a:rPr sz="900" b="0" spc="-45" dirty="0">
                <a:latin typeface="Bookman Old Style"/>
                <a:cs typeface="Bookman Old Style"/>
              </a:rPr>
              <a:t>over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90" dirty="0">
                <a:latin typeface="Bookman Old Style"/>
                <a:cs typeface="Bookman Old Style"/>
              </a:rPr>
              <a:t>task </a:t>
            </a:r>
            <a:r>
              <a:rPr sz="900" b="0" spc="-45" dirty="0">
                <a:latin typeface="Bookman Old Style"/>
                <a:cs typeface="Bookman Old Style"/>
              </a:rPr>
              <a:t>to </a:t>
            </a:r>
            <a:r>
              <a:rPr sz="900" b="0" spc="-60" dirty="0">
                <a:latin typeface="Bookman Old Style"/>
                <a:cs typeface="Bookman Old Style"/>
              </a:rPr>
              <a:t>another </a:t>
            </a:r>
            <a:r>
              <a:rPr sz="900" b="0" spc="-65" dirty="0">
                <a:latin typeface="Bookman Old Style"/>
                <a:cs typeface="Bookman Old Style"/>
              </a:rPr>
              <a:t>part </a:t>
            </a:r>
            <a:r>
              <a:rPr sz="900" b="0" spc="-25" dirty="0">
                <a:latin typeface="Bookman Old Style"/>
                <a:cs typeface="Bookman Old Style"/>
              </a:rPr>
              <a:t>of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75" dirty="0">
                <a:latin typeface="Bookman Old Style"/>
                <a:cs typeface="Bookman Old Style"/>
              </a:rPr>
              <a:t>system. </a:t>
            </a:r>
            <a:r>
              <a:rPr sz="900" b="0" spc="-45" dirty="0">
                <a:latin typeface="Bookman Old Style"/>
                <a:cs typeface="Bookman Old Style"/>
              </a:rPr>
              <a:t>In </a:t>
            </a:r>
            <a:r>
              <a:rPr sz="900" b="0" spc="-65" dirty="0">
                <a:latin typeface="Bookman Old Style"/>
                <a:cs typeface="Bookman Old Style"/>
              </a:rPr>
              <a:t>true </a:t>
            </a:r>
            <a:r>
              <a:rPr sz="900" b="0" spc="-50" dirty="0">
                <a:latin typeface="Bookman Old Style"/>
                <a:cs typeface="Bookman Old Style"/>
              </a:rPr>
              <a:t>delegation, </a:t>
            </a:r>
            <a:r>
              <a:rPr sz="900" b="0" spc="-55" dirty="0">
                <a:latin typeface="Bookman Old Style"/>
                <a:cs typeface="Bookman Old Style"/>
              </a:rPr>
              <a:t>the  </a:t>
            </a:r>
            <a:r>
              <a:rPr sz="900" b="0" spc="-60" dirty="0">
                <a:latin typeface="Bookman Old Style"/>
                <a:cs typeface="Bookman Old Style"/>
              </a:rPr>
              <a:t>wrapper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passes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reference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itself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into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delegate,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which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allows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delegate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call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back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into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original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wrapper,  </a:t>
            </a:r>
            <a:r>
              <a:rPr sz="900" b="0" spc="-40" dirty="0">
                <a:latin typeface="Bookman Old Style"/>
                <a:cs typeface="Bookman Old Style"/>
              </a:rPr>
              <a:t>for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example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WrapperClass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would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call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spc="-5" dirty="0">
                <a:latin typeface="SimSun"/>
                <a:cs typeface="SimSun"/>
              </a:rPr>
              <a:t>DelegateClass</a:t>
            </a:r>
            <a:r>
              <a:rPr sz="900" b="0" spc="-5" dirty="0">
                <a:latin typeface="Bookman Old Style"/>
                <a:cs typeface="Bookman Old Style"/>
              </a:rPr>
              <a:t>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passing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keyword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this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argument.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DelegateClass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  </a:t>
            </a:r>
            <a:r>
              <a:rPr sz="900" b="0" spc="-60" dirty="0">
                <a:latin typeface="Bookman Old Style"/>
                <a:cs typeface="Bookman Old Style"/>
              </a:rPr>
              <a:t>then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call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methods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spc="-5" dirty="0">
                <a:latin typeface="SimSun"/>
                <a:cs typeface="SimSun"/>
              </a:rPr>
              <a:t>WrapperClass</a:t>
            </a:r>
            <a:r>
              <a:rPr sz="900" b="0" spc="-5" dirty="0">
                <a:latin typeface="Bookman Old Style"/>
                <a:cs typeface="Bookman Old Style"/>
              </a:rPr>
              <a:t>.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allows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wrapper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delegate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behave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subclass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superclass.</a:t>
            </a:r>
            <a:endParaRPr sz="900" dirty="0">
              <a:latin typeface="Bookman Old Style"/>
              <a:cs typeface="Bookman Old Style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b="0" spc="-55" dirty="0">
                <a:latin typeface="Bookman Old Style"/>
                <a:cs typeface="Bookman Old Style"/>
              </a:rPr>
              <a:t>Where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wrapper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doesn’t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pass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reference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itself,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operation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known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i="1" spc="-55" dirty="0">
                <a:latin typeface="Bookman Old Style"/>
                <a:cs typeface="Bookman Old Style"/>
              </a:rPr>
              <a:t>forwarding</a:t>
            </a:r>
            <a:r>
              <a:rPr sz="900" b="0" i="1" spc="-8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rather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delegation.</a:t>
            </a:r>
            <a:endParaRPr sz="900" dirty="0">
              <a:latin typeface="Bookman Old Style"/>
              <a:cs typeface="Bookman Old Style"/>
            </a:endParaRPr>
          </a:p>
          <a:p>
            <a:pPr marL="12700" marR="269875" algn="just">
              <a:lnSpc>
                <a:spcPct val="101800"/>
              </a:lnSpc>
            </a:pPr>
            <a:r>
              <a:rPr sz="900" b="0" spc="-45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both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delegation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forwarding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may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call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method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one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class,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but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class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hands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processing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  </a:t>
            </a:r>
            <a:r>
              <a:rPr sz="900" b="0" spc="-60" dirty="0">
                <a:latin typeface="Bookman Old Style"/>
                <a:cs typeface="Bookman Old Style"/>
              </a:rPr>
              <a:t>another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class,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shown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Listing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3-3.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Delegation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forwarding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often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good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alternatives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inheritance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if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  relationship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between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two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classes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fails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“is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a”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test.</a:t>
            </a:r>
            <a:endParaRPr sz="900" dirty="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5" dirty="0">
                <a:latin typeface="Book Antiqua"/>
                <a:cs typeface="Book Antiqua"/>
              </a:rPr>
              <a:t>3-3.</a:t>
            </a:r>
            <a:r>
              <a:rPr sz="900" b="1" i="1" spc="190" dirty="0">
                <a:latin typeface="Book Antiqua"/>
                <a:cs typeface="Book Antiqua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Delegation</a:t>
            </a:r>
            <a:endParaRPr sz="900" dirty="0">
              <a:latin typeface="Bookman Old Style"/>
              <a:cs typeface="Bookman Old Style"/>
            </a:endParaRPr>
          </a:p>
          <a:p>
            <a:pPr marL="241300" marR="3605529" indent="-228600">
              <a:lnSpc>
                <a:spcPct val="101800"/>
              </a:lnSpc>
              <a:spcBef>
                <a:spcPts val="650"/>
              </a:spcBef>
            </a:pPr>
            <a:r>
              <a:rPr sz="900" dirty="0">
                <a:latin typeface="SimSun"/>
                <a:cs typeface="SimSun"/>
              </a:rPr>
              <a:t>interface ControlPanel {  startAlarm(message: string):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any;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241300" marR="4691380" indent="-22860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interface Sensor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  check():</a:t>
            </a:r>
            <a:r>
              <a:rPr sz="900" spc="-5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any;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class MasterControlPanel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private sensors: Sensor[] =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[];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260669"/>
            <a:ext cx="5715000" cy="0"/>
          </a:xfrm>
          <a:custGeom>
            <a:avLst/>
            <a:gdLst/>
            <a:ahLst/>
            <a:cxnLst/>
            <a:rect l="l" t="t" r="r" b="b"/>
            <a:pathLst>
              <a:path w="5715000">
                <a:moveTo>
                  <a:pt x="0" y="0"/>
                </a:moveTo>
                <a:lnTo>
                  <a:pt x="5715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7145224"/>
            <a:ext cx="5715000" cy="0"/>
          </a:xfrm>
          <a:custGeom>
            <a:avLst/>
            <a:gdLst/>
            <a:ahLst/>
            <a:cxnLst/>
            <a:rect l="l" t="t" r="r" b="b"/>
            <a:pathLst>
              <a:path w="5715000">
                <a:moveTo>
                  <a:pt x="0" y="0"/>
                </a:moveTo>
                <a:lnTo>
                  <a:pt x="5715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4440" y="301118"/>
            <a:ext cx="5721985" cy="6752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Chapter </a:t>
            </a:r>
            <a:r>
              <a:rPr sz="800" spc="-65" dirty="0">
                <a:latin typeface="Arial"/>
                <a:cs typeface="Arial"/>
              </a:rPr>
              <a:t>3 </a:t>
            </a:r>
            <a:r>
              <a:rPr sz="800" spc="-195" dirty="0">
                <a:solidFill>
                  <a:srgbClr val="CFD0D0"/>
                </a:solidFill>
                <a:latin typeface="MS UI Gothic"/>
                <a:cs typeface="MS UI Gothic"/>
              </a:rPr>
              <a:t>■ </a:t>
            </a:r>
            <a:r>
              <a:rPr sz="800" spc="-25" dirty="0">
                <a:latin typeface="Arial"/>
                <a:cs typeface="Arial"/>
              </a:rPr>
              <a:t>ObjeCt </a:t>
            </a:r>
            <a:r>
              <a:rPr sz="800" spc="-15" dirty="0">
                <a:latin typeface="Arial"/>
                <a:cs typeface="Arial"/>
              </a:rPr>
              <a:t>OrientatiOn </a:t>
            </a:r>
            <a:r>
              <a:rPr sz="800" spc="-10" dirty="0">
                <a:latin typeface="Arial"/>
                <a:cs typeface="Arial"/>
              </a:rPr>
              <a:t>in</a:t>
            </a:r>
            <a:r>
              <a:rPr sz="800" spc="-9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typeSCript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constructor()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469900" marR="295783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// Instantiating the delegate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HeatSensor  this.sensors.push(new</a:t>
            </a:r>
            <a:r>
              <a:rPr sz="900" spc="-80" dirty="0">
                <a:latin typeface="SimSun"/>
                <a:cs typeface="SimSun"/>
              </a:rPr>
              <a:t> </a:t>
            </a:r>
            <a:r>
              <a:rPr sz="900" spc="10" dirty="0">
                <a:latin typeface="SimSun"/>
                <a:cs typeface="SimSun"/>
              </a:rPr>
              <a:t>HeatSensor(</a:t>
            </a:r>
            <a:r>
              <a:rPr sz="900" b="1" spc="10" dirty="0">
                <a:latin typeface="Arial"/>
                <a:cs typeface="Arial"/>
              </a:rPr>
              <a:t>this</a:t>
            </a:r>
            <a:r>
              <a:rPr sz="900" spc="10" dirty="0">
                <a:latin typeface="SimSun"/>
                <a:cs typeface="SimSun"/>
              </a:rPr>
              <a:t>));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start()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for (var i= 0; i &lt; this.sensors.length; i++)</a:t>
            </a:r>
            <a:r>
              <a:rPr sz="900" spc="-1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698500" marR="3643629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// Calling the delegate  this.sensors[i].check();</a:t>
            </a:r>
            <a:endParaRPr sz="9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window.setTimeout(() =&gt; this.start(),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1000);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imes New Roman"/>
              <a:cs typeface="Times New Roman"/>
            </a:endParaRPr>
          </a:p>
          <a:p>
            <a:pPr marL="469900" marR="3357879" indent="-22860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startAlarm(message: string) {  console.log('Alarm! ' +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message);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class HeatSensor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241300" marR="4100829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private upperLimit =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38;  private sensor =</a:t>
            </a:r>
            <a:r>
              <a:rPr sz="900" spc="-3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read: function() { return Math.floor(Math.random() * 100);</a:t>
            </a:r>
            <a:r>
              <a:rPr sz="900" spc="-2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900" dirty="0">
                <a:latin typeface="SimSun"/>
                <a:cs typeface="SimSun"/>
              </a:rPr>
              <a:t>constructor(private controlPanel: ControlPanel)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check()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if (this.sensor.read() &gt; this.upperLimit)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698500" marR="244348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// Calling back to the wrapper  this.controlPanel.startAlarm('Overheating!');</a:t>
            </a:r>
            <a:endParaRPr sz="9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 marR="3757929">
              <a:lnSpc>
                <a:spcPct val="203700"/>
              </a:lnSpc>
            </a:pPr>
            <a:r>
              <a:rPr sz="900" dirty="0">
                <a:latin typeface="SimSun"/>
                <a:cs typeface="SimSun"/>
              </a:rPr>
              <a:t>var cp = new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MasterControlPanel();  cp.start();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 marR="5080">
              <a:lnSpc>
                <a:spcPct val="116700"/>
              </a:lnSpc>
              <a:buClr>
                <a:srgbClr val="CFD0D0"/>
              </a:buClr>
              <a:buFont typeface="MS UI Gothic"/>
              <a:buChar char="■"/>
              <a:tabLst>
                <a:tab pos="140335" algn="l"/>
              </a:tabLst>
            </a:pPr>
            <a:r>
              <a:rPr sz="1000" b="1" spc="-105" dirty="0">
                <a:latin typeface="Arial"/>
                <a:cs typeface="Arial"/>
              </a:rPr>
              <a:t>Note </a:t>
            </a:r>
            <a:r>
              <a:rPr sz="1000" spc="-10" dirty="0">
                <a:latin typeface="Arial"/>
                <a:cs typeface="Arial"/>
              </a:rPr>
              <a:t>the </a:t>
            </a:r>
            <a:r>
              <a:rPr sz="900" b="0" spc="-30" dirty="0">
                <a:latin typeface="Bookman Old Style"/>
                <a:cs typeface="Bookman Old Style"/>
              </a:rPr>
              <a:t>“</a:t>
            </a:r>
            <a:r>
              <a:rPr sz="1000" spc="-30" dirty="0">
                <a:latin typeface="Arial"/>
                <a:cs typeface="Arial"/>
              </a:rPr>
              <a:t>is </a:t>
            </a:r>
            <a:r>
              <a:rPr sz="1000" spc="-20" dirty="0">
                <a:latin typeface="Arial"/>
                <a:cs typeface="Arial"/>
              </a:rPr>
              <a:t>a” </a:t>
            </a:r>
            <a:r>
              <a:rPr sz="1000" spc="-65" dirty="0">
                <a:latin typeface="Arial"/>
                <a:cs typeface="Arial"/>
              </a:rPr>
              <a:t>test </a:t>
            </a:r>
            <a:r>
              <a:rPr sz="1000" spc="-60" dirty="0">
                <a:latin typeface="Arial"/>
                <a:cs typeface="Arial"/>
              </a:rPr>
              <a:t>in </a:t>
            </a:r>
            <a:r>
              <a:rPr sz="1000" spc="-75" dirty="0">
                <a:latin typeface="Arial"/>
                <a:cs typeface="Arial"/>
              </a:rPr>
              <a:t>object </a:t>
            </a:r>
            <a:r>
              <a:rPr sz="1000" spc="-70" dirty="0">
                <a:latin typeface="Arial"/>
                <a:cs typeface="Arial"/>
              </a:rPr>
              <a:t>orientation </a:t>
            </a:r>
            <a:r>
              <a:rPr sz="1000" spc="-80" dirty="0">
                <a:latin typeface="Arial"/>
                <a:cs typeface="Arial"/>
              </a:rPr>
              <a:t>involves </a:t>
            </a:r>
            <a:r>
              <a:rPr sz="1000" spc="-75" dirty="0">
                <a:latin typeface="Arial"/>
                <a:cs typeface="Arial"/>
              </a:rPr>
              <a:t>describing the </a:t>
            </a:r>
            <a:r>
              <a:rPr sz="1000" spc="-70" dirty="0">
                <a:latin typeface="Arial"/>
                <a:cs typeface="Arial"/>
              </a:rPr>
              <a:t>relationship </a:t>
            </a:r>
            <a:r>
              <a:rPr sz="1000" spc="-90" dirty="0">
                <a:latin typeface="Arial"/>
                <a:cs typeface="Arial"/>
              </a:rPr>
              <a:t>between </a:t>
            </a:r>
            <a:r>
              <a:rPr sz="1000" spc="-75" dirty="0">
                <a:latin typeface="Arial"/>
                <a:cs typeface="Arial"/>
              </a:rPr>
              <a:t>objects </a:t>
            </a:r>
            <a:r>
              <a:rPr sz="1000" spc="-70" dirty="0">
                <a:latin typeface="Arial"/>
                <a:cs typeface="Arial"/>
              </a:rPr>
              <a:t>to </a:t>
            </a:r>
            <a:r>
              <a:rPr sz="1000" spc="-75" dirty="0">
                <a:latin typeface="Arial"/>
                <a:cs typeface="Arial"/>
              </a:rPr>
              <a:t>validate </a:t>
            </a:r>
            <a:r>
              <a:rPr sz="1000" spc="-60" dirty="0">
                <a:latin typeface="Arial"/>
                <a:cs typeface="Arial"/>
              </a:rPr>
              <a:t>that </a:t>
            </a:r>
            <a:r>
              <a:rPr sz="1000" spc="-75" dirty="0">
                <a:latin typeface="Arial"/>
                <a:cs typeface="Arial"/>
              </a:rPr>
              <a:t>the  </a:t>
            </a:r>
            <a:r>
              <a:rPr sz="1000" spc="-90" dirty="0">
                <a:latin typeface="Arial"/>
                <a:cs typeface="Arial"/>
              </a:rPr>
              <a:t>subclass </a:t>
            </a:r>
            <a:r>
              <a:rPr sz="1000" spc="-60" dirty="0">
                <a:latin typeface="Arial"/>
                <a:cs typeface="Arial"/>
              </a:rPr>
              <a:t>is </a:t>
            </a:r>
            <a:r>
              <a:rPr sz="1000" spc="-90" dirty="0">
                <a:latin typeface="Arial"/>
                <a:cs typeface="Arial"/>
              </a:rPr>
              <a:t>indeed </a:t>
            </a:r>
            <a:r>
              <a:rPr sz="1000" spc="-114" dirty="0">
                <a:latin typeface="Arial"/>
                <a:cs typeface="Arial"/>
              </a:rPr>
              <a:t>a </a:t>
            </a:r>
            <a:r>
              <a:rPr sz="1000" spc="-80" dirty="0">
                <a:latin typeface="Arial"/>
                <a:cs typeface="Arial"/>
              </a:rPr>
              <a:t>specialized version </a:t>
            </a:r>
            <a:r>
              <a:rPr sz="1000" spc="-70" dirty="0">
                <a:latin typeface="Arial"/>
                <a:cs typeface="Arial"/>
              </a:rPr>
              <a:t>of </a:t>
            </a:r>
            <a:r>
              <a:rPr sz="1000" spc="-75" dirty="0">
                <a:latin typeface="Arial"/>
                <a:cs typeface="Arial"/>
              </a:rPr>
              <a:t>the </a:t>
            </a:r>
            <a:r>
              <a:rPr sz="1000" spc="-80" dirty="0">
                <a:latin typeface="Arial"/>
                <a:cs typeface="Arial"/>
              </a:rPr>
              <a:t>superclass. </a:t>
            </a:r>
            <a:r>
              <a:rPr sz="1000" spc="-114" dirty="0">
                <a:latin typeface="Arial"/>
                <a:cs typeface="Arial"/>
              </a:rPr>
              <a:t>For </a:t>
            </a:r>
            <a:r>
              <a:rPr sz="1000" spc="-90" dirty="0">
                <a:latin typeface="Arial"/>
                <a:cs typeface="Arial"/>
              </a:rPr>
              <a:t>example, </a:t>
            </a:r>
            <a:r>
              <a:rPr sz="900" b="0" spc="-50" dirty="0">
                <a:latin typeface="Bookman Old Style"/>
                <a:cs typeface="Bookman Old Style"/>
              </a:rPr>
              <a:t>“</a:t>
            </a:r>
            <a:r>
              <a:rPr sz="1000" spc="-50" dirty="0">
                <a:latin typeface="Arial"/>
                <a:cs typeface="Arial"/>
              </a:rPr>
              <a:t>a </a:t>
            </a:r>
            <a:r>
              <a:rPr sz="1000" spc="-110" dirty="0">
                <a:latin typeface="Arial"/>
                <a:cs typeface="Arial"/>
              </a:rPr>
              <a:t>Cat </a:t>
            </a:r>
            <a:r>
              <a:rPr sz="1000" i="1" spc="-60" dirty="0">
                <a:latin typeface="Arial"/>
                <a:cs typeface="Arial"/>
              </a:rPr>
              <a:t>is </a:t>
            </a:r>
            <a:r>
              <a:rPr sz="1000" i="1" spc="-114" dirty="0">
                <a:latin typeface="Arial"/>
                <a:cs typeface="Arial"/>
              </a:rPr>
              <a:t>a </a:t>
            </a:r>
            <a:r>
              <a:rPr sz="1000" spc="-75" dirty="0">
                <a:latin typeface="Arial"/>
                <a:cs typeface="Arial"/>
              </a:rPr>
              <a:t>Mammal” </a:t>
            </a:r>
            <a:r>
              <a:rPr sz="1000" spc="-100" dirty="0">
                <a:latin typeface="Arial"/>
                <a:cs typeface="Arial"/>
              </a:rPr>
              <a:t>and </a:t>
            </a:r>
            <a:r>
              <a:rPr sz="900" b="0" spc="-50" dirty="0">
                <a:latin typeface="Bookman Old Style"/>
                <a:cs typeface="Bookman Old Style"/>
              </a:rPr>
              <a:t>“</a:t>
            </a:r>
            <a:r>
              <a:rPr sz="1000" spc="-50" dirty="0">
                <a:latin typeface="Arial"/>
                <a:cs typeface="Arial"/>
              </a:rPr>
              <a:t>a </a:t>
            </a:r>
            <a:r>
              <a:rPr sz="1000" spc="-95" dirty="0">
                <a:latin typeface="Arial"/>
                <a:cs typeface="Arial"/>
              </a:rPr>
              <a:t>Savings </a:t>
            </a:r>
            <a:r>
              <a:rPr sz="1000" spc="-75" dirty="0">
                <a:latin typeface="Arial"/>
                <a:cs typeface="Arial"/>
              </a:rPr>
              <a:t>account </a:t>
            </a:r>
            <a:r>
              <a:rPr sz="1000" i="1" spc="-60" dirty="0">
                <a:latin typeface="Arial"/>
                <a:cs typeface="Arial"/>
              </a:rPr>
              <a:t>is </a:t>
            </a:r>
            <a:r>
              <a:rPr sz="1000" i="1" spc="-114" dirty="0">
                <a:latin typeface="Arial"/>
                <a:cs typeface="Arial"/>
              </a:rPr>
              <a:t>a  </a:t>
            </a:r>
            <a:r>
              <a:rPr sz="1000" spc="-75" dirty="0">
                <a:latin typeface="Arial"/>
                <a:cs typeface="Arial"/>
              </a:rPr>
              <a:t>bank </a:t>
            </a:r>
            <a:r>
              <a:rPr sz="1000" spc="-55" dirty="0">
                <a:latin typeface="Arial"/>
                <a:cs typeface="Arial"/>
              </a:rPr>
              <a:t>account”. </a:t>
            </a:r>
            <a:r>
              <a:rPr sz="1000" spc="-20" dirty="0">
                <a:latin typeface="Arial"/>
                <a:cs typeface="Arial"/>
              </a:rPr>
              <a:t>it </a:t>
            </a:r>
            <a:r>
              <a:rPr sz="1000" spc="-60" dirty="0">
                <a:latin typeface="Arial"/>
                <a:cs typeface="Arial"/>
              </a:rPr>
              <a:t>is </a:t>
            </a:r>
            <a:r>
              <a:rPr sz="1000" spc="-75" dirty="0">
                <a:latin typeface="Arial"/>
                <a:cs typeface="Arial"/>
              </a:rPr>
              <a:t>usually clear </a:t>
            </a:r>
            <a:r>
              <a:rPr sz="1000" spc="-95" dirty="0">
                <a:latin typeface="Arial"/>
                <a:cs typeface="Arial"/>
              </a:rPr>
              <a:t>when </a:t>
            </a:r>
            <a:r>
              <a:rPr sz="1000" spc="-75" dirty="0">
                <a:latin typeface="Arial"/>
                <a:cs typeface="Arial"/>
              </a:rPr>
              <a:t>the </a:t>
            </a:r>
            <a:r>
              <a:rPr sz="1000" spc="-70" dirty="0">
                <a:latin typeface="Arial"/>
                <a:cs typeface="Arial"/>
              </a:rPr>
              <a:t>relationship </a:t>
            </a:r>
            <a:r>
              <a:rPr sz="1000" spc="-60" dirty="0">
                <a:latin typeface="Arial"/>
                <a:cs typeface="Arial"/>
              </a:rPr>
              <a:t>is </a:t>
            </a:r>
            <a:r>
              <a:rPr sz="1000" spc="-75" dirty="0">
                <a:latin typeface="Arial"/>
                <a:cs typeface="Arial"/>
              </a:rPr>
              <a:t>not </a:t>
            </a:r>
            <a:r>
              <a:rPr sz="1000" spc="-65" dirty="0">
                <a:latin typeface="Arial"/>
                <a:cs typeface="Arial"/>
              </a:rPr>
              <a:t>valid, </a:t>
            </a:r>
            <a:r>
              <a:rPr sz="1000" spc="-60" dirty="0">
                <a:latin typeface="Arial"/>
                <a:cs typeface="Arial"/>
              </a:rPr>
              <a:t>for </a:t>
            </a:r>
            <a:r>
              <a:rPr sz="1000" spc="-90" dirty="0">
                <a:latin typeface="Arial"/>
                <a:cs typeface="Arial"/>
              </a:rPr>
              <a:t>example, </a:t>
            </a:r>
            <a:r>
              <a:rPr sz="900" b="0" spc="-50" dirty="0">
                <a:latin typeface="Bookman Old Style"/>
                <a:cs typeface="Bookman Old Style"/>
              </a:rPr>
              <a:t>“</a:t>
            </a:r>
            <a:r>
              <a:rPr sz="1000" spc="-50" dirty="0">
                <a:latin typeface="Arial"/>
                <a:cs typeface="Arial"/>
              </a:rPr>
              <a:t>a </a:t>
            </a:r>
            <a:r>
              <a:rPr sz="1000" spc="-85" dirty="0">
                <a:latin typeface="Arial"/>
                <a:cs typeface="Arial"/>
              </a:rPr>
              <a:t>Motor </a:t>
            </a:r>
            <a:r>
              <a:rPr sz="1000" spc="-120" dirty="0">
                <a:latin typeface="Arial"/>
                <a:cs typeface="Arial"/>
              </a:rPr>
              <a:t>Car </a:t>
            </a:r>
            <a:r>
              <a:rPr sz="1000" i="1" spc="-60" dirty="0">
                <a:latin typeface="Arial"/>
                <a:cs typeface="Arial"/>
              </a:rPr>
              <a:t>is </a:t>
            </a:r>
            <a:r>
              <a:rPr sz="1000" i="1" spc="-114" dirty="0">
                <a:latin typeface="Arial"/>
                <a:cs typeface="Arial"/>
              </a:rPr>
              <a:t>a </a:t>
            </a:r>
            <a:r>
              <a:rPr sz="1000" spc="-80" dirty="0">
                <a:latin typeface="Arial"/>
                <a:cs typeface="Arial"/>
              </a:rPr>
              <a:t>Chassis” </a:t>
            </a:r>
            <a:r>
              <a:rPr sz="1000" spc="-75" dirty="0">
                <a:latin typeface="Arial"/>
                <a:cs typeface="Arial"/>
              </a:rPr>
              <a:t>doesn’t </a:t>
            </a:r>
            <a:r>
              <a:rPr sz="1000" spc="-65" dirty="0">
                <a:latin typeface="Arial"/>
                <a:cs typeface="Arial"/>
              </a:rPr>
              <a:t>work,  </a:t>
            </a:r>
            <a:r>
              <a:rPr sz="1000" spc="-70" dirty="0">
                <a:latin typeface="Arial"/>
                <a:cs typeface="Arial"/>
              </a:rPr>
              <a:t>but </a:t>
            </a:r>
            <a:r>
              <a:rPr sz="900" b="0" spc="-50" dirty="0">
                <a:latin typeface="Bookman Old Style"/>
                <a:cs typeface="Bookman Old Style"/>
              </a:rPr>
              <a:t>“</a:t>
            </a:r>
            <a:r>
              <a:rPr sz="1000" spc="-50" dirty="0">
                <a:latin typeface="Arial"/>
                <a:cs typeface="Arial"/>
              </a:rPr>
              <a:t>a </a:t>
            </a:r>
            <a:r>
              <a:rPr sz="1000" spc="-120" dirty="0">
                <a:latin typeface="Arial"/>
                <a:cs typeface="Arial"/>
              </a:rPr>
              <a:t>Car </a:t>
            </a:r>
            <a:r>
              <a:rPr sz="1000" i="1" spc="-100" dirty="0">
                <a:latin typeface="Arial"/>
                <a:cs typeface="Arial"/>
              </a:rPr>
              <a:t>has </a:t>
            </a:r>
            <a:r>
              <a:rPr sz="1000" i="1" spc="-114" dirty="0">
                <a:latin typeface="Arial"/>
                <a:cs typeface="Arial"/>
              </a:rPr>
              <a:t>a </a:t>
            </a:r>
            <a:r>
              <a:rPr sz="1000" spc="-80" dirty="0">
                <a:latin typeface="Arial"/>
                <a:cs typeface="Arial"/>
              </a:rPr>
              <a:t>Chassis” </a:t>
            </a:r>
            <a:r>
              <a:rPr sz="1000" spc="-90" dirty="0">
                <a:latin typeface="Arial"/>
                <a:cs typeface="Arial"/>
              </a:rPr>
              <a:t>does. </a:t>
            </a:r>
            <a:r>
              <a:rPr sz="1000" spc="-60" dirty="0">
                <a:latin typeface="Arial"/>
                <a:cs typeface="Arial"/>
              </a:rPr>
              <a:t>a </a:t>
            </a:r>
            <a:r>
              <a:rPr sz="900" b="0" spc="-70" dirty="0">
                <a:latin typeface="Bookman Old Style"/>
                <a:cs typeface="Bookman Old Style"/>
              </a:rPr>
              <a:t>“</a:t>
            </a:r>
            <a:r>
              <a:rPr sz="1000" spc="-70" dirty="0">
                <a:latin typeface="Arial"/>
                <a:cs typeface="Arial"/>
              </a:rPr>
              <a:t>has </a:t>
            </a:r>
            <a:r>
              <a:rPr sz="1000" spc="-20" dirty="0">
                <a:latin typeface="Arial"/>
                <a:cs typeface="Arial"/>
              </a:rPr>
              <a:t>a” </a:t>
            </a:r>
            <a:r>
              <a:rPr sz="1000" spc="-70" dirty="0">
                <a:latin typeface="Arial"/>
                <a:cs typeface="Arial"/>
              </a:rPr>
              <a:t>relationship </a:t>
            </a:r>
            <a:r>
              <a:rPr sz="1000" spc="-75" dirty="0">
                <a:latin typeface="Arial"/>
                <a:cs typeface="Arial"/>
              </a:rPr>
              <a:t>requires </a:t>
            </a:r>
            <a:r>
              <a:rPr sz="1000" spc="-80" dirty="0">
                <a:latin typeface="Arial"/>
                <a:cs typeface="Arial"/>
              </a:rPr>
              <a:t>delegation </a:t>
            </a:r>
            <a:r>
              <a:rPr sz="1000" spc="-85" dirty="0">
                <a:latin typeface="Arial"/>
                <a:cs typeface="Arial"/>
              </a:rPr>
              <a:t>(or </a:t>
            </a:r>
            <a:r>
              <a:rPr sz="1000" spc="-70" dirty="0">
                <a:latin typeface="Arial"/>
                <a:cs typeface="Arial"/>
              </a:rPr>
              <a:t>forwarding), </a:t>
            </a:r>
            <a:r>
              <a:rPr sz="1000" spc="-75" dirty="0">
                <a:latin typeface="Arial"/>
                <a:cs typeface="Arial"/>
              </a:rPr>
              <a:t>not</a:t>
            </a:r>
            <a:r>
              <a:rPr sz="1000" spc="-140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inheritance.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7992871"/>
            <a:ext cx="15557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05" dirty="0">
                <a:latin typeface="Bookman Old Style"/>
                <a:cs typeface="Bookman Old Style"/>
              </a:rPr>
              <a:t>6</a:t>
            </a:r>
            <a:r>
              <a:rPr sz="1000" b="0" spc="-125" dirty="0">
                <a:latin typeface="Bookman Old Style"/>
                <a:cs typeface="Bookman Old Style"/>
              </a:rPr>
              <a:t>8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82900" y="8241630"/>
            <a:ext cx="10915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www.it-ebooks.info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076450" y="3886200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698500" y="0"/>
                </a:moveTo>
                <a:lnTo>
                  <a:pt x="63500" y="0"/>
                </a:lnTo>
                <a:lnTo>
                  <a:pt x="38785" y="4989"/>
                </a:lnTo>
                <a:lnTo>
                  <a:pt x="18600" y="18595"/>
                </a:lnTo>
                <a:lnTo>
                  <a:pt x="4990" y="38779"/>
                </a:lnTo>
                <a:lnTo>
                  <a:pt x="0" y="63500"/>
                </a:lnTo>
                <a:lnTo>
                  <a:pt x="0" y="317500"/>
                </a:lnTo>
                <a:lnTo>
                  <a:pt x="4990" y="342220"/>
                </a:lnTo>
                <a:lnTo>
                  <a:pt x="18600" y="362404"/>
                </a:lnTo>
                <a:lnTo>
                  <a:pt x="38785" y="376010"/>
                </a:lnTo>
                <a:lnTo>
                  <a:pt x="63500" y="381000"/>
                </a:lnTo>
                <a:lnTo>
                  <a:pt x="698500" y="381000"/>
                </a:lnTo>
                <a:lnTo>
                  <a:pt x="723220" y="376010"/>
                </a:lnTo>
                <a:lnTo>
                  <a:pt x="743404" y="362404"/>
                </a:lnTo>
                <a:lnTo>
                  <a:pt x="757010" y="342220"/>
                </a:lnTo>
                <a:lnTo>
                  <a:pt x="762000" y="317500"/>
                </a:lnTo>
                <a:lnTo>
                  <a:pt x="762000" y="63500"/>
                </a:lnTo>
                <a:lnTo>
                  <a:pt x="757010" y="38779"/>
                </a:lnTo>
                <a:lnTo>
                  <a:pt x="743404" y="18595"/>
                </a:lnTo>
                <a:lnTo>
                  <a:pt x="723220" y="4989"/>
                </a:lnTo>
                <a:lnTo>
                  <a:pt x="698500" y="0"/>
                </a:lnTo>
                <a:close/>
              </a:path>
            </a:pathLst>
          </a:custGeom>
          <a:solidFill>
            <a:srgbClr val="F496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6450" y="3886200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762000" y="317500"/>
                </a:moveTo>
                <a:lnTo>
                  <a:pt x="757010" y="342220"/>
                </a:lnTo>
                <a:lnTo>
                  <a:pt x="743404" y="362404"/>
                </a:lnTo>
                <a:lnTo>
                  <a:pt x="723220" y="376010"/>
                </a:lnTo>
                <a:lnTo>
                  <a:pt x="698500" y="381000"/>
                </a:lnTo>
                <a:lnTo>
                  <a:pt x="63500" y="381000"/>
                </a:lnTo>
                <a:lnTo>
                  <a:pt x="38785" y="376010"/>
                </a:lnTo>
                <a:lnTo>
                  <a:pt x="18600" y="362404"/>
                </a:lnTo>
                <a:lnTo>
                  <a:pt x="4990" y="342220"/>
                </a:lnTo>
                <a:lnTo>
                  <a:pt x="0" y="317500"/>
                </a:lnTo>
                <a:lnTo>
                  <a:pt x="0" y="63500"/>
                </a:lnTo>
                <a:lnTo>
                  <a:pt x="4990" y="38779"/>
                </a:lnTo>
                <a:lnTo>
                  <a:pt x="18600" y="18595"/>
                </a:lnTo>
                <a:lnTo>
                  <a:pt x="38785" y="4989"/>
                </a:lnTo>
                <a:lnTo>
                  <a:pt x="63500" y="0"/>
                </a:lnTo>
                <a:lnTo>
                  <a:pt x="698500" y="0"/>
                </a:lnTo>
                <a:lnTo>
                  <a:pt x="723220" y="4989"/>
                </a:lnTo>
                <a:lnTo>
                  <a:pt x="743404" y="18595"/>
                </a:lnTo>
                <a:lnTo>
                  <a:pt x="757010" y="38779"/>
                </a:lnTo>
                <a:lnTo>
                  <a:pt x="762000" y="63500"/>
                </a:lnTo>
                <a:lnTo>
                  <a:pt x="762000" y="317500"/>
                </a:lnTo>
                <a:close/>
              </a:path>
            </a:pathLst>
          </a:custGeom>
          <a:ln w="12700">
            <a:solidFill>
              <a:srgbClr val="BA6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2150" y="2717800"/>
            <a:ext cx="762000" cy="355600"/>
          </a:xfrm>
          <a:custGeom>
            <a:avLst/>
            <a:gdLst/>
            <a:ahLst/>
            <a:cxnLst/>
            <a:rect l="l" t="t" r="r" b="b"/>
            <a:pathLst>
              <a:path w="762000" h="355600">
                <a:moveTo>
                  <a:pt x="762000" y="292100"/>
                </a:moveTo>
                <a:lnTo>
                  <a:pt x="757009" y="316814"/>
                </a:lnTo>
                <a:lnTo>
                  <a:pt x="743399" y="336999"/>
                </a:lnTo>
                <a:lnTo>
                  <a:pt x="723214" y="350609"/>
                </a:lnTo>
                <a:lnTo>
                  <a:pt x="698500" y="355600"/>
                </a:lnTo>
                <a:lnTo>
                  <a:pt x="63500" y="355600"/>
                </a:lnTo>
                <a:lnTo>
                  <a:pt x="38785" y="350609"/>
                </a:lnTo>
                <a:lnTo>
                  <a:pt x="18600" y="336999"/>
                </a:lnTo>
                <a:lnTo>
                  <a:pt x="4990" y="316814"/>
                </a:lnTo>
                <a:lnTo>
                  <a:pt x="0" y="292100"/>
                </a:lnTo>
                <a:lnTo>
                  <a:pt x="0" y="63500"/>
                </a:lnTo>
                <a:lnTo>
                  <a:pt x="4990" y="38785"/>
                </a:lnTo>
                <a:lnTo>
                  <a:pt x="18600" y="18600"/>
                </a:lnTo>
                <a:lnTo>
                  <a:pt x="38785" y="4990"/>
                </a:lnTo>
                <a:lnTo>
                  <a:pt x="63500" y="0"/>
                </a:lnTo>
                <a:lnTo>
                  <a:pt x="698500" y="0"/>
                </a:lnTo>
                <a:lnTo>
                  <a:pt x="723214" y="4990"/>
                </a:lnTo>
                <a:lnTo>
                  <a:pt x="743399" y="18600"/>
                </a:lnTo>
                <a:lnTo>
                  <a:pt x="757009" y="38785"/>
                </a:lnTo>
                <a:lnTo>
                  <a:pt x="762000" y="63500"/>
                </a:lnTo>
                <a:lnTo>
                  <a:pt x="762000" y="292100"/>
                </a:lnTo>
                <a:close/>
              </a:path>
            </a:pathLst>
          </a:custGeom>
          <a:ln w="12700">
            <a:solidFill>
              <a:srgbClr val="4F80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76450" y="2717800"/>
            <a:ext cx="762000" cy="355600"/>
          </a:xfrm>
          <a:custGeom>
            <a:avLst/>
            <a:gdLst/>
            <a:ahLst/>
            <a:cxnLst/>
            <a:rect l="l" t="t" r="r" b="b"/>
            <a:pathLst>
              <a:path w="762000" h="355600">
                <a:moveTo>
                  <a:pt x="762000" y="292100"/>
                </a:moveTo>
                <a:lnTo>
                  <a:pt x="757010" y="316814"/>
                </a:lnTo>
                <a:lnTo>
                  <a:pt x="743404" y="336999"/>
                </a:lnTo>
                <a:lnTo>
                  <a:pt x="723220" y="350609"/>
                </a:lnTo>
                <a:lnTo>
                  <a:pt x="698500" y="355600"/>
                </a:lnTo>
                <a:lnTo>
                  <a:pt x="63500" y="355600"/>
                </a:lnTo>
                <a:lnTo>
                  <a:pt x="38785" y="350609"/>
                </a:lnTo>
                <a:lnTo>
                  <a:pt x="18600" y="336999"/>
                </a:lnTo>
                <a:lnTo>
                  <a:pt x="4990" y="316814"/>
                </a:lnTo>
                <a:lnTo>
                  <a:pt x="0" y="292100"/>
                </a:lnTo>
                <a:lnTo>
                  <a:pt x="0" y="63500"/>
                </a:lnTo>
                <a:lnTo>
                  <a:pt x="4990" y="38785"/>
                </a:lnTo>
                <a:lnTo>
                  <a:pt x="18600" y="18600"/>
                </a:lnTo>
                <a:lnTo>
                  <a:pt x="38785" y="4990"/>
                </a:lnTo>
                <a:lnTo>
                  <a:pt x="63500" y="0"/>
                </a:lnTo>
                <a:lnTo>
                  <a:pt x="698500" y="0"/>
                </a:lnTo>
                <a:lnTo>
                  <a:pt x="723220" y="4990"/>
                </a:lnTo>
                <a:lnTo>
                  <a:pt x="743404" y="18600"/>
                </a:lnTo>
                <a:lnTo>
                  <a:pt x="757010" y="38785"/>
                </a:lnTo>
                <a:lnTo>
                  <a:pt x="762000" y="63500"/>
                </a:lnTo>
                <a:lnTo>
                  <a:pt x="762000" y="292100"/>
                </a:lnTo>
                <a:close/>
              </a:path>
            </a:pathLst>
          </a:custGeom>
          <a:ln w="12700">
            <a:solidFill>
              <a:srgbClr val="4F80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49650" y="2717800"/>
            <a:ext cx="762000" cy="355600"/>
          </a:xfrm>
          <a:custGeom>
            <a:avLst/>
            <a:gdLst/>
            <a:ahLst/>
            <a:cxnLst/>
            <a:rect l="l" t="t" r="r" b="b"/>
            <a:pathLst>
              <a:path w="762000" h="355600">
                <a:moveTo>
                  <a:pt x="762000" y="292100"/>
                </a:moveTo>
                <a:lnTo>
                  <a:pt x="757010" y="316814"/>
                </a:lnTo>
                <a:lnTo>
                  <a:pt x="743404" y="336999"/>
                </a:lnTo>
                <a:lnTo>
                  <a:pt x="723220" y="350609"/>
                </a:lnTo>
                <a:lnTo>
                  <a:pt x="698500" y="355600"/>
                </a:lnTo>
                <a:lnTo>
                  <a:pt x="63500" y="355600"/>
                </a:lnTo>
                <a:lnTo>
                  <a:pt x="38779" y="350609"/>
                </a:lnTo>
                <a:lnTo>
                  <a:pt x="18595" y="336999"/>
                </a:lnTo>
                <a:lnTo>
                  <a:pt x="4989" y="316814"/>
                </a:lnTo>
                <a:lnTo>
                  <a:pt x="0" y="292100"/>
                </a:lnTo>
                <a:lnTo>
                  <a:pt x="0" y="63500"/>
                </a:lnTo>
                <a:lnTo>
                  <a:pt x="4989" y="38785"/>
                </a:lnTo>
                <a:lnTo>
                  <a:pt x="18595" y="18600"/>
                </a:lnTo>
                <a:lnTo>
                  <a:pt x="38779" y="4990"/>
                </a:lnTo>
                <a:lnTo>
                  <a:pt x="63500" y="0"/>
                </a:lnTo>
                <a:lnTo>
                  <a:pt x="698500" y="0"/>
                </a:lnTo>
                <a:lnTo>
                  <a:pt x="723220" y="4990"/>
                </a:lnTo>
                <a:lnTo>
                  <a:pt x="743404" y="18600"/>
                </a:lnTo>
                <a:lnTo>
                  <a:pt x="757010" y="38785"/>
                </a:lnTo>
                <a:lnTo>
                  <a:pt x="762000" y="63500"/>
                </a:lnTo>
                <a:lnTo>
                  <a:pt x="762000" y="292100"/>
                </a:lnTo>
                <a:close/>
              </a:path>
            </a:pathLst>
          </a:custGeom>
          <a:ln w="12700">
            <a:solidFill>
              <a:srgbClr val="4F80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82950" y="1968500"/>
            <a:ext cx="762000" cy="355600"/>
          </a:xfrm>
          <a:custGeom>
            <a:avLst/>
            <a:gdLst/>
            <a:ahLst/>
            <a:cxnLst/>
            <a:rect l="l" t="t" r="r" b="b"/>
            <a:pathLst>
              <a:path w="762000" h="355600">
                <a:moveTo>
                  <a:pt x="762000" y="292100"/>
                </a:moveTo>
                <a:lnTo>
                  <a:pt x="757010" y="316814"/>
                </a:lnTo>
                <a:lnTo>
                  <a:pt x="743404" y="336999"/>
                </a:lnTo>
                <a:lnTo>
                  <a:pt x="723220" y="350609"/>
                </a:lnTo>
                <a:lnTo>
                  <a:pt x="698500" y="355600"/>
                </a:lnTo>
                <a:lnTo>
                  <a:pt x="63500" y="355600"/>
                </a:lnTo>
                <a:lnTo>
                  <a:pt x="38779" y="350609"/>
                </a:lnTo>
                <a:lnTo>
                  <a:pt x="18595" y="336999"/>
                </a:lnTo>
                <a:lnTo>
                  <a:pt x="4989" y="316814"/>
                </a:lnTo>
                <a:lnTo>
                  <a:pt x="0" y="292100"/>
                </a:lnTo>
                <a:lnTo>
                  <a:pt x="0" y="63500"/>
                </a:lnTo>
                <a:lnTo>
                  <a:pt x="4989" y="38785"/>
                </a:lnTo>
                <a:lnTo>
                  <a:pt x="18595" y="18600"/>
                </a:lnTo>
                <a:lnTo>
                  <a:pt x="38779" y="4990"/>
                </a:lnTo>
                <a:lnTo>
                  <a:pt x="63500" y="0"/>
                </a:lnTo>
                <a:lnTo>
                  <a:pt x="698500" y="0"/>
                </a:lnTo>
                <a:lnTo>
                  <a:pt x="723220" y="4990"/>
                </a:lnTo>
                <a:lnTo>
                  <a:pt x="743404" y="18600"/>
                </a:lnTo>
                <a:lnTo>
                  <a:pt x="757010" y="38785"/>
                </a:lnTo>
                <a:lnTo>
                  <a:pt x="762000" y="63500"/>
                </a:lnTo>
                <a:lnTo>
                  <a:pt x="762000" y="292100"/>
                </a:lnTo>
                <a:close/>
              </a:path>
            </a:pathLst>
          </a:custGeom>
          <a:ln w="12700">
            <a:solidFill>
              <a:srgbClr val="4F80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82950" y="3517900"/>
            <a:ext cx="762000" cy="355600"/>
          </a:xfrm>
          <a:custGeom>
            <a:avLst/>
            <a:gdLst/>
            <a:ahLst/>
            <a:cxnLst/>
            <a:rect l="l" t="t" r="r" b="b"/>
            <a:pathLst>
              <a:path w="762000" h="355600">
                <a:moveTo>
                  <a:pt x="762000" y="292100"/>
                </a:moveTo>
                <a:lnTo>
                  <a:pt x="757010" y="316820"/>
                </a:lnTo>
                <a:lnTo>
                  <a:pt x="743404" y="337004"/>
                </a:lnTo>
                <a:lnTo>
                  <a:pt x="723220" y="350610"/>
                </a:lnTo>
                <a:lnTo>
                  <a:pt x="698500" y="355600"/>
                </a:lnTo>
                <a:lnTo>
                  <a:pt x="63500" y="355600"/>
                </a:lnTo>
                <a:lnTo>
                  <a:pt x="38779" y="350610"/>
                </a:lnTo>
                <a:lnTo>
                  <a:pt x="18595" y="337004"/>
                </a:lnTo>
                <a:lnTo>
                  <a:pt x="4989" y="316820"/>
                </a:lnTo>
                <a:lnTo>
                  <a:pt x="0" y="292100"/>
                </a:lnTo>
                <a:lnTo>
                  <a:pt x="0" y="63500"/>
                </a:lnTo>
                <a:lnTo>
                  <a:pt x="4989" y="38779"/>
                </a:lnTo>
                <a:lnTo>
                  <a:pt x="18595" y="18595"/>
                </a:lnTo>
                <a:lnTo>
                  <a:pt x="38779" y="4989"/>
                </a:lnTo>
                <a:lnTo>
                  <a:pt x="63500" y="0"/>
                </a:lnTo>
                <a:lnTo>
                  <a:pt x="698500" y="0"/>
                </a:lnTo>
                <a:lnTo>
                  <a:pt x="723220" y="4989"/>
                </a:lnTo>
                <a:lnTo>
                  <a:pt x="743404" y="18595"/>
                </a:lnTo>
                <a:lnTo>
                  <a:pt x="757010" y="38779"/>
                </a:lnTo>
                <a:lnTo>
                  <a:pt x="762000" y="63500"/>
                </a:lnTo>
                <a:lnTo>
                  <a:pt x="762000" y="292100"/>
                </a:lnTo>
                <a:close/>
              </a:path>
            </a:pathLst>
          </a:custGeom>
          <a:ln w="12700">
            <a:solidFill>
              <a:srgbClr val="4F80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30350" y="2673350"/>
            <a:ext cx="471805" cy="444500"/>
          </a:xfrm>
          <a:custGeom>
            <a:avLst/>
            <a:gdLst/>
            <a:ahLst/>
            <a:cxnLst/>
            <a:rect l="l" t="t" r="r" b="b"/>
            <a:pathLst>
              <a:path w="471805" h="444500">
                <a:moveTo>
                  <a:pt x="0" y="120650"/>
                </a:moveTo>
                <a:lnTo>
                  <a:pt x="241300" y="120650"/>
                </a:lnTo>
                <a:lnTo>
                  <a:pt x="241300" y="0"/>
                </a:lnTo>
                <a:lnTo>
                  <a:pt x="471271" y="222250"/>
                </a:lnTo>
                <a:lnTo>
                  <a:pt x="254000" y="444436"/>
                </a:lnTo>
                <a:lnTo>
                  <a:pt x="254000" y="349250"/>
                </a:lnTo>
                <a:lnTo>
                  <a:pt x="0" y="349250"/>
                </a:lnTo>
                <a:lnTo>
                  <a:pt x="0" y="120650"/>
                </a:lnTo>
                <a:close/>
              </a:path>
            </a:pathLst>
          </a:custGeom>
          <a:ln w="12700">
            <a:solidFill>
              <a:srgbClr val="4F80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64397" y="3175000"/>
            <a:ext cx="566420" cy="638175"/>
          </a:xfrm>
          <a:custGeom>
            <a:avLst/>
            <a:gdLst/>
            <a:ahLst/>
            <a:cxnLst/>
            <a:rect l="l" t="t" r="r" b="b"/>
            <a:pathLst>
              <a:path w="566419" h="638175">
                <a:moveTo>
                  <a:pt x="420052" y="0"/>
                </a:moveTo>
                <a:lnTo>
                  <a:pt x="140652" y="0"/>
                </a:lnTo>
                <a:lnTo>
                  <a:pt x="140652" y="355600"/>
                </a:lnTo>
                <a:lnTo>
                  <a:pt x="0" y="357162"/>
                </a:lnTo>
                <a:lnTo>
                  <a:pt x="294843" y="637794"/>
                </a:lnTo>
                <a:lnTo>
                  <a:pt x="566102" y="355600"/>
                </a:lnTo>
                <a:lnTo>
                  <a:pt x="427672" y="355600"/>
                </a:lnTo>
                <a:lnTo>
                  <a:pt x="420052" y="0"/>
                </a:lnTo>
                <a:close/>
              </a:path>
            </a:pathLst>
          </a:custGeom>
          <a:solidFill>
            <a:srgbClr val="F496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64397" y="3175000"/>
            <a:ext cx="566420" cy="638175"/>
          </a:xfrm>
          <a:custGeom>
            <a:avLst/>
            <a:gdLst/>
            <a:ahLst/>
            <a:cxnLst/>
            <a:rect l="l" t="t" r="r" b="b"/>
            <a:pathLst>
              <a:path w="566419" h="638175">
                <a:moveTo>
                  <a:pt x="140652" y="0"/>
                </a:moveTo>
                <a:lnTo>
                  <a:pt x="420052" y="0"/>
                </a:lnTo>
                <a:lnTo>
                  <a:pt x="427672" y="355600"/>
                </a:lnTo>
                <a:lnTo>
                  <a:pt x="566102" y="355600"/>
                </a:lnTo>
                <a:lnTo>
                  <a:pt x="294843" y="637794"/>
                </a:lnTo>
                <a:lnTo>
                  <a:pt x="0" y="357162"/>
                </a:lnTo>
                <a:lnTo>
                  <a:pt x="140652" y="355600"/>
                </a:lnTo>
                <a:lnTo>
                  <a:pt x="140652" y="0"/>
                </a:lnTo>
                <a:close/>
              </a:path>
            </a:pathLst>
          </a:custGeom>
          <a:ln w="12700">
            <a:solidFill>
              <a:srgbClr val="BA6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66546" y="2813837"/>
            <a:ext cx="2457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90" dirty="0">
                <a:solidFill>
                  <a:srgbClr val="0B0904"/>
                </a:solidFill>
                <a:latin typeface="Arial"/>
                <a:cs typeface="Arial"/>
              </a:rPr>
              <a:t>Has</a:t>
            </a:r>
            <a:r>
              <a:rPr sz="800" spc="-120" dirty="0">
                <a:solidFill>
                  <a:srgbClr val="0B0904"/>
                </a:solidFill>
                <a:latin typeface="Arial"/>
                <a:cs typeface="Arial"/>
              </a:rPr>
              <a:t> A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52750" y="2673350"/>
            <a:ext cx="471805" cy="444500"/>
          </a:xfrm>
          <a:custGeom>
            <a:avLst/>
            <a:gdLst/>
            <a:ahLst/>
            <a:cxnLst/>
            <a:rect l="l" t="t" r="r" b="b"/>
            <a:pathLst>
              <a:path w="471804" h="444500">
                <a:moveTo>
                  <a:pt x="0" y="120650"/>
                </a:moveTo>
                <a:lnTo>
                  <a:pt x="241300" y="120650"/>
                </a:lnTo>
                <a:lnTo>
                  <a:pt x="241300" y="0"/>
                </a:lnTo>
                <a:lnTo>
                  <a:pt x="471271" y="222250"/>
                </a:lnTo>
                <a:lnTo>
                  <a:pt x="254000" y="444436"/>
                </a:lnTo>
                <a:lnTo>
                  <a:pt x="254000" y="349250"/>
                </a:lnTo>
                <a:lnTo>
                  <a:pt x="0" y="349250"/>
                </a:lnTo>
                <a:lnTo>
                  <a:pt x="0" y="120650"/>
                </a:lnTo>
                <a:close/>
              </a:path>
            </a:pathLst>
          </a:custGeom>
          <a:ln w="12700">
            <a:solidFill>
              <a:srgbClr val="4F80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988945" y="2813837"/>
            <a:ext cx="2457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90" dirty="0">
                <a:solidFill>
                  <a:srgbClr val="0B0904"/>
                </a:solidFill>
                <a:latin typeface="Arial"/>
                <a:cs typeface="Arial"/>
              </a:rPr>
              <a:t>Has</a:t>
            </a:r>
            <a:r>
              <a:rPr sz="800" spc="-120" dirty="0">
                <a:solidFill>
                  <a:srgbClr val="0B0904"/>
                </a:solidFill>
                <a:latin typeface="Arial"/>
                <a:cs typeface="Arial"/>
              </a:rPr>
              <a:t> A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92488" y="2281391"/>
            <a:ext cx="419734" cy="421640"/>
          </a:xfrm>
          <a:custGeom>
            <a:avLst/>
            <a:gdLst/>
            <a:ahLst/>
            <a:cxnLst/>
            <a:rect l="l" t="t" r="r" b="b"/>
            <a:pathLst>
              <a:path w="419735" h="421639">
                <a:moveTo>
                  <a:pt x="0" y="250609"/>
                </a:moveTo>
                <a:lnTo>
                  <a:pt x="180149" y="90081"/>
                </a:lnTo>
                <a:lnTo>
                  <a:pt x="99885" y="0"/>
                </a:lnTo>
                <a:lnTo>
                  <a:pt x="419442" y="12941"/>
                </a:lnTo>
                <a:lnTo>
                  <a:pt x="405041" y="323367"/>
                </a:lnTo>
                <a:lnTo>
                  <a:pt x="341718" y="252298"/>
                </a:lnTo>
                <a:lnTo>
                  <a:pt x="152082" y="421284"/>
                </a:lnTo>
                <a:lnTo>
                  <a:pt x="0" y="250609"/>
                </a:lnTo>
                <a:close/>
              </a:path>
            </a:pathLst>
          </a:custGeom>
          <a:ln w="12700">
            <a:solidFill>
              <a:srgbClr val="4F80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 rot="19140000">
            <a:off x="2853686" y="2447709"/>
            <a:ext cx="243794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00"/>
              </a:lnSpc>
            </a:pPr>
            <a:r>
              <a:rPr sz="800" spc="-90" dirty="0">
                <a:solidFill>
                  <a:srgbClr val="0B0904"/>
                </a:solidFill>
                <a:latin typeface="Arial"/>
                <a:cs typeface="Arial"/>
              </a:rPr>
              <a:t>Has</a:t>
            </a:r>
            <a:r>
              <a:rPr sz="800" spc="-160" dirty="0">
                <a:solidFill>
                  <a:srgbClr val="0B0904"/>
                </a:solidFill>
                <a:latin typeface="Arial"/>
                <a:cs typeface="Arial"/>
              </a:rPr>
              <a:t> </a:t>
            </a:r>
            <a:r>
              <a:rPr sz="800" spc="-120" dirty="0">
                <a:solidFill>
                  <a:srgbClr val="0B0904"/>
                </a:solidFill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790050" y="3079167"/>
            <a:ext cx="430530" cy="410209"/>
          </a:xfrm>
          <a:custGeom>
            <a:avLst/>
            <a:gdLst/>
            <a:ahLst/>
            <a:cxnLst/>
            <a:rect l="l" t="t" r="r" b="b"/>
            <a:pathLst>
              <a:path w="430530" h="410210">
                <a:moveTo>
                  <a:pt x="156756" y="0"/>
                </a:moveTo>
                <a:lnTo>
                  <a:pt x="332397" y="165442"/>
                </a:lnTo>
                <a:lnTo>
                  <a:pt x="415124" y="77622"/>
                </a:lnTo>
                <a:lnTo>
                  <a:pt x="430148" y="397090"/>
                </a:lnTo>
                <a:lnTo>
                  <a:pt x="119633" y="409854"/>
                </a:lnTo>
                <a:lnTo>
                  <a:pt x="184899" y="340563"/>
                </a:lnTo>
                <a:lnTo>
                  <a:pt x="0" y="166408"/>
                </a:lnTo>
                <a:lnTo>
                  <a:pt x="156756" y="0"/>
                </a:lnTo>
                <a:close/>
              </a:path>
            </a:pathLst>
          </a:custGeom>
          <a:ln w="12700">
            <a:solidFill>
              <a:srgbClr val="4F80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 rot="2580000">
            <a:off x="2874653" y="3207833"/>
            <a:ext cx="243217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00"/>
              </a:lnSpc>
            </a:pPr>
            <a:r>
              <a:rPr sz="800" spc="-90" dirty="0">
                <a:solidFill>
                  <a:srgbClr val="0B0904"/>
                </a:solidFill>
                <a:latin typeface="Arial"/>
                <a:cs typeface="Arial"/>
              </a:rPr>
              <a:t>Has</a:t>
            </a:r>
            <a:r>
              <a:rPr sz="800" spc="-155" dirty="0">
                <a:solidFill>
                  <a:srgbClr val="0B0904"/>
                </a:solidFill>
                <a:latin typeface="Arial"/>
                <a:cs typeface="Arial"/>
              </a:rPr>
              <a:t> </a:t>
            </a:r>
            <a:r>
              <a:rPr sz="800" spc="-120" dirty="0">
                <a:solidFill>
                  <a:srgbClr val="0B0904"/>
                </a:solidFill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59601" y="7992871"/>
            <a:ext cx="15557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14" dirty="0">
                <a:latin typeface="Bookman Old Style"/>
                <a:cs typeface="Bookman Old Style"/>
              </a:rPr>
              <a:t>69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82900" y="8241630"/>
            <a:ext cx="10915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www.it-ebooks.info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94824" y="3613962"/>
            <a:ext cx="5384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50" dirty="0">
                <a:solidFill>
                  <a:srgbClr val="0B0904"/>
                </a:solidFill>
                <a:latin typeface="Arial"/>
                <a:cs typeface="Arial"/>
              </a:rPr>
              <a:t>T</a:t>
            </a:r>
            <a:r>
              <a:rPr sz="800" spc="-55" dirty="0">
                <a:solidFill>
                  <a:srgbClr val="0B0904"/>
                </a:solidFill>
                <a:latin typeface="Arial"/>
                <a:cs typeface="Arial"/>
              </a:rPr>
              <a:t>ransmission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19436" y="2813862"/>
            <a:ext cx="422909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solidFill>
                  <a:srgbClr val="0B0904"/>
                </a:solidFill>
                <a:latin typeface="Arial"/>
                <a:cs typeface="Arial"/>
              </a:rPr>
              <a:t>Driveshaft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18776" y="2064562"/>
            <a:ext cx="29083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70" dirty="0">
                <a:solidFill>
                  <a:srgbClr val="0B0904"/>
                </a:solidFill>
                <a:latin typeface="Arial"/>
                <a:cs typeface="Arial"/>
              </a:rPr>
              <a:t>Engine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06485" y="3994962"/>
            <a:ext cx="3022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60" dirty="0">
                <a:solidFill>
                  <a:srgbClr val="FFFDFC"/>
                </a:solidFill>
                <a:latin typeface="Arial"/>
                <a:cs typeface="Arial"/>
              </a:rPr>
              <a:t>Classic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94191" y="2752902"/>
            <a:ext cx="3270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51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solidFill>
                  <a:srgbClr val="0B0904"/>
                </a:solidFill>
                <a:latin typeface="Arial"/>
                <a:cs typeface="Arial"/>
              </a:rPr>
              <a:t>Rolling  </a:t>
            </a:r>
            <a:r>
              <a:rPr sz="800" spc="-70" dirty="0">
                <a:solidFill>
                  <a:srgbClr val="0B0904"/>
                </a:solidFill>
                <a:latin typeface="Arial"/>
                <a:cs typeface="Arial"/>
              </a:rPr>
              <a:t>Chassis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68540" y="2813862"/>
            <a:ext cx="4095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5" dirty="0">
                <a:solidFill>
                  <a:srgbClr val="0B0904"/>
                </a:solidFill>
                <a:latin typeface="Arial"/>
                <a:cs typeface="Arial"/>
              </a:rPr>
              <a:t>Motor</a:t>
            </a:r>
            <a:r>
              <a:rPr sz="800" spc="-85" dirty="0">
                <a:solidFill>
                  <a:srgbClr val="0B0904"/>
                </a:solidFill>
                <a:latin typeface="Arial"/>
                <a:cs typeface="Arial"/>
              </a:rPr>
              <a:t> Car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64701" y="3346145"/>
            <a:ext cx="1651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5" dirty="0">
                <a:solidFill>
                  <a:srgbClr val="FFFDFC"/>
                </a:solidFill>
                <a:latin typeface="Arial"/>
                <a:cs typeface="Arial"/>
              </a:rPr>
              <a:t>Is</a:t>
            </a:r>
            <a:r>
              <a:rPr sz="800" spc="-120" dirty="0">
                <a:solidFill>
                  <a:srgbClr val="FFFDFC"/>
                </a:solidFill>
                <a:latin typeface="Arial"/>
                <a:cs typeface="Arial"/>
              </a:rPr>
              <a:t> A</a:t>
            </a:r>
            <a:endParaRPr sz="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3100" y="4401210"/>
            <a:ext cx="5636260" cy="28107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i="1" spc="10" dirty="0">
                <a:latin typeface="Book Antiqua"/>
                <a:cs typeface="Book Antiqua"/>
              </a:rPr>
              <a:t>Figure </a:t>
            </a:r>
            <a:r>
              <a:rPr sz="900" b="1" i="1" spc="5" dirty="0">
                <a:latin typeface="Book Antiqua"/>
                <a:cs typeface="Book Antiqua"/>
              </a:rPr>
              <a:t>3-1. </a:t>
            </a:r>
            <a:r>
              <a:rPr sz="900" b="0" i="1" spc="-55" dirty="0">
                <a:latin typeface="Bookman Old Style"/>
                <a:cs typeface="Bookman Old Style"/>
              </a:rPr>
              <a:t>Encapsulation </a:t>
            </a:r>
            <a:r>
              <a:rPr sz="900" b="0" i="1" spc="-65" dirty="0">
                <a:latin typeface="Bookman Old Style"/>
                <a:cs typeface="Bookman Old Style"/>
              </a:rPr>
              <a:t>and</a:t>
            </a:r>
            <a:r>
              <a:rPr sz="900" b="0" i="1" spc="-180" dirty="0">
                <a:latin typeface="Bookman Old Style"/>
                <a:cs typeface="Bookman Old Style"/>
              </a:rPr>
              <a:t> </a:t>
            </a:r>
            <a:r>
              <a:rPr sz="900" b="0" i="1" spc="-45" dirty="0">
                <a:latin typeface="Bookman Old Style"/>
                <a:cs typeface="Bookman Old Style"/>
              </a:rPr>
              <a:t>inheritance</a:t>
            </a:r>
            <a:endParaRPr sz="900" dirty="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400" b="0" spc="-80" dirty="0">
                <a:latin typeface="Bookman Old Style"/>
                <a:cs typeface="Bookman Old Style"/>
              </a:rPr>
              <a:t>Polymorphism</a:t>
            </a:r>
            <a:endParaRPr sz="1400" dirty="0">
              <a:latin typeface="Bookman Old Style"/>
              <a:cs typeface="Bookman Old Style"/>
            </a:endParaRPr>
          </a:p>
          <a:p>
            <a:pPr marL="12700" marR="74295" algn="just">
              <a:lnSpc>
                <a:spcPct val="101800"/>
              </a:lnSpc>
              <a:spcBef>
                <a:spcPts val="505"/>
              </a:spcBef>
            </a:pPr>
            <a:r>
              <a:rPr sz="900" b="0" spc="-45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programming,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polymorphism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refers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ability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specify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contract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have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many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different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implement 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contract.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code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class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implements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contract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should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not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need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know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details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specific  </a:t>
            </a:r>
            <a:r>
              <a:rPr sz="900" b="0" spc="-50" dirty="0">
                <a:latin typeface="Bookman Old Style"/>
                <a:cs typeface="Bookman Old Style"/>
              </a:rPr>
              <a:t>implementation.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TypeScript,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polymorphism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achieved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number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different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forms</a:t>
            </a:r>
            <a:endParaRPr sz="900" dirty="0">
              <a:latin typeface="Bookman Old Style"/>
              <a:cs typeface="Bookman Old Style"/>
            </a:endParaRPr>
          </a:p>
          <a:p>
            <a:pPr marL="607060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b="0" spc="-55" dirty="0">
                <a:latin typeface="Bookman Old Style"/>
                <a:cs typeface="Bookman Old Style"/>
              </a:rPr>
              <a:t>An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interface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implemented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by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many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classes</a:t>
            </a:r>
            <a:endParaRPr sz="900" dirty="0">
              <a:latin typeface="Bookman Old Style"/>
              <a:cs typeface="Bookman Old Style"/>
            </a:endParaRPr>
          </a:p>
          <a:p>
            <a:pPr marL="607060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b="0" spc="-55" dirty="0">
                <a:latin typeface="Bookman Old Style"/>
                <a:cs typeface="Bookman Old Style"/>
              </a:rPr>
              <a:t>An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interface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implemented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many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objects</a:t>
            </a:r>
            <a:endParaRPr sz="900" dirty="0">
              <a:latin typeface="Bookman Old Style"/>
              <a:cs typeface="Bookman Old Style"/>
            </a:endParaRPr>
          </a:p>
          <a:p>
            <a:pPr marL="607060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b="0" spc="-55" dirty="0">
                <a:latin typeface="Bookman Old Style"/>
                <a:cs typeface="Bookman Old Style"/>
              </a:rPr>
              <a:t>An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interface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implemented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many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functions</a:t>
            </a:r>
            <a:endParaRPr sz="900" dirty="0">
              <a:latin typeface="Bookman Old Style"/>
              <a:cs typeface="Bookman Old Style"/>
            </a:endParaRPr>
          </a:p>
          <a:p>
            <a:pPr marL="607060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b="0" spc="-45" dirty="0">
                <a:latin typeface="Bookman Old Style"/>
                <a:cs typeface="Bookman Old Style"/>
              </a:rPr>
              <a:t>A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superclass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with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number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specialized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subclasses</a:t>
            </a:r>
            <a:endParaRPr sz="900" dirty="0">
              <a:latin typeface="Bookman Old Style"/>
              <a:cs typeface="Bookman Old Style"/>
            </a:endParaRPr>
          </a:p>
          <a:p>
            <a:pPr marL="607060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b="0" spc="-60" dirty="0">
                <a:latin typeface="Bookman Old Style"/>
                <a:cs typeface="Bookman Old Style"/>
              </a:rPr>
              <a:t>Any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structure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with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many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similar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structures</a:t>
            </a:r>
            <a:endParaRPr sz="900" dirty="0">
              <a:latin typeface="Bookman Old Style"/>
              <a:cs typeface="Bookman Old Style"/>
            </a:endParaRPr>
          </a:p>
          <a:p>
            <a:pPr marL="12700" marR="5080" indent="228600">
              <a:lnSpc>
                <a:spcPct val="101800"/>
              </a:lnSpc>
              <a:spcBef>
                <a:spcPts val="600"/>
              </a:spcBef>
            </a:pPr>
            <a:r>
              <a:rPr sz="900" b="0" spc="-4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final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bullet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point,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“any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structure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with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many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similar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structures,”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refers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TypeScript’s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structural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system,  </a:t>
            </a:r>
            <a:r>
              <a:rPr sz="900" b="0" spc="-60" dirty="0">
                <a:latin typeface="Bookman Old Style"/>
                <a:cs typeface="Bookman Old Style"/>
              </a:rPr>
              <a:t>which </a:t>
            </a:r>
            <a:r>
              <a:rPr sz="900" b="0" spc="-35" dirty="0">
                <a:latin typeface="Bookman Old Style"/>
                <a:cs typeface="Bookman Old Style"/>
              </a:rPr>
              <a:t>will </a:t>
            </a:r>
            <a:r>
              <a:rPr sz="900" b="0" spc="-55" dirty="0">
                <a:latin typeface="Bookman Old Style"/>
                <a:cs typeface="Bookman Old Style"/>
              </a:rPr>
              <a:t>accept </a:t>
            </a:r>
            <a:r>
              <a:rPr sz="900" b="0" spc="-75" dirty="0">
                <a:latin typeface="Bookman Old Style"/>
                <a:cs typeface="Bookman Old Style"/>
              </a:rPr>
              <a:t>structures </a:t>
            </a:r>
            <a:r>
              <a:rPr sz="900" b="0" spc="-50" dirty="0">
                <a:latin typeface="Bookman Old Style"/>
                <a:cs typeface="Bookman Old Style"/>
              </a:rPr>
              <a:t>compatible </a:t>
            </a:r>
            <a:r>
              <a:rPr sz="900" b="0" spc="-55" dirty="0">
                <a:latin typeface="Bookman Old Style"/>
                <a:cs typeface="Bookman Old Style"/>
              </a:rPr>
              <a:t>with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50" dirty="0">
                <a:latin typeface="Bookman Old Style"/>
                <a:cs typeface="Bookman Old Style"/>
              </a:rPr>
              <a:t>required </a:t>
            </a:r>
            <a:r>
              <a:rPr sz="900" b="0" spc="-60" dirty="0">
                <a:latin typeface="Bookman Old Style"/>
                <a:cs typeface="Bookman Old Style"/>
              </a:rPr>
              <a:t>type. This </a:t>
            </a:r>
            <a:r>
              <a:rPr sz="900" b="0" spc="-70" dirty="0">
                <a:latin typeface="Bookman Old Style"/>
                <a:cs typeface="Bookman Old Style"/>
              </a:rPr>
              <a:t>means </a:t>
            </a:r>
            <a:r>
              <a:rPr sz="900" b="0" spc="-65" dirty="0">
                <a:latin typeface="Bookman Old Style"/>
                <a:cs typeface="Bookman Old Style"/>
              </a:rPr>
              <a:t>you </a:t>
            </a:r>
            <a:r>
              <a:rPr sz="900" b="0" spc="-70" dirty="0">
                <a:latin typeface="Bookman Old Style"/>
                <a:cs typeface="Bookman Old Style"/>
              </a:rPr>
              <a:t>can </a:t>
            </a:r>
            <a:r>
              <a:rPr sz="900" b="0" spc="-50" dirty="0">
                <a:latin typeface="Bookman Old Style"/>
                <a:cs typeface="Bookman Old Style"/>
              </a:rPr>
              <a:t>achieve </a:t>
            </a:r>
            <a:r>
              <a:rPr sz="900" b="0" spc="-55" dirty="0">
                <a:latin typeface="Bookman Old Style"/>
                <a:cs typeface="Bookman Old Style"/>
              </a:rPr>
              <a:t>polymorphism with </a:t>
            </a:r>
            <a:r>
              <a:rPr sz="900" b="0" spc="-45" dirty="0">
                <a:latin typeface="Bookman Old Style"/>
                <a:cs typeface="Bookman Old Style"/>
              </a:rPr>
              <a:t>two  </a:t>
            </a:r>
            <a:r>
              <a:rPr sz="900" b="0" spc="-60" dirty="0">
                <a:latin typeface="Bookman Old Style"/>
                <a:cs typeface="Bookman Old Style"/>
              </a:rPr>
              <a:t>functions </a:t>
            </a:r>
            <a:r>
              <a:rPr sz="900" b="0" spc="-55" dirty="0">
                <a:latin typeface="Bookman Old Style"/>
                <a:cs typeface="Bookman Old Style"/>
              </a:rPr>
              <a:t>with the </a:t>
            </a:r>
            <a:r>
              <a:rPr sz="900" b="0" spc="-70" dirty="0">
                <a:latin typeface="Bookman Old Style"/>
                <a:cs typeface="Bookman Old Style"/>
              </a:rPr>
              <a:t>same signature </a:t>
            </a:r>
            <a:r>
              <a:rPr sz="900" b="0" spc="-65" dirty="0">
                <a:latin typeface="Bookman Old Style"/>
                <a:cs typeface="Bookman Old Style"/>
              </a:rPr>
              <a:t>and </a:t>
            </a:r>
            <a:r>
              <a:rPr sz="900" b="0" spc="-70" dirty="0">
                <a:latin typeface="Bookman Old Style"/>
                <a:cs typeface="Bookman Old Style"/>
              </a:rPr>
              <a:t>return </a:t>
            </a:r>
            <a:r>
              <a:rPr sz="900" b="0" spc="-50" dirty="0">
                <a:latin typeface="Bookman Old Style"/>
                <a:cs typeface="Bookman Old Style"/>
              </a:rPr>
              <a:t>type </a:t>
            </a:r>
            <a:r>
              <a:rPr sz="900" b="0" spc="-20" dirty="0">
                <a:latin typeface="Bookman Old Style"/>
                <a:cs typeface="Bookman Old Style"/>
              </a:rPr>
              <a:t>(or </a:t>
            </a:r>
            <a:r>
              <a:rPr sz="900" b="0" spc="-45" dirty="0">
                <a:latin typeface="Bookman Old Style"/>
                <a:cs typeface="Bookman Old Style"/>
              </a:rPr>
              <a:t>two </a:t>
            </a:r>
            <a:r>
              <a:rPr sz="900" b="0" spc="-70" dirty="0">
                <a:latin typeface="Bookman Old Style"/>
                <a:cs typeface="Bookman Old Style"/>
              </a:rPr>
              <a:t>classes </a:t>
            </a:r>
            <a:r>
              <a:rPr sz="900" b="0" spc="-55" dirty="0">
                <a:latin typeface="Bookman Old Style"/>
                <a:cs typeface="Bookman Old Style"/>
              </a:rPr>
              <a:t>with </a:t>
            </a:r>
            <a:r>
              <a:rPr sz="900" b="0" spc="-50" dirty="0">
                <a:latin typeface="Bookman Old Style"/>
                <a:cs typeface="Bookman Old Style"/>
              </a:rPr>
              <a:t>compatible </a:t>
            </a:r>
            <a:r>
              <a:rPr sz="900" b="0" spc="-75" dirty="0">
                <a:latin typeface="Bookman Old Style"/>
                <a:cs typeface="Bookman Old Style"/>
              </a:rPr>
              <a:t>structures, </a:t>
            </a:r>
            <a:r>
              <a:rPr sz="900" b="0" spc="-40" dirty="0">
                <a:latin typeface="Bookman Old Style"/>
                <a:cs typeface="Bookman Old Style"/>
              </a:rPr>
              <a:t>or </a:t>
            </a:r>
            <a:r>
              <a:rPr sz="900" b="0" spc="-45" dirty="0">
                <a:latin typeface="Bookman Old Style"/>
                <a:cs typeface="Bookman Old Style"/>
              </a:rPr>
              <a:t>two </a:t>
            </a:r>
            <a:r>
              <a:rPr sz="900" b="0" spc="-50" dirty="0">
                <a:latin typeface="Bookman Old Style"/>
                <a:cs typeface="Bookman Old Style"/>
              </a:rPr>
              <a:t>objects </a:t>
            </a:r>
            <a:r>
              <a:rPr sz="900" b="0" spc="-55" dirty="0">
                <a:latin typeface="Bookman Old Style"/>
                <a:cs typeface="Bookman Old Style"/>
              </a:rPr>
              <a:t>with  similar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structures)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even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if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they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do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not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explicitly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implement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named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shown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Listing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3-4.</a:t>
            </a:r>
            <a:endParaRPr sz="900" dirty="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5846088"/>
            <a:ext cx="5715000" cy="0"/>
          </a:xfrm>
          <a:custGeom>
            <a:avLst/>
            <a:gdLst/>
            <a:ahLst/>
            <a:cxnLst/>
            <a:rect l="l" t="t" r="r" b="b"/>
            <a:pathLst>
              <a:path w="5715000">
                <a:moveTo>
                  <a:pt x="0" y="0"/>
                </a:moveTo>
                <a:lnTo>
                  <a:pt x="5715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6730643"/>
            <a:ext cx="5715000" cy="0"/>
          </a:xfrm>
          <a:custGeom>
            <a:avLst/>
            <a:gdLst/>
            <a:ahLst/>
            <a:cxnLst/>
            <a:rect l="l" t="t" r="r" b="b"/>
            <a:pathLst>
              <a:path w="5715000">
                <a:moveTo>
                  <a:pt x="0" y="0"/>
                </a:moveTo>
                <a:lnTo>
                  <a:pt x="5715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4497" y="301118"/>
            <a:ext cx="5743575" cy="4807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Chapter </a:t>
            </a:r>
            <a:r>
              <a:rPr sz="800" spc="-65" dirty="0">
                <a:latin typeface="Arial"/>
                <a:cs typeface="Arial"/>
              </a:rPr>
              <a:t>3 </a:t>
            </a:r>
            <a:r>
              <a:rPr sz="800" spc="-195" dirty="0">
                <a:solidFill>
                  <a:srgbClr val="CFD0D0"/>
                </a:solidFill>
                <a:latin typeface="MS UI Gothic"/>
                <a:cs typeface="MS UI Gothic"/>
              </a:rPr>
              <a:t>■ </a:t>
            </a:r>
            <a:r>
              <a:rPr sz="800" spc="-25" dirty="0">
                <a:latin typeface="Arial"/>
                <a:cs typeface="Arial"/>
              </a:rPr>
              <a:t>ObjeCt </a:t>
            </a:r>
            <a:r>
              <a:rPr sz="800" spc="-15" dirty="0">
                <a:latin typeface="Arial"/>
                <a:cs typeface="Arial"/>
              </a:rPr>
              <a:t>OrientatiOn </a:t>
            </a:r>
            <a:r>
              <a:rPr sz="800" spc="-10" dirty="0">
                <a:latin typeface="Arial"/>
                <a:cs typeface="Arial"/>
              </a:rPr>
              <a:t>in</a:t>
            </a:r>
            <a:r>
              <a:rPr sz="800" spc="-9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typeSCript</a:t>
            </a: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5" dirty="0">
                <a:latin typeface="Book Antiqua"/>
                <a:cs typeface="Book Antiqua"/>
              </a:rPr>
              <a:t>3-4.</a:t>
            </a:r>
            <a:r>
              <a:rPr sz="900" b="1" i="1" spc="190" dirty="0">
                <a:latin typeface="Book Antiqua"/>
                <a:cs typeface="Book Antiqua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Polymorphism</a:t>
            </a:r>
            <a:endParaRPr sz="900" dirty="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900" dirty="0">
                <a:latin typeface="SimSun"/>
                <a:cs typeface="SimSun"/>
              </a:rPr>
              <a:t>interface Vehicle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moveTo(x: number, y: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number);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241300" marR="3780790" indent="-22860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class Car implements Vehicle {  moveTo(x: number, y: number)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console.log('Driving to ' + x + ' ' +</a:t>
            </a:r>
            <a:r>
              <a:rPr sz="900" spc="-1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y);</a:t>
            </a: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class SportsCar extends Car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class Airplane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</a:p>
          <a:p>
            <a:pPr marL="469900" marR="2980690" indent="-22860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moveTo(x: number, y: number) {  console.log('Flying to ' + x + ' ' +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y);</a:t>
            </a: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241300" marR="3266440" indent="-228600">
              <a:lnSpc>
                <a:spcPct val="101800"/>
              </a:lnSpc>
              <a:spcBef>
                <a:spcPts val="5"/>
              </a:spcBef>
            </a:pPr>
            <a:r>
              <a:rPr sz="900" dirty="0">
                <a:latin typeface="SimSun"/>
                <a:cs typeface="SimSun"/>
              </a:rPr>
              <a:t>function navigate(vehicle: Vehicle) {  vehicle.moveTo(59.9436499,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10.7167959);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 marL="12700" marR="4009390">
              <a:lnSpc>
                <a:spcPts val="2200"/>
              </a:lnSpc>
              <a:spcBef>
                <a:spcPts val="160"/>
              </a:spcBef>
            </a:pPr>
            <a:r>
              <a:rPr sz="900" dirty="0">
                <a:latin typeface="SimSun"/>
                <a:cs typeface="SimSun"/>
              </a:rPr>
              <a:t>var airplane =</a:t>
            </a:r>
            <a:r>
              <a:rPr sz="900" spc="-7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new</a:t>
            </a:r>
            <a:r>
              <a:rPr sz="900" spc="-2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Airplane();  navigate(airplane);</a:t>
            </a:r>
          </a:p>
          <a:p>
            <a:pPr marL="12700" marR="4237990">
              <a:lnSpc>
                <a:spcPts val="2200"/>
              </a:lnSpc>
            </a:pPr>
            <a:r>
              <a:rPr sz="900" dirty="0">
                <a:latin typeface="SimSun"/>
                <a:cs typeface="SimSun"/>
              </a:rPr>
              <a:t>var car =</a:t>
            </a:r>
            <a:r>
              <a:rPr sz="900" spc="-7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new</a:t>
            </a:r>
            <a:r>
              <a:rPr sz="900" spc="-2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SportsCar();  navigate(car);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4500" y="7992871"/>
            <a:ext cx="14986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35" dirty="0">
                <a:latin typeface="Bookman Old Style"/>
                <a:cs typeface="Bookman Old Style"/>
              </a:rPr>
              <a:t>70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82900" y="8241630"/>
            <a:ext cx="10915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www.it-ebooks.info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385588"/>
            <a:ext cx="5715000" cy="0"/>
          </a:xfrm>
          <a:custGeom>
            <a:avLst/>
            <a:gdLst/>
            <a:ahLst/>
            <a:cxnLst/>
            <a:rect l="l" t="t" r="r" b="b"/>
            <a:pathLst>
              <a:path w="5715000">
                <a:moveTo>
                  <a:pt x="0" y="0"/>
                </a:moveTo>
                <a:lnTo>
                  <a:pt x="5715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5092343"/>
            <a:ext cx="5715000" cy="0"/>
          </a:xfrm>
          <a:custGeom>
            <a:avLst/>
            <a:gdLst/>
            <a:ahLst/>
            <a:cxnLst/>
            <a:rect l="l" t="t" r="r" b="b"/>
            <a:pathLst>
              <a:path w="5715000">
                <a:moveTo>
                  <a:pt x="0" y="0"/>
                </a:moveTo>
                <a:lnTo>
                  <a:pt x="5715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4496" y="301118"/>
            <a:ext cx="6032503" cy="59418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Chapter </a:t>
            </a:r>
            <a:r>
              <a:rPr sz="800" spc="-65" dirty="0">
                <a:latin typeface="Arial"/>
                <a:cs typeface="Arial"/>
              </a:rPr>
              <a:t>1 </a:t>
            </a:r>
            <a:r>
              <a:rPr sz="800" spc="-195" dirty="0">
                <a:solidFill>
                  <a:srgbClr val="CFD0D0"/>
                </a:solidFill>
                <a:latin typeface="MS UI Gothic"/>
                <a:cs typeface="MS UI Gothic"/>
              </a:rPr>
              <a:t>■ </a:t>
            </a:r>
            <a:r>
              <a:rPr sz="800" spc="-10" dirty="0">
                <a:latin typeface="Arial"/>
                <a:cs typeface="Arial"/>
              </a:rPr>
              <a:t>typeSCript </a:t>
            </a:r>
            <a:r>
              <a:rPr sz="800" spc="-40" dirty="0">
                <a:latin typeface="Arial"/>
                <a:cs typeface="Arial"/>
              </a:rPr>
              <a:t>Language</a:t>
            </a:r>
            <a:r>
              <a:rPr sz="800" spc="-45" dirty="0">
                <a:latin typeface="Arial"/>
                <a:cs typeface="Arial"/>
              </a:rPr>
              <a:t> </a:t>
            </a:r>
            <a:r>
              <a:rPr sz="800" spc="-30" dirty="0">
                <a:latin typeface="Arial"/>
                <a:cs typeface="Arial"/>
              </a:rPr>
              <a:t>FeatureS</a:t>
            </a: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50" b="1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b="1" i="1" spc="-20" dirty="0">
                <a:latin typeface="Book Antiqua"/>
                <a:cs typeface="Book Antiqua"/>
              </a:rPr>
              <a:t>Listing </a:t>
            </a:r>
            <a:r>
              <a:rPr sz="1000" b="1" i="1" spc="5" dirty="0">
                <a:latin typeface="Book Antiqua"/>
                <a:cs typeface="Book Antiqua"/>
              </a:rPr>
              <a:t>1-5. </a:t>
            </a:r>
            <a:r>
              <a:rPr sz="1000" b="1" spc="-50" dirty="0">
                <a:latin typeface="Bookman Old Style"/>
                <a:cs typeface="Bookman Old Style"/>
              </a:rPr>
              <a:t>Type</a:t>
            </a:r>
            <a:r>
              <a:rPr sz="1000" b="1" spc="-150" dirty="0">
                <a:latin typeface="Bookman Old Style"/>
                <a:cs typeface="Bookman Old Style"/>
              </a:rPr>
              <a:t> </a:t>
            </a:r>
            <a:r>
              <a:rPr sz="1000" b="1" spc="-60" dirty="0">
                <a:latin typeface="Bookman Old Style"/>
                <a:cs typeface="Bookman Old Style"/>
              </a:rPr>
              <a:t>annotations</a:t>
            </a:r>
            <a:endParaRPr sz="1000" b="1" dirty="0">
              <a:latin typeface="Bookman Old Style"/>
              <a:cs typeface="Bookman Old Style"/>
            </a:endParaRPr>
          </a:p>
          <a:p>
            <a:pPr marL="12700" marR="4098925">
              <a:lnSpc>
                <a:spcPct val="101800"/>
              </a:lnSpc>
              <a:spcBef>
                <a:spcPts val="650"/>
              </a:spcBef>
            </a:pPr>
            <a:r>
              <a:rPr sz="1000" b="1" dirty="0">
                <a:latin typeface="SimSun"/>
                <a:cs typeface="SimSun"/>
              </a:rPr>
              <a:t>// primitive</a:t>
            </a:r>
            <a:r>
              <a:rPr sz="1000" b="1" spc="-70" dirty="0">
                <a:latin typeface="SimSun"/>
                <a:cs typeface="SimSun"/>
              </a:rPr>
              <a:t> </a:t>
            </a:r>
            <a:r>
              <a:rPr sz="1000" b="1" dirty="0">
                <a:latin typeface="SimSun"/>
                <a:cs typeface="SimSun"/>
              </a:rPr>
              <a:t>type</a:t>
            </a:r>
            <a:r>
              <a:rPr sz="1000" b="1" spc="-30" dirty="0">
                <a:latin typeface="SimSun"/>
                <a:cs typeface="SimSun"/>
              </a:rPr>
              <a:t> </a:t>
            </a:r>
            <a:r>
              <a:rPr sz="1000" b="1" dirty="0">
                <a:latin typeface="SimSun"/>
                <a:cs typeface="SimSun"/>
              </a:rPr>
              <a:t>annotation  var </a:t>
            </a:r>
            <a:r>
              <a:rPr sz="1000" b="1" spc="30" dirty="0">
                <a:latin typeface="SimSun"/>
                <a:cs typeface="SimSun"/>
              </a:rPr>
              <a:t>name</a:t>
            </a:r>
            <a:r>
              <a:rPr sz="1000" b="1" spc="30" dirty="0">
                <a:latin typeface="Arial"/>
                <a:cs typeface="Arial"/>
              </a:rPr>
              <a:t>: string </a:t>
            </a:r>
            <a:r>
              <a:rPr sz="1000" b="1" dirty="0">
                <a:latin typeface="SimSun"/>
                <a:cs typeface="SimSun"/>
              </a:rPr>
              <a:t>=</a:t>
            </a:r>
            <a:r>
              <a:rPr sz="1000" b="1" spc="-295" dirty="0">
                <a:latin typeface="SimSun"/>
                <a:cs typeface="SimSun"/>
              </a:rPr>
              <a:t> </a:t>
            </a:r>
            <a:r>
              <a:rPr sz="1000" b="1" dirty="0">
                <a:latin typeface="SimSun"/>
                <a:cs typeface="SimSun"/>
              </a:rPr>
              <a:t>'Steve';</a:t>
            </a:r>
          </a:p>
          <a:p>
            <a:pPr marL="12700" marR="3355975">
              <a:lnSpc>
                <a:spcPct val="101800"/>
              </a:lnSpc>
              <a:spcBef>
                <a:spcPts val="5"/>
              </a:spcBef>
            </a:pPr>
            <a:r>
              <a:rPr sz="1000" b="1" dirty="0">
                <a:latin typeface="SimSun"/>
                <a:cs typeface="SimSun"/>
              </a:rPr>
              <a:t>var </a:t>
            </a:r>
            <a:r>
              <a:rPr sz="1000" b="1" spc="5" dirty="0">
                <a:latin typeface="SimSun"/>
                <a:cs typeface="SimSun"/>
              </a:rPr>
              <a:t>heightInCentimeters</a:t>
            </a:r>
            <a:r>
              <a:rPr sz="1000" b="1" spc="5" dirty="0">
                <a:latin typeface="Arial"/>
                <a:cs typeface="Arial"/>
              </a:rPr>
              <a:t>: </a:t>
            </a:r>
            <a:r>
              <a:rPr sz="1000" b="1" spc="-100" dirty="0">
                <a:latin typeface="Arial"/>
                <a:cs typeface="Arial"/>
              </a:rPr>
              <a:t>number </a:t>
            </a:r>
            <a:r>
              <a:rPr sz="1000" b="1" dirty="0">
                <a:latin typeface="SimSun"/>
                <a:cs typeface="SimSun"/>
              </a:rPr>
              <a:t>= 182.88;  var </a:t>
            </a:r>
            <a:r>
              <a:rPr sz="1000" b="1" spc="15" dirty="0">
                <a:latin typeface="SimSun"/>
                <a:cs typeface="SimSun"/>
              </a:rPr>
              <a:t>isActive</a:t>
            </a:r>
            <a:r>
              <a:rPr sz="1000" b="1" spc="15" dirty="0">
                <a:latin typeface="Arial"/>
                <a:cs typeface="Arial"/>
              </a:rPr>
              <a:t>: </a:t>
            </a:r>
            <a:r>
              <a:rPr sz="1000" b="1" spc="-45" dirty="0">
                <a:latin typeface="Arial"/>
                <a:cs typeface="Arial"/>
              </a:rPr>
              <a:t>boolean </a:t>
            </a:r>
            <a:r>
              <a:rPr sz="1000" b="1" dirty="0">
                <a:latin typeface="SimSun"/>
                <a:cs typeface="SimSun"/>
              </a:rPr>
              <a:t>=</a:t>
            </a:r>
            <a:r>
              <a:rPr sz="1000" b="1" spc="-70" dirty="0">
                <a:latin typeface="SimSun"/>
                <a:cs typeface="SimSun"/>
              </a:rPr>
              <a:t> </a:t>
            </a:r>
            <a:r>
              <a:rPr sz="1000" b="1" dirty="0">
                <a:latin typeface="SimSun"/>
                <a:cs typeface="SimSun"/>
              </a:rPr>
              <a:t>true;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 b="1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b="1" dirty="0">
                <a:latin typeface="SimSun"/>
                <a:cs typeface="SimSun"/>
              </a:rPr>
              <a:t>// array type</a:t>
            </a:r>
            <a:r>
              <a:rPr sz="1000" b="1" spc="-5" dirty="0">
                <a:latin typeface="SimSun"/>
                <a:cs typeface="SimSun"/>
              </a:rPr>
              <a:t> </a:t>
            </a:r>
            <a:r>
              <a:rPr sz="1000" b="1" dirty="0">
                <a:latin typeface="SimSun"/>
                <a:cs typeface="SimSun"/>
              </a:rPr>
              <a:t>annotation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00" b="1" dirty="0">
                <a:latin typeface="SimSun"/>
                <a:cs typeface="SimSun"/>
              </a:rPr>
              <a:t>var </a:t>
            </a:r>
            <a:r>
              <a:rPr sz="1000" b="1" spc="25" dirty="0">
                <a:latin typeface="SimSun"/>
                <a:cs typeface="SimSun"/>
              </a:rPr>
              <a:t>names</a:t>
            </a:r>
            <a:r>
              <a:rPr sz="1000" b="1" spc="25" dirty="0">
                <a:latin typeface="Arial"/>
                <a:cs typeface="Arial"/>
              </a:rPr>
              <a:t>: </a:t>
            </a:r>
            <a:r>
              <a:rPr sz="1000" b="1" spc="60" dirty="0">
                <a:latin typeface="Arial"/>
                <a:cs typeface="Arial"/>
              </a:rPr>
              <a:t>string[] </a:t>
            </a:r>
            <a:r>
              <a:rPr sz="1000" b="1" dirty="0">
                <a:latin typeface="SimSun"/>
                <a:cs typeface="SimSun"/>
              </a:rPr>
              <a:t>= ['James', 'Nick', 'Rebecca',</a:t>
            </a:r>
            <a:r>
              <a:rPr sz="1000" b="1" spc="-295" dirty="0">
                <a:latin typeface="SimSun"/>
                <a:cs typeface="SimSun"/>
              </a:rPr>
              <a:t> </a:t>
            </a:r>
            <a:r>
              <a:rPr sz="1000" b="1" dirty="0">
                <a:latin typeface="SimSun"/>
                <a:cs typeface="SimSun"/>
              </a:rPr>
              <a:t>'Lily'];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 b="1" dirty="0">
              <a:latin typeface="Times New Roman"/>
              <a:cs typeface="Times New Roman"/>
            </a:endParaRPr>
          </a:p>
          <a:p>
            <a:pPr marL="12700" marR="1127125">
              <a:lnSpc>
                <a:spcPct val="101800"/>
              </a:lnSpc>
              <a:spcBef>
                <a:spcPts val="5"/>
              </a:spcBef>
            </a:pPr>
            <a:r>
              <a:rPr sz="1000" b="1" dirty="0">
                <a:latin typeface="SimSun"/>
                <a:cs typeface="SimSun"/>
              </a:rPr>
              <a:t>// function annotation with parameter type annotation and return</a:t>
            </a:r>
            <a:r>
              <a:rPr sz="1000" b="1" spc="-90" dirty="0">
                <a:latin typeface="SimSun"/>
                <a:cs typeface="SimSun"/>
              </a:rPr>
              <a:t> </a:t>
            </a:r>
            <a:r>
              <a:rPr sz="1000" b="1" dirty="0">
                <a:latin typeface="SimSun"/>
                <a:cs typeface="SimSun"/>
              </a:rPr>
              <a:t>type</a:t>
            </a:r>
            <a:r>
              <a:rPr sz="1000" b="1" spc="-10" dirty="0">
                <a:latin typeface="SimSun"/>
                <a:cs typeface="SimSun"/>
              </a:rPr>
              <a:t> </a:t>
            </a:r>
            <a:r>
              <a:rPr sz="1000" b="1" dirty="0">
                <a:latin typeface="SimSun"/>
                <a:cs typeface="SimSun"/>
              </a:rPr>
              <a:t>annotation  var </a:t>
            </a:r>
            <a:r>
              <a:rPr sz="1000" b="1" spc="15" dirty="0">
                <a:latin typeface="SimSun"/>
                <a:cs typeface="SimSun"/>
              </a:rPr>
              <a:t>sayHello</a:t>
            </a:r>
            <a:r>
              <a:rPr sz="1000" b="1" spc="15" dirty="0">
                <a:latin typeface="Arial"/>
                <a:cs typeface="Arial"/>
              </a:rPr>
              <a:t>: </a:t>
            </a:r>
            <a:r>
              <a:rPr sz="1000" b="1" spc="-45" dirty="0">
                <a:latin typeface="Arial"/>
                <a:cs typeface="Arial"/>
              </a:rPr>
              <a:t>(name: </a:t>
            </a:r>
            <a:r>
              <a:rPr sz="1000" b="1" spc="50" dirty="0">
                <a:latin typeface="Arial"/>
                <a:cs typeface="Arial"/>
              </a:rPr>
              <a:t>string) </a:t>
            </a:r>
            <a:r>
              <a:rPr sz="1000" b="1" spc="-80" dirty="0">
                <a:latin typeface="Arial"/>
                <a:cs typeface="Arial"/>
              </a:rPr>
              <a:t>=&gt;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25" dirty="0">
                <a:latin typeface="Arial"/>
                <a:cs typeface="Arial"/>
              </a:rPr>
              <a:t>string</a:t>
            </a:r>
            <a:r>
              <a:rPr sz="1000" b="1" spc="25" dirty="0">
                <a:latin typeface="SimSun"/>
                <a:cs typeface="SimSun"/>
              </a:rPr>
              <a:t>;</a:t>
            </a:r>
            <a:endParaRPr sz="1000" b="1" dirty="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 b="1" dirty="0">
              <a:latin typeface="Times New Roman"/>
              <a:cs typeface="Times New Roman"/>
            </a:endParaRPr>
          </a:p>
          <a:p>
            <a:pPr marL="12700" marR="3527425">
              <a:lnSpc>
                <a:spcPct val="101800"/>
              </a:lnSpc>
            </a:pPr>
            <a:r>
              <a:rPr sz="1000" b="1" dirty="0">
                <a:latin typeface="SimSun"/>
                <a:cs typeface="SimSun"/>
              </a:rPr>
              <a:t>// implementation of</a:t>
            </a:r>
            <a:r>
              <a:rPr sz="1000" b="1" spc="-75" dirty="0">
                <a:latin typeface="SimSun"/>
                <a:cs typeface="SimSun"/>
              </a:rPr>
              <a:t> </a:t>
            </a:r>
            <a:r>
              <a:rPr sz="1000" b="1" dirty="0">
                <a:latin typeface="SimSun"/>
                <a:cs typeface="SimSun"/>
              </a:rPr>
              <a:t>sayHello</a:t>
            </a:r>
            <a:r>
              <a:rPr sz="1000" b="1" spc="-25" dirty="0">
                <a:latin typeface="SimSun"/>
                <a:cs typeface="SimSun"/>
              </a:rPr>
              <a:t> </a:t>
            </a:r>
            <a:r>
              <a:rPr sz="1000" b="1" dirty="0">
                <a:latin typeface="SimSun"/>
                <a:cs typeface="SimSun"/>
              </a:rPr>
              <a:t>function  sayHello = function (name: string)</a:t>
            </a:r>
            <a:r>
              <a:rPr sz="1000" b="1" spc="-75" dirty="0">
                <a:latin typeface="SimSun"/>
                <a:cs typeface="SimSun"/>
              </a:rPr>
              <a:t> </a:t>
            </a:r>
            <a:r>
              <a:rPr sz="1000" b="1" dirty="0">
                <a:latin typeface="SimSun"/>
                <a:cs typeface="SimSun"/>
              </a:rPr>
              <a:t>{</a:t>
            </a: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1000" b="1" dirty="0">
                <a:latin typeface="SimSun"/>
                <a:cs typeface="SimSun"/>
              </a:rPr>
              <a:t>return 'Hello ' +</a:t>
            </a:r>
            <a:r>
              <a:rPr sz="1000" b="1" spc="-10" dirty="0">
                <a:latin typeface="SimSun"/>
                <a:cs typeface="SimSun"/>
              </a:rPr>
              <a:t> </a:t>
            </a:r>
            <a:r>
              <a:rPr sz="1000" b="1" dirty="0">
                <a:latin typeface="SimSun"/>
                <a:cs typeface="SimSun"/>
              </a:rPr>
              <a:t>name;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00" b="1" dirty="0">
                <a:latin typeface="SimSun"/>
                <a:cs typeface="SimSun"/>
              </a:rPr>
              <a:t>};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 b="1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b="1" dirty="0">
                <a:latin typeface="SimSun"/>
                <a:cs typeface="SimSun"/>
              </a:rPr>
              <a:t>// object type</a:t>
            </a:r>
            <a:r>
              <a:rPr sz="1000" b="1" spc="-5" dirty="0">
                <a:latin typeface="SimSun"/>
                <a:cs typeface="SimSun"/>
              </a:rPr>
              <a:t> </a:t>
            </a:r>
            <a:r>
              <a:rPr sz="1000" b="1" dirty="0">
                <a:latin typeface="SimSun"/>
                <a:cs typeface="SimSun"/>
              </a:rPr>
              <a:t>annotation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00" b="1" dirty="0">
                <a:latin typeface="SimSun"/>
                <a:cs typeface="SimSun"/>
              </a:rPr>
              <a:t>var </a:t>
            </a:r>
            <a:r>
              <a:rPr sz="1000" b="1" spc="20" dirty="0">
                <a:latin typeface="SimSun"/>
                <a:cs typeface="SimSun"/>
              </a:rPr>
              <a:t>person</a:t>
            </a:r>
            <a:r>
              <a:rPr sz="1000" b="1" spc="20" dirty="0">
                <a:latin typeface="Arial"/>
                <a:cs typeface="Arial"/>
              </a:rPr>
              <a:t>: </a:t>
            </a:r>
            <a:r>
              <a:rPr sz="1000" b="1" spc="95" dirty="0">
                <a:latin typeface="Arial"/>
                <a:cs typeface="Arial"/>
              </a:rPr>
              <a:t>{ </a:t>
            </a:r>
            <a:r>
              <a:rPr sz="1000" b="1" spc="-85" dirty="0">
                <a:latin typeface="Arial"/>
                <a:cs typeface="Arial"/>
              </a:rPr>
              <a:t>name:  </a:t>
            </a:r>
            <a:r>
              <a:rPr sz="1000" b="1" spc="50" dirty="0">
                <a:latin typeface="Arial"/>
                <a:cs typeface="Arial"/>
              </a:rPr>
              <a:t>string; </a:t>
            </a:r>
            <a:r>
              <a:rPr sz="1000" b="1" dirty="0">
                <a:latin typeface="Arial"/>
                <a:cs typeface="Arial"/>
              </a:rPr>
              <a:t>heightInCentimeters: </a:t>
            </a:r>
            <a:r>
              <a:rPr sz="1000" b="1" spc="-65" dirty="0">
                <a:latin typeface="Arial"/>
                <a:cs typeface="Arial"/>
              </a:rPr>
              <a:t>number;</a:t>
            </a:r>
            <a:r>
              <a:rPr sz="1000" b="1" spc="-70" dirty="0">
                <a:latin typeface="Arial"/>
                <a:cs typeface="Arial"/>
              </a:rPr>
              <a:t> </a:t>
            </a:r>
            <a:r>
              <a:rPr sz="1000" b="1" spc="45" dirty="0">
                <a:latin typeface="Arial"/>
                <a:cs typeface="Arial"/>
              </a:rPr>
              <a:t>}</a:t>
            </a:r>
            <a:r>
              <a:rPr sz="1000" b="1" spc="45" dirty="0">
                <a:latin typeface="SimSun"/>
                <a:cs typeface="SimSun"/>
              </a:rPr>
              <a:t>;</a:t>
            </a:r>
            <a:endParaRPr sz="1000" b="1" dirty="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 b="1" dirty="0">
              <a:latin typeface="Times New Roman"/>
              <a:cs typeface="Times New Roman"/>
            </a:endParaRPr>
          </a:p>
          <a:p>
            <a:pPr marL="12700" marR="3641725">
              <a:lnSpc>
                <a:spcPct val="101800"/>
              </a:lnSpc>
            </a:pPr>
            <a:r>
              <a:rPr sz="1000" b="1" dirty="0">
                <a:latin typeface="SimSun"/>
                <a:cs typeface="SimSun"/>
              </a:rPr>
              <a:t>// Implementation of a</a:t>
            </a:r>
            <a:r>
              <a:rPr sz="1000" b="1" spc="-80" dirty="0">
                <a:latin typeface="SimSun"/>
                <a:cs typeface="SimSun"/>
              </a:rPr>
              <a:t> </a:t>
            </a:r>
            <a:r>
              <a:rPr sz="1000" b="1" dirty="0">
                <a:latin typeface="SimSun"/>
                <a:cs typeface="SimSun"/>
              </a:rPr>
              <a:t>person</a:t>
            </a:r>
            <a:r>
              <a:rPr sz="1000" b="1" spc="-20" dirty="0">
                <a:latin typeface="SimSun"/>
                <a:cs typeface="SimSun"/>
              </a:rPr>
              <a:t> </a:t>
            </a:r>
            <a:r>
              <a:rPr sz="1000" b="1" dirty="0">
                <a:latin typeface="SimSun"/>
                <a:cs typeface="SimSun"/>
              </a:rPr>
              <a:t>object  person =</a:t>
            </a:r>
            <a:r>
              <a:rPr sz="1000" b="1" spc="-10" dirty="0">
                <a:latin typeface="SimSun"/>
                <a:cs typeface="SimSun"/>
              </a:rPr>
              <a:t> </a:t>
            </a:r>
            <a:r>
              <a:rPr sz="1000" b="1" dirty="0">
                <a:latin typeface="SimSun"/>
                <a:cs typeface="SimSun"/>
              </a:rPr>
              <a:t>{</a:t>
            </a:r>
          </a:p>
          <a:p>
            <a:pPr marL="241300" marR="4098925">
              <a:lnSpc>
                <a:spcPct val="101800"/>
              </a:lnSpc>
            </a:pPr>
            <a:r>
              <a:rPr sz="1000" b="1" dirty="0">
                <a:latin typeface="SimSun"/>
                <a:cs typeface="SimSun"/>
              </a:rPr>
              <a:t>name: 'Mark',  heightInCentimeters:</a:t>
            </a:r>
            <a:r>
              <a:rPr sz="1000" b="1" spc="-100" dirty="0">
                <a:latin typeface="SimSun"/>
                <a:cs typeface="SimSun"/>
              </a:rPr>
              <a:t> </a:t>
            </a:r>
            <a:r>
              <a:rPr sz="1000" b="1" dirty="0">
                <a:latin typeface="SimSun"/>
                <a:cs typeface="SimSun"/>
              </a:rPr>
              <a:t>183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00" b="1" dirty="0">
                <a:latin typeface="SimSun"/>
                <a:cs typeface="SimSun"/>
              </a:rPr>
              <a:t>};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b="1" i="1" spc="-20" dirty="0">
                <a:latin typeface="Book Antiqua"/>
                <a:cs typeface="Book Antiqua"/>
              </a:rPr>
              <a:t>Listing</a:t>
            </a:r>
            <a:r>
              <a:rPr sz="900" b="1" i="1" spc="-50" dirty="0">
                <a:latin typeface="Book Antiqua"/>
                <a:cs typeface="Book Antiqua"/>
              </a:rPr>
              <a:t> </a:t>
            </a:r>
            <a:r>
              <a:rPr sz="900" b="1" i="1" spc="5" dirty="0">
                <a:latin typeface="Book Antiqua"/>
                <a:cs typeface="Book Antiqua"/>
              </a:rPr>
              <a:t>1-6.</a:t>
            </a:r>
            <a:r>
              <a:rPr sz="900" b="1" i="1" spc="225" dirty="0">
                <a:latin typeface="Book Antiqua"/>
                <a:cs typeface="Book Antiqua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Using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interface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simplify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annotations</a:t>
            </a:r>
            <a:endParaRPr sz="900" dirty="0">
              <a:latin typeface="Bookman Old Style"/>
              <a:cs typeface="Bookman Old Style"/>
            </a:endParaRPr>
          </a:p>
          <a:p>
            <a:pPr marL="241300" marR="4670425" indent="-228600">
              <a:lnSpc>
                <a:spcPct val="101800"/>
              </a:lnSpc>
              <a:spcBef>
                <a:spcPts val="650"/>
              </a:spcBef>
            </a:pPr>
            <a:r>
              <a:rPr sz="900" b="1" dirty="0">
                <a:latin typeface="SimSun"/>
                <a:cs typeface="SimSun"/>
              </a:rPr>
              <a:t>interface</a:t>
            </a:r>
            <a:r>
              <a:rPr sz="900" b="1" spc="-50" dirty="0">
                <a:latin typeface="SimSun"/>
                <a:cs typeface="SimSun"/>
              </a:rPr>
              <a:t> </a:t>
            </a:r>
            <a:r>
              <a:rPr sz="900" b="1" dirty="0">
                <a:latin typeface="SimSun"/>
                <a:cs typeface="SimSun"/>
              </a:rPr>
              <a:t>Person</a:t>
            </a:r>
            <a:r>
              <a:rPr sz="900" b="1" spc="-50" dirty="0">
                <a:latin typeface="SimSun"/>
                <a:cs typeface="SimSun"/>
              </a:rPr>
              <a:t> </a:t>
            </a:r>
            <a:r>
              <a:rPr sz="900" b="1" dirty="0">
                <a:latin typeface="SimSun"/>
                <a:cs typeface="SimSun"/>
              </a:rPr>
              <a:t>{  name:</a:t>
            </a:r>
            <a:r>
              <a:rPr sz="900" b="1" spc="-50" dirty="0">
                <a:latin typeface="SimSun"/>
                <a:cs typeface="SimSun"/>
              </a:rPr>
              <a:t> </a:t>
            </a:r>
            <a:r>
              <a:rPr sz="900" b="1" dirty="0">
                <a:latin typeface="SimSun"/>
                <a:cs typeface="SimSun"/>
              </a:rPr>
              <a:t>string;</a:t>
            </a: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b="1" dirty="0">
                <a:latin typeface="SimSun"/>
                <a:cs typeface="SimSun"/>
              </a:rPr>
              <a:t>heightInCentimeters:</a:t>
            </a:r>
            <a:r>
              <a:rPr sz="900" b="1" spc="-5" dirty="0">
                <a:latin typeface="SimSun"/>
                <a:cs typeface="SimSun"/>
              </a:rPr>
              <a:t> </a:t>
            </a:r>
            <a:r>
              <a:rPr sz="900" b="1" dirty="0">
                <a:latin typeface="SimSun"/>
                <a:cs typeface="SimSun"/>
              </a:rPr>
              <a:t>number;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b="1" dirty="0">
                <a:latin typeface="SimSun"/>
                <a:cs typeface="SimSun"/>
              </a:rPr>
              <a:t>}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 b="1" dirty="0">
              <a:latin typeface="Times New Roman"/>
              <a:cs typeface="Times New Roman"/>
            </a:endParaRPr>
          </a:p>
          <a:p>
            <a:pPr marL="241300" marR="4441825" indent="-228600">
              <a:lnSpc>
                <a:spcPct val="101800"/>
              </a:lnSpc>
            </a:pPr>
            <a:r>
              <a:rPr sz="900" b="1" dirty="0">
                <a:latin typeface="SimSun"/>
                <a:cs typeface="SimSun"/>
              </a:rPr>
              <a:t>var </a:t>
            </a:r>
            <a:r>
              <a:rPr sz="900" b="1" spc="20" dirty="0">
                <a:latin typeface="SimSun"/>
                <a:cs typeface="SimSun"/>
              </a:rPr>
              <a:t>person</a:t>
            </a:r>
            <a:r>
              <a:rPr sz="900" b="1" spc="20" dirty="0">
                <a:latin typeface="Arial"/>
                <a:cs typeface="Arial"/>
              </a:rPr>
              <a:t>: </a:t>
            </a:r>
            <a:r>
              <a:rPr sz="900" b="1" spc="-60" dirty="0">
                <a:latin typeface="Arial"/>
                <a:cs typeface="Arial"/>
              </a:rPr>
              <a:t>Person </a:t>
            </a:r>
            <a:r>
              <a:rPr sz="900" b="1" dirty="0">
                <a:latin typeface="SimSun"/>
                <a:cs typeface="SimSun"/>
              </a:rPr>
              <a:t>= {  name:</a:t>
            </a:r>
            <a:r>
              <a:rPr sz="900" b="1" spc="-20" dirty="0">
                <a:latin typeface="SimSun"/>
                <a:cs typeface="SimSun"/>
              </a:rPr>
              <a:t> </a:t>
            </a:r>
            <a:r>
              <a:rPr sz="900" b="1" dirty="0">
                <a:latin typeface="SimSun"/>
                <a:cs typeface="SimSun"/>
              </a:rPr>
              <a:t>'Mark',</a:t>
            </a: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b="1" dirty="0">
                <a:latin typeface="SimSun"/>
                <a:cs typeface="SimSun"/>
              </a:rPr>
              <a:t>heightInCentimeters:</a:t>
            </a:r>
            <a:r>
              <a:rPr sz="900" b="1" spc="-5" dirty="0">
                <a:latin typeface="SimSun"/>
                <a:cs typeface="SimSun"/>
              </a:rPr>
              <a:t> </a:t>
            </a:r>
            <a:r>
              <a:rPr sz="900" b="1" dirty="0">
                <a:latin typeface="SimSun"/>
                <a:cs typeface="SimSun"/>
              </a:rPr>
              <a:t>183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4500" y="7992871"/>
            <a:ext cx="8890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25" dirty="0">
                <a:latin typeface="Bookman Old Style"/>
                <a:cs typeface="Bookman Old Style"/>
              </a:rPr>
              <a:t>6</a:t>
            </a:r>
            <a:endParaRPr sz="10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9342-CE9C-4DF4-9095-C8FDF7E0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056BA-B403-4727-B7FC-A7DBDADD5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50" y="3848100"/>
            <a:ext cx="6559550" cy="4924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spc="-55" dirty="0">
                <a:latin typeface="Arial Narrow"/>
                <a:cs typeface="Arial Narrow"/>
              </a:rPr>
              <a:t>Exceptions, </a:t>
            </a:r>
            <a:r>
              <a:rPr lang="en-US" sz="3200" b="1" spc="-80" dirty="0">
                <a:latin typeface="Arial Narrow"/>
                <a:cs typeface="Arial Narrow"/>
              </a:rPr>
              <a:t>Memory, </a:t>
            </a:r>
            <a:r>
              <a:rPr lang="en-US" sz="3200" b="1" spc="-40" dirty="0">
                <a:latin typeface="Arial Narrow"/>
                <a:cs typeface="Arial Narrow"/>
              </a:rPr>
              <a:t>and</a:t>
            </a:r>
            <a:r>
              <a:rPr lang="en-US" sz="3200" b="1" spc="-315" dirty="0">
                <a:latin typeface="Arial Narrow"/>
                <a:cs typeface="Arial Narrow"/>
              </a:rPr>
              <a:t> </a:t>
            </a:r>
            <a:r>
              <a:rPr lang="en-US" sz="3200" b="1" spc="-60" dirty="0">
                <a:latin typeface="Arial Narrow"/>
                <a:cs typeface="Arial Narrow"/>
              </a:rPr>
              <a:t>Performance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116925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38" y="1022667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0" y="122554"/>
                </a:moveTo>
                <a:lnTo>
                  <a:pt x="122554" y="122554"/>
                </a:lnTo>
                <a:lnTo>
                  <a:pt x="122554" y="0"/>
                </a:lnTo>
                <a:lnTo>
                  <a:pt x="0" y="0"/>
                </a:lnTo>
                <a:lnTo>
                  <a:pt x="0" y="122554"/>
                </a:lnTo>
                <a:close/>
              </a:path>
            </a:pathLst>
          </a:custGeom>
          <a:solidFill>
            <a:srgbClr val="CF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1893" y="1022667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5" h="122555">
                <a:moveTo>
                  <a:pt x="0" y="122554"/>
                </a:moveTo>
                <a:lnTo>
                  <a:pt x="122555" y="122554"/>
                </a:lnTo>
                <a:lnTo>
                  <a:pt x="122555" y="0"/>
                </a:lnTo>
                <a:lnTo>
                  <a:pt x="0" y="0"/>
                </a:lnTo>
                <a:lnTo>
                  <a:pt x="0" y="122554"/>
                </a:lnTo>
                <a:close/>
              </a:path>
            </a:pathLst>
          </a:custGeom>
          <a:solidFill>
            <a:srgbClr val="CF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7948" y="1022667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5" h="122555">
                <a:moveTo>
                  <a:pt x="0" y="122554"/>
                </a:moveTo>
                <a:lnTo>
                  <a:pt x="122555" y="122554"/>
                </a:lnTo>
                <a:lnTo>
                  <a:pt x="122555" y="0"/>
                </a:lnTo>
                <a:lnTo>
                  <a:pt x="0" y="0"/>
                </a:lnTo>
                <a:lnTo>
                  <a:pt x="0" y="122554"/>
                </a:lnTo>
                <a:close/>
              </a:path>
            </a:pathLst>
          </a:custGeom>
          <a:solidFill>
            <a:srgbClr val="CF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6407150" cy="2063114"/>
          </a:xfrm>
          <a:custGeom>
            <a:avLst/>
            <a:gdLst/>
            <a:ahLst/>
            <a:cxnLst/>
            <a:rect l="l" t="t" r="r" b="b"/>
            <a:pathLst>
              <a:path w="6407150" h="2063114">
                <a:moveTo>
                  <a:pt x="0" y="2063038"/>
                </a:moveTo>
                <a:lnTo>
                  <a:pt x="5949810" y="2063038"/>
                </a:lnTo>
                <a:lnTo>
                  <a:pt x="6214129" y="2055895"/>
                </a:lnTo>
                <a:lnTo>
                  <a:pt x="6349860" y="2005888"/>
                </a:lnTo>
                <a:lnTo>
                  <a:pt x="6399866" y="1870157"/>
                </a:lnTo>
                <a:lnTo>
                  <a:pt x="6407010" y="1605838"/>
                </a:lnTo>
                <a:lnTo>
                  <a:pt x="640701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00203" y="7992871"/>
            <a:ext cx="21336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65" dirty="0">
                <a:latin typeface="Bookman Old Style"/>
                <a:cs typeface="Bookman Old Style"/>
              </a:rPr>
              <a:t>1</a:t>
            </a:r>
            <a:r>
              <a:rPr sz="1000" b="0" spc="-110" dirty="0">
                <a:latin typeface="Bookman Old Style"/>
                <a:cs typeface="Bookman Old Style"/>
              </a:rPr>
              <a:t>6</a:t>
            </a:r>
            <a:r>
              <a:rPr sz="1000" b="0" spc="-125" dirty="0">
                <a:latin typeface="Bookman Old Style"/>
                <a:cs typeface="Bookman Old Style"/>
              </a:rPr>
              <a:t>3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82900" y="8241630"/>
            <a:ext cx="10915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www.it-ebooks.info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3100" y="1423160"/>
            <a:ext cx="55003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5" dirty="0">
                <a:latin typeface="Arial Narrow"/>
                <a:cs typeface="Arial Narrow"/>
              </a:rPr>
              <a:t>Exceptions, </a:t>
            </a:r>
            <a:r>
              <a:rPr sz="3000" b="1" spc="-80" dirty="0">
                <a:latin typeface="Arial Narrow"/>
                <a:cs typeface="Arial Narrow"/>
              </a:rPr>
              <a:t>Memory, </a:t>
            </a:r>
            <a:r>
              <a:rPr sz="3000" b="1" spc="-40" dirty="0">
                <a:latin typeface="Arial Narrow"/>
                <a:cs typeface="Arial Narrow"/>
              </a:rPr>
              <a:t>and</a:t>
            </a:r>
            <a:r>
              <a:rPr sz="3000" b="1" spc="-315" dirty="0">
                <a:latin typeface="Arial Narrow"/>
                <a:cs typeface="Arial Narrow"/>
              </a:rPr>
              <a:t> </a:t>
            </a:r>
            <a:r>
              <a:rPr sz="3000" b="1" spc="-60" dirty="0">
                <a:latin typeface="Arial Narrow"/>
                <a:cs typeface="Arial Narrow"/>
              </a:rPr>
              <a:t>Performance</a:t>
            </a:r>
            <a:endParaRPr sz="3000" dirty="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3100" y="2591560"/>
            <a:ext cx="5740400" cy="3106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278130" algn="just">
              <a:lnSpc>
                <a:spcPct val="100000"/>
              </a:lnSpc>
              <a:spcBef>
                <a:spcPts val="100"/>
              </a:spcBef>
            </a:pPr>
            <a:r>
              <a:rPr sz="1000" b="0" i="1" spc="-55" dirty="0">
                <a:latin typeface="Bookman Old Style"/>
                <a:cs typeface="Bookman Old Style"/>
              </a:rPr>
              <a:t>The </a:t>
            </a:r>
            <a:r>
              <a:rPr sz="1000" b="0" i="1" spc="-30" dirty="0">
                <a:latin typeface="Bookman Old Style"/>
                <a:cs typeface="Bookman Old Style"/>
              </a:rPr>
              <a:t>primary </a:t>
            </a:r>
            <a:r>
              <a:rPr sz="1000" b="0" i="1" spc="-65" dirty="0">
                <a:latin typeface="Bookman Old Style"/>
                <a:cs typeface="Bookman Old Style"/>
              </a:rPr>
              <a:t>duty </a:t>
            </a:r>
            <a:r>
              <a:rPr sz="1000" b="0" i="1" spc="-40" dirty="0">
                <a:latin typeface="Bookman Old Style"/>
                <a:cs typeface="Bookman Old Style"/>
              </a:rPr>
              <a:t>of </a:t>
            </a:r>
            <a:r>
              <a:rPr sz="1000" b="0" i="1" spc="-55" dirty="0">
                <a:latin typeface="Bookman Old Style"/>
                <a:cs typeface="Bookman Old Style"/>
              </a:rPr>
              <a:t>an </a:t>
            </a:r>
            <a:r>
              <a:rPr sz="1000" b="0" i="1" spc="-40" dirty="0">
                <a:latin typeface="Bookman Old Style"/>
                <a:cs typeface="Bookman Old Style"/>
              </a:rPr>
              <a:t>exception </a:t>
            </a:r>
            <a:r>
              <a:rPr sz="1000" b="0" i="1" spc="-45" dirty="0">
                <a:latin typeface="Bookman Old Style"/>
                <a:cs typeface="Bookman Old Style"/>
              </a:rPr>
              <a:t>handler </a:t>
            </a:r>
            <a:r>
              <a:rPr sz="1000" b="0" i="1" spc="-75" dirty="0">
                <a:latin typeface="Bookman Old Style"/>
                <a:cs typeface="Bookman Old Style"/>
              </a:rPr>
              <a:t>is </a:t>
            </a:r>
            <a:r>
              <a:rPr sz="1000" b="0" i="1" spc="-20" dirty="0">
                <a:latin typeface="Bookman Old Style"/>
                <a:cs typeface="Bookman Old Style"/>
              </a:rPr>
              <a:t>to </a:t>
            </a:r>
            <a:r>
              <a:rPr sz="1000" b="0" i="1" spc="-65" dirty="0">
                <a:latin typeface="Bookman Old Style"/>
                <a:cs typeface="Bookman Old Style"/>
              </a:rPr>
              <a:t>get </a:t>
            </a:r>
            <a:r>
              <a:rPr sz="1000" b="0" i="1" spc="-55" dirty="0">
                <a:latin typeface="Bookman Old Style"/>
                <a:cs typeface="Bookman Old Style"/>
              </a:rPr>
              <a:t>the </a:t>
            </a:r>
            <a:r>
              <a:rPr sz="1000" b="0" i="1" spc="-30" dirty="0">
                <a:latin typeface="Bookman Old Style"/>
                <a:cs typeface="Bookman Old Style"/>
              </a:rPr>
              <a:t>error </a:t>
            </a:r>
            <a:r>
              <a:rPr sz="1000" b="0" i="1" spc="-25" dirty="0">
                <a:latin typeface="Bookman Old Style"/>
                <a:cs typeface="Bookman Old Style"/>
              </a:rPr>
              <a:t>out </a:t>
            </a:r>
            <a:r>
              <a:rPr sz="1000" b="0" i="1" spc="-40" dirty="0">
                <a:latin typeface="Bookman Old Style"/>
                <a:cs typeface="Bookman Old Style"/>
              </a:rPr>
              <a:t>of </a:t>
            </a:r>
            <a:r>
              <a:rPr sz="1000" b="0" i="1" spc="-55" dirty="0">
                <a:latin typeface="Bookman Old Style"/>
                <a:cs typeface="Bookman Old Style"/>
              </a:rPr>
              <a:t>the </a:t>
            </a:r>
            <a:r>
              <a:rPr sz="1000" b="0" i="1" spc="-35" dirty="0">
                <a:latin typeface="Bookman Old Style"/>
                <a:cs typeface="Bookman Old Style"/>
              </a:rPr>
              <a:t>lap </a:t>
            </a:r>
            <a:r>
              <a:rPr sz="1000" b="0" i="1" spc="-40" dirty="0">
                <a:latin typeface="Bookman Old Style"/>
                <a:cs typeface="Bookman Old Style"/>
              </a:rPr>
              <a:t>of </a:t>
            </a:r>
            <a:r>
              <a:rPr sz="1000" b="0" i="1" spc="-55" dirty="0">
                <a:latin typeface="Bookman Old Style"/>
                <a:cs typeface="Bookman Old Style"/>
              </a:rPr>
              <a:t>the </a:t>
            </a:r>
            <a:r>
              <a:rPr sz="1000" b="0" i="1" spc="-35" dirty="0">
                <a:latin typeface="Bookman Old Style"/>
                <a:cs typeface="Bookman Old Style"/>
              </a:rPr>
              <a:t>programmer  </a:t>
            </a:r>
            <a:r>
              <a:rPr sz="1000" b="0" i="1" spc="-60" dirty="0">
                <a:latin typeface="Bookman Old Style"/>
                <a:cs typeface="Bookman Old Style"/>
              </a:rPr>
              <a:t>and </a:t>
            </a:r>
            <a:r>
              <a:rPr sz="1000" b="0" i="1" spc="-15" dirty="0">
                <a:latin typeface="Bookman Old Style"/>
                <a:cs typeface="Bookman Old Style"/>
              </a:rPr>
              <a:t>into </a:t>
            </a:r>
            <a:r>
              <a:rPr sz="1000" b="0" i="1" spc="-55" dirty="0">
                <a:latin typeface="Bookman Old Style"/>
                <a:cs typeface="Bookman Old Style"/>
              </a:rPr>
              <a:t>the </a:t>
            </a:r>
            <a:r>
              <a:rPr sz="1000" b="0" i="1" spc="-60" dirty="0">
                <a:latin typeface="Bookman Old Style"/>
                <a:cs typeface="Bookman Old Style"/>
              </a:rPr>
              <a:t>surprised </a:t>
            </a:r>
            <a:r>
              <a:rPr sz="1000" b="0" i="1" spc="-65" dirty="0">
                <a:latin typeface="Bookman Old Style"/>
                <a:cs typeface="Bookman Old Style"/>
              </a:rPr>
              <a:t>face </a:t>
            </a:r>
            <a:r>
              <a:rPr sz="1000" b="0" i="1" spc="-40" dirty="0">
                <a:latin typeface="Bookman Old Style"/>
                <a:cs typeface="Bookman Old Style"/>
              </a:rPr>
              <a:t>of </a:t>
            </a:r>
            <a:r>
              <a:rPr sz="1000" b="0" i="1" spc="-55" dirty="0">
                <a:latin typeface="Bookman Old Style"/>
                <a:cs typeface="Bookman Old Style"/>
              </a:rPr>
              <a:t>the </a:t>
            </a:r>
            <a:r>
              <a:rPr sz="1000" b="0" i="1" spc="-85" dirty="0">
                <a:latin typeface="Bookman Old Style"/>
                <a:cs typeface="Bookman Old Style"/>
              </a:rPr>
              <a:t>user. </a:t>
            </a:r>
            <a:r>
              <a:rPr sz="1000" b="0" i="1" spc="-35" dirty="0">
                <a:latin typeface="Bookman Old Style"/>
                <a:cs typeface="Bookman Old Style"/>
              </a:rPr>
              <a:t>Provided </a:t>
            </a:r>
            <a:r>
              <a:rPr sz="1000" b="0" i="1" spc="-65" dirty="0">
                <a:latin typeface="Bookman Old Style"/>
                <a:cs typeface="Bookman Old Style"/>
              </a:rPr>
              <a:t>you </a:t>
            </a:r>
            <a:r>
              <a:rPr sz="1000" b="0" i="1" spc="-85" dirty="0">
                <a:latin typeface="Bookman Old Style"/>
                <a:cs typeface="Bookman Old Style"/>
              </a:rPr>
              <a:t>keep </a:t>
            </a:r>
            <a:r>
              <a:rPr sz="1000" b="0" i="1" spc="-55" dirty="0">
                <a:latin typeface="Bookman Old Style"/>
                <a:cs typeface="Bookman Old Style"/>
              </a:rPr>
              <a:t>this </a:t>
            </a:r>
            <a:r>
              <a:rPr sz="1000" b="0" i="1" spc="-35" dirty="0">
                <a:latin typeface="Bookman Old Style"/>
                <a:cs typeface="Bookman Old Style"/>
              </a:rPr>
              <a:t>cardinal rule </a:t>
            </a:r>
            <a:r>
              <a:rPr sz="1000" b="0" i="1" spc="-10" dirty="0">
                <a:latin typeface="Bookman Old Style"/>
                <a:cs typeface="Bookman Old Style"/>
              </a:rPr>
              <a:t>in </a:t>
            </a:r>
            <a:r>
              <a:rPr sz="1000" b="0" i="1" spc="-30" dirty="0">
                <a:latin typeface="Bookman Old Style"/>
                <a:cs typeface="Bookman Old Style"/>
              </a:rPr>
              <a:t>mind, </a:t>
            </a:r>
            <a:r>
              <a:rPr sz="1000" b="0" i="1" spc="-65" dirty="0">
                <a:latin typeface="Bookman Old Style"/>
                <a:cs typeface="Bookman Old Style"/>
              </a:rPr>
              <a:t>you </a:t>
            </a:r>
            <a:r>
              <a:rPr sz="1000" b="0" i="1" spc="-45" dirty="0">
                <a:latin typeface="Bookman Old Style"/>
                <a:cs typeface="Bookman Old Style"/>
              </a:rPr>
              <a:t>can’t  </a:t>
            </a:r>
            <a:r>
              <a:rPr sz="1000" b="0" i="1" spc="-50" dirty="0">
                <a:latin typeface="Bookman Old Style"/>
                <a:cs typeface="Bookman Old Style"/>
              </a:rPr>
              <a:t>go </a:t>
            </a:r>
            <a:r>
              <a:rPr sz="1000" b="0" i="1" spc="-45" dirty="0">
                <a:latin typeface="Bookman Old Style"/>
                <a:cs typeface="Bookman Old Style"/>
              </a:rPr>
              <a:t>far</a:t>
            </a:r>
            <a:r>
              <a:rPr sz="1000" b="0" i="1" spc="-55" dirty="0">
                <a:latin typeface="Bookman Old Style"/>
                <a:cs typeface="Bookman Old Style"/>
              </a:rPr>
              <a:t> </a:t>
            </a:r>
            <a:r>
              <a:rPr sz="1000" b="0" i="1" spc="-50" dirty="0">
                <a:latin typeface="Bookman Old Style"/>
                <a:cs typeface="Bookman Old Style"/>
              </a:rPr>
              <a:t>wrong.</a:t>
            </a:r>
            <a:endParaRPr sz="1000" dirty="0">
              <a:latin typeface="Bookman Old Style"/>
              <a:cs typeface="Bookman Old Style"/>
            </a:endParaRPr>
          </a:p>
          <a:p>
            <a:pPr marL="5029200">
              <a:lnSpc>
                <a:spcPct val="100000"/>
              </a:lnSpc>
              <a:spcBef>
                <a:spcPts val="600"/>
              </a:spcBef>
            </a:pPr>
            <a:r>
              <a:rPr sz="1000" b="0" spc="-75" dirty="0">
                <a:latin typeface="Bookman Old Style"/>
                <a:cs typeface="Bookman Old Style"/>
              </a:rPr>
              <a:t>—Verity</a:t>
            </a:r>
            <a:r>
              <a:rPr sz="1000" b="0" spc="-165" dirty="0">
                <a:latin typeface="Bookman Old Style"/>
                <a:cs typeface="Bookman Old Style"/>
              </a:rPr>
              <a:t> </a:t>
            </a:r>
            <a:r>
              <a:rPr sz="1000" b="0" spc="-80" dirty="0">
                <a:latin typeface="Bookman Old Style"/>
                <a:cs typeface="Bookman Old Style"/>
              </a:rPr>
              <a:t>Stob</a:t>
            </a:r>
            <a:endParaRPr sz="1000" dirty="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800" spc="-135" dirty="0">
                <a:latin typeface="Arial"/>
                <a:cs typeface="Arial"/>
              </a:rPr>
              <a:t>Exceptions</a:t>
            </a:r>
            <a:endParaRPr sz="1800" dirty="0">
              <a:latin typeface="Arial"/>
              <a:cs typeface="Arial"/>
            </a:endParaRPr>
          </a:p>
          <a:p>
            <a:pPr marL="12700" marR="81915">
              <a:lnSpc>
                <a:spcPct val="101800"/>
              </a:lnSpc>
              <a:spcBef>
                <a:spcPts val="420"/>
              </a:spcBef>
            </a:pPr>
            <a:r>
              <a:rPr sz="900" b="0" spc="-65" dirty="0">
                <a:latin typeface="Bookman Old Style"/>
                <a:cs typeface="Bookman Old Style"/>
              </a:rPr>
              <a:t>Exceptions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used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indicate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program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module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unable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continue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processing.</a:t>
            </a:r>
            <a:r>
              <a:rPr sz="900" b="0" spc="-95" dirty="0">
                <a:latin typeface="Bookman Old Style"/>
                <a:cs typeface="Bookman Old Style"/>
              </a:rPr>
              <a:t> By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their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very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nature,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they  </a:t>
            </a:r>
            <a:r>
              <a:rPr sz="900" b="0" spc="-65" dirty="0">
                <a:latin typeface="Bookman Old Style"/>
                <a:cs typeface="Bookman Old Style"/>
              </a:rPr>
              <a:t>should </a:t>
            </a:r>
            <a:r>
              <a:rPr sz="900" b="0" spc="-50" dirty="0">
                <a:latin typeface="Bookman Old Style"/>
                <a:cs typeface="Bookman Old Style"/>
              </a:rPr>
              <a:t>only </a:t>
            </a:r>
            <a:r>
              <a:rPr sz="900" b="0" spc="-45" dirty="0">
                <a:latin typeface="Bookman Old Style"/>
                <a:cs typeface="Bookman Old Style"/>
              </a:rPr>
              <a:t>be </a:t>
            </a:r>
            <a:r>
              <a:rPr sz="900" b="0" spc="-60" dirty="0">
                <a:latin typeface="Bookman Old Style"/>
                <a:cs typeface="Bookman Old Style"/>
              </a:rPr>
              <a:t>raised </a:t>
            </a:r>
            <a:r>
              <a:rPr sz="900" b="0" spc="-50" dirty="0">
                <a:latin typeface="Bookman Old Style"/>
                <a:cs typeface="Bookman Old Style"/>
              </a:rPr>
              <a:t>in </a:t>
            </a:r>
            <a:r>
              <a:rPr sz="900" b="0" spc="-65" dirty="0">
                <a:latin typeface="Bookman Old Style"/>
                <a:cs typeface="Bookman Old Style"/>
              </a:rPr>
              <a:t>truly </a:t>
            </a:r>
            <a:r>
              <a:rPr sz="900" b="0" spc="-50" dirty="0">
                <a:latin typeface="Bookman Old Style"/>
                <a:cs typeface="Bookman Old Style"/>
              </a:rPr>
              <a:t>exceptional </a:t>
            </a:r>
            <a:r>
              <a:rPr sz="900" b="0" spc="-70" dirty="0">
                <a:latin typeface="Bookman Old Style"/>
                <a:cs typeface="Bookman Old Style"/>
              </a:rPr>
              <a:t>circumstances. </a:t>
            </a:r>
            <a:r>
              <a:rPr sz="900" b="0" spc="-55" dirty="0">
                <a:latin typeface="Bookman Old Style"/>
                <a:cs typeface="Bookman Old Style"/>
              </a:rPr>
              <a:t>Often, exceptions </a:t>
            </a:r>
            <a:r>
              <a:rPr sz="900" b="0" spc="-60" dirty="0">
                <a:latin typeface="Bookman Old Style"/>
                <a:cs typeface="Bookman Old Style"/>
              </a:rPr>
              <a:t>are </a:t>
            </a:r>
            <a:r>
              <a:rPr sz="900" b="0" spc="-70" dirty="0">
                <a:latin typeface="Bookman Old Style"/>
                <a:cs typeface="Bookman Old Style"/>
              </a:rPr>
              <a:t>used </a:t>
            </a:r>
            <a:r>
              <a:rPr sz="900" b="0" spc="-45" dirty="0">
                <a:latin typeface="Bookman Old Style"/>
                <a:cs typeface="Bookman Old Style"/>
              </a:rPr>
              <a:t>to </a:t>
            </a:r>
            <a:r>
              <a:rPr sz="900" b="0" spc="-50" dirty="0">
                <a:latin typeface="Bookman Old Style"/>
                <a:cs typeface="Bookman Old Style"/>
              </a:rPr>
              <a:t>indicate </a:t>
            </a:r>
            <a:r>
              <a:rPr sz="900" b="0" spc="-75" dirty="0">
                <a:latin typeface="Bookman Old Style"/>
                <a:cs typeface="Bookman Old Style"/>
              </a:rPr>
              <a:t>that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70" dirty="0">
                <a:latin typeface="Bookman Old Style"/>
                <a:cs typeface="Bookman Old Style"/>
              </a:rPr>
              <a:t>state </a:t>
            </a:r>
            <a:r>
              <a:rPr sz="900" b="0" spc="-25" dirty="0">
                <a:latin typeface="Bookman Old Style"/>
                <a:cs typeface="Bookman Old Style"/>
              </a:rPr>
              <a:t>of </a:t>
            </a:r>
            <a:r>
              <a:rPr sz="900" b="0" spc="-55" dirty="0">
                <a:latin typeface="Bookman Old Style"/>
                <a:cs typeface="Bookman Old Style"/>
              </a:rPr>
              <a:t>the  </a:t>
            </a:r>
            <a:r>
              <a:rPr sz="900" b="0" spc="-60" dirty="0">
                <a:latin typeface="Bookman Old Style"/>
                <a:cs typeface="Bookman Old Style"/>
              </a:rPr>
              <a:t>program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invalid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not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safe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continue.</a:t>
            </a:r>
            <a:endParaRPr sz="900" dirty="0">
              <a:latin typeface="Bookman Old Style"/>
              <a:cs typeface="Bookman Old Style"/>
            </a:endParaRPr>
          </a:p>
          <a:p>
            <a:pPr marL="12700" marR="120014" indent="228600">
              <a:lnSpc>
                <a:spcPct val="101800"/>
              </a:lnSpc>
            </a:pPr>
            <a:r>
              <a:rPr sz="900" b="0" spc="-60" dirty="0">
                <a:latin typeface="Bookman Old Style"/>
                <a:cs typeface="Bookman Old Style"/>
              </a:rPr>
              <a:t>Although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tempting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start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issuing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exceptions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every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time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routine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passed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disagreeable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value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  </a:t>
            </a:r>
            <a:r>
              <a:rPr sz="900" b="0" spc="-70" dirty="0">
                <a:latin typeface="Bookman Old Style"/>
                <a:cs typeface="Bookman Old Style"/>
              </a:rPr>
              <a:t>argument,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often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more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graceful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handle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input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anticipate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without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raising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exception.</a:t>
            </a:r>
            <a:endParaRPr sz="900" dirty="0">
              <a:latin typeface="Bookman Old Style"/>
              <a:cs typeface="Bookman Old Style"/>
            </a:endParaRPr>
          </a:p>
          <a:p>
            <a:pPr marL="12700" marR="184150" indent="228600">
              <a:lnSpc>
                <a:spcPct val="101800"/>
              </a:lnSpc>
            </a:pPr>
            <a:r>
              <a:rPr sz="900" b="0" spc="-60" dirty="0">
                <a:latin typeface="Bookman Old Style"/>
                <a:cs typeface="Bookman Old Style"/>
              </a:rPr>
              <a:t>When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program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encounters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exception,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will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shown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JavaScript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console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unless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handled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  </a:t>
            </a:r>
            <a:r>
              <a:rPr sz="900" b="0" spc="-45" dirty="0">
                <a:latin typeface="Bookman Old Style"/>
                <a:cs typeface="Bookman Old Style"/>
              </a:rPr>
              <a:t>code. The console </a:t>
            </a:r>
            <a:r>
              <a:rPr sz="900" b="0" spc="-55" dirty="0">
                <a:latin typeface="Bookman Old Style"/>
                <a:cs typeface="Bookman Old Style"/>
              </a:rPr>
              <a:t>allows </a:t>
            </a:r>
            <a:r>
              <a:rPr sz="900" b="0" spc="-60" dirty="0">
                <a:latin typeface="Bookman Old Style"/>
                <a:cs typeface="Bookman Old Style"/>
              </a:rPr>
              <a:t>programmers </a:t>
            </a:r>
            <a:r>
              <a:rPr sz="900" b="0" spc="-45" dirty="0">
                <a:latin typeface="Bookman Old Style"/>
                <a:cs typeface="Bookman Old Style"/>
              </a:rPr>
              <a:t>to </a:t>
            </a:r>
            <a:r>
              <a:rPr sz="900" b="0" spc="-50" dirty="0">
                <a:latin typeface="Bookman Old Style"/>
                <a:cs typeface="Bookman Old Style"/>
              </a:rPr>
              <a:t>write </a:t>
            </a:r>
            <a:r>
              <a:rPr sz="900" b="0" spc="-70" dirty="0">
                <a:latin typeface="Bookman Old Style"/>
                <a:cs typeface="Bookman Old Style"/>
              </a:rPr>
              <a:t>messages, </a:t>
            </a:r>
            <a:r>
              <a:rPr sz="900" b="0" spc="-65" dirty="0">
                <a:latin typeface="Bookman Old Style"/>
                <a:cs typeface="Bookman Old Style"/>
              </a:rPr>
              <a:t>and </a:t>
            </a:r>
            <a:r>
              <a:rPr sz="900" b="0" spc="-45" dirty="0">
                <a:latin typeface="Bookman Old Style"/>
                <a:cs typeface="Bookman Old Style"/>
              </a:rPr>
              <a:t>it </a:t>
            </a:r>
            <a:r>
              <a:rPr sz="900" b="0" spc="-35" dirty="0">
                <a:latin typeface="Bookman Old Style"/>
                <a:cs typeface="Bookman Old Style"/>
              </a:rPr>
              <a:t>will </a:t>
            </a:r>
            <a:r>
              <a:rPr sz="900" b="0" spc="-60" dirty="0">
                <a:latin typeface="Bookman Old Style"/>
                <a:cs typeface="Bookman Old Style"/>
              </a:rPr>
              <a:t>automatically </a:t>
            </a:r>
            <a:r>
              <a:rPr sz="900" b="0" spc="-30" dirty="0">
                <a:latin typeface="Bookman Old Style"/>
                <a:cs typeface="Bookman Old Style"/>
              </a:rPr>
              <a:t>log </a:t>
            </a:r>
            <a:r>
              <a:rPr sz="900" b="0" spc="-75" dirty="0">
                <a:latin typeface="Bookman Old Style"/>
                <a:cs typeface="Bookman Old Style"/>
              </a:rPr>
              <a:t>any </a:t>
            </a:r>
            <a:r>
              <a:rPr sz="900" b="0" spc="-55" dirty="0">
                <a:latin typeface="Bookman Old Style"/>
                <a:cs typeface="Bookman Old Style"/>
              </a:rPr>
              <a:t>exceptions </a:t>
            </a:r>
            <a:r>
              <a:rPr sz="900" b="0" spc="-75" dirty="0">
                <a:latin typeface="Bookman Old Style"/>
                <a:cs typeface="Bookman Old Style"/>
              </a:rPr>
              <a:t>that </a:t>
            </a:r>
            <a:r>
              <a:rPr sz="900" b="0" spc="-60" dirty="0">
                <a:latin typeface="Bookman Old Style"/>
                <a:cs typeface="Bookman Old Style"/>
              </a:rPr>
              <a:t>occur  </a:t>
            </a:r>
            <a:r>
              <a:rPr sz="900" b="0" spc="-45" dirty="0">
                <a:latin typeface="Bookman Old Style"/>
                <a:cs typeface="Bookman Old Style"/>
              </a:rPr>
              <a:t>while </a:t>
            </a:r>
            <a:r>
              <a:rPr sz="900" b="0" spc="-65" dirty="0">
                <a:latin typeface="Bookman Old Style"/>
                <a:cs typeface="Bookman Old Style"/>
              </a:rPr>
              <a:t>running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21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program.</a:t>
            </a:r>
            <a:endParaRPr sz="900" dirty="0">
              <a:latin typeface="Bookman Old Style"/>
              <a:cs typeface="Bookman Old Style"/>
            </a:endParaRPr>
          </a:p>
          <a:p>
            <a:pPr marL="12700" marR="78740" indent="228600">
              <a:lnSpc>
                <a:spcPct val="101800"/>
              </a:lnSpc>
              <a:spcBef>
                <a:spcPts val="5"/>
              </a:spcBef>
            </a:pPr>
            <a:r>
              <a:rPr sz="900" b="0" spc="-80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inspect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console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for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exceptions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all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modern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web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browsers.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shortcut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key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differs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from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browser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  </a:t>
            </a:r>
            <a:r>
              <a:rPr sz="900" b="0" spc="-60" dirty="0">
                <a:latin typeface="Bookman Old Style"/>
                <a:cs typeface="Bookman Old Style"/>
              </a:rPr>
              <a:t>browser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varies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platform,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but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if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CTRL</a:t>
            </a:r>
            <a:r>
              <a:rPr sz="900" spc="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+</a:t>
            </a:r>
            <a:r>
              <a:rPr sz="900" spc="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SHIFT +</a:t>
            </a:r>
            <a:r>
              <a:rPr sz="900" spc="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I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fails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work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Windows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Linux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machine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or</a:t>
            </a:r>
            <a:endParaRPr sz="900" dirty="0">
              <a:latin typeface="Bookman Old Style"/>
              <a:cs typeface="Bookman Old Style"/>
            </a:endParaRPr>
          </a:p>
          <a:p>
            <a:pPr marL="12700" marR="5461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CMD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+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OPT</a:t>
            </a:r>
            <a:r>
              <a:rPr sz="900" spc="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+</a:t>
            </a:r>
            <a:r>
              <a:rPr sz="900" spc="1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I</a:t>
            </a:r>
            <a:r>
              <a:rPr sz="900" spc="-265" dirty="0">
                <a:latin typeface="SimSun"/>
                <a:cs typeface="SimSun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fails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Mac,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usually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find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tools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browser’s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menu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listed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under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“Developer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Tools</a:t>
            </a:r>
            <a:r>
              <a:rPr sz="900" b="0" i="1" spc="-50" dirty="0">
                <a:latin typeface="Bookman Old Style"/>
                <a:cs typeface="Bookman Old Style"/>
              </a:rPr>
              <a:t>,  </a:t>
            </a:r>
            <a:r>
              <a:rPr sz="900" b="0" spc="-70" dirty="0">
                <a:latin typeface="Bookman Old Style"/>
                <a:cs typeface="Bookman Old Style"/>
              </a:rPr>
              <a:t>Browser </a:t>
            </a:r>
            <a:r>
              <a:rPr sz="900" b="0" spc="-45" dirty="0">
                <a:latin typeface="Bookman Old Style"/>
                <a:cs typeface="Bookman Old Style"/>
              </a:rPr>
              <a:t>Console” </a:t>
            </a:r>
            <a:r>
              <a:rPr sz="900" b="0" spc="-40" dirty="0">
                <a:latin typeface="Bookman Old Style"/>
                <a:cs typeface="Bookman Old Style"/>
              </a:rPr>
              <a:t>or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55" dirty="0">
                <a:latin typeface="Bookman Old Style"/>
                <a:cs typeface="Bookman Old Style"/>
              </a:rPr>
              <a:t>similar </a:t>
            </a:r>
            <a:r>
              <a:rPr sz="900" b="0" spc="-65" dirty="0">
                <a:latin typeface="Bookman Old Style"/>
                <a:cs typeface="Bookman Old Style"/>
              </a:rPr>
              <a:t>name. For </a:t>
            </a:r>
            <a:r>
              <a:rPr sz="900" b="0" spc="-40" dirty="0">
                <a:latin typeface="Bookman Old Style"/>
                <a:cs typeface="Bookman Old Style"/>
              </a:rPr>
              <a:t>Node,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50" dirty="0">
                <a:latin typeface="Bookman Old Style"/>
                <a:cs typeface="Bookman Old Style"/>
              </a:rPr>
              <a:t>error </a:t>
            </a:r>
            <a:r>
              <a:rPr sz="900" b="0" spc="-65" dirty="0">
                <a:latin typeface="Bookman Old Style"/>
                <a:cs typeface="Bookman Old Style"/>
              </a:rPr>
              <a:t>and </a:t>
            </a:r>
            <a:r>
              <a:rPr sz="900" b="0" spc="-60" dirty="0">
                <a:latin typeface="Bookman Old Style"/>
                <a:cs typeface="Bookman Old Style"/>
              </a:rPr>
              <a:t>warning </a:t>
            </a:r>
            <a:r>
              <a:rPr sz="900" b="0" spc="-70" dirty="0">
                <a:latin typeface="Bookman Old Style"/>
                <a:cs typeface="Bookman Old Style"/>
              </a:rPr>
              <a:t>output </a:t>
            </a:r>
            <a:r>
              <a:rPr sz="900" b="0" spc="-35" dirty="0">
                <a:latin typeface="Bookman Old Style"/>
                <a:cs typeface="Bookman Old Style"/>
              </a:rPr>
              <a:t>will </a:t>
            </a:r>
            <a:r>
              <a:rPr sz="900" b="0" spc="-60" dirty="0">
                <a:latin typeface="Bookman Old Style"/>
                <a:cs typeface="Bookman Old Style"/>
              </a:rPr>
              <a:t>appear </a:t>
            </a:r>
            <a:r>
              <a:rPr sz="900" b="0" spc="-50" dirty="0">
                <a:latin typeface="Bookman Old Style"/>
                <a:cs typeface="Bookman Old Style"/>
              </a:rPr>
              <a:t>in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60" dirty="0">
                <a:latin typeface="Bookman Old Style"/>
                <a:cs typeface="Bookman Old Style"/>
              </a:rPr>
              <a:t>command </a:t>
            </a:r>
            <a:r>
              <a:rPr sz="900" b="0" spc="-45" dirty="0">
                <a:latin typeface="Bookman Old Style"/>
                <a:cs typeface="Bookman Old Style"/>
              </a:rPr>
              <a:t>window 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use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run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HTTP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server.</a:t>
            </a:r>
            <a:endParaRPr sz="900" dirty="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500" y="7992871"/>
            <a:ext cx="214629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65" dirty="0">
                <a:latin typeface="Bookman Old Style"/>
                <a:cs typeface="Bookman Old Style"/>
              </a:rPr>
              <a:t>1</a:t>
            </a:r>
            <a:r>
              <a:rPr sz="1000" b="0" spc="-100" dirty="0">
                <a:latin typeface="Bookman Old Style"/>
                <a:cs typeface="Bookman Old Style"/>
              </a:rPr>
              <a:t>6</a:t>
            </a:r>
            <a:r>
              <a:rPr sz="1000" b="0" spc="-125" dirty="0">
                <a:latin typeface="Bookman Old Style"/>
                <a:cs typeface="Bookman Old Style"/>
              </a:rPr>
              <a:t>4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82900" y="8241630"/>
            <a:ext cx="10915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www.it-ebooks.info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44500" y="301118"/>
            <a:ext cx="5737860" cy="5567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Chapter </a:t>
            </a:r>
            <a:r>
              <a:rPr sz="800" spc="-65" dirty="0">
                <a:latin typeface="Arial"/>
                <a:cs typeface="Arial"/>
              </a:rPr>
              <a:t>7 </a:t>
            </a:r>
            <a:r>
              <a:rPr sz="800" spc="-195" dirty="0">
                <a:solidFill>
                  <a:srgbClr val="CFD0D0"/>
                </a:solidFill>
                <a:latin typeface="MS UI Gothic"/>
                <a:cs typeface="MS UI Gothic"/>
              </a:rPr>
              <a:t>■ </a:t>
            </a:r>
            <a:r>
              <a:rPr sz="800" spc="-30" dirty="0">
                <a:latin typeface="Arial"/>
                <a:cs typeface="Arial"/>
              </a:rPr>
              <a:t>exCeptions, </a:t>
            </a:r>
            <a:r>
              <a:rPr sz="800" spc="-45" dirty="0">
                <a:latin typeface="Arial"/>
                <a:cs typeface="Arial"/>
              </a:rPr>
              <a:t>MeMory, </a:t>
            </a:r>
            <a:r>
              <a:rPr sz="800" spc="-20" dirty="0">
                <a:latin typeface="Arial"/>
                <a:cs typeface="Arial"/>
              </a:rPr>
              <a:t>and</a:t>
            </a:r>
            <a:r>
              <a:rPr sz="800" spc="-114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perforManCe</a:t>
            </a: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0" spc="-80" dirty="0">
                <a:latin typeface="Bookman Old Style"/>
                <a:cs typeface="Bookman Old Style"/>
              </a:rPr>
              <a:t>Throwing</a:t>
            </a:r>
            <a:r>
              <a:rPr sz="1400" b="0" spc="-165" dirty="0">
                <a:latin typeface="Bookman Old Style"/>
                <a:cs typeface="Bookman Old Style"/>
              </a:rPr>
              <a:t> </a:t>
            </a:r>
            <a:r>
              <a:rPr sz="1400" b="0" spc="-95" dirty="0">
                <a:latin typeface="Bookman Old Style"/>
                <a:cs typeface="Bookman Old Style"/>
              </a:rPr>
              <a:t>Exceptions</a:t>
            </a:r>
            <a:endParaRPr sz="1400" dirty="0">
              <a:latin typeface="Bookman Old Style"/>
              <a:cs typeface="Bookman Old Style"/>
            </a:endParaRPr>
          </a:p>
          <a:p>
            <a:pPr marL="12700" marR="124460">
              <a:lnSpc>
                <a:spcPct val="101800"/>
              </a:lnSpc>
              <a:spcBef>
                <a:spcPts val="500"/>
              </a:spcBef>
            </a:pPr>
            <a:r>
              <a:rPr sz="900" b="0" spc="-60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raise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exception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TypeScript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program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use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throw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keyword.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Although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follow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this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keyword  </a:t>
            </a:r>
            <a:r>
              <a:rPr sz="900" b="0" spc="-55" dirty="0">
                <a:latin typeface="Bookman Old Style"/>
                <a:cs typeface="Bookman Old Style"/>
              </a:rPr>
              <a:t>with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object,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best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provide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either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string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containing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error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message,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instance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Error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object  </a:t>
            </a:r>
            <a:r>
              <a:rPr sz="900" b="0" spc="-55" dirty="0">
                <a:latin typeface="Bookman Old Style"/>
                <a:cs typeface="Bookman Old Style"/>
              </a:rPr>
              <a:t>wrapping the </a:t>
            </a:r>
            <a:r>
              <a:rPr sz="900" b="0" spc="-50" dirty="0">
                <a:latin typeface="Bookman Old Style"/>
                <a:cs typeface="Bookman Old Style"/>
              </a:rPr>
              <a:t>error</a:t>
            </a:r>
            <a:r>
              <a:rPr sz="900" b="0" spc="-21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message.</a:t>
            </a:r>
            <a:endParaRPr sz="900" dirty="0">
              <a:latin typeface="Bookman Old Style"/>
              <a:cs typeface="Bookman Old Style"/>
            </a:endParaRPr>
          </a:p>
          <a:p>
            <a:pPr marL="12700" marR="294640" indent="228600">
              <a:lnSpc>
                <a:spcPct val="101800"/>
              </a:lnSpc>
              <a:spcBef>
                <a:spcPts val="5"/>
              </a:spcBef>
            </a:pPr>
            <a:r>
              <a:rPr sz="900" b="0" spc="-55" dirty="0">
                <a:latin typeface="Bookman Old Style"/>
                <a:cs typeface="Bookman Old Style"/>
              </a:rPr>
              <a:t>Listing </a:t>
            </a:r>
            <a:r>
              <a:rPr sz="900" b="0" spc="-85" dirty="0">
                <a:latin typeface="Bookman Old Style"/>
                <a:cs typeface="Bookman Old Style"/>
              </a:rPr>
              <a:t>7-1 </a:t>
            </a:r>
            <a:r>
              <a:rPr sz="900" b="0" spc="-70" dirty="0">
                <a:latin typeface="Bookman Old Style"/>
                <a:cs typeface="Bookman Old Style"/>
              </a:rPr>
              <a:t>shows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50" dirty="0">
                <a:latin typeface="Bookman Old Style"/>
                <a:cs typeface="Bookman Old Style"/>
              </a:rPr>
              <a:t>typical exception </a:t>
            </a:r>
            <a:r>
              <a:rPr sz="900" b="0" spc="-45" dirty="0">
                <a:latin typeface="Bookman Old Style"/>
                <a:cs typeface="Bookman Old Style"/>
              </a:rPr>
              <a:t>being </a:t>
            </a:r>
            <a:r>
              <a:rPr sz="900" b="0" spc="-60" dirty="0">
                <a:latin typeface="Bookman Old Style"/>
                <a:cs typeface="Bookman Old Style"/>
              </a:rPr>
              <a:t>thrown </a:t>
            </a:r>
            <a:r>
              <a:rPr sz="900" b="0" spc="-45" dirty="0">
                <a:latin typeface="Bookman Old Style"/>
                <a:cs typeface="Bookman Old Style"/>
              </a:rPr>
              <a:t>to </a:t>
            </a:r>
            <a:r>
              <a:rPr sz="900" b="0" spc="-55" dirty="0">
                <a:latin typeface="Bookman Old Style"/>
                <a:cs typeface="Bookman Old Style"/>
              </a:rPr>
              <a:t>prevent </a:t>
            </a:r>
            <a:r>
              <a:rPr sz="900" b="0" spc="-75" dirty="0">
                <a:latin typeface="Bookman Old Style"/>
                <a:cs typeface="Bookman Old Style"/>
              </a:rPr>
              <a:t>an </a:t>
            </a:r>
            <a:r>
              <a:rPr sz="900" b="0" spc="-60" dirty="0">
                <a:latin typeface="Bookman Old Style"/>
                <a:cs typeface="Bookman Old Style"/>
              </a:rPr>
              <a:t>unacceptable </a:t>
            </a:r>
            <a:r>
              <a:rPr sz="900" b="0" spc="-65" dirty="0">
                <a:latin typeface="Bookman Old Style"/>
                <a:cs typeface="Bookman Old Style"/>
              </a:rPr>
              <a:t>input </a:t>
            </a:r>
            <a:r>
              <a:rPr sz="900" b="0" spc="-60" dirty="0">
                <a:latin typeface="Bookman Old Style"/>
                <a:cs typeface="Bookman Old Style"/>
              </a:rPr>
              <a:t>value. When </a:t>
            </a:r>
            <a:r>
              <a:rPr sz="900" b="0" spc="-55" dirty="0">
                <a:latin typeface="Bookman Old Style"/>
                <a:cs typeface="Bookman Old Style"/>
              </a:rPr>
              <a:t>the  </a:t>
            </a:r>
            <a:r>
              <a:rPr sz="900" dirty="0">
                <a:latin typeface="SimSun"/>
                <a:cs typeface="SimSun"/>
              </a:rPr>
              <a:t>errorsOnThree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function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called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with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number,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returns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number,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unless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called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with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number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three, 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which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case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exception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raised.</a:t>
            </a:r>
            <a:endParaRPr sz="900" dirty="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5" dirty="0">
                <a:latin typeface="Book Antiqua"/>
                <a:cs typeface="Book Antiqua"/>
              </a:rPr>
              <a:t>7-1. </a:t>
            </a:r>
            <a:r>
              <a:rPr sz="900" b="0" spc="-65" dirty="0">
                <a:latin typeface="Bookman Old Style"/>
                <a:cs typeface="Bookman Old Style"/>
              </a:rPr>
              <a:t>Using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23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throw keyword</a:t>
            </a:r>
            <a:endParaRPr sz="900" dirty="0">
              <a:latin typeface="Bookman Old Style"/>
              <a:cs typeface="Bookman Old Style"/>
            </a:endParaRPr>
          </a:p>
          <a:p>
            <a:pPr marL="241300" marR="3488054" indent="-228600">
              <a:lnSpc>
                <a:spcPct val="101800"/>
              </a:lnSpc>
              <a:spcBef>
                <a:spcPts val="650"/>
              </a:spcBef>
            </a:pPr>
            <a:r>
              <a:rPr sz="900" dirty="0">
                <a:latin typeface="SimSun"/>
                <a:cs typeface="SimSun"/>
              </a:rPr>
              <a:t>function errorsOnThree(input: number)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  if (input === 3)</a:t>
            </a:r>
            <a:r>
              <a:rPr sz="900" spc="-2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throw new Error('Three is not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allowed');</a:t>
            </a: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900" dirty="0">
                <a:latin typeface="SimSun"/>
                <a:cs typeface="SimSun"/>
              </a:rPr>
              <a:t>return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input;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var result =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errorsOnThree(3);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5" dirty="0">
                <a:latin typeface="Book Antiqua"/>
                <a:cs typeface="Book Antiqua"/>
              </a:rPr>
              <a:t>7-2. </a:t>
            </a:r>
            <a:r>
              <a:rPr sz="900" b="0" spc="-75" dirty="0">
                <a:latin typeface="Bookman Old Style"/>
                <a:cs typeface="Bookman Old Style"/>
              </a:rPr>
              <a:t>Custom</a:t>
            </a:r>
            <a:r>
              <a:rPr sz="900" b="0" spc="-15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error</a:t>
            </a:r>
            <a:endParaRPr sz="900" dirty="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900" dirty="0">
                <a:latin typeface="SimSun"/>
                <a:cs typeface="SimSun"/>
              </a:rPr>
              <a:t>class ApplicationError implements Error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</a:p>
          <a:p>
            <a:pPr marL="241300" marR="3373754">
              <a:lnSpc>
                <a:spcPct val="203700"/>
              </a:lnSpc>
            </a:pPr>
            <a:r>
              <a:rPr sz="900" dirty="0">
                <a:latin typeface="SimSun"/>
                <a:cs typeface="SimSun"/>
              </a:rPr>
              <a:t>public name = 'ApplicationError';  constructor(public message: string)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if (typeof console !== 'undefined')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</a:p>
          <a:p>
            <a:pPr marL="6985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console.log('Creating ' + this.name + ' "' + message +</a:t>
            </a:r>
            <a:r>
              <a:rPr sz="900" spc="-3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'"');</a:t>
            </a: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toString()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return this.name + ': ' +</a:t>
            </a:r>
            <a:r>
              <a:rPr sz="900" spc="-1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this.message;</a:t>
            </a: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 dirty="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500" y="5143500"/>
            <a:ext cx="5715000" cy="0"/>
          </a:xfrm>
          <a:custGeom>
            <a:avLst/>
            <a:gdLst/>
            <a:ahLst/>
            <a:cxnLst/>
            <a:rect l="l" t="t" r="r" b="b"/>
            <a:pathLst>
              <a:path w="5715000">
                <a:moveTo>
                  <a:pt x="0" y="0"/>
                </a:moveTo>
                <a:lnTo>
                  <a:pt x="5715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1500" y="6591300"/>
            <a:ext cx="5715000" cy="0"/>
          </a:xfrm>
          <a:custGeom>
            <a:avLst/>
            <a:gdLst/>
            <a:ahLst/>
            <a:cxnLst/>
            <a:rect l="l" t="t" r="r" b="b"/>
            <a:pathLst>
              <a:path w="5715000">
                <a:moveTo>
                  <a:pt x="0" y="0"/>
                </a:moveTo>
                <a:lnTo>
                  <a:pt x="5715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3061" y="301118"/>
            <a:ext cx="4965740" cy="60841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9010">
              <a:lnSpc>
                <a:spcPct val="100000"/>
              </a:lnSpc>
              <a:spcBef>
                <a:spcPts val="100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b="1" i="1" spc="-20" dirty="0">
                <a:latin typeface="Book Antiqua"/>
                <a:cs typeface="Book Antiqua"/>
              </a:rPr>
              <a:t>Listing</a:t>
            </a:r>
            <a:r>
              <a:rPr sz="900" b="1" i="1" spc="-50" dirty="0">
                <a:latin typeface="Book Antiqua"/>
                <a:cs typeface="Book Antiqua"/>
              </a:rPr>
              <a:t> </a:t>
            </a:r>
            <a:r>
              <a:rPr sz="900" b="1" i="1" spc="5" dirty="0">
                <a:latin typeface="Book Antiqua"/>
                <a:cs typeface="Book Antiqua"/>
              </a:rPr>
              <a:t>7-3.</a:t>
            </a:r>
            <a:r>
              <a:rPr sz="900" b="1" i="1" spc="225" dirty="0">
                <a:latin typeface="Book Antiqua"/>
                <a:cs typeface="Book Antiqua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Using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inheritance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create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special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exception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</a:t>
            </a:r>
            <a:endParaRPr sz="900" dirty="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900" dirty="0">
                <a:latin typeface="SimSun"/>
                <a:cs typeface="SimSun"/>
              </a:rPr>
              <a:t>class ApplicationError implements Error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</a:p>
          <a:p>
            <a:pPr marL="241300" marR="3376929">
              <a:lnSpc>
                <a:spcPct val="203700"/>
              </a:lnSpc>
            </a:pPr>
            <a:r>
              <a:rPr sz="900" dirty="0">
                <a:latin typeface="SimSun"/>
                <a:cs typeface="SimSun"/>
              </a:rPr>
              <a:t>public name = 'ApplicationError';  constructor(public message: string)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toString()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return this.name + ': ' +</a:t>
            </a:r>
            <a:r>
              <a:rPr sz="900" spc="-1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this.message;</a:t>
            </a: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class InputError extends ApplicationError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241300" marR="3491229" indent="-228600">
              <a:lnSpc>
                <a:spcPct val="101800"/>
              </a:lnSpc>
              <a:spcBef>
                <a:spcPts val="5"/>
              </a:spcBef>
            </a:pPr>
            <a:r>
              <a:rPr sz="900" dirty="0">
                <a:latin typeface="SimSun"/>
                <a:cs typeface="SimSun"/>
              </a:rPr>
              <a:t>function errorsOnThree(input: number)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  if (input === 3)</a:t>
            </a:r>
            <a:r>
              <a:rPr sz="900" spc="-2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throw new InputError('Three is not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allowed');</a:t>
            </a:r>
          </a:p>
          <a:p>
            <a:pPr marL="2413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return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input;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0" spc="-90" dirty="0">
                <a:latin typeface="Bookman Old Style"/>
                <a:cs typeface="Bookman Old Style"/>
              </a:rPr>
              <a:t>Exception</a:t>
            </a:r>
            <a:r>
              <a:rPr sz="1400" b="0" spc="-165" dirty="0">
                <a:latin typeface="Bookman Old Style"/>
                <a:cs typeface="Bookman Old Style"/>
              </a:rPr>
              <a:t> </a:t>
            </a:r>
            <a:r>
              <a:rPr sz="1400" b="0" spc="-85" dirty="0">
                <a:latin typeface="Bookman Old Style"/>
                <a:cs typeface="Bookman Old Style"/>
              </a:rPr>
              <a:t>Handling</a:t>
            </a:r>
            <a:endParaRPr sz="1400" dirty="0">
              <a:latin typeface="Bookman Old Style"/>
              <a:cs typeface="Bookman Old Style"/>
            </a:endParaRPr>
          </a:p>
          <a:p>
            <a:pPr marL="12700" marR="5080">
              <a:lnSpc>
                <a:spcPct val="101800"/>
              </a:lnSpc>
              <a:spcBef>
                <a:spcPts val="500"/>
              </a:spcBef>
            </a:pPr>
            <a:r>
              <a:rPr sz="900" b="0" spc="-60" dirty="0">
                <a:latin typeface="Bookman Old Style"/>
                <a:cs typeface="Bookman Old Style"/>
              </a:rPr>
              <a:t>When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exception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thrown,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program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will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terminated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unless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exception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handled.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handle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exception 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use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try-catch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block,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try-finally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block,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even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try-catch-finally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block.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these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cases,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code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  may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result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exception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thrown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wrapped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within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try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block.</a:t>
            </a:r>
            <a:endParaRPr sz="900" dirty="0">
              <a:latin typeface="Bookman Old Style"/>
              <a:cs typeface="Bookman Old Style"/>
            </a:endParaRPr>
          </a:p>
          <a:p>
            <a:pPr marL="12700" marR="83185" indent="228600">
              <a:lnSpc>
                <a:spcPct val="101800"/>
              </a:lnSpc>
            </a:pPr>
            <a:r>
              <a:rPr sz="900" b="0" spc="-55" dirty="0">
                <a:latin typeface="Bookman Old Style"/>
                <a:cs typeface="Bookman Old Style"/>
              </a:rPr>
              <a:t>Listing </a:t>
            </a:r>
            <a:r>
              <a:rPr sz="900" b="0" spc="-85" dirty="0">
                <a:latin typeface="Bookman Old Style"/>
                <a:cs typeface="Bookman Old Style"/>
              </a:rPr>
              <a:t>7-4 </a:t>
            </a:r>
            <a:r>
              <a:rPr sz="900" b="0" spc="-70" dirty="0">
                <a:latin typeface="Bookman Old Style"/>
                <a:cs typeface="Bookman Old Style"/>
              </a:rPr>
              <a:t>shows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60" dirty="0">
                <a:latin typeface="Bookman Old Style"/>
                <a:cs typeface="Bookman Old Style"/>
              </a:rPr>
              <a:t>try-catch </a:t>
            </a:r>
            <a:r>
              <a:rPr sz="900" b="0" spc="-55" dirty="0">
                <a:latin typeface="Bookman Old Style"/>
                <a:cs typeface="Bookman Old Style"/>
              </a:rPr>
              <a:t>block </a:t>
            </a:r>
            <a:r>
              <a:rPr sz="900" b="0" spc="-75" dirty="0">
                <a:latin typeface="Bookman Old Style"/>
                <a:cs typeface="Bookman Old Style"/>
              </a:rPr>
              <a:t>that </a:t>
            </a:r>
            <a:r>
              <a:rPr sz="900" b="0" spc="-65" dirty="0">
                <a:latin typeface="Bookman Old Style"/>
                <a:cs typeface="Bookman Old Style"/>
              </a:rPr>
              <a:t>handles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50" dirty="0">
                <a:latin typeface="Bookman Old Style"/>
                <a:cs typeface="Bookman Old Style"/>
              </a:rPr>
              <a:t>error from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dirty="0">
                <a:latin typeface="SimSun"/>
                <a:cs typeface="SimSun"/>
              </a:rPr>
              <a:t>errorsOnThree </a:t>
            </a:r>
            <a:r>
              <a:rPr sz="900" b="0" spc="-55" dirty="0">
                <a:latin typeface="Bookman Old Style"/>
                <a:cs typeface="Bookman Old Style"/>
              </a:rPr>
              <a:t>function </a:t>
            </a:r>
            <a:r>
              <a:rPr sz="900" b="0" spc="-50" dirty="0">
                <a:latin typeface="Bookman Old Style"/>
                <a:cs typeface="Bookman Old Style"/>
              </a:rPr>
              <a:t>in </a:t>
            </a:r>
            <a:r>
              <a:rPr sz="900" b="0" spc="-55" dirty="0">
                <a:latin typeface="Bookman Old Style"/>
                <a:cs typeface="Bookman Old Style"/>
              </a:rPr>
              <a:t>the previous  section.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parameter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accepted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catch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block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represents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thrown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object,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for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example,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Error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instance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or 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custom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ApplicationError</a:t>
            </a:r>
            <a:r>
              <a:rPr sz="900" spc="-265" dirty="0">
                <a:latin typeface="SimSun"/>
                <a:cs typeface="SimSun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object,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depending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which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one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throw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statement.</a:t>
            </a:r>
            <a:endParaRPr sz="900" dirty="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00635" y="7992871"/>
            <a:ext cx="21336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65" dirty="0">
                <a:latin typeface="Bookman Old Style"/>
                <a:cs typeface="Bookman Old Style"/>
              </a:rPr>
              <a:t>1</a:t>
            </a:r>
            <a:r>
              <a:rPr sz="1000" b="0" spc="-110" dirty="0">
                <a:latin typeface="Bookman Old Style"/>
                <a:cs typeface="Bookman Old Style"/>
              </a:rPr>
              <a:t>6</a:t>
            </a:r>
            <a:r>
              <a:rPr sz="1000" b="0" spc="-125" dirty="0">
                <a:latin typeface="Bookman Old Style"/>
                <a:cs typeface="Bookman Old Style"/>
              </a:rPr>
              <a:t>5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82900" y="8241630"/>
            <a:ext cx="10915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www.it-ebooks.info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22045" y="1866900"/>
            <a:ext cx="5735955" cy="32987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5" dirty="0">
                <a:latin typeface="Book Antiqua"/>
                <a:cs typeface="Book Antiqua"/>
              </a:rPr>
              <a:t>7-4. </a:t>
            </a:r>
            <a:r>
              <a:rPr sz="900" b="0" spc="-50" dirty="0">
                <a:latin typeface="Bookman Old Style"/>
                <a:cs typeface="Bookman Old Style"/>
              </a:rPr>
              <a:t>Unconditional </a:t>
            </a:r>
            <a:r>
              <a:rPr sz="900" b="0" spc="-70" dirty="0">
                <a:latin typeface="Bookman Old Style"/>
                <a:cs typeface="Bookman Old Style"/>
              </a:rPr>
              <a:t>catch</a:t>
            </a:r>
            <a:r>
              <a:rPr sz="900" b="0" spc="-204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block</a:t>
            </a:r>
            <a:endParaRPr sz="900" dirty="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900" dirty="0">
                <a:latin typeface="SimSun"/>
                <a:cs typeface="SimSun"/>
              </a:rPr>
              <a:t>try</a:t>
            </a:r>
            <a:r>
              <a:rPr sz="900" spc="44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var result =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errorsOnThree(3);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 catch (err)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console.log('Error caught, no action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taken');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5" dirty="0">
                <a:latin typeface="Book Antiqua"/>
                <a:cs typeface="Book Antiqua"/>
              </a:rPr>
              <a:t>7-5.</a:t>
            </a:r>
            <a:r>
              <a:rPr sz="900" b="1" i="1" spc="-35" dirty="0">
                <a:latin typeface="Book Antiqua"/>
                <a:cs typeface="Book Antiqua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Checking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50" dirty="0">
                <a:latin typeface="Bookman Old Style"/>
                <a:cs typeface="Bookman Old Style"/>
              </a:rPr>
              <a:t>type </a:t>
            </a:r>
            <a:r>
              <a:rPr sz="900" b="0" spc="-25" dirty="0">
                <a:latin typeface="Bookman Old Style"/>
                <a:cs typeface="Bookman Old Style"/>
              </a:rPr>
              <a:t>of </a:t>
            </a:r>
            <a:r>
              <a:rPr sz="900" b="0" spc="-50" dirty="0">
                <a:latin typeface="Bookman Old Style"/>
                <a:cs typeface="Bookman Old Style"/>
              </a:rPr>
              <a:t>error</a:t>
            </a:r>
            <a:endParaRPr sz="900" dirty="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900" dirty="0">
                <a:latin typeface="SimSun"/>
                <a:cs typeface="SimSun"/>
              </a:rPr>
              <a:t>try</a:t>
            </a:r>
            <a:r>
              <a:rPr sz="900" spc="44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var result =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errorsOnThree(3);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latin typeface="SimSun"/>
                <a:cs typeface="SimSun"/>
              </a:rPr>
              <a:t>} catch (err)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</a:p>
          <a:p>
            <a:pPr marL="469900" marR="3143250" indent="-228600">
              <a:lnSpc>
                <a:spcPct val="101800"/>
              </a:lnSpc>
              <a:spcBef>
                <a:spcPts val="5"/>
              </a:spcBef>
            </a:pPr>
            <a:r>
              <a:rPr sz="900" dirty="0">
                <a:latin typeface="SimSun"/>
                <a:cs typeface="SimSun"/>
              </a:rPr>
              <a:t>if (!(err instanceof ApplicationError))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  throw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err;</a:t>
            </a:r>
          </a:p>
          <a:p>
            <a:pPr marL="2413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console.log('Error caught, no action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taken');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7992871"/>
            <a:ext cx="21336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65" dirty="0">
                <a:latin typeface="Bookman Old Style"/>
                <a:cs typeface="Bookman Old Style"/>
              </a:rPr>
              <a:t>1</a:t>
            </a:r>
            <a:r>
              <a:rPr sz="1000" b="0" spc="-110" dirty="0">
                <a:latin typeface="Bookman Old Style"/>
                <a:cs typeface="Bookman Old Style"/>
              </a:rPr>
              <a:t>6</a:t>
            </a:r>
            <a:r>
              <a:rPr sz="1000" b="0" spc="-125" dirty="0">
                <a:latin typeface="Bookman Old Style"/>
                <a:cs typeface="Bookman Old Style"/>
              </a:rPr>
              <a:t>6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82900" y="8241630"/>
            <a:ext cx="10915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www.it-ebooks.info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69886" y="301118"/>
            <a:ext cx="224409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Chapter </a:t>
            </a:r>
            <a:r>
              <a:rPr sz="800" spc="-65" dirty="0">
                <a:latin typeface="Arial"/>
                <a:cs typeface="Arial"/>
              </a:rPr>
              <a:t>7 </a:t>
            </a:r>
            <a:r>
              <a:rPr sz="800" spc="-195" dirty="0">
                <a:solidFill>
                  <a:srgbClr val="CFD0D0"/>
                </a:solidFill>
                <a:latin typeface="MS UI Gothic"/>
                <a:cs typeface="MS UI Gothic"/>
              </a:rPr>
              <a:t>■ </a:t>
            </a:r>
            <a:r>
              <a:rPr sz="800" spc="-30" dirty="0">
                <a:latin typeface="Arial"/>
                <a:cs typeface="Arial"/>
              </a:rPr>
              <a:t>exCeptions, </a:t>
            </a:r>
            <a:r>
              <a:rPr sz="800" spc="-45" dirty="0">
                <a:latin typeface="Arial"/>
                <a:cs typeface="Arial"/>
              </a:rPr>
              <a:t>MeMory, </a:t>
            </a:r>
            <a:r>
              <a:rPr sz="800" spc="-20" dirty="0">
                <a:latin typeface="Arial"/>
                <a:cs typeface="Arial"/>
              </a:rPr>
              <a:t>and</a:t>
            </a:r>
            <a:r>
              <a:rPr sz="800" spc="-10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perforManCe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5800" y="635254"/>
            <a:ext cx="3961416" cy="29231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3100" y="3686044"/>
            <a:ext cx="5706110" cy="765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i="1" spc="10" dirty="0">
                <a:latin typeface="Book Antiqua"/>
                <a:cs typeface="Book Antiqua"/>
              </a:rPr>
              <a:t>Figure </a:t>
            </a:r>
            <a:r>
              <a:rPr sz="900" b="1" i="1" spc="5" dirty="0">
                <a:latin typeface="Book Antiqua"/>
                <a:cs typeface="Book Antiqua"/>
              </a:rPr>
              <a:t>7-1. </a:t>
            </a:r>
            <a:r>
              <a:rPr sz="900" b="0" i="1" spc="-40" dirty="0">
                <a:latin typeface="Bookman Old Style"/>
                <a:cs typeface="Bookman Old Style"/>
              </a:rPr>
              <a:t>Error </a:t>
            </a:r>
            <a:r>
              <a:rPr sz="900" b="0" i="1" spc="-95" dirty="0">
                <a:latin typeface="Bookman Old Style"/>
                <a:cs typeface="Bookman Old Style"/>
              </a:rPr>
              <a:t>class</a:t>
            </a:r>
            <a:r>
              <a:rPr sz="900" b="0" i="1" spc="-195" dirty="0">
                <a:latin typeface="Bookman Old Style"/>
                <a:cs typeface="Bookman Old Style"/>
              </a:rPr>
              <a:t> </a:t>
            </a:r>
            <a:r>
              <a:rPr sz="900" b="0" i="1" spc="-65" dirty="0">
                <a:latin typeface="Bookman Old Style"/>
                <a:cs typeface="Bookman Old Style"/>
              </a:rPr>
              <a:t>hierarchy</a:t>
            </a:r>
            <a:endParaRPr sz="9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 indent="228600">
              <a:lnSpc>
                <a:spcPct val="101800"/>
              </a:lnSpc>
            </a:pPr>
            <a:r>
              <a:rPr sz="900" b="0" spc="-60" dirty="0">
                <a:latin typeface="Bookman Old Style"/>
                <a:cs typeface="Bookman Old Style"/>
              </a:rPr>
              <a:t>When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choose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handle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InputError</a:t>
            </a:r>
            <a:r>
              <a:rPr sz="900" spc="-254" dirty="0">
                <a:latin typeface="SimSun"/>
                <a:cs typeface="SimSun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category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exceptions,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will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handling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four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kinds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exceptions 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shown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Figure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solidFill>
                  <a:srgbClr val="0000FF"/>
                </a:solidFill>
                <a:latin typeface="Bookman Old Style"/>
                <a:cs typeface="Bookman Old Style"/>
              </a:rPr>
              <a:t>7-2</a:t>
            </a:r>
            <a:r>
              <a:rPr sz="900" b="0" spc="-80" dirty="0">
                <a:latin typeface="Bookman Old Style"/>
                <a:cs typeface="Bookman Old Style"/>
              </a:rPr>
              <a:t>: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spc="-10" dirty="0">
                <a:latin typeface="SimSun"/>
                <a:cs typeface="SimSun"/>
              </a:rPr>
              <a:t>InputError</a:t>
            </a:r>
            <a:r>
              <a:rPr sz="900" b="0" spc="-10" dirty="0">
                <a:latin typeface="Bookman Old Style"/>
                <a:cs typeface="Bookman Old Style"/>
              </a:rPr>
              <a:t>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spc="-5" dirty="0">
                <a:latin typeface="SimSun"/>
                <a:cs typeface="SimSun"/>
              </a:rPr>
              <a:t>BelowMinError</a:t>
            </a:r>
            <a:r>
              <a:rPr sz="900" b="0" spc="-5" dirty="0">
                <a:latin typeface="Bookman Old Style"/>
                <a:cs typeface="Bookman Old Style"/>
              </a:rPr>
              <a:t>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spc="-5" dirty="0">
                <a:latin typeface="SimSun"/>
                <a:cs typeface="SimSun"/>
              </a:rPr>
              <a:t>AboveMaxError</a:t>
            </a:r>
            <a:r>
              <a:rPr sz="900" b="0" spc="-5" dirty="0">
                <a:latin typeface="Bookman Old Style"/>
                <a:cs typeface="Bookman Old Style"/>
              </a:rPr>
              <a:t>,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spc="-5" dirty="0">
                <a:latin typeface="SimSun"/>
                <a:cs typeface="SimSun"/>
              </a:rPr>
              <a:t>InvalidLengthError</a:t>
            </a:r>
            <a:r>
              <a:rPr sz="900" b="0" spc="-5" dirty="0">
                <a:latin typeface="Bookman Old Style"/>
                <a:cs typeface="Bookman Old Style"/>
              </a:rPr>
              <a:t>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All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other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exceptions  </a:t>
            </a:r>
            <a:r>
              <a:rPr sz="900" b="0" spc="-35" dirty="0">
                <a:latin typeface="Bookman Old Style"/>
                <a:cs typeface="Bookman Old Style"/>
              </a:rPr>
              <a:t>will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passed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up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call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stack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if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they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were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unhandled.</a:t>
            </a:r>
            <a:endParaRPr sz="9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0" y="4688971"/>
            <a:ext cx="3961416" cy="28995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3100" y="7716164"/>
            <a:ext cx="2143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i="1" spc="10" dirty="0">
                <a:latin typeface="Book Antiqua"/>
                <a:cs typeface="Book Antiqua"/>
              </a:rPr>
              <a:t>Figure </a:t>
            </a:r>
            <a:r>
              <a:rPr sz="900" b="1" i="1" spc="5" dirty="0">
                <a:latin typeface="Book Antiqua"/>
                <a:cs typeface="Book Antiqua"/>
              </a:rPr>
              <a:t>7-2. </a:t>
            </a:r>
            <a:r>
              <a:rPr sz="900" b="0" i="1" spc="-50" dirty="0">
                <a:latin typeface="Bookman Old Style"/>
                <a:cs typeface="Bookman Old Style"/>
              </a:rPr>
              <a:t>Handling </a:t>
            </a:r>
            <a:r>
              <a:rPr sz="900" b="0" i="1" spc="-40" dirty="0">
                <a:latin typeface="Bookman Old Style"/>
                <a:cs typeface="Bookman Old Style"/>
              </a:rPr>
              <a:t>InputError</a:t>
            </a:r>
            <a:r>
              <a:rPr sz="900" b="0" i="1" spc="-185" dirty="0">
                <a:latin typeface="Bookman Old Style"/>
                <a:cs typeface="Bookman Old Style"/>
              </a:rPr>
              <a:t> </a:t>
            </a:r>
            <a:r>
              <a:rPr sz="900" b="0" i="1" spc="-65" dirty="0">
                <a:latin typeface="Bookman Old Style"/>
                <a:cs typeface="Bookman Old Style"/>
              </a:rPr>
              <a:t>exceptions</a:t>
            </a:r>
            <a:endParaRPr sz="9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02298" y="7992871"/>
            <a:ext cx="211454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65" dirty="0">
                <a:latin typeface="Bookman Old Style"/>
                <a:cs typeface="Bookman Old Style"/>
              </a:rPr>
              <a:t>1</a:t>
            </a:r>
            <a:r>
              <a:rPr sz="1000" b="0" spc="-125" dirty="0">
                <a:latin typeface="Bookman Old Style"/>
                <a:cs typeface="Bookman Old Style"/>
              </a:rPr>
              <a:t>67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82900" y="8241630"/>
            <a:ext cx="10915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  <a:hlinkClick r:id="rId4"/>
              </a:rPr>
              <a:t>www.it-ebooks.info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301118"/>
            <a:ext cx="5495925" cy="594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Chapter </a:t>
            </a:r>
            <a:r>
              <a:rPr sz="800" spc="-65" dirty="0">
                <a:latin typeface="Arial"/>
                <a:cs typeface="Arial"/>
              </a:rPr>
              <a:t>7 </a:t>
            </a:r>
            <a:r>
              <a:rPr sz="800" spc="-195" dirty="0">
                <a:solidFill>
                  <a:srgbClr val="CFD0D0"/>
                </a:solidFill>
                <a:latin typeface="MS UI Gothic"/>
                <a:cs typeface="MS UI Gothic"/>
              </a:rPr>
              <a:t>■ </a:t>
            </a:r>
            <a:r>
              <a:rPr sz="800" spc="-30" dirty="0">
                <a:latin typeface="Arial"/>
                <a:cs typeface="Arial"/>
              </a:rPr>
              <a:t>exCeptions, </a:t>
            </a:r>
            <a:r>
              <a:rPr sz="800" spc="-45" dirty="0">
                <a:latin typeface="Arial"/>
                <a:cs typeface="Arial"/>
              </a:rPr>
              <a:t>MeMory, </a:t>
            </a:r>
            <a:r>
              <a:rPr sz="800" spc="-20" dirty="0">
                <a:latin typeface="Arial"/>
                <a:cs typeface="Arial"/>
              </a:rPr>
              <a:t>and</a:t>
            </a:r>
            <a:r>
              <a:rPr sz="800" spc="-114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perforManCe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5080" indent="228600">
              <a:lnSpc>
                <a:spcPct val="101800"/>
              </a:lnSpc>
            </a:pPr>
            <a:r>
              <a:rPr sz="900" b="0" spc="-20" dirty="0">
                <a:latin typeface="Bookman Old Style"/>
                <a:cs typeface="Bookman Old Style"/>
              </a:rPr>
              <a:t>If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were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handle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ApplicationError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category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exceptions,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would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handling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all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seven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custom  </a:t>
            </a:r>
            <a:r>
              <a:rPr sz="900" b="0" spc="-55" dirty="0">
                <a:latin typeface="Bookman Old Style"/>
                <a:cs typeface="Bookman Old Style"/>
              </a:rPr>
              <a:t>exceptions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hierarchy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shown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Figure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solidFill>
                  <a:srgbClr val="0000FF"/>
                </a:solidFill>
                <a:latin typeface="Bookman Old Style"/>
                <a:cs typeface="Bookman Old Style"/>
              </a:rPr>
              <a:t>7-3</a:t>
            </a:r>
            <a:r>
              <a:rPr sz="900" b="0" spc="-80" dirty="0">
                <a:latin typeface="Bookman Old Style"/>
                <a:cs typeface="Bookman Old Style"/>
              </a:rPr>
              <a:t>.</a:t>
            </a:r>
            <a:endParaRPr sz="90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1121228"/>
            <a:ext cx="3964366" cy="2905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4500" y="4154321"/>
            <a:ext cx="5673725" cy="373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i="1" spc="10" dirty="0">
                <a:latin typeface="Book Antiqua"/>
                <a:cs typeface="Book Antiqua"/>
              </a:rPr>
              <a:t>Figure </a:t>
            </a:r>
            <a:r>
              <a:rPr sz="900" b="1" i="1" spc="5" dirty="0">
                <a:latin typeface="Book Antiqua"/>
                <a:cs typeface="Book Antiqua"/>
              </a:rPr>
              <a:t>7-3. </a:t>
            </a:r>
            <a:r>
              <a:rPr sz="900" b="0" i="1" spc="-50" dirty="0">
                <a:latin typeface="Bookman Old Style"/>
                <a:cs typeface="Bookman Old Style"/>
              </a:rPr>
              <a:t>Handling </a:t>
            </a:r>
            <a:r>
              <a:rPr sz="900" b="0" i="1" spc="-40" dirty="0">
                <a:latin typeface="Bookman Old Style"/>
                <a:cs typeface="Bookman Old Style"/>
              </a:rPr>
              <a:t>ApplicationError</a:t>
            </a:r>
            <a:r>
              <a:rPr sz="900" b="0" i="1" spc="-180" dirty="0">
                <a:latin typeface="Bookman Old Style"/>
                <a:cs typeface="Bookman Old Style"/>
              </a:rPr>
              <a:t> </a:t>
            </a:r>
            <a:r>
              <a:rPr sz="900" b="0" i="1" spc="-65" dirty="0">
                <a:latin typeface="Bookman Old Style"/>
                <a:cs typeface="Bookman Old Style"/>
              </a:rPr>
              <a:t>exceptions</a:t>
            </a:r>
            <a:endParaRPr sz="9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36830" indent="228600">
              <a:lnSpc>
                <a:spcPct val="101800"/>
              </a:lnSpc>
            </a:pPr>
            <a:r>
              <a:rPr sz="900" b="0" spc="-65" dirty="0">
                <a:latin typeface="Bookman Old Style"/>
                <a:cs typeface="Bookman Old Style"/>
              </a:rPr>
              <a:t>Generally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speaking,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the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exceptions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that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you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handle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should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be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more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specific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the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deeper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you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are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into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your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program.  </a:t>
            </a:r>
            <a:r>
              <a:rPr sz="900" b="0" spc="-20" dirty="0">
                <a:latin typeface="Bookman Old Style"/>
                <a:cs typeface="Bookman Old Style"/>
              </a:rPr>
              <a:t>If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were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working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near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low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level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code,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would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handle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very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specific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exceptions.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When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working  </a:t>
            </a:r>
            <a:r>
              <a:rPr sz="900" b="0" spc="-50" dirty="0">
                <a:latin typeface="Bookman Old Style"/>
                <a:cs typeface="Bookman Old Style"/>
              </a:rPr>
              <a:t>closer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user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interface,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would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handle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more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general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kinds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exceptions.</a:t>
            </a:r>
            <a:endParaRPr sz="900">
              <a:latin typeface="Bookman Old Style"/>
              <a:cs typeface="Bookman Old Style"/>
            </a:endParaRPr>
          </a:p>
          <a:p>
            <a:pPr marL="12700" marR="86995" indent="228600" algn="just">
              <a:lnSpc>
                <a:spcPct val="101800"/>
              </a:lnSpc>
            </a:pPr>
            <a:r>
              <a:rPr sz="900" b="0" spc="-65" dirty="0">
                <a:latin typeface="Bookman Old Style"/>
                <a:cs typeface="Bookman Old Style"/>
              </a:rPr>
              <a:t>Exceptions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will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crop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up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again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shortly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with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discussion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performance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because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there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performance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cost  associated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with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creating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handling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exceptions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program.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Despite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this,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if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using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them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only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signal  when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routine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cannot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continue,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shouldn’t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worry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about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their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runtime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cost.</a:t>
            </a:r>
            <a:endParaRPr sz="9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40" dirty="0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1800"/>
              </a:lnSpc>
              <a:spcBef>
                <a:spcPts val="425"/>
              </a:spcBef>
            </a:pPr>
            <a:r>
              <a:rPr sz="900" b="0" spc="-65" dirty="0">
                <a:latin typeface="Bookman Old Style"/>
                <a:cs typeface="Bookman Old Style"/>
              </a:rPr>
              <a:t>When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you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write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your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program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in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high-level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language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such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95" dirty="0">
                <a:latin typeface="Bookman Old Style"/>
                <a:cs typeface="Bookman Old Style"/>
              </a:rPr>
              <a:t>as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TypeScript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or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95" dirty="0">
                <a:latin typeface="Bookman Old Style"/>
                <a:cs typeface="Bookman Old Style"/>
              </a:rPr>
              <a:t>JavaScript,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you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will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benefit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from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automatic  </a:t>
            </a:r>
            <a:r>
              <a:rPr sz="900" b="0" spc="-50" dirty="0">
                <a:latin typeface="Bookman Old Style"/>
                <a:cs typeface="Bookman Old Style"/>
              </a:rPr>
              <a:t>memory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management.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All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variables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objects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create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will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managed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for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you,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so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will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never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overrun 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60" dirty="0">
                <a:latin typeface="Bookman Old Style"/>
                <a:cs typeface="Bookman Old Style"/>
              </a:rPr>
              <a:t>boundary </a:t>
            </a:r>
            <a:r>
              <a:rPr sz="900" b="0" spc="-40" dirty="0">
                <a:latin typeface="Bookman Old Style"/>
                <a:cs typeface="Bookman Old Style"/>
              </a:rPr>
              <a:t>or </a:t>
            </a:r>
            <a:r>
              <a:rPr sz="900" b="0" spc="-65" dirty="0">
                <a:latin typeface="Bookman Old Style"/>
                <a:cs typeface="Bookman Old Style"/>
              </a:rPr>
              <a:t>have </a:t>
            </a:r>
            <a:r>
              <a:rPr sz="900" b="0" spc="-45" dirty="0">
                <a:latin typeface="Bookman Old Style"/>
                <a:cs typeface="Bookman Old Style"/>
              </a:rPr>
              <a:t>to </a:t>
            </a:r>
            <a:r>
              <a:rPr sz="900" b="0" spc="-50" dirty="0">
                <a:latin typeface="Bookman Old Style"/>
                <a:cs typeface="Bookman Old Style"/>
              </a:rPr>
              <a:t>deal </a:t>
            </a:r>
            <a:r>
              <a:rPr sz="900" b="0" spc="-55" dirty="0">
                <a:latin typeface="Bookman Old Style"/>
                <a:cs typeface="Bookman Old Style"/>
              </a:rPr>
              <a:t>with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55" dirty="0">
                <a:latin typeface="Bookman Old Style"/>
                <a:cs typeface="Bookman Old Style"/>
              </a:rPr>
              <a:t>dangling </a:t>
            </a:r>
            <a:r>
              <a:rPr sz="900" b="0" spc="-50" dirty="0">
                <a:latin typeface="Bookman Old Style"/>
                <a:cs typeface="Bookman Old Style"/>
              </a:rPr>
              <a:t>pointer </a:t>
            </a:r>
            <a:r>
              <a:rPr sz="900" b="0" spc="-40" dirty="0">
                <a:latin typeface="Bookman Old Style"/>
                <a:cs typeface="Bookman Old Style"/>
              </a:rPr>
              <a:t>or </a:t>
            </a:r>
            <a:r>
              <a:rPr sz="900" b="0" spc="-55" dirty="0">
                <a:latin typeface="Bookman Old Style"/>
                <a:cs typeface="Bookman Old Style"/>
              </a:rPr>
              <a:t>corrupted variable. </a:t>
            </a:r>
            <a:r>
              <a:rPr sz="900" b="0" spc="-45" dirty="0">
                <a:latin typeface="Bookman Old Style"/>
                <a:cs typeface="Bookman Old Style"/>
              </a:rPr>
              <a:t>In </a:t>
            </a:r>
            <a:r>
              <a:rPr sz="900" b="0" spc="-60" dirty="0">
                <a:latin typeface="Bookman Old Style"/>
                <a:cs typeface="Bookman Old Style"/>
              </a:rPr>
              <a:t>fact, </a:t>
            </a:r>
            <a:r>
              <a:rPr sz="900" b="0" spc="-45" dirty="0">
                <a:latin typeface="Bookman Old Style"/>
                <a:cs typeface="Bookman Old Style"/>
              </a:rPr>
              <a:t>all </a:t>
            </a:r>
            <a:r>
              <a:rPr sz="900" b="0" spc="-25" dirty="0">
                <a:latin typeface="Bookman Old Style"/>
                <a:cs typeface="Bookman Old Style"/>
              </a:rPr>
              <a:t>of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60" dirty="0">
                <a:latin typeface="Bookman Old Style"/>
                <a:cs typeface="Bookman Old Style"/>
              </a:rPr>
              <a:t>manageable </a:t>
            </a:r>
            <a:r>
              <a:rPr sz="900" b="0" spc="-50" dirty="0">
                <a:latin typeface="Bookman Old Style"/>
                <a:cs typeface="Bookman Old Style"/>
              </a:rPr>
              <a:t>memory  </a:t>
            </a:r>
            <a:r>
              <a:rPr sz="900" b="0" spc="-55" dirty="0">
                <a:latin typeface="Bookman Old Style"/>
                <a:cs typeface="Bookman Old Style"/>
              </a:rPr>
              <a:t>problems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could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encounter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already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handled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for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There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are,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however,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some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classes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memory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safety</a:t>
            </a:r>
            <a:endParaRPr sz="900">
              <a:latin typeface="Bookman Old Style"/>
              <a:cs typeface="Bookman Old Style"/>
            </a:endParaRPr>
          </a:p>
          <a:p>
            <a:pPr marL="12700" marR="116205">
              <a:lnSpc>
                <a:spcPct val="101800"/>
              </a:lnSpc>
            </a:pP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cannot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handled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automatically,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such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out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memory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errors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indicate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system’s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resources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have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been  </a:t>
            </a:r>
            <a:r>
              <a:rPr sz="900" b="0" spc="-70" dirty="0">
                <a:latin typeface="Bookman Old Style"/>
                <a:cs typeface="Bookman Old Style"/>
              </a:rPr>
              <a:t>exhausted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not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possible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continue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processing.</a:t>
            </a:r>
            <a:endParaRPr sz="900">
              <a:latin typeface="Bookman Old Style"/>
              <a:cs typeface="Bookman Old Style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b="0" spc="-60" dirty="0">
                <a:latin typeface="Bookman Old Style"/>
                <a:cs typeface="Bookman Old Style"/>
              </a:rPr>
              <a:t>This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section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covers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problems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may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encounter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what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need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know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avoid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them.</a:t>
            </a:r>
            <a:endParaRPr sz="9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0" spc="-90" dirty="0">
                <a:latin typeface="Bookman Old Style"/>
                <a:cs typeface="Bookman Old Style"/>
              </a:rPr>
              <a:t>Releasing</a:t>
            </a:r>
            <a:r>
              <a:rPr sz="1400" b="0" spc="-165" dirty="0">
                <a:latin typeface="Bookman Old Style"/>
                <a:cs typeface="Bookman Old Style"/>
              </a:rPr>
              <a:t> </a:t>
            </a:r>
            <a:r>
              <a:rPr sz="1400" b="0" spc="-105" dirty="0">
                <a:latin typeface="Bookman Old Style"/>
                <a:cs typeface="Bookman Old Style"/>
              </a:rPr>
              <a:t>Resources</a:t>
            </a:r>
            <a:endParaRPr sz="1400">
              <a:latin typeface="Bookman Old Style"/>
              <a:cs typeface="Bookman Old Style"/>
            </a:endParaRPr>
          </a:p>
          <a:p>
            <a:pPr marL="12700" marR="144780">
              <a:lnSpc>
                <a:spcPct val="101800"/>
              </a:lnSpc>
              <a:spcBef>
                <a:spcPts val="500"/>
              </a:spcBef>
            </a:pPr>
            <a:r>
              <a:rPr sz="900" b="0" spc="-45" dirty="0">
                <a:latin typeface="Bookman Old Style"/>
                <a:cs typeface="Bookman Old Style"/>
              </a:rPr>
              <a:t>In </a:t>
            </a:r>
            <a:r>
              <a:rPr sz="900" b="0" spc="-60" dirty="0">
                <a:latin typeface="Bookman Old Style"/>
                <a:cs typeface="Bookman Old Style"/>
              </a:rPr>
              <a:t>TypeScript, </a:t>
            </a:r>
            <a:r>
              <a:rPr sz="900" b="0" spc="-65" dirty="0">
                <a:latin typeface="Bookman Old Style"/>
                <a:cs typeface="Bookman Old Style"/>
              </a:rPr>
              <a:t>you </a:t>
            </a:r>
            <a:r>
              <a:rPr sz="900" b="0" spc="-60" dirty="0">
                <a:latin typeface="Bookman Old Style"/>
                <a:cs typeface="Bookman Old Style"/>
              </a:rPr>
              <a:t>are unlikely </a:t>
            </a:r>
            <a:r>
              <a:rPr sz="900" b="0" spc="-45" dirty="0">
                <a:latin typeface="Bookman Old Style"/>
                <a:cs typeface="Bookman Old Style"/>
              </a:rPr>
              <a:t>to </a:t>
            </a:r>
            <a:r>
              <a:rPr sz="900" b="0" spc="-60" dirty="0">
                <a:latin typeface="Bookman Old Style"/>
                <a:cs typeface="Bookman Old Style"/>
              </a:rPr>
              <a:t>encounter </a:t>
            </a:r>
            <a:r>
              <a:rPr sz="900" b="0" spc="-70" dirty="0">
                <a:latin typeface="Bookman Old Style"/>
                <a:cs typeface="Bookman Old Style"/>
              </a:rPr>
              <a:t>unmanaged resources. </a:t>
            </a:r>
            <a:r>
              <a:rPr sz="900" b="0" spc="-55" dirty="0">
                <a:latin typeface="Bookman Old Style"/>
                <a:cs typeface="Bookman Old Style"/>
              </a:rPr>
              <a:t>Most APIs </a:t>
            </a:r>
            <a:r>
              <a:rPr sz="900" b="0" spc="-30" dirty="0">
                <a:latin typeface="Bookman Old Style"/>
                <a:cs typeface="Bookman Old Style"/>
              </a:rPr>
              <a:t>follow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70" dirty="0">
                <a:latin typeface="Bookman Old Style"/>
                <a:cs typeface="Bookman Old Style"/>
              </a:rPr>
              <a:t>asynchronous </a:t>
            </a:r>
            <a:r>
              <a:rPr sz="900" b="0" spc="-65" dirty="0">
                <a:latin typeface="Bookman Old Style"/>
                <a:cs typeface="Bookman Old Style"/>
              </a:rPr>
              <a:t>pattern,  </a:t>
            </a:r>
            <a:r>
              <a:rPr sz="900" b="0" spc="-50" dirty="0">
                <a:latin typeface="Bookman Old Style"/>
                <a:cs typeface="Bookman Old Style"/>
              </a:rPr>
              <a:t>accepting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50" dirty="0">
                <a:latin typeface="Bookman Old Style"/>
                <a:cs typeface="Bookman Old Style"/>
              </a:rPr>
              <a:t>method </a:t>
            </a:r>
            <a:r>
              <a:rPr sz="900" b="0" spc="-70" dirty="0">
                <a:latin typeface="Bookman Old Style"/>
                <a:cs typeface="Bookman Old Style"/>
              </a:rPr>
              <a:t>argument </a:t>
            </a:r>
            <a:r>
              <a:rPr sz="900" b="0" spc="-75" dirty="0">
                <a:latin typeface="Bookman Old Style"/>
                <a:cs typeface="Bookman Old Style"/>
              </a:rPr>
              <a:t>that </a:t>
            </a:r>
            <a:r>
              <a:rPr sz="900" b="0" spc="-35" dirty="0">
                <a:latin typeface="Bookman Old Style"/>
                <a:cs typeface="Bookman Old Style"/>
              </a:rPr>
              <a:t>will </a:t>
            </a:r>
            <a:r>
              <a:rPr sz="900" b="0" spc="-45" dirty="0">
                <a:latin typeface="Bookman Old Style"/>
                <a:cs typeface="Bookman Old Style"/>
              </a:rPr>
              <a:t>be called </a:t>
            </a:r>
            <a:r>
              <a:rPr sz="900" b="0" spc="-60" dirty="0">
                <a:latin typeface="Bookman Old Style"/>
                <a:cs typeface="Bookman Old Style"/>
              </a:rPr>
              <a:t>when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50" dirty="0">
                <a:latin typeface="Bookman Old Style"/>
                <a:cs typeface="Bookman Old Style"/>
              </a:rPr>
              <a:t>operation </a:t>
            </a:r>
            <a:r>
              <a:rPr sz="900" b="0" spc="-55" dirty="0">
                <a:latin typeface="Bookman Old Style"/>
                <a:cs typeface="Bookman Old Style"/>
              </a:rPr>
              <a:t>completes. </a:t>
            </a:r>
            <a:r>
              <a:rPr sz="900" b="0" spc="-50" dirty="0">
                <a:latin typeface="Bookman Old Style"/>
                <a:cs typeface="Bookman Old Style"/>
              </a:rPr>
              <a:t>Therefore, </a:t>
            </a:r>
            <a:r>
              <a:rPr sz="900" b="0" spc="-65" dirty="0">
                <a:latin typeface="Bookman Old Style"/>
                <a:cs typeface="Bookman Old Style"/>
              </a:rPr>
              <a:t>you </a:t>
            </a:r>
            <a:r>
              <a:rPr sz="900" b="0" spc="-35" dirty="0">
                <a:latin typeface="Bookman Old Style"/>
                <a:cs typeface="Bookman Old Style"/>
              </a:rPr>
              <a:t>will </a:t>
            </a:r>
            <a:r>
              <a:rPr sz="900" b="0" spc="-50" dirty="0">
                <a:latin typeface="Bookman Old Style"/>
                <a:cs typeface="Bookman Old Style"/>
              </a:rPr>
              <a:t>never </a:t>
            </a:r>
            <a:r>
              <a:rPr sz="900" b="0" spc="-45" dirty="0">
                <a:latin typeface="Bookman Old Style"/>
                <a:cs typeface="Bookman Old Style"/>
              </a:rPr>
              <a:t>hold </a:t>
            </a:r>
            <a:r>
              <a:rPr sz="900" b="0" spc="-75" dirty="0">
                <a:latin typeface="Bookman Old Style"/>
                <a:cs typeface="Bookman Old Style"/>
              </a:rPr>
              <a:t>a  </a:t>
            </a:r>
            <a:r>
              <a:rPr sz="900" b="0" spc="-50" dirty="0">
                <a:latin typeface="Bookman Old Style"/>
                <a:cs typeface="Bookman Old Style"/>
              </a:rPr>
              <a:t>direct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reference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unmanaged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resource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program.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For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example,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if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wanted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use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proximity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API,  </a:t>
            </a:r>
            <a:r>
              <a:rPr sz="900" b="0" spc="-60" dirty="0">
                <a:latin typeface="Bookman Old Style"/>
                <a:cs typeface="Bookman Old Style"/>
              </a:rPr>
              <a:t>which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detects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when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object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near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sensor,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would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use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code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Listing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7-6.</a:t>
            </a:r>
            <a:endParaRPr sz="9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7992871"/>
            <a:ext cx="21399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65" dirty="0">
                <a:latin typeface="Bookman Old Style"/>
                <a:cs typeface="Bookman Old Style"/>
              </a:rPr>
              <a:t>1</a:t>
            </a:r>
            <a:r>
              <a:rPr sz="1000" b="0" spc="-105" dirty="0">
                <a:latin typeface="Bookman Old Style"/>
                <a:cs typeface="Bookman Old Style"/>
              </a:rPr>
              <a:t>6</a:t>
            </a:r>
            <a:r>
              <a:rPr sz="1000" b="0" spc="-125" dirty="0">
                <a:latin typeface="Bookman Old Style"/>
                <a:cs typeface="Bookman Old Style"/>
              </a:rPr>
              <a:t>8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82900" y="8241630"/>
            <a:ext cx="10915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www.it-ebooks.info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201118" y="7992871"/>
            <a:ext cx="21272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65" dirty="0">
                <a:latin typeface="Bookman Old Style"/>
                <a:cs typeface="Bookman Old Style"/>
              </a:rPr>
              <a:t>1</a:t>
            </a:r>
            <a:r>
              <a:rPr sz="1000" b="0" spc="-114" dirty="0">
                <a:latin typeface="Bookman Old Style"/>
                <a:cs typeface="Bookman Old Style"/>
              </a:rPr>
              <a:t>6</a:t>
            </a:r>
            <a:r>
              <a:rPr sz="1000" b="0" spc="-125" dirty="0">
                <a:latin typeface="Bookman Old Style"/>
                <a:cs typeface="Bookman Old Style"/>
              </a:rPr>
              <a:t>9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82900" y="8241630"/>
            <a:ext cx="10915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www.it-ebooks.info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169886" y="301118"/>
            <a:ext cx="224409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Chapter </a:t>
            </a:r>
            <a:r>
              <a:rPr sz="800" spc="-65" dirty="0">
                <a:latin typeface="Arial"/>
                <a:cs typeface="Arial"/>
              </a:rPr>
              <a:t>7 </a:t>
            </a:r>
            <a:r>
              <a:rPr sz="800" spc="-195" dirty="0">
                <a:solidFill>
                  <a:srgbClr val="CFD0D0"/>
                </a:solidFill>
                <a:latin typeface="MS UI Gothic"/>
                <a:cs typeface="MS UI Gothic"/>
              </a:rPr>
              <a:t>■ </a:t>
            </a:r>
            <a:r>
              <a:rPr sz="800" spc="-30" dirty="0">
                <a:latin typeface="Arial"/>
                <a:cs typeface="Arial"/>
              </a:rPr>
              <a:t>exCeptions, </a:t>
            </a:r>
            <a:r>
              <a:rPr sz="800" spc="-45" dirty="0">
                <a:latin typeface="Arial"/>
                <a:cs typeface="Arial"/>
              </a:rPr>
              <a:t>MeMory, </a:t>
            </a:r>
            <a:r>
              <a:rPr sz="800" spc="-20" dirty="0">
                <a:latin typeface="Arial"/>
                <a:cs typeface="Arial"/>
              </a:rPr>
              <a:t>and</a:t>
            </a:r>
            <a:r>
              <a:rPr sz="800" spc="-10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perforManCe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591464"/>
            <a:ext cx="5690870" cy="71348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5" dirty="0">
                <a:latin typeface="Book Antiqua"/>
                <a:cs typeface="Book Antiqua"/>
              </a:rPr>
              <a:t>7-6. </a:t>
            </a:r>
            <a:r>
              <a:rPr sz="900" b="0" spc="-70" dirty="0">
                <a:latin typeface="Bookman Old Style"/>
                <a:cs typeface="Bookman Old Style"/>
              </a:rPr>
              <a:t>Asynchronous</a:t>
            </a:r>
            <a:r>
              <a:rPr sz="900" b="0" spc="-14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pattern</a:t>
            </a:r>
            <a:endParaRPr sz="900">
              <a:latin typeface="Bookman Old Style"/>
              <a:cs typeface="Bookman Old Style"/>
            </a:endParaRPr>
          </a:p>
          <a:p>
            <a:pPr marL="241300" marR="3441065" indent="-228600">
              <a:lnSpc>
                <a:spcPct val="101800"/>
              </a:lnSpc>
              <a:spcBef>
                <a:spcPts val="650"/>
              </a:spcBef>
            </a:pPr>
            <a:r>
              <a:rPr sz="900" dirty="0">
                <a:latin typeface="SimSun"/>
                <a:cs typeface="SimSun"/>
              </a:rPr>
              <a:t>var sensorChange = function (reading)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  var proximity = reading.near</a:t>
            </a:r>
            <a:r>
              <a:rPr sz="900" spc="-4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?</a:t>
            </a:r>
            <a:endParaRPr sz="900">
              <a:latin typeface="SimSun"/>
              <a:cs typeface="SimSun"/>
            </a:endParaRPr>
          </a:p>
          <a:p>
            <a:pPr marL="241300" marR="4355465" indent="22860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'Near' :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'Far';  alert(proximity);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window.addEventListener('userproximity', sensorChange,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true);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110489" indent="228600">
              <a:lnSpc>
                <a:spcPct val="101800"/>
              </a:lnSpc>
            </a:pPr>
            <a:r>
              <a:rPr sz="900" b="0" spc="-45" dirty="0">
                <a:latin typeface="Bookman Old Style"/>
                <a:cs typeface="Bookman Old Style"/>
              </a:rPr>
              <a:t>The </a:t>
            </a:r>
            <a:r>
              <a:rPr sz="900" b="0" spc="-70" dirty="0">
                <a:latin typeface="Bookman Old Style"/>
                <a:cs typeface="Bookman Old Style"/>
              </a:rPr>
              <a:t>asynchronous </a:t>
            </a:r>
            <a:r>
              <a:rPr sz="900" b="0" spc="-65" dirty="0">
                <a:latin typeface="Bookman Old Style"/>
                <a:cs typeface="Bookman Old Style"/>
              </a:rPr>
              <a:t>pattern </a:t>
            </a:r>
            <a:r>
              <a:rPr sz="900" b="0" spc="-70" dirty="0">
                <a:latin typeface="Bookman Old Style"/>
                <a:cs typeface="Bookman Old Style"/>
              </a:rPr>
              <a:t>means </a:t>
            </a:r>
            <a:r>
              <a:rPr sz="900" b="0" spc="-75" dirty="0">
                <a:latin typeface="Bookman Old Style"/>
                <a:cs typeface="Bookman Old Style"/>
              </a:rPr>
              <a:t>that </a:t>
            </a:r>
            <a:r>
              <a:rPr sz="900" b="0" spc="-60" dirty="0">
                <a:latin typeface="Bookman Old Style"/>
                <a:cs typeface="Bookman Old Style"/>
              </a:rPr>
              <a:t>although </a:t>
            </a:r>
            <a:r>
              <a:rPr sz="900" b="0" spc="-65" dirty="0">
                <a:latin typeface="Bookman Old Style"/>
                <a:cs typeface="Bookman Old Style"/>
              </a:rPr>
              <a:t>you </a:t>
            </a:r>
            <a:r>
              <a:rPr sz="900" b="0" spc="-70" dirty="0">
                <a:latin typeface="Bookman Old Style"/>
                <a:cs typeface="Bookman Old Style"/>
              </a:rPr>
              <a:t>can </a:t>
            </a:r>
            <a:r>
              <a:rPr sz="900" b="0" spc="-50" dirty="0">
                <a:latin typeface="Bookman Old Style"/>
                <a:cs typeface="Bookman Old Style"/>
              </a:rPr>
              <a:t>obtain information from </a:t>
            </a:r>
            <a:r>
              <a:rPr sz="900" b="0" spc="-55" dirty="0">
                <a:latin typeface="Bookman Old Style"/>
                <a:cs typeface="Bookman Old Style"/>
              </a:rPr>
              <a:t>the proximity </a:t>
            </a:r>
            <a:r>
              <a:rPr sz="900" b="0" spc="-75" dirty="0">
                <a:latin typeface="Bookman Old Style"/>
                <a:cs typeface="Bookman Old Style"/>
              </a:rPr>
              <a:t>sensor, </a:t>
            </a:r>
            <a:r>
              <a:rPr sz="900" b="0" spc="-65" dirty="0">
                <a:latin typeface="Bookman Old Style"/>
                <a:cs typeface="Bookman Old Style"/>
              </a:rPr>
              <a:t>your  </a:t>
            </a:r>
            <a:r>
              <a:rPr sz="900" b="0" spc="-60" dirty="0">
                <a:latin typeface="Bookman Old Style"/>
                <a:cs typeface="Bookman Old Style"/>
              </a:rPr>
              <a:t>program </a:t>
            </a:r>
            <a:r>
              <a:rPr sz="900" b="0" spc="-65" dirty="0">
                <a:latin typeface="Bookman Old Style"/>
                <a:cs typeface="Bookman Old Style"/>
              </a:rPr>
              <a:t>is </a:t>
            </a:r>
            <a:r>
              <a:rPr sz="900" b="0" spc="-50" dirty="0">
                <a:latin typeface="Bookman Old Style"/>
                <a:cs typeface="Bookman Old Style"/>
              </a:rPr>
              <a:t>never </a:t>
            </a:r>
            <a:r>
              <a:rPr sz="900" b="0" spc="-55" dirty="0">
                <a:latin typeface="Bookman Old Style"/>
                <a:cs typeface="Bookman Old Style"/>
              </a:rPr>
              <a:t>responsible </a:t>
            </a:r>
            <a:r>
              <a:rPr sz="900" b="0" spc="-40" dirty="0">
                <a:latin typeface="Bookman Old Style"/>
                <a:cs typeface="Bookman Old Style"/>
              </a:rPr>
              <a:t>for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60" dirty="0">
                <a:latin typeface="Bookman Old Style"/>
                <a:cs typeface="Bookman Old Style"/>
              </a:rPr>
              <a:t>resource </a:t>
            </a:r>
            <a:r>
              <a:rPr sz="900" b="0" spc="-40" dirty="0">
                <a:latin typeface="Bookman Old Style"/>
                <a:cs typeface="Bookman Old Style"/>
              </a:rPr>
              <a:t>or </a:t>
            </a:r>
            <a:r>
              <a:rPr sz="900" b="0" spc="-55" dirty="0">
                <a:latin typeface="Bookman Old Style"/>
                <a:cs typeface="Bookman Old Style"/>
              </a:rPr>
              <a:t>communication </a:t>
            </a:r>
            <a:r>
              <a:rPr sz="900" b="0" spc="-60" dirty="0">
                <a:latin typeface="Bookman Old Style"/>
                <a:cs typeface="Bookman Old Style"/>
              </a:rPr>
              <a:t>channel. </a:t>
            </a:r>
            <a:r>
              <a:rPr sz="900" b="0" spc="-20" dirty="0">
                <a:latin typeface="Bookman Old Style"/>
                <a:cs typeface="Bookman Old Style"/>
              </a:rPr>
              <a:t>If </a:t>
            </a:r>
            <a:r>
              <a:rPr sz="900" b="0" spc="-65" dirty="0">
                <a:latin typeface="Bookman Old Style"/>
                <a:cs typeface="Bookman Old Style"/>
              </a:rPr>
              <a:t>you </a:t>
            </a:r>
            <a:r>
              <a:rPr sz="900" b="0" spc="-60" dirty="0">
                <a:latin typeface="Bookman Old Style"/>
                <a:cs typeface="Bookman Old Style"/>
              </a:rPr>
              <a:t>happen </a:t>
            </a:r>
            <a:r>
              <a:rPr sz="900" b="0" spc="-45" dirty="0">
                <a:latin typeface="Bookman Old Style"/>
                <a:cs typeface="Bookman Old Style"/>
              </a:rPr>
              <a:t>to </a:t>
            </a:r>
            <a:r>
              <a:rPr sz="900" b="0" spc="-60" dirty="0">
                <a:latin typeface="Bookman Old Style"/>
                <a:cs typeface="Bookman Old Style"/>
              </a:rPr>
              <a:t>encounter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65" dirty="0">
                <a:latin typeface="Bookman Old Style"/>
                <a:cs typeface="Bookman Old Style"/>
              </a:rPr>
              <a:t>situation  </a:t>
            </a:r>
            <a:r>
              <a:rPr sz="900" b="0" spc="-55" dirty="0">
                <a:latin typeface="Bookman Old Style"/>
                <a:cs typeface="Bookman Old Style"/>
              </a:rPr>
              <a:t>where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do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hold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reference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resource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must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manage,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should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use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try-finally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block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ensure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 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resource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released,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even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if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error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occurs.</a:t>
            </a:r>
            <a:endParaRPr sz="900">
              <a:latin typeface="Bookman Old Style"/>
              <a:cs typeface="Bookman Old Style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example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in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Listing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7-7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assumes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that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it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is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possible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work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directly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with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the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proximity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sensor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obtain</a:t>
            </a:r>
            <a:r>
              <a:rPr sz="900" b="0" spc="-12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reading.</a:t>
            </a:r>
            <a:endParaRPr sz="9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5" dirty="0">
                <a:latin typeface="Book Antiqua"/>
                <a:cs typeface="Book Antiqua"/>
              </a:rPr>
              <a:t>7-7. </a:t>
            </a:r>
            <a:r>
              <a:rPr sz="900" b="0" spc="-55" dirty="0">
                <a:latin typeface="Bookman Old Style"/>
                <a:cs typeface="Bookman Old Style"/>
              </a:rPr>
              <a:t>Imaginary </a:t>
            </a:r>
            <a:r>
              <a:rPr sz="900" b="0" spc="-70" dirty="0">
                <a:latin typeface="Bookman Old Style"/>
                <a:cs typeface="Bookman Old Style"/>
              </a:rPr>
              <a:t>unmanaged </a:t>
            </a:r>
            <a:r>
              <a:rPr sz="900" b="0" spc="-55" dirty="0">
                <a:latin typeface="Bookman Old Style"/>
                <a:cs typeface="Bookman Old Style"/>
              </a:rPr>
              <a:t>proximity</a:t>
            </a:r>
            <a:r>
              <a:rPr sz="900" b="0" spc="-229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sensor</a:t>
            </a:r>
            <a:endParaRPr sz="900">
              <a:latin typeface="Bookman Old Style"/>
              <a:cs typeface="Bookman Old Style"/>
            </a:endParaRPr>
          </a:p>
          <a:p>
            <a:pPr marL="241300" marR="3441065" indent="-228600">
              <a:lnSpc>
                <a:spcPct val="101800"/>
              </a:lnSpc>
              <a:spcBef>
                <a:spcPts val="650"/>
              </a:spcBef>
            </a:pPr>
            <a:r>
              <a:rPr sz="900" dirty="0">
                <a:latin typeface="SimSun"/>
                <a:cs typeface="SimSun"/>
              </a:rPr>
              <a:t>var sensorChange = function (reading)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  var proximity = reading.near</a:t>
            </a:r>
            <a:r>
              <a:rPr sz="900" spc="-4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?</a:t>
            </a:r>
            <a:endParaRPr sz="900">
              <a:latin typeface="SimSun"/>
              <a:cs typeface="SimSun"/>
            </a:endParaRPr>
          </a:p>
          <a:p>
            <a:pPr marL="241300" marR="4355465" indent="22860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'Near' :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'Far';  alert(proximity);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var readProximity = function ()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var sensor = new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ProximitySensor();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b="1" spc="65" dirty="0">
                <a:latin typeface="Arial"/>
                <a:cs typeface="Arial"/>
              </a:rPr>
              <a:t>try</a:t>
            </a:r>
            <a:r>
              <a:rPr sz="900" b="1" spc="190" dirty="0">
                <a:latin typeface="Arial"/>
                <a:cs typeface="Arial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sensor.open();</a:t>
            </a:r>
            <a:endParaRPr sz="900">
              <a:latin typeface="SimSun"/>
              <a:cs typeface="SimSun"/>
            </a:endParaRPr>
          </a:p>
          <a:p>
            <a:pPr marL="469900" marR="3612515">
              <a:lnSpc>
                <a:spcPct val="203700"/>
              </a:lnSpc>
            </a:pPr>
            <a:r>
              <a:rPr sz="900" dirty="0">
                <a:latin typeface="SimSun"/>
                <a:cs typeface="SimSun"/>
              </a:rPr>
              <a:t>var reading =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sensor.read();  sensorChange(reading);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 </a:t>
            </a:r>
            <a:r>
              <a:rPr sz="900" b="1" spc="75" dirty="0">
                <a:latin typeface="Arial"/>
                <a:cs typeface="Arial"/>
              </a:rPr>
              <a:t>finally</a:t>
            </a:r>
            <a:r>
              <a:rPr sz="900" b="1" spc="190" dirty="0">
                <a:latin typeface="Arial"/>
                <a:cs typeface="Arial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  <a:endParaRPr sz="9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sensor.close();</a:t>
            </a:r>
            <a:endParaRPr sz="9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latin typeface="SimSun"/>
                <a:cs typeface="SimSun"/>
              </a:rPr>
              <a:t>}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window.setInterval(readProximity,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500);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5080" indent="228600">
              <a:lnSpc>
                <a:spcPct val="101800"/>
              </a:lnSpc>
            </a:pPr>
            <a:r>
              <a:rPr sz="900" b="0" spc="-4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finally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block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will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ensure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sensor’s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close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method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called,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which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performs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cleanup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releases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any  </a:t>
            </a:r>
            <a:r>
              <a:rPr sz="900" b="0" spc="-70" dirty="0">
                <a:latin typeface="Bookman Old Style"/>
                <a:cs typeface="Bookman Old Style"/>
              </a:rPr>
              <a:t>resources.</a:t>
            </a:r>
            <a:r>
              <a:rPr sz="900" b="0" spc="-114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The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spc="-5" dirty="0">
                <a:latin typeface="SimSun"/>
                <a:cs typeface="SimSun"/>
              </a:rPr>
              <a:t>finally</a:t>
            </a:r>
            <a:r>
              <a:rPr sz="900" spc="-270" dirty="0">
                <a:latin typeface="SimSun"/>
                <a:cs typeface="SimSun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block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executes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even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if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there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error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calling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the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spc="-5" dirty="0">
                <a:latin typeface="SimSun"/>
                <a:cs typeface="SimSun"/>
              </a:rPr>
              <a:t>read</a:t>
            </a:r>
            <a:r>
              <a:rPr sz="900" spc="-270" dirty="0">
                <a:latin typeface="SimSun"/>
                <a:cs typeface="SimSun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method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or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the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spc="-5" dirty="0">
                <a:latin typeface="SimSun"/>
                <a:cs typeface="SimSun"/>
              </a:rPr>
              <a:t>sensorChange</a:t>
            </a:r>
            <a:r>
              <a:rPr sz="900" spc="-270" dirty="0">
                <a:latin typeface="SimSun"/>
                <a:cs typeface="SimSun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function.</a:t>
            </a:r>
            <a:endParaRPr sz="9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400" b="0" spc="-100" dirty="0">
                <a:latin typeface="Bookman Old Style"/>
                <a:cs typeface="Bookman Old Style"/>
              </a:rPr>
              <a:t>Garbage</a:t>
            </a:r>
            <a:r>
              <a:rPr sz="1400" b="0" spc="-165" dirty="0">
                <a:latin typeface="Bookman Old Style"/>
                <a:cs typeface="Bookman Old Style"/>
              </a:rPr>
              <a:t> </a:t>
            </a:r>
            <a:r>
              <a:rPr sz="1400" b="0" spc="-65" dirty="0">
                <a:latin typeface="Bookman Old Style"/>
                <a:cs typeface="Bookman Old Style"/>
              </a:rPr>
              <a:t>Collection</a:t>
            </a:r>
            <a:endParaRPr sz="14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900" b="0" spc="-60" dirty="0">
                <a:latin typeface="Bookman Old Style"/>
                <a:cs typeface="Bookman Old Style"/>
              </a:rPr>
              <a:t>When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memory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no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longer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needed,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needs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freed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for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allocated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other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objects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program.</a:t>
            </a:r>
            <a:endParaRPr sz="900">
              <a:latin typeface="Bookman Old Style"/>
              <a:cs typeface="Bookman Old Style"/>
            </a:endParaRPr>
          </a:p>
          <a:p>
            <a:pPr marL="12700" marR="65405">
              <a:lnSpc>
                <a:spcPct val="101800"/>
              </a:lnSpc>
            </a:pPr>
            <a:r>
              <a:rPr sz="900" b="0" spc="-4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process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determine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whether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memory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freed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called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garbage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collection.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There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several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styles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  </a:t>
            </a:r>
            <a:r>
              <a:rPr sz="900" b="0" spc="-60" dirty="0">
                <a:latin typeface="Bookman Old Style"/>
                <a:cs typeface="Bookman Old Style"/>
              </a:rPr>
              <a:t>garbage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collection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will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encounter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depending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runtime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environment.</a:t>
            </a:r>
            <a:endParaRPr sz="900">
              <a:latin typeface="Bookman Old Style"/>
              <a:cs typeface="Bookman Old Style"/>
            </a:endParaRPr>
          </a:p>
          <a:p>
            <a:pPr marL="12700" marR="38735" indent="228600">
              <a:lnSpc>
                <a:spcPct val="101800"/>
              </a:lnSpc>
            </a:pPr>
            <a:r>
              <a:rPr sz="900" b="0" spc="-50" dirty="0">
                <a:latin typeface="Bookman Old Style"/>
                <a:cs typeface="Bookman Old Style"/>
              </a:rPr>
              <a:t>Older web </a:t>
            </a:r>
            <a:r>
              <a:rPr sz="900" b="0" spc="-65" dirty="0">
                <a:latin typeface="Bookman Old Style"/>
                <a:cs typeface="Bookman Old Style"/>
              </a:rPr>
              <a:t>browsers </a:t>
            </a:r>
            <a:r>
              <a:rPr sz="900" b="0" spc="-75" dirty="0">
                <a:latin typeface="Bookman Old Style"/>
                <a:cs typeface="Bookman Old Style"/>
              </a:rPr>
              <a:t>may use a </a:t>
            </a:r>
            <a:r>
              <a:rPr sz="900" b="0" spc="-50" dirty="0">
                <a:latin typeface="Bookman Old Style"/>
                <a:cs typeface="Bookman Old Style"/>
              </a:rPr>
              <a:t>reference-counting </a:t>
            </a:r>
            <a:r>
              <a:rPr sz="900" b="0" spc="-60" dirty="0">
                <a:latin typeface="Bookman Old Style"/>
                <a:cs typeface="Bookman Old Style"/>
              </a:rPr>
              <a:t>garbage </a:t>
            </a:r>
            <a:r>
              <a:rPr sz="900" b="0" spc="-50" dirty="0">
                <a:latin typeface="Bookman Old Style"/>
                <a:cs typeface="Bookman Old Style"/>
              </a:rPr>
              <a:t>collector, </a:t>
            </a:r>
            <a:r>
              <a:rPr sz="900" b="0" spc="-45" dirty="0">
                <a:latin typeface="Bookman Old Style"/>
                <a:cs typeface="Bookman Old Style"/>
              </a:rPr>
              <a:t>freeing </a:t>
            </a:r>
            <a:r>
              <a:rPr sz="900" b="0" spc="-50" dirty="0">
                <a:latin typeface="Bookman Old Style"/>
                <a:cs typeface="Bookman Old Style"/>
              </a:rPr>
              <a:t>memory </a:t>
            </a:r>
            <a:r>
              <a:rPr sz="900" b="0" spc="-60" dirty="0">
                <a:latin typeface="Bookman Old Style"/>
                <a:cs typeface="Bookman Old Style"/>
              </a:rPr>
              <a:t>when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65" dirty="0">
                <a:latin typeface="Bookman Old Style"/>
                <a:cs typeface="Bookman Old Style"/>
              </a:rPr>
              <a:t>number </a:t>
            </a:r>
            <a:r>
              <a:rPr sz="900" b="0" spc="-25" dirty="0">
                <a:latin typeface="Bookman Old Style"/>
                <a:cs typeface="Bookman Old Style"/>
              </a:rPr>
              <a:t>of  </a:t>
            </a:r>
            <a:r>
              <a:rPr sz="900" b="0" spc="-55" dirty="0">
                <a:latin typeface="Bookman Old Style"/>
                <a:cs typeface="Bookman Old Style"/>
              </a:rPr>
              <a:t>references </a:t>
            </a:r>
            <a:r>
              <a:rPr sz="900" b="0" spc="-45" dirty="0">
                <a:latin typeface="Bookman Old Style"/>
                <a:cs typeface="Bookman Old Style"/>
              </a:rPr>
              <a:t>to </a:t>
            </a:r>
            <a:r>
              <a:rPr sz="900" b="0" spc="-75" dirty="0">
                <a:latin typeface="Bookman Old Style"/>
                <a:cs typeface="Bookman Old Style"/>
              </a:rPr>
              <a:t>an </a:t>
            </a:r>
            <a:r>
              <a:rPr sz="900" b="0" spc="-40" dirty="0">
                <a:latin typeface="Bookman Old Style"/>
                <a:cs typeface="Bookman Old Style"/>
              </a:rPr>
              <a:t>object </a:t>
            </a:r>
            <a:r>
              <a:rPr sz="900" b="0" spc="-65" dirty="0">
                <a:latin typeface="Bookman Old Style"/>
                <a:cs typeface="Bookman Old Style"/>
              </a:rPr>
              <a:t>reaches </a:t>
            </a:r>
            <a:r>
              <a:rPr sz="900" b="0" spc="-50" dirty="0">
                <a:latin typeface="Bookman Old Style"/>
                <a:cs typeface="Bookman Old Style"/>
              </a:rPr>
              <a:t>zero. </a:t>
            </a:r>
            <a:r>
              <a:rPr sz="900" b="0" spc="-60" dirty="0">
                <a:latin typeface="Bookman Old Style"/>
                <a:cs typeface="Bookman Old Style"/>
              </a:rPr>
              <a:t>This </a:t>
            </a:r>
            <a:r>
              <a:rPr sz="900" b="0" spc="-65" dirty="0">
                <a:latin typeface="Bookman Old Style"/>
                <a:cs typeface="Bookman Old Style"/>
              </a:rPr>
              <a:t>is </a:t>
            </a:r>
            <a:r>
              <a:rPr sz="900" b="0" spc="-60" dirty="0">
                <a:latin typeface="Bookman Old Style"/>
                <a:cs typeface="Bookman Old Style"/>
              </a:rPr>
              <a:t>illustrated </a:t>
            </a:r>
            <a:r>
              <a:rPr sz="900" b="0" spc="-50" dirty="0">
                <a:latin typeface="Bookman Old Style"/>
                <a:cs typeface="Bookman Old Style"/>
              </a:rPr>
              <a:t>in </a:t>
            </a:r>
            <a:r>
              <a:rPr sz="900" b="0" spc="-60" dirty="0">
                <a:latin typeface="Bookman Old Style"/>
                <a:cs typeface="Bookman Old Style"/>
              </a:rPr>
              <a:t>Table </a:t>
            </a:r>
            <a:r>
              <a:rPr sz="900" b="0" spc="-80" dirty="0">
                <a:solidFill>
                  <a:srgbClr val="0000FF"/>
                </a:solidFill>
                <a:latin typeface="Bookman Old Style"/>
                <a:cs typeface="Bookman Old Style"/>
              </a:rPr>
              <a:t>7-1</a:t>
            </a:r>
            <a:r>
              <a:rPr sz="900" b="0" spc="-80" dirty="0">
                <a:latin typeface="Bookman Old Style"/>
                <a:cs typeface="Bookman Old Style"/>
              </a:rPr>
              <a:t>. </a:t>
            </a:r>
            <a:r>
              <a:rPr sz="900" b="0" spc="-60" dirty="0">
                <a:latin typeface="Bookman Old Style"/>
                <a:cs typeface="Bookman Old Style"/>
              </a:rPr>
              <a:t>This </a:t>
            </a:r>
            <a:r>
              <a:rPr sz="900" b="0" spc="-65" dirty="0">
                <a:latin typeface="Bookman Old Style"/>
                <a:cs typeface="Bookman Old Style"/>
              </a:rPr>
              <a:t>is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50" dirty="0">
                <a:latin typeface="Bookman Old Style"/>
                <a:cs typeface="Bookman Old Style"/>
              </a:rPr>
              <a:t>very </a:t>
            </a:r>
            <a:r>
              <a:rPr sz="900" b="0" spc="-70" dirty="0">
                <a:latin typeface="Bookman Old Style"/>
                <a:cs typeface="Bookman Old Style"/>
              </a:rPr>
              <a:t>fast way </a:t>
            </a:r>
            <a:r>
              <a:rPr sz="900" b="0" spc="-45" dirty="0">
                <a:latin typeface="Bookman Old Style"/>
                <a:cs typeface="Bookman Old Style"/>
              </a:rPr>
              <a:t>to </a:t>
            </a:r>
            <a:r>
              <a:rPr sz="900" b="0" spc="-40" dirty="0">
                <a:latin typeface="Bookman Old Style"/>
                <a:cs typeface="Bookman Old Style"/>
              </a:rPr>
              <a:t>collect </a:t>
            </a:r>
            <a:r>
              <a:rPr sz="900" b="0" spc="-60" dirty="0">
                <a:latin typeface="Bookman Old Style"/>
                <a:cs typeface="Bookman Old Style"/>
              </a:rPr>
              <a:t>garbage </a:t>
            </a:r>
            <a:r>
              <a:rPr sz="900" b="0" spc="-90" dirty="0">
                <a:latin typeface="Bookman Old Style"/>
                <a:cs typeface="Bookman Old Style"/>
              </a:rPr>
              <a:t>as </a:t>
            </a:r>
            <a:r>
              <a:rPr sz="900" b="0" spc="-55" dirty="0">
                <a:latin typeface="Bookman Old Style"/>
                <a:cs typeface="Bookman Old Style"/>
              </a:rPr>
              <a:t>the  </a:t>
            </a:r>
            <a:r>
              <a:rPr sz="900" b="0" spc="-50" dirty="0">
                <a:latin typeface="Bookman Old Style"/>
                <a:cs typeface="Bookman Old Style"/>
              </a:rPr>
              <a:t>memory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freed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soon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reference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count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reaches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zero.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However,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if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circular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reference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created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between  </a:t>
            </a:r>
            <a:r>
              <a:rPr sz="900" b="0" spc="-45" dirty="0">
                <a:latin typeface="Bookman Old Style"/>
                <a:cs typeface="Bookman Old Style"/>
              </a:rPr>
              <a:t>two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more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objects,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none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these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objects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will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ever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garbage-collected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because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their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count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will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never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reach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zero.</a:t>
            </a:r>
            <a:endParaRPr sz="9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301118"/>
            <a:ext cx="236918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Chapter </a:t>
            </a:r>
            <a:r>
              <a:rPr sz="800" spc="-65" dirty="0">
                <a:latin typeface="Arial"/>
                <a:cs typeface="Arial"/>
              </a:rPr>
              <a:t>7 </a:t>
            </a:r>
            <a:r>
              <a:rPr sz="800" spc="-195" dirty="0">
                <a:solidFill>
                  <a:srgbClr val="CFD0D0"/>
                </a:solidFill>
                <a:latin typeface="MS UI Gothic"/>
                <a:cs typeface="MS UI Gothic"/>
              </a:rPr>
              <a:t>■ </a:t>
            </a:r>
            <a:r>
              <a:rPr sz="800" spc="-30" dirty="0">
                <a:latin typeface="Arial"/>
                <a:cs typeface="Arial"/>
              </a:rPr>
              <a:t>exCeptions, </a:t>
            </a:r>
            <a:r>
              <a:rPr sz="800" spc="-45" dirty="0">
                <a:latin typeface="Arial"/>
                <a:cs typeface="Arial"/>
              </a:rPr>
              <a:t>MeMory, </a:t>
            </a:r>
            <a:r>
              <a:rPr sz="800" spc="-20" dirty="0">
                <a:latin typeface="Arial"/>
                <a:cs typeface="Arial"/>
              </a:rPr>
              <a:t>and</a:t>
            </a:r>
            <a:r>
              <a:rPr sz="800" spc="-10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perforManCe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i="1" spc="-10" dirty="0">
                <a:latin typeface="Book Antiqua"/>
                <a:cs typeface="Book Antiqua"/>
              </a:rPr>
              <a:t>Table </a:t>
            </a:r>
            <a:r>
              <a:rPr sz="900" b="1" i="1" spc="5" dirty="0">
                <a:latin typeface="Book Antiqua"/>
                <a:cs typeface="Book Antiqua"/>
              </a:rPr>
              <a:t>7-1. </a:t>
            </a:r>
            <a:r>
              <a:rPr sz="900" b="0" i="1" spc="-80" dirty="0">
                <a:latin typeface="Bookman Old Style"/>
                <a:cs typeface="Bookman Old Style"/>
              </a:rPr>
              <a:t>Reference </a:t>
            </a:r>
            <a:r>
              <a:rPr sz="900" b="0" i="1" spc="-45" dirty="0">
                <a:latin typeface="Bookman Old Style"/>
                <a:cs typeface="Bookman Old Style"/>
              </a:rPr>
              <a:t>counting </a:t>
            </a:r>
            <a:r>
              <a:rPr sz="900" b="0" i="1" spc="-70" dirty="0">
                <a:latin typeface="Bookman Old Style"/>
                <a:cs typeface="Bookman Old Style"/>
              </a:rPr>
              <a:t>garbage</a:t>
            </a:r>
            <a:r>
              <a:rPr sz="900" b="0" i="1" spc="-160" dirty="0">
                <a:latin typeface="Bookman Old Style"/>
                <a:cs typeface="Bookman Old Style"/>
              </a:rPr>
              <a:t> </a:t>
            </a:r>
            <a:r>
              <a:rPr sz="900" b="0" i="1" spc="-35" dirty="0">
                <a:latin typeface="Bookman Old Style"/>
                <a:cs typeface="Bookman Old Style"/>
              </a:rPr>
              <a:t>collection</a:t>
            </a:r>
            <a:endParaRPr sz="900">
              <a:latin typeface="Bookman Old Style"/>
              <a:cs typeface="Bookman Old Style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7200" y="823239"/>
          <a:ext cx="2940050" cy="1244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1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7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b="1" dirty="0">
                          <a:latin typeface="Arial Narrow"/>
                          <a:cs typeface="Arial Narrow"/>
                        </a:rPr>
                        <a:t>Object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T="127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b="1" dirty="0">
                          <a:latin typeface="Arial Narrow"/>
                          <a:cs typeface="Arial Narrow"/>
                        </a:rPr>
                        <a:t>Reference</a:t>
                      </a:r>
                      <a:r>
                        <a:rPr sz="1000" b="1" spc="-2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000" b="1" dirty="0">
                          <a:latin typeface="Arial Narrow"/>
                          <a:cs typeface="Arial Narrow"/>
                        </a:rPr>
                        <a:t>Count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T="127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b="1" dirty="0">
                          <a:latin typeface="Arial Narrow"/>
                          <a:cs typeface="Arial Narrow"/>
                        </a:rPr>
                        <a:t>Memory</a:t>
                      </a:r>
                      <a:r>
                        <a:rPr sz="1000" b="1" spc="-2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000" b="1" dirty="0">
                          <a:latin typeface="Arial Narrow"/>
                          <a:cs typeface="Arial Narrow"/>
                        </a:rPr>
                        <a:t>De-Allocated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T="127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900" dirty="0">
                          <a:latin typeface="SimSun"/>
                          <a:cs typeface="SimSun"/>
                        </a:rPr>
                        <a:t>Object</a:t>
                      </a:r>
                      <a:r>
                        <a:rPr sz="900" spc="-30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900" dirty="0">
                          <a:latin typeface="SimSun"/>
                          <a:cs typeface="SimSun"/>
                        </a:rPr>
                        <a:t>A</a:t>
                      </a:r>
                      <a:endParaRPr sz="900">
                        <a:latin typeface="SimSun"/>
                        <a:cs typeface="SimSun"/>
                      </a:endParaRPr>
                    </a:p>
                  </a:txBody>
                  <a:tcPr marL="0" marR="0" marT="6858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900" b="0" dirty="0">
                          <a:latin typeface="Bookman Old Style"/>
                          <a:cs typeface="Bookman Old Style"/>
                        </a:rPr>
                        <a:t>1</a:t>
                      </a:r>
                      <a:endParaRPr sz="900">
                        <a:latin typeface="Bookman Old Style"/>
                        <a:cs typeface="Bookman Old Style"/>
                      </a:endParaRPr>
                    </a:p>
                  </a:txBody>
                  <a:tcPr marL="0" marR="0" marT="6858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900" b="0" spc="-35" dirty="0">
                          <a:latin typeface="Bookman Old Style"/>
                          <a:cs typeface="Bookman Old Style"/>
                        </a:rPr>
                        <a:t>No</a:t>
                      </a:r>
                      <a:endParaRPr sz="900">
                        <a:latin typeface="Bookman Old Style"/>
                        <a:cs typeface="Bookman Old Style"/>
                      </a:endParaRPr>
                    </a:p>
                  </a:txBody>
                  <a:tcPr marL="0" marR="0" marT="6858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900" dirty="0">
                          <a:latin typeface="SimSun"/>
                          <a:cs typeface="SimSun"/>
                        </a:rPr>
                        <a:t>Object</a:t>
                      </a:r>
                      <a:r>
                        <a:rPr sz="900" spc="-30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900" dirty="0">
                          <a:latin typeface="SimSun"/>
                          <a:cs typeface="SimSun"/>
                        </a:rPr>
                        <a:t>B</a:t>
                      </a:r>
                      <a:endParaRPr sz="900">
                        <a:latin typeface="SimSun"/>
                        <a:cs typeface="SimSun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900" b="0" dirty="0">
                          <a:latin typeface="Bookman Old Style"/>
                          <a:cs typeface="Bookman Old Style"/>
                        </a:rPr>
                        <a:t>1</a:t>
                      </a:r>
                      <a:endParaRPr sz="900">
                        <a:latin typeface="Bookman Old Style"/>
                        <a:cs typeface="Bookman Old Style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900" b="0" spc="-35" dirty="0">
                          <a:latin typeface="Bookman Old Style"/>
                          <a:cs typeface="Bookman Old Style"/>
                        </a:rPr>
                        <a:t>No</a:t>
                      </a:r>
                      <a:endParaRPr sz="900">
                        <a:latin typeface="Bookman Old Style"/>
                        <a:cs typeface="Bookman Old Style"/>
                      </a:endParaRPr>
                    </a:p>
                  </a:txBody>
                  <a:tcPr marL="0" marR="0" marT="2159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900" dirty="0">
                          <a:latin typeface="SimSun"/>
                          <a:cs typeface="SimSun"/>
                        </a:rPr>
                        <a:t>Object</a:t>
                      </a:r>
                      <a:r>
                        <a:rPr sz="900" spc="-30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900" dirty="0">
                          <a:latin typeface="SimSun"/>
                          <a:cs typeface="SimSun"/>
                        </a:rPr>
                        <a:t>C</a:t>
                      </a:r>
                      <a:endParaRPr sz="900">
                        <a:latin typeface="SimSun"/>
                        <a:cs typeface="SimSun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900" b="0" dirty="0">
                          <a:latin typeface="Bookman Old Style"/>
                          <a:cs typeface="Bookman Old Style"/>
                        </a:rPr>
                        <a:t>1</a:t>
                      </a:r>
                      <a:endParaRPr sz="900">
                        <a:latin typeface="Bookman Old Style"/>
                        <a:cs typeface="Bookman Old Style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900" b="0" spc="-35" dirty="0">
                          <a:latin typeface="Bookman Old Style"/>
                          <a:cs typeface="Bookman Old Style"/>
                        </a:rPr>
                        <a:t>No</a:t>
                      </a:r>
                      <a:endParaRPr sz="900">
                        <a:latin typeface="Bookman Old Style"/>
                        <a:cs typeface="Bookman Old Style"/>
                      </a:endParaRPr>
                    </a:p>
                  </a:txBody>
                  <a:tcPr marL="0" marR="0" marT="2159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9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900" dirty="0">
                          <a:latin typeface="SimSun"/>
                          <a:cs typeface="SimSun"/>
                        </a:rPr>
                        <a:t>Object</a:t>
                      </a:r>
                      <a:r>
                        <a:rPr sz="900" spc="-30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900" dirty="0">
                          <a:latin typeface="SimSun"/>
                          <a:cs typeface="SimSun"/>
                        </a:rPr>
                        <a:t>D</a:t>
                      </a:r>
                      <a:endParaRPr sz="900">
                        <a:latin typeface="SimSun"/>
                        <a:cs typeface="SimSun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900" b="0" dirty="0">
                          <a:latin typeface="Bookman Old Style"/>
                          <a:cs typeface="Bookman Old Style"/>
                        </a:rPr>
                        <a:t>1</a:t>
                      </a:r>
                      <a:endParaRPr sz="900">
                        <a:latin typeface="Bookman Old Style"/>
                        <a:cs typeface="Bookman Old Style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900" b="0" spc="-35" dirty="0">
                          <a:latin typeface="Bookman Old Style"/>
                          <a:cs typeface="Bookman Old Style"/>
                        </a:rPr>
                        <a:t>No</a:t>
                      </a:r>
                      <a:endParaRPr sz="900">
                        <a:latin typeface="Bookman Old Style"/>
                        <a:cs typeface="Bookman Old Style"/>
                      </a:endParaRPr>
                    </a:p>
                  </a:txBody>
                  <a:tcPr marL="0" marR="0" marT="2159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6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900" i="1" spc="50" dirty="0">
                          <a:latin typeface="Calibri"/>
                          <a:cs typeface="Calibri"/>
                        </a:rPr>
                        <a:t>Object</a:t>
                      </a:r>
                      <a:r>
                        <a:rPr sz="900" i="1" spc="2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i="1" spc="10" dirty="0">
                          <a:latin typeface="Calibri"/>
                          <a:cs typeface="Calibri"/>
                        </a:rPr>
                        <a:t>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900" i="1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900" b="0" i="1" spc="-130" dirty="0">
                          <a:latin typeface="Bookman Old Style"/>
                          <a:cs typeface="Bookman Old Style"/>
                        </a:rPr>
                        <a:t>Yes</a:t>
                      </a:r>
                      <a:endParaRPr sz="900">
                        <a:latin typeface="Bookman Old Style"/>
                        <a:cs typeface="Bookman Old Style"/>
                      </a:endParaRPr>
                    </a:p>
                  </a:txBody>
                  <a:tcPr marL="0" marR="0" marT="2222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44500" y="2159976"/>
            <a:ext cx="5692775" cy="1140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132715" indent="228600" algn="just">
              <a:lnSpc>
                <a:spcPct val="101800"/>
              </a:lnSpc>
              <a:spcBef>
                <a:spcPts val="80"/>
              </a:spcBef>
            </a:pPr>
            <a:r>
              <a:rPr sz="900" b="0" spc="-45" dirty="0">
                <a:latin typeface="Bookman Old Style"/>
                <a:cs typeface="Bookman Old Style"/>
              </a:rPr>
              <a:t>Modern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web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browsers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solve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this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problem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with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mark-and-sweep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algorithm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detects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all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objects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reachable  </a:t>
            </a:r>
            <a:r>
              <a:rPr sz="900" b="0" spc="-50" dirty="0">
                <a:latin typeface="Bookman Old Style"/>
                <a:cs typeface="Bookman Old Style"/>
              </a:rPr>
              <a:t>from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root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garbage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collects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objects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cannot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reached.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Although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this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style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garbage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collection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  take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longer,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less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likely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result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memory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leaks.</a:t>
            </a:r>
            <a:endParaRPr sz="900">
              <a:latin typeface="Bookman Old Style"/>
              <a:cs typeface="Bookman Old Style"/>
            </a:endParaRPr>
          </a:p>
          <a:p>
            <a:pPr marL="12700" marR="139700" indent="228600" algn="just">
              <a:lnSpc>
                <a:spcPct val="101800"/>
              </a:lnSpc>
            </a:pPr>
            <a:r>
              <a:rPr sz="900" b="0" spc="-4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same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objects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from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Table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solidFill>
                  <a:srgbClr val="0000FF"/>
                </a:solidFill>
                <a:latin typeface="Bookman Old Style"/>
                <a:cs typeface="Bookman Old Style"/>
              </a:rPr>
              <a:t>7-1</a:t>
            </a:r>
            <a:r>
              <a:rPr sz="900" b="0" spc="-105" dirty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shown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Figure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solidFill>
                  <a:srgbClr val="0000FF"/>
                </a:solidFill>
                <a:latin typeface="Bookman Old Style"/>
                <a:cs typeface="Bookman Old Style"/>
              </a:rPr>
              <a:t>7-4</a:t>
            </a:r>
            <a:r>
              <a:rPr sz="900" b="0" spc="-80" dirty="0">
                <a:latin typeface="Bookman Old Style"/>
                <a:cs typeface="Bookman Old Style"/>
              </a:rPr>
              <a:t>.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Using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reference-counting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algorithm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both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Object  </a:t>
            </a:r>
            <a:r>
              <a:rPr sz="900" b="0" spc="-4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Object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114" dirty="0">
                <a:latin typeface="Bookman Old Style"/>
                <a:cs typeface="Bookman Old Style"/>
              </a:rPr>
              <a:t>B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remain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memory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because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they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reference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each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other.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These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circular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references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source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endParaRPr sz="900">
              <a:latin typeface="Bookman Old Style"/>
              <a:cs typeface="Bookman Old Style"/>
            </a:endParaRPr>
          </a:p>
          <a:p>
            <a:pPr marL="12700" marR="5080">
              <a:lnSpc>
                <a:spcPct val="101800"/>
              </a:lnSpc>
            </a:pPr>
            <a:r>
              <a:rPr sz="900" b="0" spc="-50" dirty="0">
                <a:latin typeface="Bookman Old Style"/>
                <a:cs typeface="Bookman Old Style"/>
              </a:rPr>
              <a:t>memory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leaks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older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browsers,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but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this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problem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solved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mark-and-sweep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algorithm.</a:t>
            </a:r>
            <a:r>
              <a:rPr sz="900" b="0" spc="9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circular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reference  between Object </a:t>
            </a:r>
            <a:r>
              <a:rPr sz="900" b="0" spc="-45" dirty="0">
                <a:latin typeface="Bookman Old Style"/>
                <a:cs typeface="Bookman Old Style"/>
              </a:rPr>
              <a:t>A </a:t>
            </a:r>
            <a:r>
              <a:rPr sz="900" b="0" spc="-65" dirty="0">
                <a:latin typeface="Bookman Old Style"/>
                <a:cs typeface="Bookman Old Style"/>
              </a:rPr>
              <a:t>and </a:t>
            </a:r>
            <a:r>
              <a:rPr sz="900" b="0" spc="-50" dirty="0">
                <a:latin typeface="Bookman Old Style"/>
                <a:cs typeface="Bookman Old Style"/>
              </a:rPr>
              <a:t>Object </a:t>
            </a:r>
            <a:r>
              <a:rPr sz="900" b="0" spc="-114" dirty="0">
                <a:latin typeface="Bookman Old Style"/>
                <a:cs typeface="Bookman Old Style"/>
              </a:rPr>
              <a:t>B </a:t>
            </a:r>
            <a:r>
              <a:rPr sz="900" b="0" spc="-65" dirty="0">
                <a:latin typeface="Bookman Old Style"/>
                <a:cs typeface="Bookman Old Style"/>
              </a:rPr>
              <a:t>is </a:t>
            </a:r>
            <a:r>
              <a:rPr sz="900" b="0" spc="-50" dirty="0">
                <a:latin typeface="Bookman Old Style"/>
                <a:cs typeface="Bookman Old Style"/>
              </a:rPr>
              <a:t>not </a:t>
            </a:r>
            <a:r>
              <a:rPr sz="900" b="0" spc="-55" dirty="0">
                <a:latin typeface="Bookman Old Style"/>
                <a:cs typeface="Bookman Old Style"/>
              </a:rPr>
              <a:t>sufficient </a:t>
            </a:r>
            <a:r>
              <a:rPr sz="900" b="0" spc="-40" dirty="0">
                <a:latin typeface="Bookman Old Style"/>
                <a:cs typeface="Bookman Old Style"/>
              </a:rPr>
              <a:t>for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50" dirty="0">
                <a:latin typeface="Bookman Old Style"/>
                <a:cs typeface="Bookman Old Style"/>
              </a:rPr>
              <a:t>objects </a:t>
            </a:r>
            <a:r>
              <a:rPr sz="900" b="0" spc="-45" dirty="0">
                <a:latin typeface="Bookman Old Style"/>
                <a:cs typeface="Bookman Old Style"/>
              </a:rPr>
              <a:t>to </a:t>
            </a:r>
            <a:r>
              <a:rPr sz="900" b="0" spc="-60" dirty="0">
                <a:latin typeface="Bookman Old Style"/>
                <a:cs typeface="Bookman Old Style"/>
              </a:rPr>
              <a:t>survive garbage </a:t>
            </a:r>
            <a:r>
              <a:rPr sz="900" b="0" spc="-40" dirty="0">
                <a:latin typeface="Bookman Old Style"/>
                <a:cs typeface="Bookman Old Style"/>
              </a:rPr>
              <a:t>collection </a:t>
            </a:r>
            <a:r>
              <a:rPr sz="900" b="0" spc="-90" dirty="0">
                <a:latin typeface="Bookman Old Style"/>
                <a:cs typeface="Bookman Old Style"/>
              </a:rPr>
              <a:t>as </a:t>
            </a:r>
            <a:r>
              <a:rPr sz="900" b="0" spc="-50" dirty="0">
                <a:latin typeface="Bookman Old Style"/>
                <a:cs typeface="Bookman Old Style"/>
              </a:rPr>
              <a:t>only objects </a:t>
            </a:r>
            <a:r>
              <a:rPr sz="900" b="0" spc="-75" dirty="0">
                <a:latin typeface="Bookman Old Style"/>
                <a:cs typeface="Bookman Old Style"/>
              </a:rPr>
              <a:t>that </a:t>
            </a:r>
            <a:r>
              <a:rPr sz="900" b="0" spc="-60" dirty="0">
                <a:latin typeface="Bookman Old Style"/>
                <a:cs typeface="Bookman Old Style"/>
              </a:rPr>
              <a:t>are  </a:t>
            </a:r>
            <a:r>
              <a:rPr sz="900" b="0" spc="-55" dirty="0">
                <a:latin typeface="Bookman Old Style"/>
                <a:cs typeface="Bookman Old Style"/>
              </a:rPr>
              <a:t>accessible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from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root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remain.</a:t>
            </a:r>
            <a:endParaRPr sz="9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3502659"/>
            <a:ext cx="3047016" cy="20913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4500" y="5721640"/>
            <a:ext cx="5740400" cy="3129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i="1" spc="10" dirty="0">
                <a:latin typeface="Book Antiqua"/>
                <a:cs typeface="Book Antiqua"/>
              </a:rPr>
              <a:t>Figure </a:t>
            </a:r>
            <a:r>
              <a:rPr sz="900" b="1" i="1" spc="5" dirty="0">
                <a:latin typeface="Book Antiqua"/>
                <a:cs typeface="Book Antiqua"/>
              </a:rPr>
              <a:t>7-4. </a:t>
            </a:r>
            <a:r>
              <a:rPr sz="900" b="0" i="1" spc="-50" dirty="0">
                <a:latin typeface="Bookman Old Style"/>
                <a:cs typeface="Bookman Old Style"/>
              </a:rPr>
              <a:t>Mark </a:t>
            </a:r>
            <a:r>
              <a:rPr sz="900" b="0" i="1" spc="-65" dirty="0">
                <a:latin typeface="Bookman Old Style"/>
                <a:cs typeface="Bookman Old Style"/>
              </a:rPr>
              <a:t>and</a:t>
            </a:r>
            <a:r>
              <a:rPr sz="900" b="0" i="1" spc="-185" dirty="0">
                <a:latin typeface="Bookman Old Style"/>
                <a:cs typeface="Bookman Old Style"/>
              </a:rPr>
              <a:t> </a:t>
            </a:r>
            <a:r>
              <a:rPr sz="900" b="0" i="1" spc="-110" dirty="0">
                <a:latin typeface="Bookman Old Style"/>
                <a:cs typeface="Bookman Old Style"/>
              </a:rPr>
              <a:t>sweep</a:t>
            </a:r>
            <a:endParaRPr sz="900" dirty="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500" y="7992871"/>
            <a:ext cx="20701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85" dirty="0">
                <a:latin typeface="Bookman Old Style"/>
                <a:cs typeface="Bookman Old Style"/>
              </a:rPr>
              <a:t>1</a:t>
            </a:r>
            <a:r>
              <a:rPr sz="1000" b="0" spc="-135" dirty="0">
                <a:latin typeface="Bookman Old Style"/>
                <a:cs typeface="Bookman Old Style"/>
              </a:rPr>
              <a:t>7</a:t>
            </a:r>
            <a:r>
              <a:rPr sz="1000" b="0" spc="-125" dirty="0">
                <a:latin typeface="Bookman Old Style"/>
                <a:cs typeface="Bookman Old Style"/>
              </a:rPr>
              <a:t>0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82900" y="8241630"/>
            <a:ext cx="10915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www.it-ebooks.info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206591" y="7992871"/>
            <a:ext cx="20701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85" dirty="0">
                <a:latin typeface="Bookman Old Style"/>
                <a:cs typeface="Bookman Old Style"/>
              </a:rPr>
              <a:t>1</a:t>
            </a:r>
            <a:r>
              <a:rPr sz="1000" b="0" spc="-140" dirty="0">
                <a:latin typeface="Bookman Old Style"/>
                <a:cs typeface="Bookman Old Style"/>
              </a:rPr>
              <a:t>7</a:t>
            </a:r>
            <a:r>
              <a:rPr sz="1000" b="0" spc="-125" dirty="0">
                <a:latin typeface="Bookman Old Style"/>
                <a:cs typeface="Bookman Old Style"/>
              </a:rPr>
              <a:t>5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82900" y="8241630"/>
            <a:ext cx="10915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www.it-ebooks.info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1212850"/>
            <a:ext cx="13843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190" dirty="0">
                <a:latin typeface="Arial"/>
                <a:cs typeface="Arial"/>
              </a:rPr>
              <a:t>Takeaway !!!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8860" y="1543050"/>
            <a:ext cx="4824730" cy="17246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615315" indent="-228600">
              <a:lnSpc>
                <a:spcPct val="101800"/>
              </a:lnSpc>
              <a:spcBef>
                <a:spcPts val="8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900" b="0" spc="-80" dirty="0">
                <a:latin typeface="Bookman Old Style"/>
                <a:cs typeface="Bookman Old Style"/>
              </a:rPr>
              <a:t>You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use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throw</a:t>
            </a:r>
            <a:r>
              <a:rPr sz="900" spc="-265" dirty="0">
                <a:latin typeface="SimSun"/>
                <a:cs typeface="SimSun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keyword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with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object,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but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best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use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subclasses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  </a:t>
            </a:r>
            <a:r>
              <a:rPr sz="900" b="0" spc="-70" dirty="0">
                <a:latin typeface="Bookman Old Style"/>
                <a:cs typeface="Bookman Old Style"/>
              </a:rPr>
              <a:t>custom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error.</a:t>
            </a:r>
            <a:endParaRPr sz="900" dirty="0">
              <a:latin typeface="Bookman Old Style"/>
              <a:cs typeface="Bookman Old Style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900" b="0" spc="-80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handle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exceptions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with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try-catch-finally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blocks,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where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must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specify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either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catch</a:t>
            </a: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b="0" spc="-40" dirty="0">
                <a:latin typeface="Bookman Old Style"/>
                <a:cs typeface="Bookman Old Style"/>
              </a:rPr>
              <a:t>or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finally</a:t>
            </a:r>
            <a:r>
              <a:rPr sz="900" spc="-265" dirty="0">
                <a:latin typeface="SimSun"/>
                <a:cs typeface="SimSun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block,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both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if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wish.</a:t>
            </a:r>
            <a:endParaRPr sz="900" dirty="0">
              <a:latin typeface="Bookman Old Style"/>
              <a:cs typeface="Bookman Old Style"/>
            </a:endParaRPr>
          </a:p>
          <a:p>
            <a:pPr marL="241300" marR="209550" indent="-228600">
              <a:lnSpc>
                <a:spcPct val="101800"/>
              </a:lnSpc>
              <a:spcBef>
                <a:spcPts val="60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900" b="0" spc="-80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can’t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reliably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catch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only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custom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exceptions,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but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test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exception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within 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dirty="0">
                <a:latin typeface="SimSun"/>
                <a:cs typeface="SimSun"/>
              </a:rPr>
              <a:t>catch</a:t>
            </a:r>
            <a:r>
              <a:rPr sz="900" spc="-320" dirty="0">
                <a:latin typeface="SimSun"/>
                <a:cs typeface="SimSun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block.</a:t>
            </a:r>
            <a:endParaRPr sz="900" dirty="0">
              <a:latin typeface="Bookman Old Style"/>
              <a:cs typeface="Bookman Old Style"/>
            </a:endParaRPr>
          </a:p>
          <a:p>
            <a:pPr marL="241300" marR="254635" indent="-228600">
              <a:lnSpc>
                <a:spcPct val="101800"/>
              </a:lnSpc>
              <a:spcBef>
                <a:spcPts val="60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900" b="0" spc="-55" dirty="0">
                <a:latin typeface="Bookman Old Style"/>
                <a:cs typeface="Bookman Old Style"/>
              </a:rPr>
              <a:t>Most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APIs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encounter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will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follow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asynchronous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pattern,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but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0" dirty="0">
                <a:latin typeface="Bookman Old Style"/>
                <a:cs typeface="Bookman Old Style"/>
              </a:rPr>
              <a:t>if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find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have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  </a:t>
            </a:r>
            <a:r>
              <a:rPr sz="900" b="0" spc="-65" dirty="0">
                <a:latin typeface="Bookman Old Style"/>
                <a:cs typeface="Bookman Old Style"/>
              </a:rPr>
              <a:t>manage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resource,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use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try-finally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block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clean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up.</a:t>
            </a:r>
            <a:endParaRPr sz="900" dirty="0">
              <a:latin typeface="Bookman Old Style"/>
              <a:cs typeface="Bookman Old Style"/>
            </a:endParaRPr>
          </a:p>
          <a:p>
            <a:pPr marL="241300" marR="44450" indent="-228600">
              <a:lnSpc>
                <a:spcPct val="101800"/>
              </a:lnSpc>
              <a:spcBef>
                <a:spcPts val="60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900" b="0" spc="-60" dirty="0">
                <a:latin typeface="Bookman Old Style"/>
                <a:cs typeface="Bookman Old Style"/>
              </a:rPr>
              <a:t>When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comes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performance,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need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before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and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after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measurements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back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up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code 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change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name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optimization.</a:t>
            </a:r>
            <a:endParaRPr sz="900" dirty="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2190267"/>
            <a:ext cx="5715000" cy="0"/>
          </a:xfrm>
          <a:custGeom>
            <a:avLst/>
            <a:gdLst/>
            <a:ahLst/>
            <a:cxnLst/>
            <a:rect l="l" t="t" r="r" b="b"/>
            <a:pathLst>
              <a:path w="5715000">
                <a:moveTo>
                  <a:pt x="0" y="0"/>
                </a:moveTo>
                <a:lnTo>
                  <a:pt x="5715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5800" y="2719222"/>
            <a:ext cx="5715000" cy="0"/>
          </a:xfrm>
          <a:custGeom>
            <a:avLst/>
            <a:gdLst/>
            <a:ahLst/>
            <a:cxnLst/>
            <a:rect l="l" t="t" r="r" b="b"/>
            <a:pathLst>
              <a:path w="5715000">
                <a:moveTo>
                  <a:pt x="0" y="0"/>
                </a:moveTo>
                <a:lnTo>
                  <a:pt x="5715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3097" y="301118"/>
            <a:ext cx="5741035" cy="70513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Chapter </a:t>
            </a:r>
            <a:r>
              <a:rPr sz="800" spc="-65" dirty="0">
                <a:latin typeface="Arial"/>
                <a:cs typeface="Arial"/>
              </a:rPr>
              <a:t>1 </a:t>
            </a:r>
            <a:r>
              <a:rPr sz="800" spc="-195" dirty="0">
                <a:solidFill>
                  <a:srgbClr val="CFD0D0"/>
                </a:solidFill>
                <a:latin typeface="MS UI Gothic"/>
                <a:cs typeface="MS UI Gothic"/>
              </a:rPr>
              <a:t>■ </a:t>
            </a:r>
            <a:r>
              <a:rPr sz="800" spc="-10" dirty="0">
                <a:latin typeface="Arial"/>
                <a:cs typeface="Arial"/>
              </a:rPr>
              <a:t>typeSCript </a:t>
            </a:r>
            <a:r>
              <a:rPr sz="800" spc="-40" dirty="0">
                <a:latin typeface="Arial"/>
                <a:cs typeface="Arial"/>
              </a:rPr>
              <a:t>Language</a:t>
            </a:r>
            <a:r>
              <a:rPr sz="800" spc="-110" dirty="0">
                <a:latin typeface="Arial"/>
                <a:cs typeface="Arial"/>
              </a:rPr>
              <a:t> </a:t>
            </a:r>
            <a:r>
              <a:rPr sz="800" spc="-30" dirty="0">
                <a:latin typeface="Arial"/>
                <a:cs typeface="Arial"/>
              </a:rPr>
              <a:t>FeatureS</a:t>
            </a: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0" spc="-65" dirty="0">
                <a:latin typeface="Bookman Old Style"/>
                <a:cs typeface="Bookman Old Style"/>
              </a:rPr>
              <a:t>Primitive</a:t>
            </a:r>
            <a:r>
              <a:rPr sz="1400" b="0" spc="-165" dirty="0">
                <a:latin typeface="Bookman Old Style"/>
                <a:cs typeface="Bookman Old Style"/>
              </a:rPr>
              <a:t> </a:t>
            </a:r>
            <a:r>
              <a:rPr sz="1400" b="0" spc="-90" dirty="0">
                <a:latin typeface="Bookman Old Style"/>
                <a:cs typeface="Bookman Old Style"/>
              </a:rPr>
              <a:t>Types</a:t>
            </a:r>
            <a:endParaRPr sz="1400" dirty="0">
              <a:latin typeface="Bookman Old Style"/>
              <a:cs typeface="Bookman Old Style"/>
            </a:endParaRPr>
          </a:p>
          <a:p>
            <a:pPr marL="12700" marR="56515">
              <a:lnSpc>
                <a:spcPct val="101800"/>
              </a:lnSpc>
              <a:spcBef>
                <a:spcPts val="500"/>
              </a:spcBef>
            </a:pPr>
            <a:r>
              <a:rPr sz="900" b="0" spc="-60" dirty="0">
                <a:latin typeface="Bookman Old Style"/>
                <a:cs typeface="Bookman Old Style"/>
              </a:rPr>
              <a:t>Although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45" dirty="0">
                <a:latin typeface="Bookman Old Style"/>
                <a:cs typeface="Bookman Old Style"/>
              </a:rPr>
              <a:t>primitive </a:t>
            </a:r>
            <a:r>
              <a:rPr sz="900" b="0" spc="-60" dirty="0">
                <a:latin typeface="Bookman Old Style"/>
                <a:cs typeface="Bookman Old Style"/>
              </a:rPr>
              <a:t>types </a:t>
            </a:r>
            <a:r>
              <a:rPr sz="900" b="0" spc="-55" dirty="0">
                <a:latin typeface="Bookman Old Style"/>
                <a:cs typeface="Bookman Old Style"/>
              </a:rPr>
              <a:t>seem </a:t>
            </a:r>
            <a:r>
              <a:rPr sz="900" b="0" spc="-40" dirty="0">
                <a:latin typeface="Bookman Old Style"/>
                <a:cs typeface="Bookman Old Style"/>
              </a:rPr>
              <a:t>limited </a:t>
            </a:r>
            <a:r>
              <a:rPr sz="900" b="0" spc="-50" dirty="0">
                <a:latin typeface="Bookman Old Style"/>
                <a:cs typeface="Bookman Old Style"/>
              </a:rPr>
              <a:t>in </a:t>
            </a:r>
            <a:r>
              <a:rPr sz="900" b="0" spc="-60" dirty="0">
                <a:latin typeface="Bookman Old Style"/>
                <a:cs typeface="Bookman Old Style"/>
              </a:rPr>
              <a:t>TypeScript, they </a:t>
            </a:r>
            <a:r>
              <a:rPr sz="900" b="0" spc="-50" dirty="0">
                <a:latin typeface="Bookman Old Style"/>
                <a:cs typeface="Bookman Old Style"/>
              </a:rPr>
              <a:t>directly </a:t>
            </a:r>
            <a:r>
              <a:rPr sz="900" b="0" spc="-60" dirty="0">
                <a:latin typeface="Bookman Old Style"/>
                <a:cs typeface="Bookman Old Style"/>
              </a:rPr>
              <a:t>represent </a:t>
            </a:r>
            <a:r>
              <a:rPr sz="900" b="0" spc="-55" dirty="0">
                <a:latin typeface="Bookman Old Style"/>
                <a:cs typeface="Bookman Old Style"/>
              </a:rPr>
              <a:t>the underlying </a:t>
            </a:r>
            <a:r>
              <a:rPr sz="900" b="0" spc="-90" dirty="0">
                <a:latin typeface="Bookman Old Style"/>
                <a:cs typeface="Bookman Old Style"/>
              </a:rPr>
              <a:t>JavaScript </a:t>
            </a:r>
            <a:r>
              <a:rPr sz="900" b="0" spc="-60" dirty="0">
                <a:latin typeface="Bookman Old Style"/>
                <a:cs typeface="Bookman Old Style"/>
              </a:rPr>
              <a:t>types </a:t>
            </a:r>
            <a:r>
              <a:rPr sz="900" b="0" spc="-65" dirty="0">
                <a:latin typeface="Bookman Old Style"/>
                <a:cs typeface="Bookman Old Style"/>
              </a:rPr>
              <a:t>and  </a:t>
            </a:r>
            <a:r>
              <a:rPr sz="900" b="0" spc="-30" dirty="0">
                <a:latin typeface="Bookman Old Style"/>
                <a:cs typeface="Bookman Old Style"/>
              </a:rPr>
              <a:t>follow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75" dirty="0">
                <a:latin typeface="Bookman Old Style"/>
                <a:cs typeface="Bookman Old Style"/>
              </a:rPr>
              <a:t>standards </a:t>
            </a:r>
            <a:r>
              <a:rPr sz="900" b="0" spc="-65" dirty="0">
                <a:latin typeface="Bookman Old Style"/>
                <a:cs typeface="Bookman Old Style"/>
              </a:rPr>
              <a:t>set </a:t>
            </a:r>
            <a:r>
              <a:rPr sz="900" b="0" spc="-40" dirty="0">
                <a:latin typeface="Bookman Old Style"/>
                <a:cs typeface="Bookman Old Style"/>
              </a:rPr>
              <a:t>for </a:t>
            </a:r>
            <a:r>
              <a:rPr sz="900" b="0" spc="-60" dirty="0">
                <a:latin typeface="Bookman Old Style"/>
                <a:cs typeface="Bookman Old Style"/>
              </a:rPr>
              <a:t>those </a:t>
            </a:r>
            <a:r>
              <a:rPr sz="900" b="0" spc="-65" dirty="0">
                <a:latin typeface="Bookman Old Style"/>
                <a:cs typeface="Bookman Old Style"/>
              </a:rPr>
              <a:t>types. </a:t>
            </a:r>
            <a:r>
              <a:rPr sz="900" b="0" spc="-70" dirty="0">
                <a:latin typeface="Bookman Old Style"/>
                <a:cs typeface="Bookman Old Style"/>
              </a:rPr>
              <a:t>String </a:t>
            </a:r>
            <a:r>
              <a:rPr sz="900" b="0" spc="-55" dirty="0">
                <a:latin typeface="Bookman Old Style"/>
                <a:cs typeface="Bookman Old Style"/>
              </a:rPr>
              <a:t>variables </a:t>
            </a:r>
            <a:r>
              <a:rPr sz="900" b="0" spc="-70" dirty="0">
                <a:latin typeface="Bookman Old Style"/>
                <a:cs typeface="Bookman Old Style"/>
              </a:rPr>
              <a:t>can </a:t>
            </a:r>
            <a:r>
              <a:rPr sz="900" b="0" spc="-55" dirty="0">
                <a:latin typeface="Bookman Old Style"/>
                <a:cs typeface="Bookman Old Style"/>
              </a:rPr>
              <a:t>contain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55" dirty="0">
                <a:latin typeface="Bookman Old Style"/>
                <a:cs typeface="Bookman Old Style"/>
              </a:rPr>
              <a:t>sequence </a:t>
            </a:r>
            <a:r>
              <a:rPr sz="900" b="0" spc="-25" dirty="0">
                <a:latin typeface="Bookman Old Style"/>
                <a:cs typeface="Bookman Old Style"/>
              </a:rPr>
              <a:t>of </a:t>
            </a:r>
            <a:r>
              <a:rPr sz="900" b="0" spc="-75" dirty="0">
                <a:latin typeface="Bookman Old Style"/>
                <a:cs typeface="Bookman Old Style"/>
              </a:rPr>
              <a:t>UTF-16 </a:t>
            </a:r>
            <a:r>
              <a:rPr sz="900" b="0" spc="-35" dirty="0">
                <a:latin typeface="Bookman Old Style"/>
                <a:cs typeface="Bookman Old Style"/>
              </a:rPr>
              <a:t>code </a:t>
            </a:r>
            <a:r>
              <a:rPr sz="900" b="0" spc="-75" dirty="0">
                <a:latin typeface="Bookman Old Style"/>
                <a:cs typeface="Bookman Old Style"/>
              </a:rPr>
              <a:t>units. </a:t>
            </a:r>
            <a:r>
              <a:rPr sz="900" b="0" spc="-45" dirty="0">
                <a:latin typeface="Bookman Old Style"/>
                <a:cs typeface="Bookman Old Style"/>
              </a:rPr>
              <a:t>A </a:t>
            </a:r>
            <a:r>
              <a:rPr sz="900" b="0" spc="-50" dirty="0">
                <a:latin typeface="Bookman Old Style"/>
                <a:cs typeface="Bookman Old Style"/>
              </a:rPr>
              <a:t>Boolean  type </a:t>
            </a:r>
            <a:r>
              <a:rPr sz="900" b="0" spc="-70" dirty="0">
                <a:latin typeface="Bookman Old Style"/>
                <a:cs typeface="Bookman Old Style"/>
              </a:rPr>
              <a:t>can </a:t>
            </a:r>
            <a:r>
              <a:rPr sz="900" b="0" spc="-45" dirty="0">
                <a:latin typeface="Bookman Old Style"/>
                <a:cs typeface="Bookman Old Style"/>
              </a:rPr>
              <a:t>be </a:t>
            </a:r>
            <a:r>
              <a:rPr sz="900" b="0" spc="-65" dirty="0">
                <a:latin typeface="Bookman Old Style"/>
                <a:cs typeface="Bookman Old Style"/>
              </a:rPr>
              <a:t>assigned </a:t>
            </a:r>
            <a:r>
              <a:rPr sz="900" b="0" spc="-50" dirty="0">
                <a:latin typeface="Bookman Old Style"/>
                <a:cs typeface="Bookman Old Style"/>
              </a:rPr>
              <a:t>only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65" dirty="0">
                <a:latin typeface="Bookman Old Style"/>
                <a:cs typeface="Bookman Old Style"/>
              </a:rPr>
              <a:t>true </a:t>
            </a:r>
            <a:r>
              <a:rPr sz="900" b="0" spc="-40" dirty="0">
                <a:latin typeface="Bookman Old Style"/>
                <a:cs typeface="Bookman Old Style"/>
              </a:rPr>
              <a:t>or </a:t>
            </a:r>
            <a:r>
              <a:rPr sz="900" b="0" spc="-55" dirty="0">
                <a:latin typeface="Bookman Old Style"/>
                <a:cs typeface="Bookman Old Style"/>
              </a:rPr>
              <a:t>false </a:t>
            </a:r>
            <a:r>
              <a:rPr sz="900" b="0" spc="-60" dirty="0">
                <a:latin typeface="Bookman Old Style"/>
                <a:cs typeface="Bookman Old Style"/>
              </a:rPr>
              <a:t>literals. Number </a:t>
            </a:r>
            <a:r>
              <a:rPr sz="900" b="0" spc="-55" dirty="0">
                <a:latin typeface="Bookman Old Style"/>
                <a:cs typeface="Bookman Old Style"/>
              </a:rPr>
              <a:t>variables </a:t>
            </a:r>
            <a:r>
              <a:rPr sz="900" b="0" spc="-70" dirty="0">
                <a:latin typeface="Bookman Old Style"/>
                <a:cs typeface="Bookman Old Style"/>
              </a:rPr>
              <a:t>can </a:t>
            </a:r>
            <a:r>
              <a:rPr sz="900" b="0" spc="-55" dirty="0">
                <a:latin typeface="Bookman Old Style"/>
                <a:cs typeface="Bookman Old Style"/>
              </a:rPr>
              <a:t>contain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50" dirty="0">
                <a:latin typeface="Bookman Old Style"/>
                <a:cs typeface="Bookman Old Style"/>
              </a:rPr>
              <a:t>double-precision </a:t>
            </a:r>
            <a:r>
              <a:rPr sz="900" b="0" spc="-65" dirty="0">
                <a:latin typeface="Bookman Old Style"/>
                <a:cs typeface="Bookman Old Style"/>
              </a:rPr>
              <a:t>64-bit </a:t>
            </a:r>
            <a:r>
              <a:rPr sz="900" b="0" spc="-50" dirty="0">
                <a:latin typeface="Bookman Old Style"/>
                <a:cs typeface="Bookman Old Style"/>
              </a:rPr>
              <a:t>floating  point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value.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There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no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special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represent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integers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other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specific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variations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number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it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wouldn’t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  </a:t>
            </a:r>
            <a:r>
              <a:rPr sz="900" b="0" spc="-55" dirty="0">
                <a:latin typeface="Bookman Old Style"/>
                <a:cs typeface="Bookman Old Style"/>
              </a:rPr>
              <a:t>practical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perform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static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analysis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ensure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all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possible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values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assigned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valid.</a:t>
            </a:r>
            <a:endParaRPr sz="900" dirty="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 dirty="0">
              <a:latin typeface="Times New Roman"/>
              <a:cs typeface="Times New Roman"/>
            </a:endParaRPr>
          </a:p>
          <a:p>
            <a:pPr marL="12700" marR="255904">
              <a:lnSpc>
                <a:spcPct val="116700"/>
              </a:lnSpc>
              <a:buClr>
                <a:srgbClr val="CFD0D0"/>
              </a:buClr>
              <a:buFont typeface="MS UI Gothic"/>
              <a:buChar char="■"/>
              <a:tabLst>
                <a:tab pos="140335" algn="l"/>
              </a:tabLst>
            </a:pPr>
            <a:r>
              <a:rPr sz="1000" b="1" spc="-100" dirty="0">
                <a:latin typeface="Arial"/>
                <a:cs typeface="Arial"/>
              </a:rPr>
              <a:t>Caution </a:t>
            </a:r>
            <a:r>
              <a:rPr sz="1000" spc="-90" dirty="0">
                <a:latin typeface="Arial"/>
                <a:cs typeface="Arial"/>
              </a:rPr>
              <a:t>Before </a:t>
            </a:r>
            <a:r>
              <a:rPr sz="1000" spc="-80" dirty="0">
                <a:latin typeface="Arial"/>
                <a:cs typeface="Arial"/>
              </a:rPr>
              <a:t>version </a:t>
            </a:r>
            <a:r>
              <a:rPr sz="1000" spc="-65" dirty="0">
                <a:latin typeface="Arial"/>
                <a:cs typeface="Arial"/>
              </a:rPr>
              <a:t>0.9 </a:t>
            </a:r>
            <a:r>
              <a:rPr sz="1000" spc="-70" dirty="0">
                <a:latin typeface="Arial"/>
                <a:cs typeface="Arial"/>
              </a:rPr>
              <a:t>of </a:t>
            </a:r>
            <a:r>
              <a:rPr sz="1000" spc="-60" dirty="0">
                <a:latin typeface="Arial"/>
                <a:cs typeface="Arial"/>
              </a:rPr>
              <a:t>typeScript, </a:t>
            </a:r>
            <a:r>
              <a:rPr sz="1000" spc="-75" dirty="0">
                <a:latin typeface="Arial"/>
                <a:cs typeface="Arial"/>
              </a:rPr>
              <a:t>the </a:t>
            </a:r>
            <a:r>
              <a:rPr sz="1000" spc="-105" dirty="0">
                <a:latin typeface="Arial"/>
                <a:cs typeface="Arial"/>
              </a:rPr>
              <a:t>Boolean </a:t>
            </a:r>
            <a:r>
              <a:rPr sz="1000" spc="-80" dirty="0">
                <a:latin typeface="Arial"/>
                <a:cs typeface="Arial"/>
              </a:rPr>
              <a:t>type </a:t>
            </a:r>
            <a:r>
              <a:rPr sz="1000" spc="-95" dirty="0">
                <a:latin typeface="Arial"/>
                <a:cs typeface="Arial"/>
              </a:rPr>
              <a:t>was </a:t>
            </a:r>
            <a:r>
              <a:rPr sz="1000" spc="-85" dirty="0">
                <a:latin typeface="Arial"/>
                <a:cs typeface="Arial"/>
              </a:rPr>
              <a:t>described </a:t>
            </a:r>
            <a:r>
              <a:rPr sz="1000" spc="-80" dirty="0">
                <a:latin typeface="Arial"/>
                <a:cs typeface="Arial"/>
              </a:rPr>
              <a:t>using </a:t>
            </a:r>
            <a:r>
              <a:rPr sz="1000" spc="-75" dirty="0">
                <a:latin typeface="Arial"/>
                <a:cs typeface="Arial"/>
              </a:rPr>
              <a:t>the </a:t>
            </a:r>
            <a:r>
              <a:rPr sz="900" dirty="0">
                <a:latin typeface="SimSun"/>
                <a:cs typeface="SimSun"/>
              </a:rPr>
              <a:t>bool </a:t>
            </a:r>
            <a:r>
              <a:rPr sz="1000" spc="-80" dirty="0">
                <a:latin typeface="Arial"/>
                <a:cs typeface="Arial"/>
              </a:rPr>
              <a:t>keyword. </a:t>
            </a:r>
            <a:r>
              <a:rPr sz="1000" spc="-35" dirty="0">
                <a:latin typeface="Arial"/>
                <a:cs typeface="Arial"/>
              </a:rPr>
              <a:t>there </a:t>
            </a:r>
            <a:r>
              <a:rPr sz="1000" spc="-95" dirty="0">
                <a:latin typeface="Arial"/>
                <a:cs typeface="Arial"/>
              </a:rPr>
              <a:t>was </a:t>
            </a:r>
            <a:r>
              <a:rPr sz="1000" spc="-114" dirty="0">
                <a:latin typeface="Arial"/>
                <a:cs typeface="Arial"/>
              </a:rPr>
              <a:t>a  </a:t>
            </a:r>
            <a:r>
              <a:rPr sz="1000" spc="-80" dirty="0">
                <a:latin typeface="Arial"/>
                <a:cs typeface="Arial"/>
              </a:rPr>
              <a:t>breaking </a:t>
            </a:r>
            <a:r>
              <a:rPr sz="1000" spc="-100" dirty="0">
                <a:latin typeface="Arial"/>
                <a:cs typeface="Arial"/>
              </a:rPr>
              <a:t>change </a:t>
            </a:r>
            <a:r>
              <a:rPr sz="1000" spc="-60" dirty="0">
                <a:latin typeface="Arial"/>
                <a:cs typeface="Arial"/>
              </a:rPr>
              <a:t>in </a:t>
            </a:r>
            <a:r>
              <a:rPr sz="1000" spc="-75" dirty="0">
                <a:latin typeface="Arial"/>
                <a:cs typeface="Arial"/>
              </a:rPr>
              <a:t>the </a:t>
            </a:r>
            <a:r>
              <a:rPr sz="1000" spc="-65" dirty="0">
                <a:latin typeface="Arial"/>
                <a:cs typeface="Arial"/>
              </a:rPr>
              <a:t>0.9 </a:t>
            </a:r>
            <a:r>
              <a:rPr sz="1000" spc="-60" dirty="0">
                <a:latin typeface="Arial"/>
                <a:cs typeface="Arial"/>
              </a:rPr>
              <a:t>typeScript </a:t>
            </a:r>
            <a:r>
              <a:rPr sz="1000" spc="-90" dirty="0">
                <a:latin typeface="Arial"/>
                <a:cs typeface="Arial"/>
              </a:rPr>
              <a:t>language </a:t>
            </a:r>
            <a:r>
              <a:rPr sz="1000" spc="-70" dirty="0">
                <a:latin typeface="Arial"/>
                <a:cs typeface="Arial"/>
              </a:rPr>
              <a:t>specifications, </a:t>
            </a:r>
            <a:r>
              <a:rPr sz="1000" spc="-75" dirty="0">
                <a:latin typeface="Arial"/>
                <a:cs typeface="Arial"/>
              </a:rPr>
              <a:t>which </a:t>
            </a:r>
            <a:r>
              <a:rPr sz="1000" spc="-100" dirty="0">
                <a:latin typeface="Arial"/>
                <a:cs typeface="Arial"/>
              </a:rPr>
              <a:t>changed </a:t>
            </a:r>
            <a:r>
              <a:rPr sz="1000" spc="-75" dirty="0">
                <a:latin typeface="Arial"/>
                <a:cs typeface="Arial"/>
              </a:rPr>
              <a:t>the </a:t>
            </a:r>
            <a:r>
              <a:rPr sz="1000" spc="-85" dirty="0">
                <a:latin typeface="Arial"/>
                <a:cs typeface="Arial"/>
              </a:rPr>
              <a:t>keyword </a:t>
            </a:r>
            <a:r>
              <a:rPr sz="1000" spc="-70" dirty="0">
                <a:latin typeface="Arial"/>
                <a:cs typeface="Arial"/>
              </a:rPr>
              <a:t>to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900" spc="-5" dirty="0">
                <a:latin typeface="SimSun"/>
                <a:cs typeface="SimSun"/>
              </a:rPr>
              <a:t>boolean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CFD0D0"/>
              </a:buClr>
              <a:buFont typeface="MS UI Gothic"/>
              <a:buChar char="■"/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FD0D0"/>
              </a:buClr>
              <a:buFont typeface="MS UI Gothic"/>
              <a:buChar char="■"/>
            </a:pPr>
            <a:endParaRPr sz="900" dirty="0">
              <a:latin typeface="Times New Roman"/>
              <a:cs typeface="Times New Roman"/>
            </a:endParaRPr>
          </a:p>
          <a:p>
            <a:pPr marL="12700" marR="5080" indent="228600">
              <a:lnSpc>
                <a:spcPct val="101800"/>
              </a:lnSpc>
            </a:pPr>
            <a:r>
              <a:rPr sz="900" b="0" spc="-4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system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also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contains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three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not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intended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annotations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but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instead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refer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 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60" dirty="0">
                <a:latin typeface="Bookman Old Style"/>
                <a:cs typeface="Bookman Old Style"/>
              </a:rPr>
              <a:t>absence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204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values.</a:t>
            </a:r>
            <a:endParaRPr sz="900" dirty="0">
              <a:latin typeface="Bookman Old Style"/>
              <a:cs typeface="Bookman Old Style"/>
            </a:endParaRPr>
          </a:p>
          <a:p>
            <a:pPr marL="607060" lvl="1" indent="-22860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b="0" spc="-45" dirty="0">
                <a:latin typeface="Bookman Old Style"/>
                <a:cs typeface="Bookman Old Style"/>
              </a:rPr>
              <a:t>The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undefined</a:t>
            </a:r>
            <a:r>
              <a:rPr sz="900" spc="-265" dirty="0">
                <a:latin typeface="SimSun"/>
                <a:cs typeface="SimSun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value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variable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has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not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been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assigned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value.</a:t>
            </a:r>
            <a:endParaRPr sz="900" dirty="0">
              <a:latin typeface="Bookman Old Style"/>
              <a:cs typeface="Bookman Old Style"/>
            </a:endParaRPr>
          </a:p>
          <a:p>
            <a:pPr marL="607060" marR="554355" lvl="1" indent="-228600">
              <a:lnSpc>
                <a:spcPct val="101800"/>
              </a:lnSpc>
              <a:spcBef>
                <a:spcPts val="600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b="0" spc="-4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null</a:t>
            </a:r>
            <a:r>
              <a:rPr sz="900" spc="-265" dirty="0">
                <a:latin typeface="SimSun"/>
                <a:cs typeface="SimSun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can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be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represent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intentional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absence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9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object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value.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For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example,  </a:t>
            </a:r>
            <a:r>
              <a:rPr sz="900" b="0" spc="-30" dirty="0">
                <a:latin typeface="Bookman Old Style"/>
                <a:cs typeface="Bookman Old Style"/>
              </a:rPr>
              <a:t>if </a:t>
            </a:r>
            <a:r>
              <a:rPr sz="900" b="0" spc="-65" dirty="0">
                <a:latin typeface="Bookman Old Style"/>
                <a:cs typeface="Bookman Old Style"/>
              </a:rPr>
              <a:t>you </a:t>
            </a:r>
            <a:r>
              <a:rPr sz="900" b="0" spc="-70" dirty="0">
                <a:latin typeface="Bookman Old Style"/>
                <a:cs typeface="Bookman Old Style"/>
              </a:rPr>
              <a:t>had </a:t>
            </a:r>
            <a:r>
              <a:rPr sz="900" b="0" spc="-75" dirty="0">
                <a:latin typeface="Bookman Old Style"/>
                <a:cs typeface="Bookman Old Style"/>
              </a:rPr>
              <a:t>a </a:t>
            </a:r>
            <a:r>
              <a:rPr sz="900" b="0" spc="-50" dirty="0">
                <a:latin typeface="Bookman Old Style"/>
                <a:cs typeface="Bookman Old Style"/>
              </a:rPr>
              <a:t>method </a:t>
            </a:r>
            <a:r>
              <a:rPr sz="900" b="0" spc="-75" dirty="0">
                <a:latin typeface="Bookman Old Style"/>
                <a:cs typeface="Bookman Old Style"/>
              </a:rPr>
              <a:t>that </a:t>
            </a:r>
            <a:r>
              <a:rPr sz="900" b="0" spc="-65" dirty="0">
                <a:latin typeface="Bookman Old Style"/>
                <a:cs typeface="Bookman Old Style"/>
              </a:rPr>
              <a:t>searched </a:t>
            </a:r>
            <a:r>
              <a:rPr sz="900" b="0" spc="-75" dirty="0">
                <a:latin typeface="Bookman Old Style"/>
                <a:cs typeface="Bookman Old Style"/>
              </a:rPr>
              <a:t>an array </a:t>
            </a:r>
            <a:r>
              <a:rPr sz="900" b="0" spc="-25" dirty="0">
                <a:latin typeface="Bookman Old Style"/>
                <a:cs typeface="Bookman Old Style"/>
              </a:rPr>
              <a:t>of </a:t>
            </a:r>
            <a:r>
              <a:rPr sz="900" b="0" spc="-50" dirty="0">
                <a:latin typeface="Bookman Old Style"/>
                <a:cs typeface="Bookman Old Style"/>
              </a:rPr>
              <a:t>objects </a:t>
            </a:r>
            <a:r>
              <a:rPr sz="900" b="0" spc="-45" dirty="0">
                <a:latin typeface="Bookman Old Style"/>
                <a:cs typeface="Bookman Old Style"/>
              </a:rPr>
              <a:t>to find </a:t>
            </a:r>
            <a:r>
              <a:rPr sz="900" b="0" spc="-75" dirty="0">
                <a:latin typeface="Bookman Old Style"/>
                <a:cs typeface="Bookman Old Style"/>
              </a:rPr>
              <a:t>a match, </a:t>
            </a:r>
            <a:r>
              <a:rPr sz="900" b="0" spc="-45" dirty="0">
                <a:latin typeface="Bookman Old Style"/>
                <a:cs typeface="Bookman Old Style"/>
              </a:rPr>
              <a:t>it </a:t>
            </a:r>
            <a:r>
              <a:rPr sz="900" b="0" spc="-50" dirty="0">
                <a:latin typeface="Bookman Old Style"/>
                <a:cs typeface="Bookman Old Style"/>
              </a:rPr>
              <a:t>could </a:t>
            </a:r>
            <a:r>
              <a:rPr sz="900" b="0" spc="-70" dirty="0">
                <a:latin typeface="Bookman Old Style"/>
                <a:cs typeface="Bookman Old Style"/>
              </a:rPr>
              <a:t>return </a:t>
            </a:r>
            <a:r>
              <a:rPr sz="900" dirty="0">
                <a:latin typeface="SimSun"/>
                <a:cs typeface="SimSun"/>
              </a:rPr>
              <a:t>null </a:t>
            </a:r>
            <a:r>
              <a:rPr sz="900" b="0" spc="-45" dirty="0">
                <a:latin typeface="Bookman Old Style"/>
                <a:cs typeface="Bookman Old Style"/>
              </a:rPr>
              <a:t>to  </a:t>
            </a:r>
            <a:r>
              <a:rPr sz="900" b="0" spc="-50" dirty="0">
                <a:latin typeface="Bookman Old Style"/>
                <a:cs typeface="Bookman Old Style"/>
              </a:rPr>
              <a:t>indicate</a:t>
            </a:r>
            <a:r>
              <a:rPr sz="900" b="0" spc="-11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no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match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was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found.</a:t>
            </a:r>
            <a:endParaRPr sz="900" dirty="0">
              <a:latin typeface="Bookman Old Style"/>
              <a:cs typeface="Bookman Old Style"/>
            </a:endParaRPr>
          </a:p>
          <a:p>
            <a:pPr marL="607060" marR="598805" lvl="1" indent="-228600">
              <a:lnSpc>
                <a:spcPct val="101800"/>
              </a:lnSpc>
              <a:spcBef>
                <a:spcPts val="605"/>
              </a:spcBef>
              <a:buFont typeface="Symbol"/>
              <a:buChar char=""/>
              <a:tabLst>
                <a:tab pos="606425" algn="l"/>
                <a:tab pos="607060" algn="l"/>
              </a:tabLst>
            </a:pPr>
            <a:r>
              <a:rPr sz="900" b="0" spc="-4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dirty="0">
                <a:latin typeface="SimSun"/>
                <a:cs typeface="SimSun"/>
              </a:rPr>
              <a:t>void</a:t>
            </a:r>
            <a:r>
              <a:rPr sz="900" spc="-260" dirty="0">
                <a:latin typeface="SimSun"/>
                <a:cs typeface="SimSun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used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only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on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function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return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represent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functions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that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35" dirty="0">
                <a:latin typeface="Bookman Old Style"/>
                <a:cs typeface="Bookman Old Style"/>
              </a:rPr>
              <a:t>do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not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return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  </a:t>
            </a:r>
            <a:r>
              <a:rPr sz="900" b="0" spc="-55" dirty="0">
                <a:latin typeface="Bookman Old Style"/>
                <a:cs typeface="Bookman Old Style"/>
              </a:rPr>
              <a:t>value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90" dirty="0">
                <a:latin typeface="Bookman Old Style"/>
                <a:cs typeface="Bookman Old Style"/>
              </a:rPr>
              <a:t>as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argument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for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generic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class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function.</a:t>
            </a:r>
            <a:endParaRPr sz="900" dirty="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400" b="0" spc="-114" dirty="0">
                <a:latin typeface="Bookman Old Style"/>
                <a:cs typeface="Bookman Old Style"/>
              </a:rPr>
              <a:t>Arrays</a:t>
            </a:r>
            <a:endParaRPr sz="1400" dirty="0">
              <a:latin typeface="Bookman Old Style"/>
              <a:cs typeface="Bookman Old Style"/>
            </a:endParaRPr>
          </a:p>
          <a:p>
            <a:pPr marL="12700" marR="66675">
              <a:lnSpc>
                <a:spcPct val="101800"/>
              </a:lnSpc>
              <a:spcBef>
                <a:spcPts val="500"/>
              </a:spcBef>
            </a:pPr>
            <a:r>
              <a:rPr sz="900" b="0" spc="-60" dirty="0">
                <a:latin typeface="Bookman Old Style"/>
                <a:cs typeface="Bookman Old Style"/>
              </a:rPr>
              <a:t>TypeScript </a:t>
            </a:r>
            <a:r>
              <a:rPr sz="900" b="0" spc="-80" dirty="0">
                <a:latin typeface="Bookman Old Style"/>
                <a:cs typeface="Bookman Old Style"/>
              </a:rPr>
              <a:t>arrays </a:t>
            </a:r>
            <a:r>
              <a:rPr sz="900" b="0" spc="-65" dirty="0">
                <a:latin typeface="Bookman Old Style"/>
                <a:cs typeface="Bookman Old Style"/>
              </a:rPr>
              <a:t>have </a:t>
            </a:r>
            <a:r>
              <a:rPr sz="900" b="0" spc="-50" dirty="0">
                <a:latin typeface="Bookman Old Style"/>
                <a:cs typeface="Bookman Old Style"/>
              </a:rPr>
              <a:t>precise </a:t>
            </a:r>
            <a:r>
              <a:rPr sz="900" b="0" spc="-55" dirty="0">
                <a:latin typeface="Bookman Old Style"/>
                <a:cs typeface="Bookman Old Style"/>
              </a:rPr>
              <a:t>typing </a:t>
            </a:r>
            <a:r>
              <a:rPr sz="900" b="0" spc="-40" dirty="0">
                <a:latin typeface="Bookman Old Style"/>
                <a:cs typeface="Bookman Old Style"/>
              </a:rPr>
              <a:t>for </a:t>
            </a:r>
            <a:r>
              <a:rPr sz="900" b="0" spc="-55" dirty="0">
                <a:latin typeface="Bookman Old Style"/>
                <a:cs typeface="Bookman Old Style"/>
              </a:rPr>
              <a:t>their </a:t>
            </a:r>
            <a:r>
              <a:rPr sz="900" b="0" spc="-65" dirty="0">
                <a:latin typeface="Bookman Old Style"/>
                <a:cs typeface="Bookman Old Style"/>
              </a:rPr>
              <a:t>contents. </a:t>
            </a:r>
            <a:r>
              <a:rPr sz="900" b="0" spc="-60" dirty="0">
                <a:latin typeface="Bookman Old Style"/>
                <a:cs typeface="Bookman Old Style"/>
              </a:rPr>
              <a:t>To </a:t>
            </a:r>
            <a:r>
              <a:rPr sz="900" b="0" spc="-50" dirty="0">
                <a:latin typeface="Bookman Old Style"/>
                <a:cs typeface="Bookman Old Style"/>
              </a:rPr>
              <a:t>specify </a:t>
            </a:r>
            <a:r>
              <a:rPr sz="900" b="0" spc="-75" dirty="0">
                <a:latin typeface="Bookman Old Style"/>
                <a:cs typeface="Bookman Old Style"/>
              </a:rPr>
              <a:t>an array </a:t>
            </a:r>
            <a:r>
              <a:rPr sz="900" b="0" spc="-60" dirty="0">
                <a:latin typeface="Bookman Old Style"/>
                <a:cs typeface="Bookman Old Style"/>
              </a:rPr>
              <a:t>type, </a:t>
            </a:r>
            <a:r>
              <a:rPr sz="900" b="0" spc="-65" dirty="0">
                <a:latin typeface="Bookman Old Style"/>
                <a:cs typeface="Bookman Old Style"/>
              </a:rPr>
              <a:t>you </a:t>
            </a:r>
            <a:r>
              <a:rPr sz="900" b="0" spc="-60" dirty="0">
                <a:latin typeface="Bookman Old Style"/>
                <a:cs typeface="Bookman Old Style"/>
              </a:rPr>
              <a:t>simply add </a:t>
            </a:r>
            <a:r>
              <a:rPr sz="900" b="0" spc="-70" dirty="0">
                <a:latin typeface="Bookman Old Style"/>
                <a:cs typeface="Bookman Old Style"/>
              </a:rPr>
              <a:t>square brackets  </a:t>
            </a:r>
            <a:r>
              <a:rPr sz="900" b="0" spc="-55" dirty="0">
                <a:latin typeface="Bookman Old Style"/>
                <a:cs typeface="Bookman Old Style"/>
              </a:rPr>
              <a:t>after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name.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works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for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all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types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whether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they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are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primitive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0" dirty="0">
                <a:latin typeface="Bookman Old Style"/>
                <a:cs typeface="Bookman Old Style"/>
              </a:rPr>
              <a:t>or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custom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types.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When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you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add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an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item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45" dirty="0">
                <a:latin typeface="Bookman Old Style"/>
                <a:cs typeface="Bookman Old Style"/>
              </a:rPr>
              <a:t>to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  </a:t>
            </a:r>
            <a:r>
              <a:rPr sz="900" b="0" spc="-75" dirty="0">
                <a:latin typeface="Bookman Old Style"/>
                <a:cs typeface="Bookman Old Style"/>
              </a:rPr>
              <a:t>array </a:t>
            </a:r>
            <a:r>
              <a:rPr sz="900" b="0" spc="-65" dirty="0">
                <a:latin typeface="Bookman Old Style"/>
                <a:cs typeface="Bookman Old Style"/>
              </a:rPr>
              <a:t>its </a:t>
            </a:r>
            <a:r>
              <a:rPr sz="900" b="0" spc="-50" dirty="0">
                <a:latin typeface="Bookman Old Style"/>
                <a:cs typeface="Bookman Old Style"/>
              </a:rPr>
              <a:t>type </a:t>
            </a:r>
            <a:r>
              <a:rPr sz="900" b="0" spc="-35" dirty="0">
                <a:latin typeface="Bookman Old Style"/>
                <a:cs typeface="Bookman Old Style"/>
              </a:rPr>
              <a:t>will </a:t>
            </a:r>
            <a:r>
              <a:rPr sz="900" b="0" spc="-45" dirty="0">
                <a:latin typeface="Bookman Old Style"/>
                <a:cs typeface="Bookman Old Style"/>
              </a:rPr>
              <a:t>be </a:t>
            </a:r>
            <a:r>
              <a:rPr sz="900" b="0" spc="-60" dirty="0">
                <a:latin typeface="Bookman Old Style"/>
                <a:cs typeface="Bookman Old Style"/>
              </a:rPr>
              <a:t>checked </a:t>
            </a:r>
            <a:r>
              <a:rPr sz="900" b="0" spc="-45" dirty="0">
                <a:latin typeface="Bookman Old Style"/>
                <a:cs typeface="Bookman Old Style"/>
              </a:rPr>
              <a:t>to </a:t>
            </a:r>
            <a:r>
              <a:rPr sz="900" b="0" spc="-70" dirty="0">
                <a:latin typeface="Bookman Old Style"/>
                <a:cs typeface="Bookman Old Style"/>
              </a:rPr>
              <a:t>ensure </a:t>
            </a:r>
            <a:r>
              <a:rPr sz="900" b="0" spc="-45" dirty="0">
                <a:latin typeface="Bookman Old Style"/>
                <a:cs typeface="Bookman Old Style"/>
              </a:rPr>
              <a:t>it </a:t>
            </a:r>
            <a:r>
              <a:rPr sz="900" b="0" spc="-65" dirty="0">
                <a:latin typeface="Bookman Old Style"/>
                <a:cs typeface="Bookman Old Style"/>
              </a:rPr>
              <a:t>is </a:t>
            </a:r>
            <a:r>
              <a:rPr sz="900" b="0" spc="-50" dirty="0">
                <a:latin typeface="Bookman Old Style"/>
                <a:cs typeface="Bookman Old Style"/>
              </a:rPr>
              <a:t>compatible. </a:t>
            </a:r>
            <a:r>
              <a:rPr sz="900" b="0" spc="-60" dirty="0">
                <a:latin typeface="Bookman Old Style"/>
                <a:cs typeface="Bookman Old Style"/>
              </a:rPr>
              <a:t>When </a:t>
            </a:r>
            <a:r>
              <a:rPr sz="900" b="0" spc="-65" dirty="0">
                <a:latin typeface="Bookman Old Style"/>
                <a:cs typeface="Bookman Old Style"/>
              </a:rPr>
              <a:t>you </a:t>
            </a:r>
            <a:r>
              <a:rPr sz="900" b="0" spc="-70" dirty="0">
                <a:latin typeface="Bookman Old Style"/>
                <a:cs typeface="Bookman Old Style"/>
              </a:rPr>
              <a:t>access </a:t>
            </a:r>
            <a:r>
              <a:rPr sz="900" b="0" spc="-55" dirty="0">
                <a:latin typeface="Bookman Old Style"/>
                <a:cs typeface="Bookman Old Style"/>
              </a:rPr>
              <a:t>elements </a:t>
            </a:r>
            <a:r>
              <a:rPr sz="900" b="0" spc="-50" dirty="0">
                <a:latin typeface="Bookman Old Style"/>
                <a:cs typeface="Bookman Old Style"/>
              </a:rPr>
              <a:t>in </a:t>
            </a:r>
            <a:r>
              <a:rPr sz="900" b="0" spc="-55" dirty="0">
                <a:latin typeface="Bookman Old Style"/>
                <a:cs typeface="Bookman Old Style"/>
              </a:rPr>
              <a:t>the </a:t>
            </a:r>
            <a:r>
              <a:rPr sz="900" b="0" spc="-70" dirty="0">
                <a:latin typeface="Bookman Old Style"/>
                <a:cs typeface="Bookman Old Style"/>
              </a:rPr>
              <a:t>array, </a:t>
            </a:r>
            <a:r>
              <a:rPr sz="900" b="0" spc="-65" dirty="0">
                <a:latin typeface="Bookman Old Style"/>
                <a:cs typeface="Bookman Old Style"/>
              </a:rPr>
              <a:t>you </a:t>
            </a:r>
            <a:r>
              <a:rPr sz="900" b="0" spc="-35" dirty="0">
                <a:latin typeface="Bookman Old Style"/>
                <a:cs typeface="Bookman Old Style"/>
              </a:rPr>
              <a:t>will </a:t>
            </a:r>
            <a:r>
              <a:rPr sz="900" b="0" spc="-45" dirty="0">
                <a:latin typeface="Bookman Old Style"/>
                <a:cs typeface="Bookman Old Style"/>
              </a:rPr>
              <a:t>get </a:t>
            </a:r>
            <a:r>
              <a:rPr sz="900" b="0" spc="-55" dirty="0">
                <a:latin typeface="Bookman Old Style"/>
                <a:cs typeface="Bookman Old Style"/>
              </a:rPr>
              <a:t>quality  </a:t>
            </a:r>
            <a:r>
              <a:rPr sz="900" b="0" spc="-50" dirty="0">
                <a:latin typeface="Bookman Old Style"/>
                <a:cs typeface="Bookman Old Style"/>
              </a:rPr>
              <a:t>autocompletion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because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the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each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item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is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known.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55" dirty="0">
                <a:latin typeface="Bookman Old Style"/>
                <a:cs typeface="Bookman Old Style"/>
              </a:rPr>
              <a:t>Listing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85" dirty="0">
                <a:latin typeface="Bookman Old Style"/>
                <a:cs typeface="Bookman Old Style"/>
              </a:rPr>
              <a:t>1-7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demonstrates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each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25" dirty="0">
                <a:latin typeface="Bookman Old Style"/>
                <a:cs typeface="Bookman Old Style"/>
              </a:rPr>
              <a:t>of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60" dirty="0">
                <a:latin typeface="Bookman Old Style"/>
                <a:cs typeface="Bookman Old Style"/>
              </a:rPr>
              <a:t>these</a:t>
            </a:r>
            <a:r>
              <a:rPr sz="900" b="0" spc="-10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type</a:t>
            </a:r>
            <a:r>
              <a:rPr sz="900" b="0" spc="-10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checks.</a:t>
            </a:r>
            <a:endParaRPr sz="900" dirty="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i="1" spc="-20" dirty="0">
                <a:latin typeface="Book Antiqua"/>
                <a:cs typeface="Book Antiqua"/>
              </a:rPr>
              <a:t>Listing </a:t>
            </a:r>
            <a:r>
              <a:rPr sz="900" b="1" i="1" spc="5" dirty="0">
                <a:latin typeface="Book Antiqua"/>
                <a:cs typeface="Book Antiqua"/>
              </a:rPr>
              <a:t>1-7. </a:t>
            </a:r>
            <a:r>
              <a:rPr sz="900" b="0" spc="-50" dirty="0">
                <a:latin typeface="Bookman Old Style"/>
                <a:cs typeface="Bookman Old Style"/>
              </a:rPr>
              <a:t>Typed</a:t>
            </a:r>
            <a:r>
              <a:rPr sz="900" b="0" spc="-150" dirty="0">
                <a:latin typeface="Bookman Old Style"/>
                <a:cs typeface="Bookman Old Style"/>
              </a:rPr>
              <a:t> </a:t>
            </a:r>
            <a:r>
              <a:rPr sz="900" b="0" spc="-80" dirty="0">
                <a:latin typeface="Bookman Old Style"/>
                <a:cs typeface="Bookman Old Style"/>
              </a:rPr>
              <a:t>arrays</a:t>
            </a:r>
            <a:endParaRPr sz="900" dirty="0">
              <a:latin typeface="Bookman Old Style"/>
              <a:cs typeface="Bookman Old Style"/>
            </a:endParaRPr>
          </a:p>
          <a:p>
            <a:pPr marL="241300" marR="4577080" indent="-228600">
              <a:lnSpc>
                <a:spcPct val="101800"/>
              </a:lnSpc>
              <a:spcBef>
                <a:spcPts val="650"/>
              </a:spcBef>
            </a:pPr>
            <a:r>
              <a:rPr sz="900" dirty="0">
                <a:latin typeface="SimSun"/>
                <a:cs typeface="SimSun"/>
              </a:rPr>
              <a:t>interface Monument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  name:</a:t>
            </a:r>
            <a:r>
              <a:rPr sz="900" spc="-2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string;</a:t>
            </a: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heightInMeters: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number;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 marR="286258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// The array is typed using the Monument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interface  var </a:t>
            </a:r>
            <a:r>
              <a:rPr sz="900" spc="15" dirty="0">
                <a:latin typeface="SimSun"/>
                <a:cs typeface="SimSun"/>
              </a:rPr>
              <a:t>monuments</a:t>
            </a:r>
            <a:r>
              <a:rPr sz="900" b="1" spc="15" dirty="0">
                <a:latin typeface="Arial"/>
                <a:cs typeface="Arial"/>
              </a:rPr>
              <a:t>: </a:t>
            </a:r>
            <a:r>
              <a:rPr sz="900" b="1" spc="-65" dirty="0">
                <a:latin typeface="Arial"/>
                <a:cs typeface="Arial"/>
              </a:rPr>
              <a:t>Monument[] </a:t>
            </a:r>
            <a:r>
              <a:rPr sz="900" dirty="0">
                <a:latin typeface="SimSun"/>
                <a:cs typeface="SimSun"/>
              </a:rPr>
              <a:t>=</a:t>
            </a:r>
            <a:r>
              <a:rPr sz="900" spc="-21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[];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 marR="2005330">
              <a:lnSpc>
                <a:spcPct val="101800"/>
              </a:lnSpc>
              <a:spcBef>
                <a:spcPts val="5"/>
              </a:spcBef>
            </a:pPr>
            <a:r>
              <a:rPr sz="900" dirty="0">
                <a:latin typeface="SimSun"/>
                <a:cs typeface="SimSun"/>
              </a:rPr>
              <a:t>// Each item added to the array is checked for type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compatibility  monuments.push({</a:t>
            </a:r>
          </a:p>
          <a:p>
            <a:pPr marL="241300" marR="4005579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name: 'Statue of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Liberty',  heightInMeters: 46,  location: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'USA'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});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24600" y="7992871"/>
            <a:ext cx="8890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25" dirty="0">
                <a:latin typeface="Bookman Old Style"/>
                <a:cs typeface="Bookman Old Style"/>
              </a:rPr>
              <a:t>7</a:t>
            </a:r>
            <a:endParaRPr sz="10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D6DA0-67F1-4F2E-B2D0-9CA0C594F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EBCB-D807-483F-9F59-6CFD0DC37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7343D0C2-AEB2-44D5-8BA5-1F2DB127A204}"/>
              </a:ext>
            </a:extLst>
          </p:cNvPr>
          <p:cNvSpPr txBox="1">
            <a:spLocks/>
          </p:cNvSpPr>
          <p:nvPr/>
        </p:nvSpPr>
        <p:spPr>
          <a:xfrm>
            <a:off x="2209800" y="3749589"/>
            <a:ext cx="2832100" cy="48260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3000" b="1" dirty="0">
                <a:latin typeface="Arial Narrow"/>
                <a:cs typeface="Arial Narrow"/>
              </a:rPr>
              <a:t>Thanks</a:t>
            </a:r>
            <a:endParaRPr lang="en-US" sz="30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852969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500" y="7992871"/>
            <a:ext cx="8890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000" b="0" spc="-125" dirty="0">
                <a:latin typeface="Bookman Old Style"/>
                <a:cs typeface="Bookman Old Style"/>
              </a:rPr>
              <a:t>8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82900" y="8241630"/>
            <a:ext cx="10915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www.it-ebooks.info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44500" y="301118"/>
            <a:ext cx="5726430" cy="41239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Chapter </a:t>
            </a:r>
            <a:r>
              <a:rPr sz="800" spc="-65" dirty="0">
                <a:latin typeface="Arial"/>
                <a:cs typeface="Arial"/>
              </a:rPr>
              <a:t>1 </a:t>
            </a:r>
            <a:r>
              <a:rPr sz="800" spc="-195" dirty="0">
                <a:solidFill>
                  <a:srgbClr val="CFD0D0"/>
                </a:solidFill>
                <a:latin typeface="MS UI Gothic"/>
                <a:cs typeface="MS UI Gothic"/>
              </a:rPr>
              <a:t>■ </a:t>
            </a:r>
            <a:r>
              <a:rPr sz="800" spc="-10" dirty="0">
                <a:latin typeface="Arial"/>
                <a:cs typeface="Arial"/>
              </a:rPr>
              <a:t>typeSCript </a:t>
            </a:r>
            <a:r>
              <a:rPr sz="800" spc="-40" dirty="0">
                <a:latin typeface="Arial"/>
                <a:cs typeface="Arial"/>
              </a:rPr>
              <a:t>Language</a:t>
            </a:r>
            <a:r>
              <a:rPr sz="800" spc="-45" dirty="0">
                <a:latin typeface="Arial"/>
                <a:cs typeface="Arial"/>
              </a:rPr>
              <a:t> </a:t>
            </a:r>
            <a:r>
              <a:rPr sz="800" spc="-30" dirty="0">
                <a:latin typeface="Arial"/>
                <a:cs typeface="Arial"/>
              </a:rPr>
              <a:t>FeatureS</a:t>
            </a: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monuments.push({</a:t>
            </a:r>
          </a:p>
          <a:p>
            <a:pPr marL="241300" marR="4105275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name: 'Peter the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Great',  heightInMeters:</a:t>
            </a:r>
            <a:r>
              <a:rPr sz="900" spc="-1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96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});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monuments.push({</a:t>
            </a:r>
          </a:p>
          <a:p>
            <a:pPr marL="241300" marR="3933825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name: 'Angel of the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North',  heightInMeters: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20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});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241300" marR="2333625" indent="-22860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function compareMonumentHeights(a: Monument, b: Monument)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  if (a.heightInMeters &gt; b.heightInMeters)</a:t>
            </a:r>
            <a:r>
              <a:rPr sz="900" spc="-2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</a:t>
            </a: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return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-1;</a:t>
            </a: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 marL="469900" marR="3076575" indent="-228600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if (a.heightInMeters &lt; b.heightInMeters)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{  return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1;</a:t>
            </a: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return</a:t>
            </a:r>
            <a:r>
              <a:rPr sz="900" spc="-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0;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SimSun"/>
                <a:cs typeface="SimSun"/>
              </a:rPr>
              <a:t>}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 marR="1704975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// The array.sort method expects a comparer that accepts two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Monuments  var monumentsOrderedByHeight =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monuments.sort(compareMonumentHeights);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 marR="2219325">
              <a:lnSpc>
                <a:spcPct val="101800"/>
              </a:lnSpc>
            </a:pPr>
            <a:r>
              <a:rPr sz="900" dirty="0">
                <a:latin typeface="SimSun"/>
                <a:cs typeface="SimSun"/>
              </a:rPr>
              <a:t>// Get the first element from the array, which is the</a:t>
            </a:r>
            <a:r>
              <a:rPr sz="900" spc="-10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tallest  var tallestMonument =</a:t>
            </a:r>
            <a:r>
              <a:rPr sz="900" spc="-25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monumentsOrderedByHeight[0];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SimSun"/>
                <a:cs typeface="SimSun"/>
              </a:rPr>
              <a:t>console.log(tallestMonument.name); // Peter the</a:t>
            </a:r>
            <a:r>
              <a:rPr sz="900" spc="-10" dirty="0">
                <a:latin typeface="SimSun"/>
                <a:cs typeface="SimSun"/>
              </a:rPr>
              <a:t> </a:t>
            </a:r>
            <a:r>
              <a:rPr sz="900" dirty="0">
                <a:latin typeface="SimSun"/>
                <a:cs typeface="SimSun"/>
              </a:rPr>
              <a:t>Great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txDef>
      <a:spPr/>
      <a:bodyPr vert="horz" wrap="square" lIns="0" tIns="635" rIns="0" bIns="0" rtlCol="0">
        <a:spAutoFit/>
      </a:bodyPr>
      <a:lstStyle>
        <a:defPPr marL="12700" algn="l">
          <a:lnSpc>
            <a:spcPct val="100000"/>
          </a:lnSpc>
          <a:spcBef>
            <a:spcPts val="5"/>
          </a:spcBef>
          <a:defRPr sz="1000" dirty="0">
            <a:solidFill>
              <a:srgbClr val="0000FF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</TotalTime>
  <Words>20772</Words>
  <Application>Microsoft Office PowerPoint</Application>
  <PresentationFormat>Custom</PresentationFormat>
  <Paragraphs>2059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93" baseType="lpstr">
      <vt:lpstr>MS UI Gothic</vt:lpstr>
      <vt:lpstr>SimSun</vt:lpstr>
      <vt:lpstr>Arial</vt:lpstr>
      <vt:lpstr>Arial Narrow</vt:lpstr>
      <vt:lpstr>Book Antiqua</vt:lpstr>
      <vt:lpstr>Bookman Old Style</vt:lpstr>
      <vt:lpstr>Calibri</vt:lpstr>
      <vt:lpstr>Nirmala UI</vt:lpstr>
      <vt:lpstr>Symbol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TypeScript Language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Takeaway !!</vt:lpstr>
      <vt:lpstr>PowerPoint Presentation</vt:lpstr>
      <vt:lpstr>The Type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Object Orientation in TypeScript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Exceptions, Memory, and Performance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subject>www.it-ebooks.info</dc:subject>
  <dc:creator>www.it-ebooks.info</dc:creator>
  <cp:keywords>www.it-ebooks.info</cp:keywords>
  <cp:lastModifiedBy>Sanjay Andhey</cp:lastModifiedBy>
  <cp:revision>21</cp:revision>
  <dcterms:created xsi:type="dcterms:W3CDTF">2018-10-30T23:57:50Z</dcterms:created>
  <dcterms:modified xsi:type="dcterms:W3CDTF">2018-11-12T03:56:22Z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2014-08-20T00:00:00Z</vt:filetime>
  </property>
  <property fmtid="{D5CDD505-2E9C-101B-9397-08002B2CF9AE}" pid="3" name="Creator">
    <vt:lpwstr>Adobe InDesign CS3 (5.0.4)</vt:lpwstr>
  </property>
  <property fmtid="{D5CDD505-2E9C-101B-9397-08002B2CF9AE}" pid="4" name="LastSaved">
    <vt:filetime>2018-10-30T00:00:00Z</vt:filetime>
  </property>
</Properties>
</file>