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D2544-15D9-43A6-8F16-8A1CF226DFAD}" type="datetimeFigureOut">
              <a:rPr lang="en-IN" smtClean="0"/>
              <a:t>22-07-2024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49F24E-0485-4878-9324-2441D153F09D}" type="slidenum">
              <a:rPr lang="en-IN" smtClean="0"/>
              <a:t>‹#›</a:t>
            </a:fld>
            <a:endParaRPr lang="en-IN"/>
          </a:p>
        </p:txBody>
      </p:sp>
    </p:spTree>
    <p:extLst>
      <p:ext uri="{BB962C8B-B14F-4D97-AF65-F5344CB8AC3E}">
        <p14:creationId xmlns:p14="http://schemas.microsoft.com/office/powerpoint/2010/main" val="397949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49F24E-0485-4878-9324-2441D153F09D}" type="slidenum">
              <a:rPr lang="en-IN" smtClean="0"/>
              <a:t>1</a:t>
            </a:fld>
            <a:endParaRPr lang="en-IN"/>
          </a:p>
        </p:txBody>
      </p:sp>
    </p:spTree>
    <p:extLst>
      <p:ext uri="{BB962C8B-B14F-4D97-AF65-F5344CB8AC3E}">
        <p14:creationId xmlns:p14="http://schemas.microsoft.com/office/powerpoint/2010/main" val="427839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A59AA6A-CED5-4270-9F67-C5868DD39CAE}" type="datetimeFigureOut">
              <a:rPr lang="en-IN" smtClean="0"/>
              <a:t>22-07-2024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8E12C58-AD9D-42F8-9A74-AC7AE49B856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8E12C58-AD9D-42F8-9A74-AC7AE49B856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8E12C58-AD9D-42F8-9A74-AC7AE49B856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8E12C58-AD9D-42F8-9A74-AC7AE49B8569}"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8E12C58-AD9D-42F8-9A74-AC7AE49B8569}"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8E12C58-AD9D-42F8-9A74-AC7AE49B8569}"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8E12C58-AD9D-42F8-9A74-AC7AE49B856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8E12C58-AD9D-42F8-9A74-AC7AE49B8569}"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A59AA6A-CED5-4270-9F67-C5868DD39CAE}" type="datetimeFigureOut">
              <a:rPr lang="en-IN" smtClean="0"/>
              <a:t>22-07-2024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8E12C58-AD9D-42F8-9A74-AC7AE49B856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A59AA6A-CED5-4270-9F67-C5868DD39CAE}" type="datetimeFigureOut">
              <a:rPr lang="en-IN" smtClean="0"/>
              <a:t>22-07-2024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8E12C58-AD9D-42F8-9A74-AC7AE49B856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A59AA6A-CED5-4270-9F67-C5868DD39CAE}" type="datetimeFigureOut">
              <a:rPr lang="en-IN" smtClean="0"/>
              <a:t>22-07-2024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8E12C58-AD9D-42F8-9A74-AC7AE49B8569}"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59AA6A-CED5-4270-9F67-C5868DD39CAE}" type="datetimeFigureOut">
              <a:rPr lang="en-IN" smtClean="0"/>
              <a:t>22-07-2024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8E12C58-AD9D-42F8-9A74-AC7AE49B856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8400110" cy="2939752"/>
          </a:xfrm>
        </p:spPr>
        <p:txBody>
          <a:bodyPr>
            <a:normAutofit/>
          </a:bodyPr>
          <a:lstStyle/>
          <a:p>
            <a:pPr algn="ctr"/>
            <a:r>
              <a:rPr lang="en-US" sz="2000" dirty="0">
                <a:effectLst/>
              </a:rPr>
              <a:t>JAIN COLLEGE OF ENGINEERING AND TECHNOLOGY </a:t>
            </a:r>
            <a:r>
              <a:rPr lang="en-US" sz="2000" dirty="0" err="1" smtClean="0">
                <a:effectLst/>
              </a:rPr>
              <a:t>DepartmentofComputer</a:t>
            </a:r>
            <a:r>
              <a:rPr lang="en-US" sz="2000" dirty="0" smtClean="0">
                <a:effectLst/>
              </a:rPr>
              <a:t> </a:t>
            </a:r>
            <a:r>
              <a:rPr lang="en-US" sz="2000" dirty="0">
                <a:effectLst/>
              </a:rPr>
              <a:t>Science and Engineering</a:t>
            </a:r>
            <a:r>
              <a:rPr lang="en-IN" sz="2000" dirty="0">
                <a:effectLst/>
              </a:rPr>
              <a:t/>
            </a:r>
            <a:br>
              <a:rPr lang="en-IN" sz="2000" dirty="0">
                <a:effectLst/>
              </a:rPr>
            </a:br>
            <a:r>
              <a:rPr lang="en-US" sz="2000" dirty="0" err="1">
                <a:effectLst/>
              </a:rPr>
              <a:t>Sai</a:t>
            </a:r>
            <a:r>
              <a:rPr lang="en-US" sz="2000" dirty="0">
                <a:effectLst/>
              </a:rPr>
              <a:t> Nagar, </a:t>
            </a:r>
            <a:r>
              <a:rPr lang="en-US" sz="2000" dirty="0" err="1">
                <a:effectLst/>
              </a:rPr>
              <a:t>Hubballi</a:t>
            </a:r>
            <a:r>
              <a:rPr lang="en-US" sz="2000" dirty="0">
                <a:effectLst/>
              </a:rPr>
              <a:t> – 580 </a:t>
            </a:r>
            <a:r>
              <a:rPr lang="en-US" sz="2000" dirty="0" smtClean="0">
                <a:effectLst/>
              </a:rPr>
              <a:t>031</a:t>
            </a:r>
            <a:br>
              <a:rPr lang="en-US" sz="2000" dirty="0" smtClean="0">
                <a:effectLst/>
              </a:rPr>
            </a:br>
            <a:r>
              <a:rPr lang="en-IN" sz="2000" dirty="0">
                <a:effectLst/>
              </a:rPr>
              <a:t/>
            </a:r>
            <a:br>
              <a:rPr lang="en-IN" sz="2000" dirty="0">
                <a:effectLst/>
              </a:rPr>
            </a:br>
            <a:r>
              <a:rPr lang="en-US" sz="2000" dirty="0">
                <a:effectLst/>
              </a:rPr>
              <a:t> </a:t>
            </a:r>
            <a:r>
              <a:rPr lang="en-IN" sz="2000" dirty="0">
                <a:effectLst/>
              </a:rPr>
              <a:t/>
            </a:r>
            <a:br>
              <a:rPr lang="en-IN" sz="2000" dirty="0">
                <a:effectLst/>
              </a:rPr>
            </a:br>
            <a:r>
              <a:rPr lang="en-US" sz="2000" dirty="0">
                <a:effectLst/>
              </a:rPr>
              <a:t> </a:t>
            </a:r>
            <a:r>
              <a:rPr lang="en-IN" sz="2000" dirty="0">
                <a:effectLst/>
              </a:rPr>
              <a:t/>
            </a:r>
            <a:br>
              <a:rPr lang="en-IN" sz="2000" dirty="0">
                <a:effectLst/>
              </a:rPr>
            </a:br>
            <a:r>
              <a:rPr lang="en-IN" sz="2000" dirty="0" smtClean="0">
                <a:effectLst/>
              </a:rPr>
              <a:t> </a:t>
            </a:r>
            <a:endParaRPr lang="en-IN" sz="2000" dirty="0"/>
          </a:p>
        </p:txBody>
      </p:sp>
      <p:sp>
        <p:nvSpPr>
          <p:cNvPr id="3" name="Subtitle 2"/>
          <p:cNvSpPr>
            <a:spLocks noGrp="1"/>
          </p:cNvSpPr>
          <p:nvPr>
            <p:ph type="subTitle" idx="1"/>
          </p:nvPr>
        </p:nvSpPr>
        <p:spPr/>
        <p:txBody>
          <a:bodyPr/>
          <a:lstStyle/>
          <a:p>
            <a:r>
              <a:rPr lang="en-US" dirty="0" smtClean="0"/>
              <a:t>TOPIC – “EMPLOYEE LEAVE MANAGEMENT”</a:t>
            </a:r>
            <a:endParaRPr lang="en-IN" dirty="0"/>
          </a:p>
        </p:txBody>
      </p:sp>
      <p:pic>
        <p:nvPicPr>
          <p:cNvPr id="4" name="Picture 3"/>
          <p:cNvPicPr/>
          <p:nvPr/>
        </p:nvPicPr>
        <p:blipFill>
          <a:blip r:embed="rId3" cstate="print"/>
          <a:srcRect/>
          <a:stretch/>
        </p:blipFill>
        <p:spPr>
          <a:xfrm>
            <a:off x="4047112" y="2348880"/>
            <a:ext cx="884927" cy="792088"/>
          </a:xfrm>
          <a:prstGeom prst="rect">
            <a:avLst/>
          </a:prstGeom>
          <a:ln>
            <a:noFill/>
          </a:ln>
        </p:spPr>
      </p:pic>
      <p:sp>
        <p:nvSpPr>
          <p:cNvPr id="5" name="TextBox 4"/>
          <p:cNvSpPr txBox="1"/>
          <p:nvPr/>
        </p:nvSpPr>
        <p:spPr>
          <a:xfrm>
            <a:off x="6444208" y="5805264"/>
            <a:ext cx="2520280" cy="615553"/>
          </a:xfrm>
          <a:prstGeom prst="rect">
            <a:avLst/>
          </a:prstGeom>
          <a:noFill/>
        </p:spPr>
        <p:txBody>
          <a:bodyPr wrap="square" rtlCol="0">
            <a:spAutoFit/>
          </a:bodyPr>
          <a:lstStyle/>
          <a:p>
            <a:r>
              <a:rPr lang="en-US" dirty="0" smtClean="0"/>
              <a:t>GUIDED BY:</a:t>
            </a:r>
          </a:p>
          <a:p>
            <a:r>
              <a:rPr lang="en-US" sz="1600" dirty="0" smtClean="0"/>
              <a:t>PROF.VISHWANATH H</a:t>
            </a:r>
            <a:endParaRPr lang="en-IN" dirty="0"/>
          </a:p>
        </p:txBody>
      </p:sp>
      <p:sp>
        <p:nvSpPr>
          <p:cNvPr id="6" name="TextBox 5"/>
          <p:cNvSpPr txBox="1"/>
          <p:nvPr/>
        </p:nvSpPr>
        <p:spPr>
          <a:xfrm>
            <a:off x="323528" y="5229200"/>
            <a:ext cx="2088232" cy="1631216"/>
          </a:xfrm>
          <a:prstGeom prst="rect">
            <a:avLst/>
          </a:prstGeom>
          <a:noFill/>
        </p:spPr>
        <p:txBody>
          <a:bodyPr wrap="square" rtlCol="0">
            <a:spAutoFit/>
          </a:bodyPr>
          <a:lstStyle/>
          <a:p>
            <a:r>
              <a:rPr lang="en-US" dirty="0" smtClean="0"/>
              <a:t>PRESENTED BY –</a:t>
            </a:r>
          </a:p>
          <a:p>
            <a:pPr fontAlgn="t"/>
            <a:r>
              <a:rPr lang="en-US" sz="1600" b="1" dirty="0" err="1" smtClean="0"/>
              <a:t>Mahboobkhan</a:t>
            </a:r>
            <a:r>
              <a:rPr lang="en-US" sz="1600" b="1" dirty="0" smtClean="0"/>
              <a:t> </a:t>
            </a:r>
            <a:r>
              <a:rPr lang="en-US" sz="1600" b="1" dirty="0"/>
              <a:t>A S</a:t>
            </a:r>
            <a:endParaRPr lang="en-IN" sz="1600" dirty="0"/>
          </a:p>
          <a:p>
            <a:pPr fontAlgn="t"/>
            <a:r>
              <a:rPr lang="en-US" sz="1600" b="1" dirty="0" err="1" smtClean="0"/>
              <a:t>Shrinidhi</a:t>
            </a:r>
            <a:r>
              <a:rPr lang="en-US" sz="1600" b="1" dirty="0" smtClean="0"/>
              <a:t> </a:t>
            </a:r>
            <a:r>
              <a:rPr lang="en-US" sz="1600" b="1" dirty="0" err="1"/>
              <a:t>Potadar</a:t>
            </a:r>
            <a:endParaRPr lang="en-IN" sz="1600" dirty="0"/>
          </a:p>
          <a:p>
            <a:pPr fontAlgn="t"/>
            <a:r>
              <a:rPr lang="en-US" sz="1600" b="1" dirty="0" err="1"/>
              <a:t>Siddharth</a:t>
            </a:r>
            <a:r>
              <a:rPr lang="en-US" sz="1600" b="1" dirty="0"/>
              <a:t> </a:t>
            </a:r>
            <a:r>
              <a:rPr lang="en-US" sz="1600" b="1" dirty="0" err="1"/>
              <a:t>Daddi</a:t>
            </a:r>
            <a:endParaRPr lang="en-IN" sz="1600" dirty="0"/>
          </a:p>
          <a:p>
            <a:pPr fontAlgn="t"/>
            <a:r>
              <a:rPr lang="en-US" sz="1600" b="1" dirty="0" err="1"/>
              <a:t>Tajuddin</a:t>
            </a:r>
            <a:r>
              <a:rPr lang="en-US" sz="1600" b="1" dirty="0"/>
              <a:t> </a:t>
            </a:r>
            <a:r>
              <a:rPr lang="en-US" sz="1600" b="1" dirty="0" err="1"/>
              <a:t>Nadaf</a:t>
            </a:r>
            <a:endParaRPr lang="en-IN" sz="1600" dirty="0"/>
          </a:p>
          <a:p>
            <a:pPr fontAlgn="t"/>
            <a:r>
              <a:rPr lang="en-US" b="1" dirty="0"/>
              <a:t> </a:t>
            </a:r>
            <a:endParaRPr lang="en-IN" dirty="0"/>
          </a:p>
        </p:txBody>
      </p:sp>
    </p:spTree>
    <p:extLst>
      <p:ext uri="{BB962C8B-B14F-4D97-AF65-F5344CB8AC3E}">
        <p14:creationId xmlns:p14="http://schemas.microsoft.com/office/powerpoint/2010/main" val="17603276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5328592" cy="923330"/>
          </a:xfrm>
          <a:prstGeom prst="rect">
            <a:avLst/>
          </a:prstGeom>
          <a:noFill/>
        </p:spPr>
        <p:txBody>
          <a:bodyPr wrap="square" rtlCol="0">
            <a:spAutoFit/>
          </a:bodyPr>
          <a:lstStyle/>
          <a:p>
            <a:r>
              <a:rPr lang="en-US" dirty="0"/>
              <a:t>Pending Leaves</a:t>
            </a:r>
            <a:r>
              <a:rPr lang="en-US" dirty="0" smtClean="0"/>
              <a:t>:</a:t>
            </a:r>
          </a:p>
          <a:p>
            <a:endParaRPr lang="en-IN" dirty="0"/>
          </a:p>
          <a:p>
            <a:r>
              <a:rPr lang="en-US" dirty="0"/>
              <a:t> List of leaves waiting for the approval.</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3031"/>
            <a:ext cx="9144000" cy="4071938"/>
          </a:xfrm>
          <a:prstGeom prst="rect">
            <a:avLst/>
          </a:prstGeom>
        </p:spPr>
      </p:pic>
    </p:spTree>
    <p:extLst>
      <p:ext uri="{BB962C8B-B14F-4D97-AF65-F5344CB8AC3E}">
        <p14:creationId xmlns:p14="http://schemas.microsoft.com/office/powerpoint/2010/main" val="37164340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285421" cy="1200329"/>
          </a:xfrm>
          <a:prstGeom prst="rect">
            <a:avLst/>
          </a:prstGeom>
          <a:noFill/>
        </p:spPr>
        <p:txBody>
          <a:bodyPr wrap="none" rtlCol="0">
            <a:spAutoFit/>
          </a:bodyPr>
          <a:lstStyle/>
          <a:p>
            <a:r>
              <a:rPr lang="en-US" dirty="0"/>
              <a:t>Approved Leaves:</a:t>
            </a:r>
            <a:endParaRPr lang="en-IN" dirty="0"/>
          </a:p>
          <a:p>
            <a:r>
              <a:rPr lang="en-US" dirty="0"/>
              <a:t> </a:t>
            </a:r>
            <a:endParaRPr lang="en-IN" dirty="0"/>
          </a:p>
          <a:p>
            <a:r>
              <a:rPr lang="en-US" dirty="0"/>
              <a:t>    Total list of approved leaves of employees.</a:t>
            </a:r>
            <a:endParaRPr lang="en-IN" dirty="0"/>
          </a:p>
          <a:p>
            <a:r>
              <a:rPr lang="en-US" dirty="0"/>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1125"/>
            <a:ext cx="9144000" cy="4095750"/>
          </a:xfrm>
          <a:prstGeom prst="rect">
            <a:avLst/>
          </a:prstGeom>
        </p:spPr>
      </p:pic>
    </p:spTree>
    <p:extLst>
      <p:ext uri="{BB962C8B-B14F-4D97-AF65-F5344CB8AC3E}">
        <p14:creationId xmlns:p14="http://schemas.microsoft.com/office/powerpoint/2010/main" val="4312946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5"/>
            <a:ext cx="5328592" cy="923330"/>
          </a:xfrm>
          <a:prstGeom prst="rect">
            <a:avLst/>
          </a:prstGeom>
          <a:noFill/>
        </p:spPr>
        <p:txBody>
          <a:bodyPr wrap="square" rtlCol="0">
            <a:spAutoFit/>
          </a:bodyPr>
          <a:lstStyle/>
          <a:p>
            <a:r>
              <a:rPr lang="en-US" dirty="0"/>
              <a:t>Total Leaves:</a:t>
            </a:r>
            <a:endParaRPr lang="en-IN" dirty="0"/>
          </a:p>
          <a:p>
            <a:r>
              <a:rPr lang="en-US" dirty="0"/>
              <a:t> </a:t>
            </a:r>
            <a:endParaRPr lang="en-IN" dirty="0"/>
          </a:p>
          <a:p>
            <a:r>
              <a:rPr lang="en-US" dirty="0"/>
              <a:t>  Total leaves applied by the employees</a:t>
            </a:r>
            <a:r>
              <a:rPr lang="en-US" dirty="0" smtClean="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887"/>
            <a:ext cx="9144000" cy="4086225"/>
          </a:xfrm>
          <a:prstGeom prst="rect">
            <a:avLst/>
          </a:prstGeom>
        </p:spPr>
      </p:pic>
    </p:spTree>
    <p:extLst>
      <p:ext uri="{BB962C8B-B14F-4D97-AF65-F5344CB8AC3E}">
        <p14:creationId xmlns:p14="http://schemas.microsoft.com/office/powerpoint/2010/main" val="2964252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3935693" cy="923330"/>
          </a:xfrm>
          <a:prstGeom prst="rect">
            <a:avLst/>
          </a:prstGeom>
          <a:noFill/>
        </p:spPr>
        <p:txBody>
          <a:bodyPr wrap="none" rtlCol="0">
            <a:spAutoFit/>
          </a:bodyPr>
          <a:lstStyle/>
          <a:p>
            <a:r>
              <a:rPr lang="en-US" dirty="0"/>
              <a:t> Add Employee:</a:t>
            </a:r>
            <a:endParaRPr lang="en-IN" dirty="0"/>
          </a:p>
          <a:p>
            <a:r>
              <a:rPr lang="en-US" dirty="0"/>
              <a:t> </a:t>
            </a:r>
            <a:endParaRPr lang="en-IN" dirty="0"/>
          </a:p>
          <a:p>
            <a:r>
              <a:rPr lang="en-US" dirty="0"/>
              <a:t>    Admin can add the employees</a:t>
            </a:r>
            <a:r>
              <a:rPr lang="en-US" dirty="0" smtClean="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3031"/>
            <a:ext cx="9144000" cy="4071938"/>
          </a:xfrm>
          <a:prstGeom prst="rect">
            <a:avLst/>
          </a:prstGeom>
        </p:spPr>
      </p:pic>
    </p:spTree>
    <p:extLst>
      <p:ext uri="{BB962C8B-B14F-4D97-AF65-F5344CB8AC3E}">
        <p14:creationId xmlns:p14="http://schemas.microsoft.com/office/powerpoint/2010/main" val="716204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544616" cy="1200329"/>
          </a:xfrm>
          <a:prstGeom prst="rect">
            <a:avLst/>
          </a:prstGeom>
          <a:noFill/>
        </p:spPr>
        <p:txBody>
          <a:bodyPr wrap="square" rtlCol="0">
            <a:spAutoFit/>
          </a:bodyPr>
          <a:lstStyle/>
          <a:p>
            <a:r>
              <a:rPr lang="en-US" dirty="0"/>
              <a:t>View/Delete Employee</a:t>
            </a:r>
            <a:r>
              <a:rPr lang="en-US" dirty="0" smtClean="0"/>
              <a:t>:</a:t>
            </a:r>
          </a:p>
          <a:p>
            <a:endParaRPr lang="en-IN" dirty="0"/>
          </a:p>
          <a:p>
            <a:r>
              <a:rPr lang="en-US" dirty="0"/>
              <a:t>Admin can view the list of all employees and delete the employees.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8281"/>
            <a:ext cx="9144000" cy="3881437"/>
          </a:xfrm>
          <a:prstGeom prst="rect">
            <a:avLst/>
          </a:prstGeom>
        </p:spPr>
      </p:pic>
    </p:spTree>
    <p:extLst>
      <p:ext uri="{BB962C8B-B14F-4D97-AF65-F5344CB8AC3E}">
        <p14:creationId xmlns:p14="http://schemas.microsoft.com/office/powerpoint/2010/main" val="3074110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7" y="188640"/>
            <a:ext cx="6494085" cy="923330"/>
          </a:xfrm>
          <a:prstGeom prst="rect">
            <a:avLst/>
          </a:prstGeom>
          <a:noFill/>
        </p:spPr>
        <p:txBody>
          <a:bodyPr wrap="none" rtlCol="0">
            <a:spAutoFit/>
          </a:bodyPr>
          <a:lstStyle/>
          <a:p>
            <a:r>
              <a:rPr lang="en-US" dirty="0"/>
              <a:t>User Login Page:</a:t>
            </a:r>
            <a:endParaRPr lang="en-IN" dirty="0"/>
          </a:p>
          <a:p>
            <a:r>
              <a:rPr lang="en-US" dirty="0"/>
              <a:t> </a:t>
            </a:r>
            <a:endParaRPr lang="en-IN" dirty="0"/>
          </a:p>
          <a:p>
            <a:r>
              <a:rPr lang="en-US" dirty="0"/>
              <a:t>User needs to add the email and password for the login</a:t>
            </a:r>
            <a:r>
              <a:rPr lang="en-US" dirty="0" smtClean="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3025"/>
            <a:ext cx="9144000" cy="4171950"/>
          </a:xfrm>
          <a:prstGeom prst="rect">
            <a:avLst/>
          </a:prstGeom>
        </p:spPr>
      </p:pic>
    </p:spTree>
    <p:extLst>
      <p:ext uri="{BB962C8B-B14F-4D97-AF65-F5344CB8AC3E}">
        <p14:creationId xmlns:p14="http://schemas.microsoft.com/office/powerpoint/2010/main" val="2385713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144" y="332656"/>
            <a:ext cx="5904656" cy="923330"/>
          </a:xfrm>
          <a:prstGeom prst="rect">
            <a:avLst/>
          </a:prstGeom>
          <a:noFill/>
        </p:spPr>
        <p:txBody>
          <a:bodyPr wrap="square" rtlCol="0">
            <a:spAutoFit/>
          </a:bodyPr>
          <a:lstStyle/>
          <a:p>
            <a:r>
              <a:rPr lang="en-US" dirty="0"/>
              <a:t>User Dashboard</a:t>
            </a:r>
            <a:r>
              <a:rPr lang="en-US" dirty="0" smtClean="0"/>
              <a:t>:</a:t>
            </a:r>
          </a:p>
          <a:p>
            <a:endParaRPr lang="en-IN" dirty="0"/>
          </a:p>
          <a:p>
            <a:r>
              <a:rPr lang="en-US" dirty="0"/>
              <a:t> It contains the list of leaves that the user applied.</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1287"/>
            <a:ext cx="9144000" cy="4195425"/>
          </a:xfrm>
          <a:prstGeom prst="rect">
            <a:avLst/>
          </a:prstGeom>
        </p:spPr>
      </p:pic>
    </p:spTree>
    <p:extLst>
      <p:ext uri="{BB962C8B-B14F-4D97-AF65-F5344CB8AC3E}">
        <p14:creationId xmlns:p14="http://schemas.microsoft.com/office/powerpoint/2010/main" val="655451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21760"/>
            <a:ext cx="7848872" cy="646331"/>
          </a:xfrm>
          <a:prstGeom prst="rect">
            <a:avLst/>
          </a:prstGeom>
        </p:spPr>
        <p:txBody>
          <a:bodyPr wrap="square">
            <a:spAutoFit/>
          </a:bodyPr>
          <a:lstStyle/>
          <a:p>
            <a:r>
              <a:rPr lang="en-US" dirty="0"/>
              <a:t>Apply leave: </a:t>
            </a:r>
            <a:endParaRPr lang="en-IN" dirty="0"/>
          </a:p>
          <a:p>
            <a:r>
              <a:rPr lang="en-US" dirty="0"/>
              <a:t>The leave application form will be opened for applying the leave.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8259"/>
            <a:ext cx="9144000" cy="5441482"/>
          </a:xfrm>
          <a:prstGeom prst="rect">
            <a:avLst/>
          </a:prstGeom>
        </p:spPr>
      </p:pic>
    </p:spTree>
    <p:extLst>
      <p:ext uri="{BB962C8B-B14F-4D97-AF65-F5344CB8AC3E}">
        <p14:creationId xmlns:p14="http://schemas.microsoft.com/office/powerpoint/2010/main" val="31606551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6567824" cy="646331"/>
          </a:xfrm>
          <a:prstGeom prst="rect">
            <a:avLst/>
          </a:prstGeom>
          <a:noFill/>
        </p:spPr>
        <p:txBody>
          <a:bodyPr wrap="none" rtlCol="0">
            <a:spAutoFit/>
          </a:bodyPr>
          <a:lstStyle/>
          <a:p>
            <a:r>
              <a:rPr lang="en-US" dirty="0"/>
              <a:t>Pending Leave: </a:t>
            </a:r>
            <a:endParaRPr lang="en-IN" dirty="0"/>
          </a:p>
          <a:p>
            <a:r>
              <a:rPr lang="en-US" dirty="0"/>
              <a:t> It will display the list of leaves which are at the pending</a:t>
            </a:r>
            <a:r>
              <a:rPr lang="en-US" dirty="0" smtClean="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9028"/>
            <a:ext cx="9144000" cy="4779944"/>
          </a:xfrm>
          <a:prstGeom prst="rect">
            <a:avLst/>
          </a:prstGeom>
        </p:spPr>
      </p:pic>
    </p:spTree>
    <p:extLst>
      <p:ext uri="{BB962C8B-B14F-4D97-AF65-F5344CB8AC3E}">
        <p14:creationId xmlns:p14="http://schemas.microsoft.com/office/powerpoint/2010/main" val="11448829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6552728" cy="923330"/>
          </a:xfrm>
          <a:prstGeom prst="rect">
            <a:avLst/>
          </a:prstGeom>
          <a:noFill/>
        </p:spPr>
        <p:txBody>
          <a:bodyPr wrap="square" rtlCol="0">
            <a:spAutoFit/>
          </a:bodyPr>
          <a:lstStyle/>
          <a:p>
            <a:r>
              <a:rPr lang="en-US" dirty="0"/>
              <a:t>Approved Leave</a:t>
            </a:r>
            <a:r>
              <a:rPr lang="en-US" dirty="0" smtClean="0"/>
              <a:t>:</a:t>
            </a:r>
            <a:r>
              <a:rPr lang="en-US" dirty="0"/>
              <a:t> </a:t>
            </a:r>
            <a:endParaRPr lang="en-IN" dirty="0"/>
          </a:p>
          <a:p>
            <a:r>
              <a:rPr lang="en-US" dirty="0"/>
              <a:t> The total list of the leaves which are approved by the admin</a:t>
            </a:r>
            <a:r>
              <a:rPr lang="en-US" dirty="0" smtClean="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389"/>
            <a:ext cx="9144000" cy="4697222"/>
          </a:xfrm>
          <a:prstGeom prst="rect">
            <a:avLst/>
          </a:prstGeom>
        </p:spPr>
      </p:pic>
    </p:spTree>
    <p:extLst>
      <p:ext uri="{BB962C8B-B14F-4D97-AF65-F5344CB8AC3E}">
        <p14:creationId xmlns:p14="http://schemas.microsoft.com/office/powerpoint/2010/main" val="15460029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620688"/>
            <a:ext cx="6552728" cy="4124206"/>
          </a:xfrm>
          <a:prstGeom prst="rect">
            <a:avLst/>
          </a:prstGeom>
          <a:noFill/>
        </p:spPr>
        <p:txBody>
          <a:bodyPr wrap="square" rtlCol="0">
            <a:spAutoFit/>
          </a:bodyPr>
          <a:lstStyle/>
          <a:p>
            <a:r>
              <a:rPr lang="en-US" sz="2000" dirty="0" smtClean="0"/>
              <a:t>Introduction</a:t>
            </a:r>
          </a:p>
          <a:p>
            <a:endParaRPr lang="en-US" sz="2000" dirty="0"/>
          </a:p>
          <a:p>
            <a:pPr marL="285750" lvl="0" indent="-285750">
              <a:buFont typeface="Arial" pitchFamily="34" charset="0"/>
              <a:buChar char="•"/>
            </a:pPr>
            <a:r>
              <a:rPr lang="en-US" sz="1600" dirty="0"/>
              <a:t>Our project addresses the challenge of efficiently managing employee leave requests and tracking leave balances within our organization. We've developed a user-friendly system that automates the leave application process,</a:t>
            </a:r>
            <a:endParaRPr lang="en-IN" sz="1600" dirty="0"/>
          </a:p>
          <a:p>
            <a:pPr marL="285750" lvl="0" indent="-285750">
              <a:buFont typeface="Arial" pitchFamily="34" charset="0"/>
              <a:buChar char="•"/>
            </a:pPr>
            <a:r>
              <a:rPr lang="en-US" sz="1600" dirty="0"/>
              <a:t>provides real-time visibility of leave </a:t>
            </a:r>
            <a:r>
              <a:rPr lang="en-US" sz="1600" dirty="0" smtClean="0"/>
              <a:t>status, </a:t>
            </a:r>
            <a:r>
              <a:rPr lang="en-US" sz="1600" dirty="0"/>
              <a:t>and enhances overall employee satisfaction and operational efficiency. </a:t>
            </a:r>
            <a:endParaRPr lang="en-IN" sz="1600" dirty="0"/>
          </a:p>
          <a:p>
            <a:pPr marL="285750" lvl="0" indent="-285750">
              <a:buFont typeface="Arial" pitchFamily="34" charset="0"/>
              <a:buChar char="•"/>
            </a:pPr>
            <a:r>
              <a:rPr lang="en-US" sz="1600" dirty="0" smtClean="0"/>
              <a:t>It gives smooth operation of organization while respecting employee rights and welfare</a:t>
            </a:r>
            <a:r>
              <a:rPr lang="en-US" sz="1600" dirty="0" smtClean="0"/>
              <a:t>.</a:t>
            </a:r>
          </a:p>
          <a:p>
            <a:pPr marL="285750" lvl="0" indent="-285750">
              <a:buFont typeface="Arial" pitchFamily="34" charset="0"/>
              <a:buChar char="•"/>
            </a:pPr>
            <a:r>
              <a:rPr lang="en-US" sz="1600" dirty="0" smtClean="0"/>
              <a:t>Effective leave management system balances the needs of organization with the personal and professional needs of its employee.  </a:t>
            </a:r>
            <a:endParaRPr lang="en-IN" sz="1600" dirty="0"/>
          </a:p>
          <a:p>
            <a:endParaRPr lang="en-US" sz="1400" dirty="0" smtClean="0"/>
          </a:p>
          <a:p>
            <a:endParaRPr lang="en-US" dirty="0"/>
          </a:p>
          <a:p>
            <a:endParaRPr lang="en-IN" sz="1400" dirty="0"/>
          </a:p>
        </p:txBody>
      </p:sp>
    </p:spTree>
    <p:extLst>
      <p:ext uri="{BB962C8B-B14F-4D97-AF65-F5344CB8AC3E}">
        <p14:creationId xmlns:p14="http://schemas.microsoft.com/office/powerpoint/2010/main" val="190852507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92696"/>
            <a:ext cx="7992888" cy="3754874"/>
          </a:xfrm>
          <a:prstGeom prst="rect">
            <a:avLst/>
          </a:prstGeom>
          <a:noFill/>
        </p:spPr>
        <p:txBody>
          <a:bodyPr wrap="square" rtlCol="0">
            <a:spAutoFit/>
          </a:bodyPr>
          <a:lstStyle/>
          <a:p>
            <a:r>
              <a:rPr lang="en-US" sz="2000" b="1" dirty="0"/>
              <a:t>Conclusion</a:t>
            </a:r>
            <a:endParaRPr lang="en-IN" sz="2000" dirty="0"/>
          </a:p>
          <a:p>
            <a:pPr marL="285750" lvl="0" indent="-285750">
              <a:buFont typeface="Arial" pitchFamily="34" charset="0"/>
              <a:buChar char="•"/>
            </a:pPr>
            <a:r>
              <a:rPr lang="en-US" sz="2000" dirty="0"/>
              <a:t>In conclusion, effective employee leave management is essential for maintaining a well-organized and productive workplace.</a:t>
            </a:r>
            <a:endParaRPr lang="en-IN" sz="2000" dirty="0"/>
          </a:p>
          <a:p>
            <a:pPr marL="285750" lvl="0" indent="-285750">
              <a:buFont typeface="Arial" pitchFamily="34" charset="0"/>
              <a:buChar char="•"/>
            </a:pPr>
            <a:r>
              <a:rPr lang="en-US" sz="2000" dirty="0"/>
              <a:t>By implementing a streamlined system for handling leave requests, approvals, and tracking, reduce administrative burdens, and improve employee satisfaction.</a:t>
            </a:r>
            <a:endParaRPr lang="en-IN" sz="2000" dirty="0"/>
          </a:p>
          <a:p>
            <a:pPr marL="285750" lvl="0" indent="-285750">
              <a:buFont typeface="Arial" pitchFamily="34" charset="0"/>
              <a:buChar char="•"/>
            </a:pPr>
            <a:r>
              <a:rPr lang="en-US" sz="2000" dirty="0"/>
              <a:t>A well-managed leave system not only supports employees in balancing their work and personal lives but also contributes to overall operational efficiency and better resource planning. </a:t>
            </a:r>
            <a:endParaRPr lang="en-IN" sz="2000" dirty="0"/>
          </a:p>
          <a:p>
            <a:endParaRPr lang="en-IN" sz="2000" dirty="0"/>
          </a:p>
        </p:txBody>
      </p:sp>
    </p:spTree>
    <p:extLst>
      <p:ext uri="{BB962C8B-B14F-4D97-AF65-F5344CB8AC3E}">
        <p14:creationId xmlns:p14="http://schemas.microsoft.com/office/powerpoint/2010/main" val="404316054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3" y="836712"/>
            <a:ext cx="7128792" cy="3970318"/>
          </a:xfrm>
          <a:prstGeom prst="rect">
            <a:avLst/>
          </a:prstGeom>
          <a:noFill/>
        </p:spPr>
        <p:txBody>
          <a:bodyPr wrap="square" rtlCol="0">
            <a:spAutoFit/>
          </a:bodyPr>
          <a:lstStyle/>
          <a:p>
            <a:r>
              <a:rPr lang="en-US" b="1" dirty="0"/>
              <a:t>Future Scope </a:t>
            </a:r>
            <a:endParaRPr lang="en-IN" dirty="0"/>
          </a:p>
          <a:p>
            <a:r>
              <a:rPr lang="en-US" dirty="0"/>
              <a:t> </a:t>
            </a:r>
            <a:endParaRPr lang="en-IN" dirty="0"/>
          </a:p>
          <a:p>
            <a:pPr marL="285750" lvl="0" indent="-285750">
              <a:buFont typeface="Arial" pitchFamily="34" charset="0"/>
              <a:buChar char="•"/>
            </a:pPr>
            <a:r>
              <a:rPr lang="en-US" dirty="0"/>
              <a:t>The future scope of employee leave management lies in leveraging advanced technologies and data analytics to further enhance efficiency and flexibility. </a:t>
            </a:r>
            <a:endParaRPr lang="en-IN" dirty="0"/>
          </a:p>
          <a:p>
            <a:pPr marL="285750" lvl="0" indent="-285750">
              <a:buFont typeface="Arial" pitchFamily="34" charset="0"/>
              <a:buChar char="•"/>
            </a:pPr>
            <a:r>
              <a:rPr lang="en-US" dirty="0"/>
              <a:t>This includes integrating artificial intelligence to predict leave patterns and automate approvals, implementing more personalized leave policies through machine learning, and using real-time data to optimize workforce planning.</a:t>
            </a:r>
            <a:endParaRPr lang="en-IN" dirty="0"/>
          </a:p>
          <a:p>
            <a:pPr marL="285750" lvl="0" indent="-285750">
              <a:buFont typeface="Arial" pitchFamily="34" charset="0"/>
              <a:buChar char="•"/>
            </a:pPr>
            <a:r>
              <a:rPr lang="en-US" dirty="0"/>
              <a:t>Additionally, the rise of remote work and flexible schedules will drive the need for more adaptive leave management solutions that accommodate diverse working arrangements and support a more dynamic work environment.</a:t>
            </a:r>
            <a:endParaRPr lang="en-IN" dirty="0"/>
          </a:p>
          <a:p>
            <a:endParaRPr lang="en-IN" dirty="0"/>
          </a:p>
        </p:txBody>
      </p:sp>
    </p:spTree>
    <p:extLst>
      <p:ext uri="{BB962C8B-B14F-4D97-AF65-F5344CB8AC3E}">
        <p14:creationId xmlns:p14="http://schemas.microsoft.com/office/powerpoint/2010/main" val="224332685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9752" y="1556792"/>
            <a:ext cx="4320480" cy="2800767"/>
          </a:xfrm>
          <a:prstGeom prst="rect">
            <a:avLst/>
          </a:prstGeom>
          <a:noFill/>
        </p:spPr>
        <p:txBody>
          <a:bodyPr wrap="square" rtlCol="0">
            <a:spAutoFit/>
          </a:bodyPr>
          <a:lstStyle/>
          <a:p>
            <a:pPr algn="ctr"/>
            <a:r>
              <a:rPr lang="en-US" sz="8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r>
              <a:rPr lang="en-US" dirty="0" smtClean="0"/>
              <a:t> </a:t>
            </a:r>
            <a:endParaRPr lang="en-IN" dirty="0"/>
          </a:p>
        </p:txBody>
      </p:sp>
    </p:spTree>
    <p:extLst>
      <p:ext uri="{BB962C8B-B14F-4D97-AF65-F5344CB8AC3E}">
        <p14:creationId xmlns:p14="http://schemas.microsoft.com/office/powerpoint/2010/main" val="29149288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048" y="1196752"/>
            <a:ext cx="6336704" cy="3970318"/>
          </a:xfrm>
          <a:prstGeom prst="rect">
            <a:avLst/>
          </a:prstGeom>
          <a:noFill/>
        </p:spPr>
        <p:txBody>
          <a:bodyPr wrap="square" rtlCol="0">
            <a:spAutoFit/>
          </a:bodyPr>
          <a:lstStyle/>
          <a:p>
            <a:r>
              <a:rPr lang="en-US" sz="1400" b="1" dirty="0" smtClean="0"/>
              <a:t>LITERATURE </a:t>
            </a:r>
            <a:r>
              <a:rPr lang="en-US" sz="1400" b="1" dirty="0"/>
              <a:t>SURVEY</a:t>
            </a:r>
            <a:endParaRPr lang="en-IN" sz="1400" dirty="0"/>
          </a:p>
          <a:p>
            <a:r>
              <a:rPr lang="en-US" sz="1400" b="1" dirty="0"/>
              <a:t>1</a:t>
            </a:r>
            <a:r>
              <a:rPr lang="en-US" sz="1400" dirty="0"/>
              <a:t> </a:t>
            </a:r>
            <a:r>
              <a:rPr lang="en-US" sz="1400" b="1" dirty="0"/>
              <a:t>Importance of Effective Leave Management</a:t>
            </a:r>
            <a:endParaRPr lang="en-IN" sz="1400" dirty="0"/>
          </a:p>
          <a:p>
            <a:r>
              <a:rPr lang="en-US" sz="1400" dirty="0"/>
              <a:t>Effective leave management is critical for maintaining organizational productivity while ensuring employee satisfaction. It ensures that employees take necessary breaks without disrupting business operations, which is crucial for their health and work life balance.</a:t>
            </a:r>
            <a:endParaRPr lang="en-IN" sz="1400" dirty="0"/>
          </a:p>
          <a:p>
            <a:r>
              <a:rPr lang="en-US" sz="1400" b="1" dirty="0"/>
              <a:t>2</a:t>
            </a:r>
            <a:r>
              <a:rPr lang="en-US" sz="1400" dirty="0"/>
              <a:t> </a:t>
            </a:r>
            <a:r>
              <a:rPr lang="en-US" sz="1400" b="1" dirty="0"/>
              <a:t>Challenges in Leave Management</a:t>
            </a:r>
            <a:endParaRPr lang="en-IN" sz="1400" dirty="0"/>
          </a:p>
          <a:p>
            <a:r>
              <a:rPr lang="en-US" sz="1400" dirty="0"/>
              <a:t>Despite its importance, many organizations struggle with managing employee leave efficiently. These challenges often result in disputes between employees and management, reduced employee morale, and potential legal issues. Identified several common challenges, including inadequate tracking systems, lack of transparency.</a:t>
            </a:r>
            <a:endParaRPr lang="en-IN" sz="1400" dirty="0"/>
          </a:p>
          <a:p>
            <a:r>
              <a:rPr lang="en-US" sz="1400" b="1" dirty="0"/>
              <a:t>3 Technological Solutions</a:t>
            </a:r>
            <a:endParaRPr lang="en-IN" sz="1400" dirty="0"/>
          </a:p>
          <a:p>
            <a:r>
              <a:rPr lang="en-US" sz="1400" dirty="0"/>
              <a:t>The advent of technology has provided several solutions to the challenges of leave management. Cloud based leave management systems offer automated tracking, real time data access, and improved compliance with legal requirements</a:t>
            </a:r>
            <a:endParaRPr lang="en-IN" sz="1400" dirty="0"/>
          </a:p>
          <a:p>
            <a:endParaRPr lang="en-IN" sz="1400" dirty="0"/>
          </a:p>
        </p:txBody>
      </p:sp>
    </p:spTree>
    <p:extLst>
      <p:ext uri="{BB962C8B-B14F-4D97-AF65-F5344CB8AC3E}">
        <p14:creationId xmlns:p14="http://schemas.microsoft.com/office/powerpoint/2010/main" val="130101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7560840" cy="3139321"/>
          </a:xfrm>
          <a:prstGeom prst="rect">
            <a:avLst/>
          </a:prstGeom>
          <a:noFill/>
        </p:spPr>
        <p:txBody>
          <a:bodyPr wrap="square" rtlCol="0">
            <a:spAutoFit/>
          </a:bodyPr>
          <a:lstStyle/>
          <a:p>
            <a:r>
              <a:rPr lang="en-US" b="1" dirty="0"/>
              <a:t>Objective of the project</a:t>
            </a:r>
            <a:endParaRPr lang="en-IN" dirty="0"/>
          </a:p>
          <a:p>
            <a:r>
              <a:rPr lang="en-US" dirty="0"/>
              <a:t> </a:t>
            </a:r>
            <a:endParaRPr lang="en-IN" dirty="0"/>
          </a:p>
          <a:p>
            <a:pPr marL="285750" lvl="0" indent="-285750">
              <a:buFont typeface="Arial" pitchFamily="34" charset="0"/>
              <a:buChar char="•"/>
            </a:pPr>
            <a:r>
              <a:rPr lang="en-US" dirty="0"/>
              <a:t>The objective of an employee leave management project is to ensure a seamless, efficient, and transparent process for handling employee leave requests.</a:t>
            </a:r>
            <a:endParaRPr lang="en-IN" dirty="0"/>
          </a:p>
          <a:p>
            <a:pPr marL="285750" lvl="0" indent="-285750">
              <a:buFont typeface="Arial" pitchFamily="34" charset="0"/>
              <a:buChar char="•"/>
            </a:pPr>
            <a:r>
              <a:rPr lang="en-US" dirty="0"/>
              <a:t>This involves adhering to legal and regulatory requirements, streamlining application and approval procedures, and minimizing errors in leave records.</a:t>
            </a:r>
            <a:endParaRPr lang="en-IN" dirty="0"/>
          </a:p>
          <a:p>
            <a:pPr marL="285750" lvl="0" indent="-285750">
              <a:buFont typeface="Arial" pitchFamily="34" charset="0"/>
              <a:buChar char="•"/>
            </a:pPr>
            <a:r>
              <a:rPr lang="en-US" dirty="0"/>
              <a:t>The project aims to enhance employee satisfaction by providing clear guidelines and fair leave policies, while also reducing the administrative </a:t>
            </a:r>
            <a:r>
              <a:rPr lang="en-US" dirty="0" smtClean="0"/>
              <a:t>workload for HR and Admins. </a:t>
            </a:r>
            <a:endParaRPr lang="en-IN" dirty="0" smtClean="0"/>
          </a:p>
        </p:txBody>
      </p:sp>
    </p:spTree>
    <p:extLst>
      <p:ext uri="{BB962C8B-B14F-4D97-AF65-F5344CB8AC3E}">
        <p14:creationId xmlns:p14="http://schemas.microsoft.com/office/powerpoint/2010/main" val="346079017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0156" y="908720"/>
            <a:ext cx="7704856" cy="5170646"/>
          </a:xfrm>
          <a:prstGeom prst="rect">
            <a:avLst/>
          </a:prstGeom>
          <a:noFill/>
        </p:spPr>
        <p:txBody>
          <a:bodyPr wrap="square" rtlCol="0">
            <a:spAutoFit/>
          </a:bodyPr>
          <a:lstStyle/>
          <a:p>
            <a:pPr>
              <a:spcAft>
                <a:spcPts val="0"/>
              </a:spcAft>
            </a:pPr>
            <a:r>
              <a:rPr lang="en-US" sz="2400" b="1" dirty="0" smtClean="0">
                <a:latin typeface="Times New Roman"/>
                <a:ea typeface="Times New Roman"/>
              </a:rPr>
              <a:t>Implementation</a:t>
            </a:r>
            <a:endParaRPr lang="en-IN" sz="1200" dirty="0" smtClean="0">
              <a:effectLst/>
              <a:latin typeface="Times New Roman"/>
              <a:ea typeface="Times New Roman"/>
            </a:endParaRPr>
          </a:p>
          <a:p>
            <a:pPr>
              <a:spcAft>
                <a:spcPts val="0"/>
              </a:spcAft>
            </a:pPr>
            <a:r>
              <a:rPr lang="en-US" dirty="0">
                <a:latin typeface="Times New Roman"/>
                <a:ea typeface="Times New Roman"/>
              </a:rPr>
              <a:t> </a:t>
            </a:r>
            <a:endParaRPr lang="en-IN" sz="1200" dirty="0" smtClean="0">
              <a:effectLst/>
              <a:latin typeface="Times New Roman"/>
              <a:ea typeface="Times New Roman"/>
            </a:endParaRPr>
          </a:p>
          <a:p>
            <a:pPr>
              <a:spcAft>
                <a:spcPts val="0"/>
              </a:spcAft>
            </a:pPr>
            <a:r>
              <a:rPr lang="en-IN" sz="1600" b="1" dirty="0" smtClean="0">
                <a:effectLst/>
                <a:latin typeface="Times New Roman"/>
                <a:ea typeface="Times New Roman"/>
              </a:rPr>
              <a:t>Designing the User Interface </a:t>
            </a:r>
            <a:endParaRPr lang="en-IN" sz="1600" dirty="0" smtClean="0">
              <a:effectLst/>
              <a:latin typeface="Times New Roman"/>
              <a:ea typeface="Times New Roman"/>
            </a:endParaRP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Login Page</a:t>
            </a:r>
            <a:r>
              <a:rPr lang="en-IN" sz="1600" dirty="0" smtClean="0">
                <a:effectLst/>
                <a:latin typeface="Times New Roman"/>
                <a:ea typeface="Times New Roman"/>
              </a:rPr>
              <a:t>: Create a simple and secure login page.</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Dashboard</a:t>
            </a:r>
            <a:r>
              <a:rPr lang="en-IN" sz="1600" dirty="0" smtClean="0">
                <a:effectLst/>
                <a:latin typeface="Times New Roman"/>
                <a:ea typeface="Times New Roman"/>
              </a:rPr>
              <a:t>: Design a user dashboard with navigation to various functions (leave application, leave status, etc.).</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Leave Application Form</a:t>
            </a:r>
            <a:r>
              <a:rPr lang="en-IN" sz="1600" dirty="0" smtClean="0">
                <a:effectLst/>
                <a:latin typeface="Times New Roman"/>
                <a:ea typeface="Times New Roman"/>
              </a:rPr>
              <a:t>: Include fields for leave type, dates, reason, etc.</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Leave Approval Workflow</a:t>
            </a:r>
            <a:r>
              <a:rPr lang="en-IN" sz="1600" dirty="0" smtClean="0">
                <a:effectLst/>
                <a:latin typeface="Times New Roman"/>
                <a:ea typeface="Times New Roman"/>
              </a:rPr>
              <a:t>: Interface for Admin to approve or reject leave requests.</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Reporting</a:t>
            </a:r>
            <a:r>
              <a:rPr lang="en-IN" sz="1600" dirty="0" smtClean="0">
                <a:effectLst/>
                <a:latin typeface="Times New Roman"/>
                <a:ea typeface="Times New Roman"/>
              </a:rPr>
              <a:t>: Generate and view leave status.</a:t>
            </a:r>
          </a:p>
          <a:p>
            <a:pPr>
              <a:spcAft>
                <a:spcPts val="0"/>
              </a:spcAft>
            </a:pPr>
            <a:r>
              <a:rPr lang="en-IN" sz="1600" b="1" dirty="0" smtClean="0">
                <a:effectLst/>
                <a:latin typeface="Times New Roman"/>
                <a:ea typeface="Times New Roman"/>
              </a:rPr>
              <a:t> Development</a:t>
            </a:r>
            <a:endParaRPr lang="en-IN" sz="1600" dirty="0" smtClean="0">
              <a:effectLst/>
              <a:latin typeface="Times New Roman"/>
              <a:ea typeface="Times New Roman"/>
            </a:endParaRP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Technology Stack</a:t>
            </a:r>
            <a:r>
              <a:rPr lang="en-IN" sz="1600" dirty="0" smtClean="0">
                <a:effectLst/>
                <a:latin typeface="Times New Roman"/>
                <a:ea typeface="Times New Roman"/>
              </a:rPr>
              <a:t>: Choose appropriate technologies ( HTML/CSS/JavaScript for front-end, Node.js, </a:t>
            </a:r>
            <a:r>
              <a:rPr lang="en-IN" sz="1600" dirty="0" err="1" smtClean="0">
                <a:effectLst/>
                <a:latin typeface="Times New Roman"/>
                <a:ea typeface="Times New Roman"/>
              </a:rPr>
              <a:t>Php</a:t>
            </a:r>
            <a:r>
              <a:rPr lang="en-IN" sz="1600" dirty="0" smtClean="0">
                <a:effectLst/>
                <a:latin typeface="Times New Roman"/>
                <a:ea typeface="Times New Roman"/>
              </a:rPr>
              <a:t> for back-end, SQL/</a:t>
            </a:r>
            <a:r>
              <a:rPr lang="en-IN" sz="1600" dirty="0" err="1" smtClean="0">
                <a:effectLst/>
                <a:latin typeface="Times New Roman"/>
                <a:ea typeface="Times New Roman"/>
              </a:rPr>
              <a:t>mySQL</a:t>
            </a:r>
            <a:r>
              <a:rPr lang="en-IN" sz="1600" dirty="0" smtClean="0">
                <a:effectLst/>
                <a:latin typeface="Times New Roman"/>
                <a:ea typeface="Times New Roman"/>
              </a:rPr>
              <a:t> for the database).</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Authentication System</a:t>
            </a:r>
            <a:r>
              <a:rPr lang="en-IN" sz="1600" dirty="0" smtClean="0">
                <a:effectLst/>
                <a:latin typeface="Times New Roman"/>
                <a:ea typeface="Times New Roman"/>
              </a:rPr>
              <a:t>: Implement user authentication and authorization.</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Database Design</a:t>
            </a:r>
            <a:r>
              <a:rPr lang="en-IN" sz="1600" dirty="0" smtClean="0">
                <a:effectLst/>
                <a:latin typeface="Times New Roman"/>
                <a:ea typeface="Times New Roman"/>
              </a:rPr>
              <a:t>: Create tables for users, leave requests, etc.</a:t>
            </a:r>
          </a:p>
          <a:p>
            <a:pPr>
              <a:spcAft>
                <a:spcPts val="0"/>
              </a:spcAft>
            </a:pPr>
            <a:r>
              <a:rPr lang="en-IN" sz="1600" b="1" dirty="0" smtClean="0">
                <a:effectLst/>
                <a:latin typeface="Times New Roman"/>
                <a:ea typeface="Times New Roman"/>
              </a:rPr>
              <a:t>Designing the Admin Interface </a:t>
            </a:r>
            <a:endParaRPr lang="en-IN" sz="1600" dirty="0" smtClean="0">
              <a:effectLst/>
              <a:latin typeface="Times New Roman"/>
              <a:ea typeface="Times New Roman"/>
            </a:endParaRP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Login Page</a:t>
            </a:r>
            <a:r>
              <a:rPr lang="en-IN" sz="1600" dirty="0" smtClean="0">
                <a:effectLst/>
                <a:latin typeface="Times New Roman"/>
                <a:ea typeface="Times New Roman"/>
              </a:rPr>
              <a:t>: Create a simple and secure login page.</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Dashboard</a:t>
            </a:r>
            <a:r>
              <a:rPr lang="en-IN" sz="1600" dirty="0" smtClean="0">
                <a:effectLst/>
                <a:latin typeface="Times New Roman"/>
                <a:ea typeface="Times New Roman"/>
              </a:rPr>
              <a:t>: Design a admin dashboard with navigation to various functions ( display pending leaves , leave approve/reject, total leaves of employees, add/delete employees etc.).</a:t>
            </a:r>
          </a:p>
          <a:p>
            <a:pPr marL="342900" lvl="0" indent="-342900">
              <a:spcAft>
                <a:spcPts val="0"/>
              </a:spcAft>
              <a:buSzPts val="1000"/>
              <a:buFont typeface="Symbol"/>
              <a:buChar char=""/>
              <a:tabLst>
                <a:tab pos="457200" algn="l"/>
              </a:tabLst>
            </a:pPr>
            <a:r>
              <a:rPr lang="en-IN" sz="1600" b="1" dirty="0" smtClean="0">
                <a:effectLst/>
                <a:latin typeface="Times New Roman"/>
                <a:ea typeface="Times New Roman"/>
              </a:rPr>
              <a:t>Reporting</a:t>
            </a:r>
            <a:r>
              <a:rPr lang="en-IN" sz="1600" dirty="0" smtClean="0">
                <a:effectLst/>
                <a:latin typeface="Times New Roman"/>
                <a:ea typeface="Times New Roman"/>
              </a:rPr>
              <a:t>: Generate and view leave status.</a:t>
            </a:r>
            <a:endParaRPr lang="en-IN" sz="1600" dirty="0">
              <a:effectLst/>
              <a:latin typeface="Times New Roman"/>
              <a:ea typeface="Times New Roman"/>
            </a:endParaRPr>
          </a:p>
        </p:txBody>
      </p:sp>
    </p:spTree>
    <p:extLst>
      <p:ext uri="{BB962C8B-B14F-4D97-AF65-F5344CB8AC3E}">
        <p14:creationId xmlns:p14="http://schemas.microsoft.com/office/powerpoint/2010/main" val="274472270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0"/>
            <a:ext cx="7992888" cy="5509200"/>
          </a:xfrm>
          <a:prstGeom prst="rect">
            <a:avLst/>
          </a:prstGeom>
          <a:noFill/>
        </p:spPr>
        <p:txBody>
          <a:bodyPr wrap="square" rtlCol="0">
            <a:spAutoFit/>
          </a:bodyPr>
          <a:lstStyle/>
          <a:p>
            <a:r>
              <a:rPr lang="en-US" sz="1600" b="1" dirty="0"/>
              <a:t>System Workflow</a:t>
            </a:r>
            <a:endParaRPr lang="en-IN" sz="1200" dirty="0"/>
          </a:p>
          <a:p>
            <a:endParaRPr lang="en-IN" sz="1600" b="1" dirty="0" smtClean="0"/>
          </a:p>
          <a:p>
            <a:r>
              <a:rPr lang="en-IN" sz="1600" b="1" dirty="0" smtClean="0"/>
              <a:t>1</a:t>
            </a:r>
            <a:r>
              <a:rPr lang="en-IN" sz="1600" b="1" dirty="0"/>
              <a:t>. Employee Login and Leave Request Submission</a:t>
            </a:r>
            <a:endParaRPr lang="en-IN" b="1" dirty="0"/>
          </a:p>
          <a:p>
            <a:pPr lvl="0"/>
            <a:r>
              <a:rPr lang="en-US" sz="1600" dirty="0" smtClean="0"/>
              <a:t>Login:</a:t>
            </a:r>
            <a:endParaRPr lang="en-IN" dirty="0" smtClean="0"/>
          </a:p>
          <a:p>
            <a:pPr lvl="0"/>
            <a:r>
              <a:rPr lang="en-US" sz="1600" dirty="0" smtClean="0"/>
              <a:t>Employee </a:t>
            </a:r>
            <a:r>
              <a:rPr lang="en-US" sz="1600" dirty="0"/>
              <a:t>logs into the leave management system using their credentials.</a:t>
            </a:r>
            <a:endParaRPr lang="en-IN" dirty="0"/>
          </a:p>
          <a:p>
            <a:pPr lvl="0"/>
            <a:r>
              <a:rPr lang="en-US" sz="1600" dirty="0"/>
              <a:t>Leave Request Form:</a:t>
            </a:r>
            <a:endParaRPr lang="en-IN" dirty="0"/>
          </a:p>
          <a:p>
            <a:pPr lvl="1"/>
            <a:r>
              <a:rPr lang="en-US" sz="1600" dirty="0"/>
              <a:t>Employee accesses the leave request form.</a:t>
            </a:r>
            <a:endParaRPr lang="en-IN" dirty="0"/>
          </a:p>
          <a:p>
            <a:pPr lvl="1"/>
            <a:r>
              <a:rPr lang="en-US" sz="1600" dirty="0"/>
              <a:t>Fills in details such as leave type (vacation, sick, etc.), start date, end date, and reason for leave.</a:t>
            </a:r>
            <a:endParaRPr lang="en-IN" dirty="0"/>
          </a:p>
          <a:p>
            <a:pPr lvl="0"/>
            <a:r>
              <a:rPr lang="en-US" sz="1600" dirty="0"/>
              <a:t>Submit Request:</a:t>
            </a:r>
            <a:endParaRPr lang="en-IN" dirty="0"/>
          </a:p>
          <a:p>
            <a:pPr lvl="1"/>
            <a:r>
              <a:rPr lang="en-US" sz="1600" dirty="0"/>
              <a:t>Employee submits the leave request.</a:t>
            </a:r>
            <a:endParaRPr lang="en-IN" dirty="0"/>
          </a:p>
          <a:p>
            <a:r>
              <a:rPr lang="en-IN" sz="1600" b="1" dirty="0"/>
              <a:t>2. Request Processing</a:t>
            </a:r>
            <a:endParaRPr lang="en-IN" b="1" dirty="0"/>
          </a:p>
          <a:p>
            <a:pPr lvl="1"/>
            <a:r>
              <a:rPr lang="en-US" sz="1600" dirty="0" smtClean="0"/>
              <a:t>Notification to Admin</a:t>
            </a:r>
            <a:endParaRPr lang="en-IN" dirty="0" smtClean="0"/>
          </a:p>
          <a:p>
            <a:r>
              <a:rPr lang="en-IN" sz="1600" b="1" dirty="0" smtClean="0"/>
              <a:t>3</a:t>
            </a:r>
            <a:r>
              <a:rPr lang="en-IN" sz="1600" b="1" dirty="0"/>
              <a:t>. Admin Review and Decision</a:t>
            </a:r>
            <a:endParaRPr lang="en-IN" b="1" dirty="0"/>
          </a:p>
          <a:p>
            <a:pPr lvl="0"/>
            <a:r>
              <a:rPr lang="en-US" sz="1600" dirty="0"/>
              <a:t>Review Request:</a:t>
            </a:r>
            <a:endParaRPr lang="en-IN" dirty="0"/>
          </a:p>
          <a:p>
            <a:pPr lvl="1"/>
            <a:r>
              <a:rPr lang="en-US" sz="1600" dirty="0"/>
              <a:t>Admin reviews the leave request details.</a:t>
            </a:r>
            <a:endParaRPr lang="en-IN" dirty="0"/>
          </a:p>
          <a:p>
            <a:pPr lvl="0"/>
            <a:r>
              <a:rPr lang="en-US" sz="1600" dirty="0"/>
              <a:t>Decision:</a:t>
            </a:r>
            <a:endParaRPr lang="en-IN" dirty="0"/>
          </a:p>
          <a:p>
            <a:pPr lvl="1"/>
            <a:r>
              <a:rPr lang="en-US" sz="1600" dirty="0"/>
              <a:t>Admin approves or rejects the request.</a:t>
            </a:r>
            <a:endParaRPr lang="en-IN" dirty="0"/>
          </a:p>
          <a:p>
            <a:r>
              <a:rPr lang="en-IN" sz="1600" b="1" dirty="0"/>
              <a:t>4. Notification and Update</a:t>
            </a:r>
            <a:endParaRPr lang="en-IN" b="1" dirty="0"/>
          </a:p>
          <a:p>
            <a:pPr lvl="0"/>
            <a:r>
              <a:rPr lang="en-US" sz="1600" dirty="0"/>
              <a:t>Notification to Employee:</a:t>
            </a:r>
            <a:endParaRPr lang="en-IN" dirty="0"/>
          </a:p>
          <a:p>
            <a:pPr lvl="1"/>
            <a:r>
              <a:rPr lang="en-US" sz="1600" dirty="0"/>
              <a:t>The system notifies the employee of the Admin's </a:t>
            </a:r>
            <a:r>
              <a:rPr lang="en-US" sz="1600" dirty="0" smtClean="0"/>
              <a:t>decision </a:t>
            </a:r>
            <a:r>
              <a:rPr lang="en-US" sz="1600" dirty="0"/>
              <a:t>system notification.</a:t>
            </a:r>
            <a:endParaRPr lang="en-IN" dirty="0"/>
          </a:p>
        </p:txBody>
      </p:sp>
    </p:spTree>
    <p:extLst>
      <p:ext uri="{BB962C8B-B14F-4D97-AF65-F5344CB8AC3E}">
        <p14:creationId xmlns:p14="http://schemas.microsoft.com/office/powerpoint/2010/main" val="14432184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8760"/>
            <a:ext cx="8064896" cy="3046988"/>
          </a:xfrm>
          <a:prstGeom prst="rect">
            <a:avLst/>
          </a:prstGeom>
          <a:noFill/>
        </p:spPr>
        <p:txBody>
          <a:bodyPr wrap="square" rtlCol="0">
            <a:spAutoFit/>
          </a:bodyPr>
          <a:lstStyle/>
          <a:p>
            <a:r>
              <a:rPr lang="en-US" sz="1600" b="1" dirty="0"/>
              <a:t>Scope of the project</a:t>
            </a:r>
            <a:endParaRPr lang="en-IN" sz="1600" dirty="0"/>
          </a:p>
          <a:p>
            <a:r>
              <a:rPr lang="en-US" sz="1600" dirty="0"/>
              <a:t> </a:t>
            </a:r>
            <a:endParaRPr lang="en-IN" sz="1600" dirty="0"/>
          </a:p>
          <a:p>
            <a:pPr lvl="0"/>
            <a:r>
              <a:rPr lang="en-US" sz="1600" dirty="0"/>
              <a:t>The scope of an employee leave management project includes developing and implementing a system to streamline the process of requesting, approving, and tracking employee leave.</a:t>
            </a:r>
            <a:endParaRPr lang="en-IN" sz="1600" dirty="0"/>
          </a:p>
          <a:p>
            <a:pPr lvl="0"/>
            <a:r>
              <a:rPr lang="en-US" sz="1600" dirty="0"/>
              <a:t> This involves designing a user-friendly interface for employees to submit leave requests, an administrative dashboard for managing and approving these request. </a:t>
            </a:r>
            <a:endParaRPr lang="en-IN" sz="1600" dirty="0"/>
          </a:p>
          <a:p>
            <a:pPr lvl="0"/>
            <a:r>
              <a:rPr lang="en-US" sz="1600" dirty="0"/>
              <a:t>The project aims to reduce administrative workload, and enhance transparency and accuracy in leave records. </a:t>
            </a:r>
            <a:endParaRPr lang="en-IN" sz="1600" dirty="0"/>
          </a:p>
          <a:p>
            <a:pPr lvl="0"/>
            <a:r>
              <a:rPr lang="en-US" sz="1600" dirty="0"/>
              <a:t>Additionally, the project will cover the setup of reporting and analytics features to monitor leave patterns and support data-driven decision-making.</a:t>
            </a:r>
            <a:endParaRPr lang="en-IN" sz="1400" dirty="0"/>
          </a:p>
        </p:txBody>
      </p:sp>
    </p:spTree>
    <p:extLst>
      <p:ext uri="{BB962C8B-B14F-4D97-AF65-F5344CB8AC3E}">
        <p14:creationId xmlns:p14="http://schemas.microsoft.com/office/powerpoint/2010/main" val="69160582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548680"/>
            <a:ext cx="3888432" cy="646331"/>
          </a:xfrm>
          <a:prstGeom prst="rect">
            <a:avLst/>
          </a:prstGeom>
          <a:noFill/>
        </p:spPr>
        <p:txBody>
          <a:bodyPr wrap="square" rtlCol="0">
            <a:spAutoFit/>
          </a:bodyPr>
          <a:lstStyle/>
          <a:p>
            <a:r>
              <a:rPr lang="en-US" b="1" dirty="0" smtClean="0"/>
              <a:t>Results:</a:t>
            </a:r>
            <a:endParaRPr lang="en-IN" dirty="0"/>
          </a:p>
          <a:p>
            <a:r>
              <a:rPr lang="en-US" dirty="0"/>
              <a:t>Admin Login Page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00"/>
            <a:ext cx="9144000" cy="4191000"/>
          </a:xfrm>
          <a:prstGeom prst="rect">
            <a:avLst/>
          </a:prstGeom>
        </p:spPr>
      </p:pic>
    </p:spTree>
    <p:extLst>
      <p:ext uri="{BB962C8B-B14F-4D97-AF65-F5344CB8AC3E}">
        <p14:creationId xmlns:p14="http://schemas.microsoft.com/office/powerpoint/2010/main" val="1141600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5688632" cy="923330"/>
          </a:xfrm>
          <a:prstGeom prst="rect">
            <a:avLst/>
          </a:prstGeom>
          <a:noFill/>
        </p:spPr>
        <p:txBody>
          <a:bodyPr wrap="square" rtlCol="0">
            <a:spAutoFit/>
          </a:bodyPr>
          <a:lstStyle/>
          <a:p>
            <a:r>
              <a:rPr lang="en-US" dirty="0"/>
              <a:t>Admin Dashboard:</a:t>
            </a:r>
            <a:endParaRPr lang="en-IN" dirty="0"/>
          </a:p>
          <a:p>
            <a:r>
              <a:rPr lang="en-US" dirty="0"/>
              <a:t> </a:t>
            </a:r>
            <a:endParaRPr lang="en-IN" dirty="0"/>
          </a:p>
          <a:p>
            <a:r>
              <a:rPr lang="en-US" dirty="0"/>
              <a:t> </a:t>
            </a:r>
            <a:r>
              <a:rPr lang="en-US" dirty="0" smtClean="0"/>
              <a:t>To </a:t>
            </a:r>
            <a:r>
              <a:rPr lang="en-US" dirty="0"/>
              <a:t>view the leave requests of the employees.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9144000" cy="4119562"/>
          </a:xfrm>
          <a:prstGeom prst="rect">
            <a:avLst/>
          </a:prstGeom>
        </p:spPr>
      </p:pic>
    </p:spTree>
    <p:extLst>
      <p:ext uri="{BB962C8B-B14F-4D97-AF65-F5344CB8AC3E}">
        <p14:creationId xmlns:p14="http://schemas.microsoft.com/office/powerpoint/2010/main" val="15862399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TotalTime>
  <Words>553</Words>
  <Application>Microsoft Office PowerPoint</Application>
  <PresentationFormat>On-screen Show (4:3)</PresentationFormat>
  <Paragraphs>115</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JAIN COLLEGE OF ENGINEERING AND TECHNOLOGY DepartmentofComputer Science and Engineering Sai Nagar, Hubballi – 580 031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JAIN COLLEGE OF ENGINEERING AND TECHNOLOGY Department of Computer Science and Engineering Sai Nagar, Hubballi – 580 031</dc:title>
  <dc:creator>DELL</dc:creator>
  <cp:lastModifiedBy>DELL</cp:lastModifiedBy>
  <cp:revision>11</cp:revision>
  <dcterms:created xsi:type="dcterms:W3CDTF">2024-07-22T04:45:50Z</dcterms:created>
  <dcterms:modified xsi:type="dcterms:W3CDTF">2024-07-22T09:30:55Z</dcterms:modified>
</cp:coreProperties>
</file>