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4" r:id="rId1"/>
  </p:sldMasterIdLst>
  <p:notesMasterIdLst>
    <p:notesMasterId r:id="rId58"/>
  </p:notesMasterIdLst>
  <p:sldIdLst>
    <p:sldId id="256" r:id="rId2"/>
    <p:sldId id="257" r:id="rId3"/>
    <p:sldId id="330" r:id="rId4"/>
    <p:sldId id="331" r:id="rId5"/>
    <p:sldId id="258" r:id="rId6"/>
    <p:sldId id="259" r:id="rId7"/>
    <p:sldId id="260" r:id="rId8"/>
    <p:sldId id="287" r:id="rId9"/>
    <p:sldId id="288" r:id="rId10"/>
    <p:sldId id="262" r:id="rId11"/>
    <p:sldId id="291" r:id="rId12"/>
    <p:sldId id="263" r:id="rId13"/>
    <p:sldId id="264" r:id="rId14"/>
    <p:sldId id="292" r:id="rId15"/>
    <p:sldId id="294" r:id="rId16"/>
    <p:sldId id="296" r:id="rId17"/>
    <p:sldId id="281" r:id="rId18"/>
    <p:sldId id="265" r:id="rId19"/>
    <p:sldId id="297" r:id="rId20"/>
    <p:sldId id="282" r:id="rId21"/>
    <p:sldId id="298" r:id="rId22"/>
    <p:sldId id="280" r:id="rId23"/>
    <p:sldId id="279" r:id="rId24"/>
    <p:sldId id="283" r:id="rId25"/>
    <p:sldId id="323" r:id="rId26"/>
    <p:sldId id="266" r:id="rId27"/>
    <p:sldId id="267" r:id="rId28"/>
    <p:sldId id="299" r:id="rId29"/>
    <p:sldId id="300" r:id="rId30"/>
    <p:sldId id="301" r:id="rId31"/>
    <p:sldId id="311" r:id="rId32"/>
    <p:sldId id="312" r:id="rId33"/>
    <p:sldId id="313" r:id="rId34"/>
    <p:sldId id="302" r:id="rId35"/>
    <p:sldId id="303" r:id="rId36"/>
    <p:sldId id="314" r:id="rId37"/>
    <p:sldId id="304" r:id="rId38"/>
    <p:sldId id="305" r:id="rId39"/>
    <p:sldId id="306" r:id="rId40"/>
    <p:sldId id="315" r:id="rId41"/>
    <p:sldId id="316" r:id="rId42"/>
    <p:sldId id="317" r:id="rId43"/>
    <p:sldId id="318" r:id="rId44"/>
    <p:sldId id="319" r:id="rId45"/>
    <p:sldId id="320" r:id="rId46"/>
    <p:sldId id="322" r:id="rId47"/>
    <p:sldId id="284" r:id="rId48"/>
    <p:sldId id="325" r:id="rId49"/>
    <p:sldId id="324" r:id="rId50"/>
    <p:sldId id="326" r:id="rId51"/>
    <p:sldId id="327" r:id="rId52"/>
    <p:sldId id="328" r:id="rId53"/>
    <p:sldId id="307" r:id="rId54"/>
    <p:sldId id="289" r:id="rId55"/>
    <p:sldId id="290" r:id="rId56"/>
    <p:sldId id="278"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5" autoAdjust="0"/>
    <p:restoredTop sz="94660"/>
  </p:normalViewPr>
  <p:slideViewPr>
    <p:cSldViewPr snapToGrid="0">
      <p:cViewPr varScale="1">
        <p:scale>
          <a:sx n="66" d="100"/>
          <a:sy n="66" d="100"/>
        </p:scale>
        <p:origin x="576" y="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236239-DE7E-43FE-935A-556067649F15}" type="datetimeFigureOut">
              <a:rPr lang="en-US" smtClean="0"/>
              <a:pPr/>
              <a:t>3/30/2022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874F9B-E67F-40F9-962C-5062638BD76D}" type="slidenum">
              <a:rPr lang="en-US" smtClean="0"/>
              <a:pPr/>
              <a:t>‹#›</a:t>
            </a:fld>
            <a:endParaRPr lang="en-US"/>
          </a:p>
        </p:txBody>
      </p:sp>
    </p:spTree>
    <p:extLst>
      <p:ext uri="{BB962C8B-B14F-4D97-AF65-F5344CB8AC3E}">
        <p14:creationId xmlns:p14="http://schemas.microsoft.com/office/powerpoint/2010/main" val="1766176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874F9B-E67F-40F9-962C-5062638BD76D}" type="slidenum">
              <a:rPr lang="en-US" smtClean="0"/>
              <a:pPr/>
              <a:t>1</a:t>
            </a:fld>
            <a:endParaRPr lang="en-US" dirty="0"/>
          </a:p>
        </p:txBody>
      </p:sp>
    </p:spTree>
    <p:extLst>
      <p:ext uri="{BB962C8B-B14F-4D97-AF65-F5344CB8AC3E}">
        <p14:creationId xmlns:p14="http://schemas.microsoft.com/office/powerpoint/2010/main" val="2746412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874F9B-E67F-40F9-962C-5062638BD76D}" type="slidenum">
              <a:rPr lang="en-US" smtClean="0"/>
              <a:pPr/>
              <a:t>7</a:t>
            </a:fld>
            <a:endParaRPr lang="en-US" dirty="0"/>
          </a:p>
        </p:txBody>
      </p:sp>
    </p:spTree>
    <p:extLst>
      <p:ext uri="{BB962C8B-B14F-4D97-AF65-F5344CB8AC3E}">
        <p14:creationId xmlns:p14="http://schemas.microsoft.com/office/powerpoint/2010/main" val="694657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8940800" y="4206240"/>
            <a:ext cx="1280160" cy="457200"/>
          </a:xfrm>
        </p:spPr>
        <p:txBody>
          <a:bodyPr/>
          <a:lstStyle/>
          <a:p>
            <a:r>
              <a:rPr lang="en-US" smtClean="0"/>
              <a:t>December 4, 2013</a:t>
            </a:r>
            <a:endParaRPr lang="en-US" dirty="0"/>
          </a:p>
        </p:txBody>
      </p:sp>
      <p:sp>
        <p:nvSpPr>
          <p:cNvPr id="17" name="Footer Placeholder 16"/>
          <p:cNvSpPr>
            <a:spLocks noGrp="1"/>
          </p:cNvSpPr>
          <p:nvPr>
            <p:ph type="ftr" sz="quarter" idx="11"/>
          </p:nvPr>
        </p:nvSpPr>
        <p:spPr>
          <a:xfrm>
            <a:off x="7213600" y="4205288"/>
            <a:ext cx="1727200" cy="457200"/>
          </a:xfrm>
        </p:spPr>
        <p:txBody>
          <a:bodyPr/>
          <a:lstStyle/>
          <a:p>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6D22F896-40B5-4ADD-8801-0D06FADFA09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December 4, 2013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1143000"/>
            <a:ext cx="2540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143000"/>
            <a:ext cx="83312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December 4, 2013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3"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60"/>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4"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8"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4"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3" y="4980856"/>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r>
              <a:rPr lang="en-US" smtClean="0"/>
              <a:t>December 4, 2013</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December 4, 2013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t>December 4, 2013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December 4, 2013</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2244970"/>
            <a:ext cx="5388864"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94968" y="2244970"/>
            <a:ext cx="5389033"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r>
              <a:rPr lang="en-US" smtClean="0"/>
              <a:t>December 4, 2013</a:t>
            </a:r>
            <a:endParaRPr lang="en-US" dirty="0"/>
          </a:p>
        </p:txBody>
      </p:sp>
      <p:sp>
        <p:nvSpPr>
          <p:cNvPr id="27" name="Slide Number Placeholder 26"/>
          <p:cNvSpPr>
            <a:spLocks noGrp="1"/>
          </p:cNvSpPr>
          <p:nvPr>
            <p:ph type="sldNum" sz="quarter" idx="11"/>
          </p:nvPr>
        </p:nvSpPr>
        <p:spPr/>
        <p:txBody>
          <a:bodyPr rtlCol="0"/>
          <a:lstStyle/>
          <a:p>
            <a:fld id="{6D22F896-40B5-4ADD-8801-0D06FADFA095}" type="slidenum">
              <a:rPr lang="en-US" smtClean="0"/>
              <a:pPr/>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8778240" y="612648"/>
            <a:ext cx="1276352" cy="457200"/>
          </a:xfrm>
        </p:spPr>
        <p:txBody>
          <a:bodyPr/>
          <a:lstStyle/>
          <a:p>
            <a:r>
              <a:rPr lang="en-US" smtClean="0"/>
              <a:t>December 4, 2013</a:t>
            </a:r>
            <a:endParaRPr lang="en-US" dirty="0"/>
          </a:p>
        </p:txBody>
      </p:sp>
      <p:sp>
        <p:nvSpPr>
          <p:cNvPr id="4" name="Footer Placeholder 3"/>
          <p:cNvSpPr>
            <a:spLocks noGrp="1"/>
          </p:cNvSpPr>
          <p:nvPr>
            <p:ph type="ftr" sz="quarter" idx="11"/>
          </p:nvPr>
        </p:nvSpPr>
        <p:spPr>
          <a:xfrm>
            <a:off x="7010400" y="612648"/>
            <a:ext cx="1767840" cy="457200"/>
          </a:xfrm>
        </p:spPr>
        <p:txBody>
          <a:bodyPr/>
          <a:lstStyle/>
          <a:p>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6D22F896-40B5-4ADD-8801-0D06FADFA09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December 4, 2013</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137995" y="2010727"/>
            <a:ext cx="451104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03200" y="776287"/>
            <a:ext cx="6803136"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December 4, 2013</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December 4, 2013</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r>
              <a:rPr lang="en-US" smtClean="0"/>
              <a:t>December 4, 2013</a:t>
            </a:r>
            <a:endParaRPr lang="en-US" dirty="0"/>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6D22F896-40B5-4ADD-8801-0D06FADFA0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image" Target="../media/image25.emf"/><Relationship Id="rId7" Type="http://schemas.openxmlformats.org/officeDocument/2006/relationships/image" Target="../media/image29.emf"/><Relationship Id="rId2" Type="http://schemas.openxmlformats.org/officeDocument/2006/relationships/image" Target="../media/image24.emf"/><Relationship Id="rId1" Type="http://schemas.openxmlformats.org/officeDocument/2006/relationships/slideLayout" Target="../slideLayouts/slideLayout3.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 Id="rId9" Type="http://schemas.openxmlformats.org/officeDocument/2006/relationships/image" Target="../media/image31.emf"/></Relationships>
</file>

<file path=ppt/slides/_rels/slide32.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image" Target="../media/image33.emf"/><Relationship Id="rId7" Type="http://schemas.openxmlformats.org/officeDocument/2006/relationships/image" Target="../media/image37.emf"/><Relationship Id="rId2" Type="http://schemas.openxmlformats.org/officeDocument/2006/relationships/image" Target="../media/image32.emf"/><Relationship Id="rId1" Type="http://schemas.openxmlformats.org/officeDocument/2006/relationships/slideLayout" Target="../slideLayouts/slideLayout3.xml"/><Relationship Id="rId6" Type="http://schemas.openxmlformats.org/officeDocument/2006/relationships/image" Target="../media/image36.emf"/><Relationship Id="rId5" Type="http://schemas.openxmlformats.org/officeDocument/2006/relationships/image" Target="../media/image35.emf"/><Relationship Id="rId4" Type="http://schemas.openxmlformats.org/officeDocument/2006/relationships/image" Target="../media/image34.emf"/><Relationship Id="rId9" Type="http://schemas.openxmlformats.org/officeDocument/2006/relationships/image" Target="../media/image39.emf"/></Relationships>
</file>

<file path=ppt/slides/_rels/slide33.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image" Target="../media/image41.emf"/><Relationship Id="rId7" Type="http://schemas.openxmlformats.org/officeDocument/2006/relationships/image" Target="../media/image45.emf"/><Relationship Id="rId2" Type="http://schemas.openxmlformats.org/officeDocument/2006/relationships/image" Target="../media/image40.emf"/><Relationship Id="rId1" Type="http://schemas.openxmlformats.org/officeDocument/2006/relationships/slideLayout" Target="../slideLayouts/slideLayout3.xml"/><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2.emf"/><Relationship Id="rId9" Type="http://schemas.openxmlformats.org/officeDocument/2006/relationships/image" Target="../media/image47.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hyperlink" Target="http://www.mathworks.in/matlabcentral/fileexchange/28565-skin-detection" TargetMode="Externa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Statistical_model" TargetMode="External"/><Relationship Id="rId7" Type="http://schemas.openxmlformats.org/officeDocument/2006/relationships/hyperlink" Target="http://en.wikipedia.org/wiki/Pattern_recognition" TargetMode="External"/><Relationship Id="rId2" Type="http://schemas.openxmlformats.org/officeDocument/2006/relationships/hyperlink" Target="http://en.wikipedia.org/wiki/Neuron" TargetMode="External"/><Relationship Id="rId1" Type="http://schemas.openxmlformats.org/officeDocument/2006/relationships/slideLayout" Target="../slideLayouts/slideLayout3.xml"/><Relationship Id="rId6" Type="http://schemas.openxmlformats.org/officeDocument/2006/relationships/hyperlink" Target="http://en.wikipedia.org/wiki/Machine_learning" TargetMode="External"/><Relationship Id="rId5" Type="http://schemas.openxmlformats.org/officeDocument/2006/relationships/hyperlink" Target="http://en.wikipedia.org/wiki/Brain" TargetMode="External"/><Relationship Id="rId4" Type="http://schemas.openxmlformats.org/officeDocument/2006/relationships/hyperlink" Target="http://en.wikipedia.org/wiki/Central_nervous_syste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2597" y="245744"/>
            <a:ext cx="8593431" cy="1151842"/>
          </a:xfrm>
        </p:spPr>
        <p:txBody>
          <a:bodyPr>
            <a:normAutofit fontScale="90000"/>
          </a:bodyPr>
          <a:lstStyle/>
          <a:p>
            <a:pPr algn="ctr"/>
            <a:r>
              <a:rPr lang="en-US" b="1" dirty="0" smtClean="0">
                <a:latin typeface="Times New Roman" panose="02020603050405020304" pitchFamily="18" charset="0"/>
                <a:cs typeface="Times New Roman" panose="02020603050405020304" pitchFamily="18" charset="0"/>
              </a:rPr>
              <a:t>BIRLA INSTITUTE OF TECHNOLOGY,</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MESRA</a:t>
            </a:r>
            <a:endParaRPr lang="en-US" b="1"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idx="1"/>
          </p:nvPr>
        </p:nvSpPr>
        <p:spPr>
          <a:xfrm>
            <a:off x="1141413" y="4454979"/>
            <a:ext cx="4190243" cy="1433351"/>
          </a:xfrm>
        </p:spPr>
        <p:txBody>
          <a:bodyPr>
            <a:noAutofit/>
          </a:bodyPr>
          <a:lstStyle/>
          <a:p>
            <a:r>
              <a:rPr lang="en-US" sz="2000" b="1" dirty="0" smtClean="0">
                <a:latin typeface="Arial" panose="020B0604020202020204" pitchFamily="34" charset="0"/>
                <a:cs typeface="Arial" panose="020B0604020202020204" pitchFamily="34" charset="0"/>
              </a:rPr>
              <a:t>Project  </a:t>
            </a:r>
            <a:r>
              <a:rPr lang="en-US" sz="2000" b="1" smtClean="0">
                <a:latin typeface="Arial" panose="020B0604020202020204" pitchFamily="34" charset="0"/>
                <a:cs typeface="Arial" panose="020B0604020202020204" pitchFamily="34" charset="0"/>
              </a:rPr>
              <a:t>guide –</a:t>
            </a:r>
            <a:endParaRPr lang="en-US" sz="1600" b="1" dirty="0" smtClean="0">
              <a:latin typeface="Arial" panose="020B0604020202020204" pitchFamily="34" charset="0"/>
              <a:cs typeface="Arial" panose="020B0604020202020204" pitchFamily="34" charset="0"/>
            </a:endParaRPr>
          </a:p>
        </p:txBody>
      </p:sp>
      <p:pic>
        <p:nvPicPr>
          <p:cNvPr id="12" name="Picture Placeholder 11"/>
          <p:cNvPicPr>
            <a:picLocks noGrp="1" noChangeAspect="1"/>
          </p:cNvPicPr>
          <p:nvPr>
            <p:ph type="pic" idx="15"/>
          </p:nvPr>
        </p:nvPicPr>
        <p:blipFill>
          <a:blip r:embed="rId3">
            <a:extLst>
              <a:ext uri="{28A0092B-C50C-407E-A947-70E740481C1C}">
                <a14:useLocalDpi xmlns:a14="http://schemas.microsoft.com/office/drawing/2010/main" val="0"/>
              </a:ext>
            </a:extLst>
          </a:blip>
          <a:stretch>
            <a:fillRect/>
          </a:stretch>
        </p:blipFill>
        <p:spPr>
          <a:xfrm>
            <a:off x="5105464" y="1289104"/>
            <a:ext cx="1621909" cy="1153650"/>
          </a:xfrm>
          <a:prstGeom prst="round2DiagRect">
            <a:avLst>
              <a:gd name="adj1" fmla="val 16667"/>
              <a:gd name="adj2" fmla="val 0"/>
            </a:avLst>
          </a:prstGeom>
        </p:spPr>
      </p:pic>
      <p:sp>
        <p:nvSpPr>
          <p:cNvPr id="11" name="Text Placeholder 10"/>
          <p:cNvSpPr>
            <a:spLocks noGrp="1"/>
          </p:cNvSpPr>
          <p:nvPr>
            <p:ph type="body" sz="quarter" idx="3"/>
          </p:nvPr>
        </p:nvSpPr>
        <p:spPr>
          <a:xfrm>
            <a:off x="7852567" y="4454980"/>
            <a:ext cx="3514128" cy="1658438"/>
          </a:xfrm>
        </p:spPr>
        <p:txBody>
          <a:bodyPr>
            <a:normAutofit/>
          </a:bodyPr>
          <a:lstStyle/>
          <a:p>
            <a:r>
              <a:rPr lang="en-US" sz="2000" b="1" dirty="0" smtClean="0">
                <a:latin typeface="Arial" panose="020B0604020202020204" pitchFamily="34" charset="0"/>
                <a:cs typeface="Arial" panose="020B0604020202020204" pitchFamily="34" charset="0"/>
              </a:rPr>
              <a:t>Group Member-</a:t>
            </a:r>
          </a:p>
          <a:p>
            <a:r>
              <a:rPr lang="en-US" sz="1600" dirty="0" smtClean="0">
                <a:latin typeface="Times New Roman" pitchFamily="18" charset="0"/>
                <a:cs typeface="Times New Roman" pitchFamily="18" charset="0"/>
              </a:rPr>
              <a:t>SHILPA  MEENA  7BE/4143/10</a:t>
            </a:r>
          </a:p>
          <a:p>
            <a:r>
              <a:rPr lang="en-US" sz="1600" dirty="0" smtClean="0">
                <a:latin typeface="Times New Roman" pitchFamily="18" charset="0"/>
                <a:cs typeface="Times New Roman" pitchFamily="18" charset="0"/>
              </a:rPr>
              <a:t>SHRISTI PRIYA    7BE/4249/10</a:t>
            </a:r>
          </a:p>
        </p:txBody>
      </p:sp>
      <p:sp>
        <p:nvSpPr>
          <p:cNvPr id="4" name="Slide Number Placeholder 3"/>
          <p:cNvSpPr>
            <a:spLocks noGrp="1"/>
          </p:cNvSpPr>
          <p:nvPr>
            <p:ph type="sldNum" sz="quarter" idx="12"/>
          </p:nvPr>
        </p:nvSpPr>
        <p:spPr>
          <a:xfrm>
            <a:off x="1141414" y="6431264"/>
            <a:ext cx="771089" cy="365125"/>
          </a:xfrm>
        </p:spPr>
        <p:txBody>
          <a:bodyPr/>
          <a:lstStyle/>
          <a:p>
            <a:fld id="{6D22F896-40B5-4ADD-8801-0D06FADFA095}" type="slidenum">
              <a:rPr lang="en-US" smtClean="0"/>
              <a:pPr/>
              <a:t>1</a:t>
            </a:fld>
            <a:endParaRPr lang="en-US" dirty="0"/>
          </a:p>
        </p:txBody>
      </p:sp>
      <p:pic>
        <p:nvPicPr>
          <p:cNvPr id="13" name="Picture 12"/>
          <p:cNvPicPr>
            <a:picLocks noChangeAspect="1"/>
          </p:cNvPicPr>
          <p:nvPr/>
        </p:nvPicPr>
        <p:blipFill>
          <a:blip r:embed="rId4"/>
          <a:stretch>
            <a:fillRect/>
          </a:stretch>
        </p:blipFill>
        <p:spPr>
          <a:xfrm>
            <a:off x="4446459" y="2920395"/>
            <a:ext cx="3194581" cy="573074"/>
          </a:xfrm>
          <a:prstGeom prst="rect">
            <a:avLst/>
          </a:prstGeom>
        </p:spPr>
      </p:pic>
      <p:sp>
        <p:nvSpPr>
          <p:cNvPr id="9" name="Date Placeholder 1"/>
          <p:cNvSpPr txBox="1">
            <a:spLocks/>
          </p:cNvSpPr>
          <p:nvPr/>
        </p:nvSpPr>
        <p:spPr>
          <a:xfrm>
            <a:off x="8680416" y="6455155"/>
            <a:ext cx="2743200" cy="470079"/>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smtClean="0"/>
              <a:t>MAY 9, 2014</a:t>
            </a:r>
          </a:p>
        </p:txBody>
      </p:sp>
      <p:sp>
        <p:nvSpPr>
          <p:cNvPr id="26627" name="Rectangle 3"/>
          <p:cNvSpPr>
            <a:spLocks noChangeArrowheads="1"/>
          </p:cNvSpPr>
          <p:nvPr/>
        </p:nvSpPr>
        <p:spPr bwMode="auto">
          <a:xfrm>
            <a:off x="1881051" y="2886894"/>
            <a:ext cx="7720149"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Hand</a:t>
            </a:r>
            <a:r>
              <a:rPr kumimoji="0" lang="en-US" sz="2400"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gesture</a:t>
            </a:r>
            <a:r>
              <a:rPr lang="en-US" sz="2400" dirty="0" smtClean="0">
                <a:latin typeface="Times New Roman" pitchFamily="18" charset="0"/>
                <a:ea typeface="Calibri" pitchFamily="34" charset="0"/>
                <a:cs typeface="Times New Roman" pitchFamily="18" charset="0"/>
              </a:rPr>
              <a:t> recognition using artificial neural network</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06272349"/>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uiExpand="1" build="p"/>
      <p:bldP spid="11"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1193662" y="999095"/>
            <a:ext cx="9906000" cy="976245"/>
          </a:xfrm>
        </p:spPr>
        <p:txBody>
          <a:bodyPr>
            <a:noAutofit/>
          </a:bodyPr>
          <a:lstStyle/>
          <a:p>
            <a:r>
              <a:rPr lang="en-US" sz="4000" dirty="0" smtClean="0">
                <a:latin typeface="Arial" pitchFamily="34" charset="0"/>
                <a:cs typeface="Arial" pitchFamily="34" charset="0"/>
              </a:rPr>
              <a:t>GENERAL DESCRIPTION OF HAND GESTURE RECOGNITION METHODS</a:t>
            </a:r>
            <a:endParaRPr lang="en-US" sz="4000" dirty="0">
              <a:latin typeface="Arial" pitchFamily="34" charset="0"/>
              <a:cs typeface="Arial" pitchFamily="34" charset="0"/>
            </a:endParaRPr>
          </a:p>
        </p:txBody>
      </p:sp>
      <p:sp>
        <p:nvSpPr>
          <p:cNvPr id="6" name="Text Placeholder 3"/>
          <p:cNvSpPr>
            <a:spLocks noGrp="1"/>
          </p:cNvSpPr>
          <p:nvPr>
            <p:ph type="body" idx="1"/>
          </p:nvPr>
        </p:nvSpPr>
        <p:spPr>
          <a:xfrm>
            <a:off x="1141411" y="1502825"/>
            <a:ext cx="9906000" cy="4745577"/>
          </a:xfrm>
        </p:spPr>
        <p:txBody>
          <a:bodyPr>
            <a:noAutofit/>
          </a:bodyPr>
          <a:lstStyle/>
          <a:p>
            <a:pPr marL="342900" indent="-342900" algn="just">
              <a:buFont typeface="Arial" panose="020B0604020202020204" pitchFamily="34" charset="0"/>
              <a:buChar char="•"/>
            </a:pPr>
            <a:endParaRPr lang="en-US" sz="2000" dirty="0" smtClean="0">
              <a:latin typeface="Arial" pitchFamily="34" charset="0"/>
              <a:cs typeface="Arial" pitchFamily="34" charset="0"/>
            </a:endParaRPr>
          </a:p>
          <a:p>
            <a:pPr marL="342900" indent="-342900" algn="just">
              <a:buFont typeface="Arial" panose="020B0604020202020204" pitchFamily="34" charset="0"/>
              <a:buChar char="•"/>
            </a:pPr>
            <a:endParaRPr lang="en-US" sz="2000" dirty="0" smtClean="0">
              <a:latin typeface="Arial" pitchFamily="34" charset="0"/>
              <a:cs typeface="Arial" pitchFamily="34" charset="0"/>
            </a:endParaRPr>
          </a:p>
          <a:p>
            <a:pPr marL="342900" indent="-342900" algn="just">
              <a:buFont typeface="Arial" panose="020B0604020202020204" pitchFamily="34" charset="0"/>
              <a:buChar char="•"/>
            </a:pPr>
            <a:endParaRPr lang="en-US" sz="2000" dirty="0" smtClean="0">
              <a:latin typeface="Arial" pitchFamily="34" charset="0"/>
              <a:cs typeface="Arial" pitchFamily="34" charset="0"/>
            </a:endParaRPr>
          </a:p>
          <a:p>
            <a:pPr marL="342900" indent="-342900" algn="just">
              <a:buFont typeface="Arial" panose="020B0604020202020204" pitchFamily="34" charset="0"/>
              <a:buChar char="•"/>
            </a:pPr>
            <a:endParaRPr lang="en-US" sz="2000" dirty="0" smtClean="0">
              <a:latin typeface="Arial" pitchFamily="34" charset="0"/>
              <a:cs typeface="Arial" pitchFamily="34" charset="0"/>
            </a:endParaRPr>
          </a:p>
          <a:p>
            <a:pPr marL="342900" indent="-342900" algn="just">
              <a:buFont typeface="Arial" panose="020B0604020202020204" pitchFamily="34" charset="0"/>
              <a:buChar char="•"/>
            </a:pPr>
            <a:endParaRPr lang="en-US" sz="2000" dirty="0" smtClean="0">
              <a:latin typeface="Arial" pitchFamily="34" charset="0"/>
              <a:cs typeface="Arial" pitchFamily="34" charset="0"/>
            </a:endParaRPr>
          </a:p>
          <a:p>
            <a:pPr marL="342900" indent="-342900" algn="just">
              <a:buFont typeface="Arial" panose="020B0604020202020204" pitchFamily="34" charset="0"/>
              <a:buChar char="•"/>
            </a:pPr>
            <a:r>
              <a:rPr lang="en-US" sz="2000" dirty="0" smtClean="0">
                <a:latin typeface="Arial" pitchFamily="34" charset="0"/>
                <a:cs typeface="Arial" pitchFamily="34" charset="0"/>
              </a:rPr>
              <a:t>Many researches have been suggested on gesture recognition system for different applications, with different recognition phases, but they all agree with the main structure of the gesture recognition system.</a:t>
            </a:r>
          </a:p>
          <a:p>
            <a:pPr marL="342900" indent="-342900" algn="just">
              <a:buFont typeface="Arial" panose="020B0604020202020204" pitchFamily="34" charset="0"/>
              <a:buChar char="•"/>
            </a:pPr>
            <a:endParaRPr lang="en-US" sz="2000" dirty="0" smtClean="0">
              <a:latin typeface="Arial" pitchFamily="34" charset="0"/>
              <a:cs typeface="Arial" pitchFamily="34" charset="0"/>
            </a:endParaRPr>
          </a:p>
          <a:p>
            <a:pPr marL="342900" indent="-342900" algn="just">
              <a:buFont typeface="Arial" panose="020B0604020202020204" pitchFamily="34" charset="0"/>
              <a:buChar char="•"/>
            </a:pPr>
            <a:endParaRPr lang="en-US" sz="2000" dirty="0" smtClean="0">
              <a:latin typeface="Arial" pitchFamily="34" charset="0"/>
              <a:cs typeface="Arial" pitchFamily="34" charset="0"/>
            </a:endParaRPr>
          </a:p>
          <a:p>
            <a:pPr marL="342900" indent="-342900" algn="just">
              <a:buFont typeface="Arial" panose="020B0604020202020204" pitchFamily="34" charset="0"/>
              <a:buChar char="•"/>
            </a:pPr>
            <a:endParaRPr lang="en-US" sz="2000" dirty="0" smtClean="0">
              <a:latin typeface="Arial" pitchFamily="34" charset="0"/>
              <a:cs typeface="Arial" pitchFamily="34" charset="0"/>
            </a:endParaRPr>
          </a:p>
          <a:p>
            <a:pPr marL="342900" indent="-342900" algn="just">
              <a:buFont typeface="Arial" panose="020B0604020202020204" pitchFamily="34" charset="0"/>
              <a:buChar char="•"/>
            </a:pPr>
            <a:endParaRPr lang="en-US" sz="2000" dirty="0" smtClean="0"/>
          </a:p>
        </p:txBody>
      </p:sp>
      <p:sp>
        <p:nvSpPr>
          <p:cNvPr id="3" name="Slide Number Placeholder 2"/>
          <p:cNvSpPr>
            <a:spLocks noGrp="1"/>
          </p:cNvSpPr>
          <p:nvPr>
            <p:ph type="sldNum" sz="quarter" idx="12"/>
          </p:nvPr>
        </p:nvSpPr>
        <p:spPr>
          <a:xfrm>
            <a:off x="1141413" y="6455155"/>
            <a:ext cx="771089" cy="365125"/>
          </a:xfrm>
        </p:spPr>
        <p:txBody>
          <a:bodyPr/>
          <a:lstStyle/>
          <a:p>
            <a:fld id="{6D22F896-40B5-4ADD-8801-0D06FADFA095}" type="slidenum">
              <a:rPr lang="en-US" smtClean="0"/>
              <a:pPr/>
              <a:t>10</a:t>
            </a:fld>
            <a:endParaRPr lang="en-US" dirty="0"/>
          </a:p>
        </p:txBody>
      </p:sp>
      <p:sp>
        <p:nvSpPr>
          <p:cNvPr id="7" name="Date Placeholder 1"/>
          <p:cNvSpPr txBox="1">
            <a:spLocks/>
          </p:cNvSpPr>
          <p:nvPr/>
        </p:nvSpPr>
        <p:spPr>
          <a:xfrm>
            <a:off x="8680416" y="6455155"/>
            <a:ext cx="2743200" cy="470079"/>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smtClean="0"/>
              <a:t>MAY 9, 2014</a:t>
            </a:r>
          </a:p>
        </p:txBody>
      </p:sp>
    </p:spTree>
    <p:extLst>
      <p:ext uri="{BB962C8B-B14F-4D97-AF65-F5344CB8AC3E}">
        <p14:creationId xmlns:p14="http://schemas.microsoft.com/office/powerpoint/2010/main" val="25870671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391887"/>
            <a:ext cx="9906000" cy="1073060"/>
          </a:xfrm>
        </p:spPr>
        <p:txBody>
          <a:bodyPr>
            <a:normAutofit fontScale="90000"/>
          </a:bodyPr>
          <a:lstStyle/>
          <a:p>
            <a:r>
              <a:rPr lang="en-US" dirty="0" smtClean="0">
                <a:latin typeface="Arial" pitchFamily="34" charset="0"/>
                <a:cs typeface="Arial" pitchFamily="34" charset="0"/>
              </a:rPr>
              <a:t>GENERAL DESCRIPTION OF HAND GESTURE RECOGNITION METHODS</a:t>
            </a:r>
            <a:endParaRPr lang="en-US" dirty="0">
              <a:latin typeface="Arial" pitchFamily="34" charset="0"/>
              <a:cs typeface="Arial" pitchFamily="34" charset="0"/>
            </a:endParaRPr>
          </a:p>
        </p:txBody>
      </p:sp>
      <p:sp>
        <p:nvSpPr>
          <p:cNvPr id="3" name="Text Placeholder 2"/>
          <p:cNvSpPr>
            <a:spLocks noGrp="1"/>
          </p:cNvSpPr>
          <p:nvPr>
            <p:ph type="body" idx="1"/>
          </p:nvPr>
        </p:nvSpPr>
        <p:spPr>
          <a:xfrm>
            <a:off x="1141411" y="1867991"/>
            <a:ext cx="9906000" cy="3931149"/>
          </a:xfrm>
        </p:spPr>
        <p:txBody>
          <a:bodyPr>
            <a:normAutofit fontScale="70000" lnSpcReduction="20000"/>
          </a:bodyPr>
          <a:lstStyle/>
          <a:p>
            <a:pPr marL="502920" lvl="0" indent="-457200">
              <a:buAutoNum type="arabicPeriod"/>
            </a:pPr>
            <a:r>
              <a:rPr lang="en-US" sz="2000" dirty="0" smtClean="0">
                <a:latin typeface="Arial" pitchFamily="34" charset="0"/>
                <a:cs typeface="Arial" pitchFamily="34" charset="0"/>
              </a:rPr>
              <a:t>Image Acquisition</a:t>
            </a:r>
          </a:p>
          <a:p>
            <a:pPr marL="502920" lvl="0" indent="-457200">
              <a:buAutoNum type="arabicPeriod"/>
            </a:pPr>
            <a:endParaRPr lang="en-US" sz="2000" dirty="0" smtClean="0">
              <a:latin typeface="Arial" pitchFamily="34" charset="0"/>
              <a:cs typeface="Arial" pitchFamily="34" charset="0"/>
            </a:endParaRPr>
          </a:p>
          <a:p>
            <a:pPr lvl="0"/>
            <a:r>
              <a:rPr lang="en-US" sz="2000" dirty="0" smtClean="0">
                <a:latin typeface="Arial" pitchFamily="34" charset="0"/>
                <a:cs typeface="Arial" pitchFamily="34" charset="0"/>
              </a:rPr>
              <a:t> 2. Skin Detection</a:t>
            </a:r>
          </a:p>
          <a:p>
            <a:pPr lvl="0"/>
            <a:r>
              <a:rPr lang="en-US" sz="2000" dirty="0" smtClean="0">
                <a:latin typeface="Arial" pitchFamily="34" charset="0"/>
                <a:cs typeface="Arial" pitchFamily="34" charset="0"/>
              </a:rPr>
              <a:t>    2.1 HSV Evaluation</a:t>
            </a:r>
          </a:p>
          <a:p>
            <a:pPr lvl="0"/>
            <a:r>
              <a:rPr lang="en-US" sz="2000" dirty="0" smtClean="0">
                <a:latin typeface="Arial" pitchFamily="34" charset="0"/>
                <a:cs typeface="Arial" pitchFamily="34" charset="0"/>
              </a:rPr>
              <a:t>    2.2 </a:t>
            </a:r>
            <a:r>
              <a:rPr lang="en-US" sz="2000" dirty="0" err="1" smtClean="0">
                <a:latin typeface="Arial" pitchFamily="34" charset="0"/>
                <a:cs typeface="Arial" pitchFamily="34" charset="0"/>
              </a:rPr>
              <a:t>YCbCr</a:t>
            </a:r>
            <a:r>
              <a:rPr lang="en-US" sz="2000" dirty="0" smtClean="0">
                <a:latin typeface="Arial" pitchFamily="34" charset="0"/>
                <a:cs typeface="Arial" pitchFamily="34" charset="0"/>
              </a:rPr>
              <a:t> Evaluation</a:t>
            </a:r>
          </a:p>
          <a:p>
            <a:pPr lvl="0"/>
            <a:r>
              <a:rPr lang="en-US" sz="2000" dirty="0" smtClean="0">
                <a:latin typeface="Arial" pitchFamily="34" charset="0"/>
                <a:cs typeface="Arial" pitchFamily="34" charset="0"/>
              </a:rPr>
              <a:t>    2.3 RGB Evaluation </a:t>
            </a:r>
          </a:p>
          <a:p>
            <a:pPr lvl="0"/>
            <a:endParaRPr lang="en-US" sz="2000" dirty="0" smtClean="0">
              <a:latin typeface="Arial" pitchFamily="34" charset="0"/>
              <a:cs typeface="Arial" pitchFamily="34" charset="0"/>
            </a:endParaRPr>
          </a:p>
          <a:p>
            <a:pPr lvl="0"/>
            <a:r>
              <a:rPr lang="en-US" sz="2000" dirty="0" smtClean="0">
                <a:latin typeface="Arial" pitchFamily="34" charset="0"/>
                <a:cs typeface="Arial" pitchFamily="34" charset="0"/>
              </a:rPr>
              <a:t>3. Pre-processing </a:t>
            </a:r>
          </a:p>
          <a:p>
            <a:pPr lvl="0"/>
            <a:r>
              <a:rPr lang="en-US" sz="2000" dirty="0" smtClean="0">
                <a:latin typeface="Arial" pitchFamily="34" charset="0"/>
                <a:cs typeface="Arial" pitchFamily="34" charset="0"/>
              </a:rPr>
              <a:t>   3.1 Segmentation</a:t>
            </a:r>
          </a:p>
          <a:p>
            <a:pPr lvl="0"/>
            <a:r>
              <a:rPr lang="en-US" sz="2000" dirty="0" smtClean="0">
                <a:latin typeface="Arial" pitchFamily="34" charset="0"/>
                <a:cs typeface="Arial" pitchFamily="34" charset="0"/>
              </a:rPr>
              <a:t>   3.2 Edge detection</a:t>
            </a:r>
          </a:p>
          <a:p>
            <a:pPr lvl="0"/>
            <a:r>
              <a:rPr lang="en-US" sz="2000" dirty="0" smtClean="0">
                <a:latin typeface="Arial" pitchFamily="34" charset="0"/>
                <a:cs typeface="Arial" pitchFamily="34" charset="0"/>
              </a:rPr>
              <a:t>   3.2 Background Removal</a:t>
            </a:r>
          </a:p>
          <a:p>
            <a:pPr lvl="0"/>
            <a:r>
              <a:rPr lang="en-US" sz="2000" dirty="0" smtClean="0">
                <a:latin typeface="Arial" pitchFamily="34" charset="0"/>
                <a:cs typeface="Arial" pitchFamily="34" charset="0"/>
              </a:rPr>
              <a:t>   3.3 Noise Removal</a:t>
            </a:r>
          </a:p>
          <a:p>
            <a:pPr lvl="0"/>
            <a:endParaRPr lang="en-US" sz="2000" dirty="0" smtClean="0">
              <a:latin typeface="Arial" pitchFamily="34" charset="0"/>
              <a:cs typeface="Arial" pitchFamily="34" charset="0"/>
            </a:endParaRPr>
          </a:p>
          <a:p>
            <a:pPr lvl="0"/>
            <a:r>
              <a:rPr lang="en-US" sz="2000" dirty="0" smtClean="0">
                <a:latin typeface="Arial" pitchFamily="34" charset="0"/>
                <a:cs typeface="Arial" pitchFamily="34" charset="0"/>
              </a:rPr>
              <a:t>4. Feature Extraction</a:t>
            </a:r>
          </a:p>
          <a:p>
            <a:pPr lvl="0"/>
            <a:r>
              <a:rPr lang="en-US" sz="2000" dirty="0" smtClean="0">
                <a:latin typeface="Arial" pitchFamily="34" charset="0"/>
                <a:cs typeface="Arial" pitchFamily="34" charset="0"/>
              </a:rPr>
              <a:t>   4.1 </a:t>
            </a:r>
            <a:r>
              <a:rPr lang="en-US" sz="2000" dirty="0" err="1" smtClean="0">
                <a:latin typeface="Arial" pitchFamily="34" charset="0"/>
                <a:cs typeface="Arial" pitchFamily="34" charset="0"/>
              </a:rPr>
              <a:t>Centroid</a:t>
            </a:r>
            <a:r>
              <a:rPr lang="en-US" sz="2000" dirty="0" smtClean="0">
                <a:latin typeface="Arial" pitchFamily="34" charset="0"/>
                <a:cs typeface="Arial" pitchFamily="34" charset="0"/>
              </a:rPr>
              <a:t> Method</a:t>
            </a:r>
          </a:p>
          <a:p>
            <a:pPr lvl="0"/>
            <a:endParaRPr lang="en-US" sz="2000" dirty="0" smtClean="0">
              <a:latin typeface="Arial" pitchFamily="34" charset="0"/>
              <a:cs typeface="Arial" pitchFamily="34" charset="0"/>
            </a:endParaRPr>
          </a:p>
          <a:p>
            <a:pPr lvl="0"/>
            <a:r>
              <a:rPr lang="en-US" sz="2000" dirty="0" smtClean="0">
                <a:latin typeface="Arial" pitchFamily="34" charset="0"/>
                <a:cs typeface="Arial" pitchFamily="34" charset="0"/>
              </a:rPr>
              <a:t>5. Classification</a:t>
            </a:r>
          </a:p>
          <a:p>
            <a:pPr lvl="0"/>
            <a:endParaRPr lang="en-US" sz="2000" dirty="0" smtClean="0">
              <a:latin typeface="Arial" pitchFamily="34" charset="0"/>
              <a:cs typeface="Arial" pitchFamily="34" charset="0"/>
            </a:endParaRP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783772" y="228387"/>
            <a:ext cx="10929846" cy="976245"/>
          </a:xfrm>
        </p:spPr>
        <p:txBody>
          <a:bodyPr>
            <a:noAutofit/>
          </a:bodyPr>
          <a:lstStyle/>
          <a:p>
            <a:r>
              <a:rPr lang="en-US" sz="3600" dirty="0" smtClean="0">
                <a:latin typeface="Arial" pitchFamily="34" charset="0"/>
                <a:cs typeface="Arial" pitchFamily="34" charset="0"/>
              </a:rPr>
              <a:t>GENERAL DESCRIPTION OF HAND GESTURE RECOGNITION METHODS. (CONTINUED)</a:t>
            </a:r>
            <a:endParaRPr lang="en-US" sz="3600" cap="none" dirty="0">
              <a:latin typeface="Arial" pitchFamily="34" charset="0"/>
              <a:cs typeface="Arial" pitchFamily="34" charset="0"/>
            </a:endParaRPr>
          </a:p>
        </p:txBody>
      </p:sp>
      <p:sp>
        <p:nvSpPr>
          <p:cNvPr id="6" name="Text Placeholder 3"/>
          <p:cNvSpPr>
            <a:spLocks noGrp="1"/>
          </p:cNvSpPr>
          <p:nvPr>
            <p:ph type="body" idx="1"/>
          </p:nvPr>
        </p:nvSpPr>
        <p:spPr>
          <a:xfrm>
            <a:off x="1141411" y="1502825"/>
            <a:ext cx="9906000" cy="4745577"/>
          </a:xfrm>
        </p:spPr>
        <p:txBody>
          <a:bodyPr>
            <a:noAutofit/>
          </a:bodyPr>
          <a:lstStyle/>
          <a:p>
            <a:pPr algn="just"/>
            <a:endParaRPr lang="en-US" sz="2000" cap="none" dirty="0" smtClean="0">
              <a:latin typeface="Arial" panose="020B0604020202020204" pitchFamily="34" charset="0"/>
              <a:cs typeface="Arial" panose="020B0604020202020204" pitchFamily="34" charset="0"/>
            </a:endParaRPr>
          </a:p>
          <a:p>
            <a:pPr algn="just"/>
            <a:endParaRPr lang="en-US" sz="2000" cap="none" dirty="0" smtClean="0">
              <a:latin typeface="Arial" panose="020B0604020202020204" pitchFamily="34" charset="0"/>
              <a:cs typeface="Arial" panose="020B0604020202020204" pitchFamily="34" charset="0"/>
            </a:endParaRPr>
          </a:p>
          <a:p>
            <a:pPr algn="just"/>
            <a:endParaRPr lang="en-US" sz="2000" cap="none" dirty="0" smtClean="0">
              <a:latin typeface="Arial" panose="020B0604020202020204" pitchFamily="34" charset="0"/>
              <a:cs typeface="Arial" panose="020B0604020202020204" pitchFamily="34" charset="0"/>
            </a:endParaRPr>
          </a:p>
          <a:p>
            <a:pPr algn="just"/>
            <a:endParaRPr lang="en-US" sz="2000" cap="none" dirty="0" smtClean="0">
              <a:latin typeface="Arial" panose="020B0604020202020204" pitchFamily="34" charset="0"/>
              <a:cs typeface="Arial" panose="020B0604020202020204" pitchFamily="34" charset="0"/>
            </a:endParaRPr>
          </a:p>
          <a:p>
            <a:pPr algn="just"/>
            <a:endParaRPr lang="en-US" sz="2000" cap="none" dirty="0" smtClean="0">
              <a:latin typeface="Arial" panose="020B0604020202020204" pitchFamily="34" charset="0"/>
              <a:cs typeface="Arial" panose="020B0604020202020204" pitchFamily="34" charset="0"/>
            </a:endParaRPr>
          </a:p>
          <a:p>
            <a:pPr algn="just"/>
            <a:endParaRPr lang="en-US" sz="2000" dirty="0" smtClean="0">
              <a:latin typeface="Arial" panose="020B0604020202020204" pitchFamily="34" charset="0"/>
              <a:cs typeface="Arial" panose="020B0604020202020204" pitchFamily="34" charset="0"/>
            </a:endParaRPr>
          </a:p>
          <a:p>
            <a:pPr algn="just"/>
            <a:r>
              <a:rPr lang="en-US" sz="2000" cap="none" dirty="0" smtClean="0">
                <a:latin typeface="Arial" panose="020B0604020202020204" pitchFamily="34" charset="0"/>
                <a:cs typeface="Arial" panose="020B0604020202020204" pitchFamily="34" charset="0"/>
              </a:rPr>
              <a:t>PREPROCESSING INCLUDE VARIOUS METHODS WHICH ARE IMPLEMENTED TO ENHANCE THE INFORMATION IN THE GIVEN IMAGES. IT INCLUDES THE STEPS AS</a:t>
            </a:r>
          </a:p>
          <a:p>
            <a:pPr algn="just"/>
            <a:endParaRPr lang="en-US" sz="2000" cap="none" dirty="0" smtClean="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a:xfrm>
            <a:off x="1141413" y="6455155"/>
            <a:ext cx="771089" cy="365125"/>
          </a:xfrm>
        </p:spPr>
        <p:txBody>
          <a:bodyPr/>
          <a:lstStyle/>
          <a:p>
            <a:fld id="{6D22F896-40B5-4ADD-8801-0D06FADFA095}" type="slidenum">
              <a:rPr lang="en-US" smtClean="0"/>
              <a:pPr/>
              <a:t>12</a:t>
            </a:fld>
            <a:endParaRPr lang="en-US" dirty="0"/>
          </a:p>
        </p:txBody>
      </p:sp>
      <p:sp>
        <p:nvSpPr>
          <p:cNvPr id="7" name="Date Placeholder 1"/>
          <p:cNvSpPr txBox="1">
            <a:spLocks/>
          </p:cNvSpPr>
          <p:nvPr/>
        </p:nvSpPr>
        <p:spPr>
          <a:xfrm>
            <a:off x="8680416" y="6455155"/>
            <a:ext cx="2743200" cy="470079"/>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smtClean="0"/>
              <a:t>MAY 9, 2014</a:t>
            </a:r>
          </a:p>
        </p:txBody>
      </p:sp>
      <p:pic>
        <p:nvPicPr>
          <p:cNvPr id="1026" name="Picture 2"/>
          <p:cNvPicPr>
            <a:picLocks noChangeAspect="1" noChangeArrowheads="1"/>
          </p:cNvPicPr>
          <p:nvPr/>
        </p:nvPicPr>
        <p:blipFill>
          <a:blip r:embed="rId2"/>
          <a:srcRect/>
          <a:stretch>
            <a:fillRect/>
          </a:stretch>
        </p:blipFill>
        <p:spPr bwMode="auto">
          <a:xfrm>
            <a:off x="2528074" y="4525057"/>
            <a:ext cx="6720431" cy="1857375"/>
          </a:xfrm>
          <a:prstGeom prst="rect">
            <a:avLst/>
          </a:prstGeom>
          <a:noFill/>
          <a:ln w="9525">
            <a:noFill/>
            <a:miter lim="800000"/>
            <a:headEnd/>
            <a:tailEnd/>
          </a:ln>
          <a:effectLst/>
        </p:spPr>
      </p:pic>
      <p:pic>
        <p:nvPicPr>
          <p:cNvPr id="2" name="Picture 2"/>
          <p:cNvPicPr>
            <a:picLocks noChangeAspect="1" noChangeArrowheads="1"/>
          </p:cNvPicPr>
          <p:nvPr/>
        </p:nvPicPr>
        <p:blipFill>
          <a:blip r:embed="rId3"/>
          <a:srcRect/>
          <a:stretch>
            <a:fillRect/>
          </a:stretch>
        </p:blipFill>
        <p:spPr bwMode="auto">
          <a:xfrm>
            <a:off x="2495007" y="1485222"/>
            <a:ext cx="6701245" cy="1832744"/>
          </a:xfrm>
          <a:prstGeom prst="rect">
            <a:avLst/>
          </a:prstGeom>
          <a:noFill/>
          <a:ln w="9525">
            <a:noFill/>
            <a:miter lim="800000"/>
            <a:headEnd/>
            <a:tailEnd/>
          </a:ln>
          <a:effectLst/>
        </p:spPr>
      </p:pic>
    </p:spTree>
    <p:extLst>
      <p:ext uri="{BB962C8B-B14F-4D97-AF65-F5344CB8AC3E}">
        <p14:creationId xmlns:p14="http://schemas.microsoft.com/office/powerpoint/2010/main" val="2230331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1141411" y="319827"/>
            <a:ext cx="9906000" cy="976245"/>
          </a:xfrm>
        </p:spPr>
        <p:txBody>
          <a:bodyPr>
            <a:normAutofit fontScale="90000"/>
          </a:bodyPr>
          <a:lstStyle/>
          <a:p>
            <a:r>
              <a:rPr lang="en-US" sz="4000" dirty="0" smtClean="0"/>
              <a:t>GENERAL DESCRIPTION OF HAND GESTURE RECOGNITION METHODS.(CONTINUED)</a:t>
            </a:r>
            <a:endParaRPr lang="en-US" sz="4000" cap="none" dirty="0">
              <a:latin typeface="Arial" panose="020B0604020202020204" pitchFamily="34" charset="0"/>
              <a:cs typeface="Arial" panose="020B0604020202020204" pitchFamily="34" charset="0"/>
            </a:endParaRPr>
          </a:p>
        </p:txBody>
      </p:sp>
      <p:sp>
        <p:nvSpPr>
          <p:cNvPr id="6" name="Text Placeholder 3"/>
          <p:cNvSpPr>
            <a:spLocks noGrp="1"/>
          </p:cNvSpPr>
          <p:nvPr>
            <p:ph type="body" idx="1"/>
          </p:nvPr>
        </p:nvSpPr>
        <p:spPr>
          <a:xfrm>
            <a:off x="1141411" y="1502825"/>
            <a:ext cx="9906000" cy="4745577"/>
          </a:xfrm>
        </p:spPr>
        <p:txBody>
          <a:bodyPr>
            <a:noAutofit/>
          </a:bodyPr>
          <a:lstStyle/>
          <a:p>
            <a:r>
              <a:rPr lang="en-US" sz="2000" dirty="0" smtClean="0">
                <a:latin typeface="Arial" pitchFamily="34" charset="0"/>
                <a:cs typeface="Arial" pitchFamily="34" charset="0"/>
              </a:rPr>
              <a:t>1.IMAGE ACQUISITION-</a:t>
            </a:r>
          </a:p>
          <a:p>
            <a:r>
              <a:rPr lang="en-US" dirty="0" smtClean="0"/>
              <a:t>The first step of any vision system is the image acquisition step. Image acquisition is  technique in which the data from an image are digitized and various mathematical operations are applied to the data in order to create an enhanced image that is to perform some of the interpretation and recognition tasks.</a:t>
            </a:r>
          </a:p>
          <a:p>
            <a:endParaRPr lang="en-US" sz="2400" dirty="0" smtClean="0"/>
          </a:p>
          <a:p>
            <a:r>
              <a:rPr lang="en-US" dirty="0" smtClean="0"/>
              <a:t> </a:t>
            </a:r>
            <a:endParaRPr lang="en-US" sz="2400" dirty="0" smtClean="0"/>
          </a:p>
          <a:p>
            <a:pPr marL="800100" lvl="1" indent="-342900" algn="just">
              <a:buFont typeface="Courier New" panose="02070309020205020404" pitchFamily="49" charset="0"/>
              <a:buChar char="o"/>
            </a:pPr>
            <a:endParaRPr lang="en-US" sz="20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a:xfrm>
            <a:off x="1141413" y="6455155"/>
            <a:ext cx="771089" cy="365125"/>
          </a:xfrm>
        </p:spPr>
        <p:txBody>
          <a:bodyPr/>
          <a:lstStyle/>
          <a:p>
            <a:fld id="{6D22F896-40B5-4ADD-8801-0D06FADFA095}" type="slidenum">
              <a:rPr lang="en-US" smtClean="0"/>
              <a:pPr/>
              <a:t>13</a:t>
            </a:fld>
            <a:endParaRPr lang="en-US" dirty="0"/>
          </a:p>
        </p:txBody>
      </p:sp>
      <p:sp>
        <p:nvSpPr>
          <p:cNvPr id="7" name="Date Placeholder 1"/>
          <p:cNvSpPr txBox="1">
            <a:spLocks/>
          </p:cNvSpPr>
          <p:nvPr/>
        </p:nvSpPr>
        <p:spPr>
          <a:xfrm>
            <a:off x="8680416" y="6455155"/>
            <a:ext cx="2743200" cy="470079"/>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smtClean="0"/>
              <a:t>MAY 9, 2014</a:t>
            </a:r>
          </a:p>
        </p:txBody>
      </p:sp>
      <p:pic>
        <p:nvPicPr>
          <p:cNvPr id="9" name="Picture 8" descr="C:\Documents and Settings\Administrator\Desktop\aa.JPG"/>
          <p:cNvPicPr/>
          <p:nvPr/>
        </p:nvPicPr>
        <p:blipFill>
          <a:blip r:embed="rId2"/>
          <a:srcRect/>
          <a:stretch>
            <a:fillRect/>
          </a:stretch>
        </p:blipFill>
        <p:spPr bwMode="auto">
          <a:xfrm>
            <a:off x="4438378" y="3579863"/>
            <a:ext cx="3268708" cy="2651120"/>
          </a:xfrm>
          <a:prstGeom prst="rect">
            <a:avLst/>
          </a:prstGeom>
          <a:noFill/>
          <a:ln w="9525">
            <a:noFill/>
            <a:miter lim="800000"/>
            <a:headEnd/>
            <a:tailEnd/>
          </a:ln>
        </p:spPr>
      </p:pic>
    </p:spTree>
    <p:extLst>
      <p:ext uri="{BB962C8B-B14F-4D97-AF65-F5344CB8AC3E}">
        <p14:creationId xmlns:p14="http://schemas.microsoft.com/office/powerpoint/2010/main" val="90007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496389"/>
            <a:ext cx="9906000" cy="1214846"/>
          </a:xfrm>
        </p:spPr>
        <p:txBody>
          <a:bodyPr>
            <a:normAutofit/>
          </a:bodyPr>
          <a:lstStyle/>
          <a:p>
            <a:r>
              <a:rPr lang="en-US" sz="3200" dirty="0" smtClean="0"/>
              <a:t>GENERAL DESCRIPTION OF HAND GESTURE RECOGNITION METHODS.(CONTINUED)</a:t>
            </a:r>
            <a:endParaRPr lang="en-US" sz="3200" dirty="0"/>
          </a:p>
        </p:txBody>
      </p:sp>
      <p:sp>
        <p:nvSpPr>
          <p:cNvPr id="3" name="Text Placeholder 2"/>
          <p:cNvSpPr>
            <a:spLocks noGrp="1"/>
          </p:cNvSpPr>
          <p:nvPr>
            <p:ph type="body" idx="1"/>
          </p:nvPr>
        </p:nvSpPr>
        <p:spPr>
          <a:xfrm>
            <a:off x="932407" y="1815737"/>
            <a:ext cx="9906000" cy="3944212"/>
          </a:xfrm>
        </p:spPr>
        <p:txBody>
          <a:bodyPr>
            <a:normAutofit fontScale="77500" lnSpcReduction="20000"/>
          </a:bodyPr>
          <a:lstStyle/>
          <a:p>
            <a:r>
              <a:rPr lang="en-US" sz="2200" dirty="0" smtClean="0">
                <a:latin typeface="Arial" pitchFamily="34" charset="0"/>
                <a:cs typeface="Arial" pitchFamily="34" charset="0"/>
              </a:rPr>
              <a:t>2. SKIN DETECTION </a:t>
            </a:r>
          </a:p>
          <a:p>
            <a:endParaRPr lang="en-US" sz="2200" dirty="0" smtClean="0">
              <a:latin typeface="Arial" pitchFamily="34" charset="0"/>
              <a:cs typeface="Arial" pitchFamily="34" charset="0"/>
            </a:endParaRPr>
          </a:p>
          <a:p>
            <a:r>
              <a:rPr lang="en-US" dirty="0" smtClean="0">
                <a:latin typeface="Arial" pitchFamily="34" charset="0"/>
                <a:cs typeface="Arial" pitchFamily="34" charset="0"/>
              </a:rPr>
              <a:t>Skin detection process has two phases: a training phase and a detection phase. Training a skin detector involves three basic steps:</a:t>
            </a:r>
          </a:p>
          <a:p>
            <a:endParaRPr lang="en-US" dirty="0" smtClean="0">
              <a:latin typeface="Arial" pitchFamily="34" charset="0"/>
              <a:cs typeface="Arial" pitchFamily="34" charset="0"/>
            </a:endParaRPr>
          </a:p>
          <a:p>
            <a:r>
              <a:rPr lang="en-US" dirty="0" smtClean="0">
                <a:latin typeface="Arial" pitchFamily="34" charset="0"/>
                <a:cs typeface="Arial" pitchFamily="34" charset="0"/>
              </a:rPr>
              <a:t>1. Collecting a database of skin patches from different images. Such a database typically contains skin-colored patches from a variety of people under different illumination conditions.</a:t>
            </a:r>
          </a:p>
          <a:p>
            <a:r>
              <a:rPr lang="en-US" dirty="0" smtClean="0">
                <a:latin typeface="Arial" pitchFamily="34" charset="0"/>
                <a:cs typeface="Arial" pitchFamily="34" charset="0"/>
              </a:rPr>
              <a:t>2. Choosing a suitable color space.</a:t>
            </a:r>
          </a:p>
          <a:p>
            <a:r>
              <a:rPr lang="en-US" dirty="0" smtClean="0">
                <a:latin typeface="Arial" pitchFamily="34" charset="0"/>
                <a:cs typeface="Arial" pitchFamily="34" charset="0"/>
              </a:rPr>
              <a:t>3. Learning the parameters of a skin classifier.</a:t>
            </a:r>
          </a:p>
          <a:p>
            <a:endParaRPr lang="en-US" dirty="0" smtClean="0">
              <a:latin typeface="Arial" pitchFamily="34" charset="0"/>
              <a:cs typeface="Arial" pitchFamily="34" charset="0"/>
            </a:endParaRPr>
          </a:p>
          <a:p>
            <a:r>
              <a:rPr lang="en-US" dirty="0" smtClean="0">
                <a:latin typeface="Arial" pitchFamily="34" charset="0"/>
                <a:cs typeface="Arial" pitchFamily="34" charset="0"/>
              </a:rPr>
              <a:t>Given a trained skin detector, identifying skin pixels in a given image or video frame involves:</a:t>
            </a:r>
          </a:p>
          <a:p>
            <a:endParaRPr lang="en-US" dirty="0" smtClean="0">
              <a:latin typeface="Arial" pitchFamily="34" charset="0"/>
              <a:cs typeface="Arial" pitchFamily="34" charset="0"/>
            </a:endParaRPr>
          </a:p>
          <a:p>
            <a:r>
              <a:rPr lang="en-US" dirty="0" smtClean="0">
                <a:latin typeface="Arial" pitchFamily="34" charset="0"/>
                <a:cs typeface="Arial" pitchFamily="34" charset="0"/>
              </a:rPr>
              <a:t>1. Converting the image into the same color space that was used in the training phase.</a:t>
            </a:r>
          </a:p>
          <a:p>
            <a:r>
              <a:rPr lang="en-US" dirty="0" smtClean="0">
                <a:latin typeface="Arial" pitchFamily="34" charset="0"/>
                <a:cs typeface="Arial" pitchFamily="34" charset="0"/>
              </a:rPr>
              <a:t>2. Classifying each pixel using the skin classifier to either a skin or non-skin.</a:t>
            </a:r>
          </a:p>
          <a:p>
            <a:r>
              <a:rPr lang="en-US" dirty="0" smtClean="0">
                <a:latin typeface="Arial" pitchFamily="34" charset="0"/>
                <a:cs typeface="Arial" pitchFamily="34" charset="0"/>
              </a:rPr>
              <a:t>3. Typically post processing is needed using morphology to impose spatial homogeneity on the detected regions.</a:t>
            </a:r>
          </a:p>
          <a:p>
            <a:endParaRPr lang="en-US"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348" y="261257"/>
            <a:ext cx="9906000" cy="1201783"/>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3600" dirty="0" smtClean="0"/>
              <a:t>GENERAL DESCRIPTION OF HAND GESTURE RECOGNITION METHODS.(CONTINUED)</a:t>
            </a:r>
            <a:endParaRPr lang="en-US" sz="3600" dirty="0"/>
          </a:p>
        </p:txBody>
      </p:sp>
      <p:sp>
        <p:nvSpPr>
          <p:cNvPr id="3" name="Text Placeholder 2"/>
          <p:cNvSpPr>
            <a:spLocks noGrp="1"/>
          </p:cNvSpPr>
          <p:nvPr>
            <p:ph type="body" idx="1"/>
          </p:nvPr>
        </p:nvSpPr>
        <p:spPr>
          <a:xfrm>
            <a:off x="1219788" y="1698170"/>
            <a:ext cx="9906000" cy="5159829"/>
          </a:xfrm>
        </p:spPr>
        <p:txBody>
          <a:bodyPr>
            <a:normAutofit fontScale="55000" lnSpcReduction="20000"/>
          </a:bodyPr>
          <a:lstStyle/>
          <a:p>
            <a:endParaRPr lang="en-US" sz="3800" dirty="0" smtClean="0">
              <a:latin typeface="Arial" pitchFamily="34" charset="0"/>
              <a:cs typeface="Arial" pitchFamily="34" charset="0"/>
            </a:endParaRPr>
          </a:p>
          <a:p>
            <a:r>
              <a:rPr lang="en-US" sz="3800" dirty="0" smtClean="0">
                <a:latin typeface="Arial" pitchFamily="34" charset="0"/>
                <a:cs typeface="Arial" pitchFamily="34" charset="0"/>
              </a:rPr>
              <a:t>PROCESS </a:t>
            </a:r>
          </a:p>
          <a:p>
            <a:endParaRPr lang="en-US" sz="2000" dirty="0" smtClean="0">
              <a:latin typeface="Arial" pitchFamily="34" charset="0"/>
              <a:cs typeface="Arial" pitchFamily="34" charset="0"/>
            </a:endParaRPr>
          </a:p>
          <a:p>
            <a:pPr marL="388620" indent="-342900">
              <a:buAutoNum type="arabicPeriod"/>
            </a:pPr>
            <a:r>
              <a:rPr lang="en-US" sz="4200" dirty="0" smtClean="0">
                <a:latin typeface="Arial" pitchFamily="34" charset="0"/>
                <a:cs typeface="Arial" pitchFamily="34" charset="0"/>
              </a:rPr>
              <a:t>In any given color space, skin color occupies a part of such a space, which might be a compact or large region in the space. Such region is usually called the skin color cluster. </a:t>
            </a:r>
          </a:p>
          <a:p>
            <a:pPr marL="342900" indent="-342900">
              <a:buAutoNum type="arabicPeriod" startAt="2"/>
            </a:pPr>
            <a:r>
              <a:rPr lang="en-US" sz="4200" dirty="0" smtClean="0">
                <a:latin typeface="Arial" pitchFamily="34" charset="0"/>
                <a:cs typeface="Arial" pitchFamily="34" charset="0"/>
              </a:rPr>
              <a:t>A skin classifier is a one-class or two-class classification problem. A given pixel is classified and labeled whether it is a skin or a non-skin given a model of the skin color cluster in a given color space. In the context of skin classification, true positives are skin pixels that the classifier correctly labels as skin.</a:t>
            </a:r>
          </a:p>
          <a:p>
            <a:pPr marL="342900" indent="-342900">
              <a:buAutoNum type="arabicPeriod" startAt="2"/>
            </a:pPr>
            <a:r>
              <a:rPr lang="en-US" sz="4200" dirty="0" smtClean="0">
                <a:latin typeface="Arial" pitchFamily="34" charset="0"/>
                <a:cs typeface="Arial" pitchFamily="34" charset="0"/>
              </a:rPr>
              <a:t> True negatives are non-skin pixels that the classifier correctly labels as non-skin. Any classifier makes errors: it can wrongly label a non-skin pixel as skin or a skin pixel as a non-skin. The former type of errors is referred to as false positives (false detections) while the later is false negatives. </a:t>
            </a:r>
          </a:p>
          <a:p>
            <a:pPr marL="342900" indent="-342900">
              <a:buAutoNum type="arabicPeriod" startAt="2"/>
            </a:pPr>
            <a:endParaRPr lang="en-US" sz="4200" dirty="0" smtClean="0">
              <a:latin typeface="Arial" pitchFamily="34" charset="0"/>
              <a:cs typeface="Arial" pitchFamily="34" charset="0"/>
            </a:endParaRPr>
          </a:p>
          <a:p>
            <a:pPr marL="388620" indent="-342900">
              <a:buAutoNum type="arabicPeriod"/>
            </a:pPr>
            <a:endParaRPr lang="en-US" sz="4200" dirty="0" smtClean="0">
              <a:latin typeface="Arial" pitchFamily="34" charset="0"/>
              <a:cs typeface="Arial" pitchFamily="34" charset="0"/>
            </a:endParaRP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0599" y="718459"/>
            <a:ext cx="9906000" cy="901337"/>
          </a:xfrm>
        </p:spPr>
        <p:txBody>
          <a:bodyPr>
            <a:noAutofit/>
          </a:bodyPr>
          <a:lstStyle/>
          <a:p>
            <a:r>
              <a:rPr lang="en-US" sz="3600" dirty="0" smtClean="0"/>
              <a:t>GENERAL DESCRIPTION OF HAND GESTURE RECOGNITION METHODS.(CONTINUED)</a:t>
            </a:r>
            <a:endParaRPr lang="en-US" sz="3600" dirty="0"/>
          </a:p>
        </p:txBody>
      </p:sp>
      <p:sp>
        <p:nvSpPr>
          <p:cNvPr id="3" name="Text Placeholder 2"/>
          <p:cNvSpPr>
            <a:spLocks noGrp="1"/>
          </p:cNvSpPr>
          <p:nvPr>
            <p:ph type="body" idx="1"/>
          </p:nvPr>
        </p:nvSpPr>
        <p:spPr>
          <a:xfrm>
            <a:off x="1141411" y="1815737"/>
            <a:ext cx="9906000" cy="3983401"/>
          </a:xfrm>
        </p:spPr>
        <p:txBody>
          <a:bodyPr/>
          <a:lstStyle/>
          <a:p>
            <a:r>
              <a:rPr lang="en-US" dirty="0" smtClean="0"/>
              <a:t>INPUT IMAGE -                                                    OUTPUT IMAGE-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16</a:t>
            </a:fld>
            <a:endParaRPr lang="en-US" dirty="0"/>
          </a:p>
        </p:txBody>
      </p:sp>
      <p:pic>
        <p:nvPicPr>
          <p:cNvPr id="2050" name="Picture 2"/>
          <p:cNvPicPr>
            <a:picLocks noChangeAspect="1" noChangeArrowheads="1"/>
          </p:cNvPicPr>
          <p:nvPr/>
        </p:nvPicPr>
        <p:blipFill>
          <a:blip r:embed="rId2"/>
          <a:srcRect/>
          <a:stretch>
            <a:fillRect/>
          </a:stretch>
        </p:blipFill>
        <p:spPr bwMode="auto">
          <a:xfrm>
            <a:off x="7031492" y="2442754"/>
            <a:ext cx="3444920" cy="2808515"/>
          </a:xfrm>
          <a:prstGeom prst="rect">
            <a:avLst/>
          </a:prstGeom>
          <a:noFill/>
          <a:ln w="9525">
            <a:noFill/>
            <a:miter lim="800000"/>
            <a:headEnd/>
            <a:tailEnd/>
          </a:ln>
          <a:effectLst/>
        </p:spPr>
      </p:pic>
      <p:pic>
        <p:nvPicPr>
          <p:cNvPr id="6" name="Picture 5" descr="C:\Documents and Settings\Administrator\Desktop\aa.JPG"/>
          <p:cNvPicPr/>
          <p:nvPr/>
        </p:nvPicPr>
        <p:blipFill>
          <a:blip r:embed="rId3"/>
          <a:srcRect/>
          <a:stretch>
            <a:fillRect/>
          </a:stretch>
        </p:blipFill>
        <p:spPr bwMode="auto">
          <a:xfrm>
            <a:off x="1342481" y="2587086"/>
            <a:ext cx="3268708" cy="26511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
            </a:r>
            <a:br>
              <a:rPr lang="en-US" sz="4400" dirty="0" smtClean="0"/>
            </a:br>
            <a:endParaRPr lang="en-US" dirty="0"/>
          </a:p>
        </p:txBody>
      </p:sp>
      <p:sp>
        <p:nvSpPr>
          <p:cNvPr id="3" name="Text Placeholder 2"/>
          <p:cNvSpPr>
            <a:spLocks noGrp="1"/>
          </p:cNvSpPr>
          <p:nvPr>
            <p:ph type="body" idx="1"/>
          </p:nvPr>
        </p:nvSpPr>
        <p:spPr>
          <a:xfrm>
            <a:off x="1180599" y="2390505"/>
            <a:ext cx="9906000" cy="3878899"/>
          </a:xfrm>
        </p:spPr>
        <p:txBody>
          <a:bodyPr>
            <a:normAutofit/>
          </a:bodyPr>
          <a:lstStyle/>
          <a:p>
            <a:r>
              <a:rPr lang="en-US" dirty="0" smtClean="0"/>
              <a:t>2.PREPROCESSING-</a:t>
            </a:r>
          </a:p>
          <a:p>
            <a:endParaRPr lang="en-US" dirty="0" smtClean="0"/>
          </a:p>
          <a:p>
            <a:r>
              <a:rPr lang="en-US" dirty="0" smtClean="0"/>
              <a:t>After image acquisition we do pre-processing of the image, it is a very important part of the gesture recognition, as the image captured is needed to be made suitable for further processing i.e., feature extraction. Pre-processing include segmentation  edge detection and noise removal of segmented image. In pre-processing, it is necessary to be able to distinguish the region of foreground and background in a given image, it involves detecting and extracting hand region from background. </a:t>
            </a:r>
            <a:endParaRPr lang="en-US" sz="2400" dirty="0" smtClean="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17</a:t>
            </a:fld>
            <a:endParaRPr lang="en-US" dirty="0"/>
          </a:p>
        </p:txBody>
      </p:sp>
      <p:sp>
        <p:nvSpPr>
          <p:cNvPr id="5" name="Rectangle 4"/>
          <p:cNvSpPr/>
          <p:nvPr/>
        </p:nvSpPr>
        <p:spPr>
          <a:xfrm>
            <a:off x="940527" y="757648"/>
            <a:ext cx="9274628" cy="1077218"/>
          </a:xfrm>
          <a:prstGeom prst="rect">
            <a:avLst/>
          </a:prstGeom>
        </p:spPr>
        <p:txBody>
          <a:bodyPr wrap="square">
            <a:spAutoFit/>
          </a:bodyPr>
          <a:lstStyle/>
          <a:p>
            <a:r>
              <a:rPr lang="en-US" sz="32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pitchFamily="34" charset="0"/>
                <a:cs typeface="Arial" pitchFamily="34" charset="0"/>
              </a:rPr>
              <a:t>GENERAL DESCRIPTION OF HAND GESTURE RECOGNITION METHODS.(CONTINUED)</a:t>
            </a:r>
            <a:endParaRPr lang="en-US"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1180600" y="946844"/>
            <a:ext cx="9906000" cy="976245"/>
          </a:xfrm>
        </p:spPr>
        <p:txBody>
          <a:bodyPr>
            <a:normAutofit fontScale="90000"/>
          </a:bodyPr>
          <a:lstStyle/>
          <a:p>
            <a:r>
              <a:rPr lang="en-US" sz="4000" dirty="0" smtClean="0"/>
              <a:t>GENERAL DESCRIPTION OF HAND GESTURE RECOGNITION METHODS.(CONTINUED)</a:t>
            </a:r>
            <a:endParaRPr lang="en-US" sz="4000" cap="none" dirty="0">
              <a:latin typeface="Arial" panose="020B0604020202020204" pitchFamily="34" charset="0"/>
              <a:cs typeface="Arial" panose="020B0604020202020204" pitchFamily="34" charset="0"/>
            </a:endParaRPr>
          </a:p>
        </p:txBody>
      </p:sp>
      <p:sp>
        <p:nvSpPr>
          <p:cNvPr id="6" name="Text Placeholder 3"/>
          <p:cNvSpPr>
            <a:spLocks noGrp="1"/>
          </p:cNvSpPr>
          <p:nvPr>
            <p:ph type="body" idx="1"/>
          </p:nvPr>
        </p:nvSpPr>
        <p:spPr>
          <a:xfrm>
            <a:off x="1193663" y="2412868"/>
            <a:ext cx="9906000" cy="4745577"/>
          </a:xfrm>
        </p:spPr>
        <p:txBody>
          <a:bodyPr>
            <a:noAutofit/>
          </a:bodyPr>
          <a:lstStyle/>
          <a:p>
            <a:r>
              <a:rPr lang="en-US" dirty="0" smtClean="0"/>
              <a:t>2.1 SEGMENTATON-</a:t>
            </a:r>
          </a:p>
          <a:p>
            <a:endParaRPr lang="en-US" dirty="0" smtClean="0"/>
          </a:p>
          <a:p>
            <a:r>
              <a:rPr lang="en-US" dirty="0" smtClean="0"/>
              <a:t>The output of this step is a binary image in which skin pixels have value ‘1’ and non-skin pixels have value ‘0’. If we take close look to the segmented image after applying the Otsu algorithm  on the original gray scale image we find that the segmentation is not perfectly done.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a:t>
            </a:r>
            <a:endParaRPr lang="en-US" sz="2400" dirty="0" smtClean="0"/>
          </a:p>
        </p:txBody>
      </p:sp>
      <p:sp>
        <p:nvSpPr>
          <p:cNvPr id="3" name="Slide Number Placeholder 2"/>
          <p:cNvSpPr>
            <a:spLocks noGrp="1"/>
          </p:cNvSpPr>
          <p:nvPr>
            <p:ph type="sldNum" sz="quarter" idx="12"/>
          </p:nvPr>
        </p:nvSpPr>
        <p:spPr>
          <a:xfrm flipH="1">
            <a:off x="-509450" y="6455155"/>
            <a:ext cx="209004" cy="365125"/>
          </a:xfrm>
        </p:spPr>
        <p:txBody>
          <a:bodyPr/>
          <a:lstStyle/>
          <a:p>
            <a:endParaRPr lang="en-US" dirty="0"/>
          </a:p>
        </p:txBody>
      </p:sp>
      <p:sp>
        <p:nvSpPr>
          <p:cNvPr id="7" name="Date Placeholder 1"/>
          <p:cNvSpPr txBox="1">
            <a:spLocks/>
          </p:cNvSpPr>
          <p:nvPr/>
        </p:nvSpPr>
        <p:spPr>
          <a:xfrm>
            <a:off x="8680416" y="6455155"/>
            <a:ext cx="2743200" cy="470079"/>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smtClean="0"/>
              <a:t>MAY 9, 2014</a:t>
            </a:r>
          </a:p>
        </p:txBody>
      </p:sp>
    </p:spTree>
    <p:extLst>
      <p:ext uri="{BB962C8B-B14F-4D97-AF65-F5344CB8AC3E}">
        <p14:creationId xmlns:p14="http://schemas.microsoft.com/office/powerpoint/2010/main" val="6535950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404949"/>
            <a:ext cx="9906000" cy="1149531"/>
          </a:xfrm>
        </p:spPr>
        <p:txBody>
          <a:bodyPr>
            <a:noAutofit/>
          </a:bodyPr>
          <a:lstStyle/>
          <a:p>
            <a:r>
              <a:rPr lang="en-US" sz="3600" dirty="0" smtClean="0"/>
              <a:t>GENERAL DESCRIPTION OF HAND GESTURE RECOGNITION METHODS.(CONTINUED)</a:t>
            </a:r>
            <a:endParaRPr lang="en-US" sz="3600" dirty="0"/>
          </a:p>
        </p:txBody>
      </p:sp>
      <p:sp>
        <p:nvSpPr>
          <p:cNvPr id="3" name="Text Placeholder 2"/>
          <p:cNvSpPr>
            <a:spLocks noGrp="1"/>
          </p:cNvSpPr>
          <p:nvPr>
            <p:ph type="body" idx="1"/>
          </p:nvPr>
        </p:nvSpPr>
        <p:spPr>
          <a:xfrm>
            <a:off x="1141411" y="1920240"/>
            <a:ext cx="9906000" cy="3878898"/>
          </a:xfrm>
        </p:spPr>
        <p:txBody>
          <a:bodyPr/>
          <a:lstStyle/>
          <a:p>
            <a:r>
              <a:rPr lang="en-US" dirty="0" smtClean="0"/>
              <a:t>INPUT IMAGE                                                                                    OUTPUT IMAGE</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19</a:t>
            </a:fld>
            <a:endParaRPr lang="en-US" dirty="0"/>
          </a:p>
        </p:txBody>
      </p:sp>
      <p:pic>
        <p:nvPicPr>
          <p:cNvPr id="6" name="Picture 2"/>
          <p:cNvPicPr>
            <a:picLocks noChangeAspect="1" noChangeArrowheads="1"/>
          </p:cNvPicPr>
          <p:nvPr/>
        </p:nvPicPr>
        <p:blipFill>
          <a:blip r:embed="rId2"/>
          <a:srcRect/>
          <a:stretch>
            <a:fillRect/>
          </a:stretch>
        </p:blipFill>
        <p:spPr bwMode="auto">
          <a:xfrm>
            <a:off x="1453652" y="2377441"/>
            <a:ext cx="3444920" cy="3735976"/>
          </a:xfrm>
          <a:prstGeom prst="rect">
            <a:avLst/>
          </a:prstGeom>
          <a:noFill/>
          <a:ln w="9525">
            <a:noFill/>
            <a:miter lim="800000"/>
            <a:headEnd/>
            <a:tailEnd/>
          </a:ln>
          <a:effectLst/>
        </p:spPr>
      </p:pic>
      <p:pic>
        <p:nvPicPr>
          <p:cNvPr id="4098" name="Picture 2"/>
          <p:cNvPicPr>
            <a:picLocks noChangeAspect="1" noChangeArrowheads="1"/>
          </p:cNvPicPr>
          <p:nvPr/>
        </p:nvPicPr>
        <p:blipFill>
          <a:blip r:embed="rId3"/>
          <a:srcRect/>
          <a:stretch>
            <a:fillRect/>
          </a:stretch>
        </p:blipFill>
        <p:spPr bwMode="auto">
          <a:xfrm>
            <a:off x="7231380" y="2364379"/>
            <a:ext cx="3581400" cy="386578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1411" y="319827"/>
            <a:ext cx="9906000" cy="976245"/>
          </a:xfrm>
        </p:spPr>
        <p:txBody>
          <a:bodyPr>
            <a:normAutofit/>
          </a:bodyPr>
          <a:lstStyle/>
          <a:p>
            <a:r>
              <a:rPr lang="en-US" sz="4000" cap="none" dirty="0" smtClean="0">
                <a:latin typeface="Arial" panose="020B0604020202020204" pitchFamily="34" charset="0"/>
                <a:cs typeface="Arial" panose="020B0604020202020204" pitchFamily="34" charset="0"/>
              </a:rPr>
              <a:t>Contents</a:t>
            </a:r>
            <a:endParaRPr lang="en-US" sz="4000" dirty="0">
              <a:latin typeface="Arial" panose="020B0604020202020204" pitchFamily="34" charset="0"/>
              <a:cs typeface="Arial" panose="020B0604020202020204" pitchFamily="34" charset="0"/>
            </a:endParaRPr>
          </a:p>
        </p:txBody>
      </p:sp>
      <p:sp>
        <p:nvSpPr>
          <p:cNvPr id="4" name="Text Placeholder 3"/>
          <p:cNvSpPr>
            <a:spLocks noGrp="1"/>
          </p:cNvSpPr>
          <p:nvPr>
            <p:ph type="body" idx="1"/>
          </p:nvPr>
        </p:nvSpPr>
        <p:spPr>
          <a:xfrm>
            <a:off x="1141411" y="1502825"/>
            <a:ext cx="9906000" cy="4745577"/>
          </a:xfrm>
        </p:spPr>
        <p:txBody>
          <a:bodyPr>
            <a:noAutofit/>
          </a:bodyPr>
          <a:lstStyle/>
          <a:p>
            <a:pPr marL="285750" indent="-285750">
              <a:buClr>
                <a:schemeClr val="tx1"/>
              </a:buClr>
              <a:buFont typeface="Wingdings" panose="05000000000000000000" pitchFamily="2" charset="2"/>
              <a:buChar char="§"/>
            </a:pPr>
            <a:r>
              <a:rPr lang="en-US" sz="2000" cap="none" dirty="0" smtClean="0">
                <a:latin typeface="Arial" panose="020B0604020202020204" pitchFamily="34" charset="0"/>
                <a:cs typeface="Arial" panose="020B0604020202020204" pitchFamily="34" charset="0"/>
              </a:rPr>
              <a:t>Introduction</a:t>
            </a:r>
          </a:p>
          <a:p>
            <a:pPr marL="285750" indent="-285750">
              <a:buClr>
                <a:schemeClr val="tx1"/>
              </a:buClr>
              <a:buFont typeface="Wingdings" panose="05000000000000000000" pitchFamily="2" charset="2"/>
              <a:buChar char="§"/>
            </a:pPr>
            <a:r>
              <a:rPr lang="en-US" sz="2000" cap="none" dirty="0" smtClean="0">
                <a:latin typeface="Arial" panose="020B0604020202020204" pitchFamily="34" charset="0"/>
                <a:cs typeface="Arial" panose="020B0604020202020204" pitchFamily="34" charset="0"/>
              </a:rPr>
              <a:t>Aim</a:t>
            </a:r>
          </a:p>
          <a:p>
            <a:pPr marL="285750" indent="-285750">
              <a:buClr>
                <a:schemeClr val="tx1"/>
              </a:buClr>
              <a:buFont typeface="Wingdings" panose="05000000000000000000" pitchFamily="2" charset="2"/>
              <a:buChar char="§"/>
            </a:pPr>
            <a:r>
              <a:rPr lang="en-US" sz="2000" cap="none" dirty="0" smtClean="0">
                <a:latin typeface="Arial" panose="020B0604020202020204" pitchFamily="34" charset="0"/>
                <a:cs typeface="Arial" panose="020B0604020202020204" pitchFamily="34" charset="0"/>
              </a:rPr>
              <a:t>Objectives</a:t>
            </a:r>
          </a:p>
          <a:p>
            <a:pPr marL="285750" indent="-285750">
              <a:buClr>
                <a:schemeClr val="tx1"/>
              </a:buClr>
              <a:buFont typeface="Wingdings" panose="05000000000000000000" pitchFamily="2" charset="2"/>
              <a:buChar char="§"/>
            </a:pPr>
            <a:r>
              <a:rPr lang="en-US" sz="2000" cap="none" dirty="0" smtClean="0">
                <a:latin typeface="Arial" panose="020B0604020202020204" pitchFamily="34" charset="0"/>
                <a:cs typeface="Arial" panose="020B0604020202020204" pitchFamily="34" charset="0"/>
              </a:rPr>
              <a:t>Artificial neural networks model</a:t>
            </a:r>
          </a:p>
          <a:p>
            <a:pPr marL="285750" indent="-285750">
              <a:buClr>
                <a:schemeClr val="tx1"/>
              </a:buClr>
              <a:buFont typeface="Wingdings" panose="05000000000000000000" pitchFamily="2" charset="2"/>
              <a:buChar char="§"/>
            </a:pPr>
            <a:r>
              <a:rPr lang="en-US" sz="2000" cap="none" dirty="0" smtClean="0">
                <a:latin typeface="Arial" panose="020B0604020202020204" pitchFamily="34" charset="0"/>
                <a:cs typeface="Arial" panose="020B0604020202020204" pitchFamily="34" charset="0"/>
              </a:rPr>
              <a:t>General description of hand gesture recognition methods </a:t>
            </a:r>
          </a:p>
          <a:p>
            <a:pPr marL="285750" indent="-285750">
              <a:buClr>
                <a:schemeClr val="tx1"/>
              </a:buClr>
              <a:buFont typeface="Wingdings" panose="05000000000000000000" pitchFamily="2" charset="2"/>
              <a:buChar char="§"/>
            </a:pPr>
            <a:r>
              <a:rPr lang="en-US" sz="2000" cap="none" dirty="0" smtClean="0">
                <a:latin typeface="Arial" panose="020B0604020202020204" pitchFamily="34" charset="0"/>
                <a:cs typeface="Arial" panose="020B0604020202020204" pitchFamily="34" charset="0"/>
              </a:rPr>
              <a:t> </a:t>
            </a:r>
            <a:r>
              <a:rPr lang="en-US" sz="2000" dirty="0" smtClean="0">
                <a:latin typeface="Arial" pitchFamily="34" charset="0"/>
                <a:cs typeface="Arial" pitchFamily="34" charset="0"/>
              </a:rPr>
              <a:t>Proposed System  Implementation Flow Chart </a:t>
            </a:r>
          </a:p>
          <a:p>
            <a:pPr marL="285750" indent="-285750">
              <a:buClr>
                <a:schemeClr val="tx1"/>
              </a:buClr>
              <a:buFont typeface="Wingdings" panose="05000000000000000000" pitchFamily="2" charset="2"/>
              <a:buChar char="§"/>
            </a:pPr>
            <a:r>
              <a:rPr lang="en-US" sz="2000" cap="none" dirty="0" smtClean="0">
                <a:latin typeface="Arial" pitchFamily="34" charset="0"/>
                <a:cs typeface="Arial" pitchFamily="34" charset="0"/>
              </a:rPr>
              <a:t>Samples</a:t>
            </a:r>
          </a:p>
          <a:p>
            <a:pPr marL="285750" indent="-285750">
              <a:buClr>
                <a:schemeClr val="tx1"/>
              </a:buClr>
              <a:buFont typeface="Wingdings" panose="05000000000000000000" pitchFamily="2" charset="2"/>
              <a:buChar char="§"/>
            </a:pPr>
            <a:r>
              <a:rPr lang="en-US" sz="2000" dirty="0" smtClean="0">
                <a:latin typeface="Arial" pitchFamily="34" charset="0"/>
                <a:cs typeface="Arial" pitchFamily="34" charset="0"/>
              </a:rPr>
              <a:t>Observation table </a:t>
            </a:r>
          </a:p>
          <a:p>
            <a:pPr marL="285750" indent="-285750">
              <a:buClr>
                <a:schemeClr val="tx1"/>
              </a:buClr>
              <a:buFont typeface="Wingdings" panose="05000000000000000000" pitchFamily="2" charset="2"/>
              <a:buChar char="§"/>
            </a:pPr>
            <a:r>
              <a:rPr lang="en-US" sz="2000" cap="none" dirty="0" smtClean="0">
                <a:latin typeface="Arial" pitchFamily="34" charset="0"/>
                <a:cs typeface="Arial" pitchFamily="34" charset="0"/>
              </a:rPr>
              <a:t>Result </a:t>
            </a:r>
            <a:endParaRPr lang="en-US" sz="2000" dirty="0" smtClean="0">
              <a:latin typeface="Arial" pitchFamily="34" charset="0"/>
              <a:cs typeface="Arial" pitchFamily="34" charset="0"/>
            </a:endParaRPr>
          </a:p>
          <a:p>
            <a:pPr marL="285750" indent="-285750">
              <a:buClr>
                <a:schemeClr val="tx1"/>
              </a:buClr>
              <a:buFont typeface="Wingdings" panose="05000000000000000000" pitchFamily="2" charset="2"/>
              <a:buChar char="§"/>
            </a:pPr>
            <a:r>
              <a:rPr lang="en-US" sz="2000" cap="none" dirty="0" smtClean="0">
                <a:latin typeface="Arial" pitchFamily="34" charset="0"/>
                <a:cs typeface="Arial" pitchFamily="34" charset="0"/>
              </a:rPr>
              <a:t>Conclusion</a:t>
            </a:r>
          </a:p>
          <a:p>
            <a:pPr marL="285750" indent="-285750">
              <a:buClr>
                <a:schemeClr val="tx1"/>
              </a:buClr>
              <a:buFont typeface="Wingdings" panose="05000000000000000000" pitchFamily="2" charset="2"/>
              <a:buChar char="§"/>
            </a:pPr>
            <a:r>
              <a:rPr lang="en-US" sz="2000" dirty="0" smtClean="0">
                <a:latin typeface="Arial" pitchFamily="34" charset="0"/>
                <a:cs typeface="Arial" pitchFamily="34" charset="0"/>
              </a:rPr>
              <a:t>Scope and enhancement </a:t>
            </a:r>
          </a:p>
          <a:p>
            <a:pPr marL="285750" indent="-285750">
              <a:buClr>
                <a:schemeClr val="tx1"/>
              </a:buClr>
              <a:buFont typeface="Wingdings" panose="05000000000000000000" pitchFamily="2" charset="2"/>
              <a:buChar char="§"/>
            </a:pPr>
            <a:r>
              <a:rPr lang="en-US" sz="2000" dirty="0" smtClean="0">
                <a:latin typeface="Arial" pitchFamily="34" charset="0"/>
                <a:cs typeface="Arial" pitchFamily="34" charset="0"/>
              </a:rPr>
              <a:t>Advantage and Disadvantage of Using Neural Network for Skin detection</a:t>
            </a:r>
            <a:endParaRPr lang="en-US" sz="2000" cap="none" dirty="0" smtClean="0">
              <a:latin typeface="Arial" pitchFamily="34" charset="0"/>
              <a:cs typeface="Arial" pitchFamily="34" charset="0"/>
            </a:endParaRPr>
          </a:p>
          <a:p>
            <a:pPr marL="285750" indent="-285750">
              <a:buClr>
                <a:schemeClr val="tx1"/>
              </a:buClr>
              <a:buFont typeface="Wingdings" panose="05000000000000000000" pitchFamily="2" charset="2"/>
              <a:buChar char="§"/>
            </a:pPr>
            <a:r>
              <a:rPr lang="en-US" sz="2000" cap="none" dirty="0" smtClean="0">
                <a:latin typeface="Arial" pitchFamily="34" charset="0"/>
                <a:cs typeface="Arial" pitchFamily="34" charset="0"/>
              </a:rPr>
              <a:t>References </a:t>
            </a:r>
          </a:p>
          <a:p>
            <a:pPr marL="285750" indent="-285750">
              <a:buClr>
                <a:schemeClr val="tx1"/>
              </a:buClr>
              <a:buFont typeface="Wingdings" panose="05000000000000000000" pitchFamily="2" charset="2"/>
              <a:buChar char="§"/>
            </a:pPr>
            <a:endParaRPr lang="en-US" sz="2000" dirty="0" smtClean="0"/>
          </a:p>
          <a:p>
            <a:pPr marL="285750" indent="-285750">
              <a:buClr>
                <a:schemeClr val="tx1"/>
              </a:buClr>
            </a:pPr>
            <a:endParaRPr lang="en-US" sz="2000" cap="none" dirty="0" smtClean="0">
              <a:latin typeface="Arial" panose="020B0604020202020204" pitchFamily="34" charset="0"/>
              <a:cs typeface="Arial" panose="020B0604020202020204" pitchFamily="34" charset="0"/>
            </a:endParaRPr>
          </a:p>
          <a:p>
            <a:pPr marL="285750" indent="-285750">
              <a:buClr>
                <a:schemeClr val="tx1"/>
              </a:buClr>
              <a:buFont typeface="Wingdings" panose="05000000000000000000" pitchFamily="2" charset="2"/>
              <a:buChar char="§"/>
            </a:pPr>
            <a:endParaRPr lang="en-US" sz="2000" cap="none"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a:xfrm>
            <a:off x="1141413" y="6455155"/>
            <a:ext cx="771089" cy="365125"/>
          </a:xfrm>
        </p:spPr>
        <p:txBody>
          <a:bodyPr/>
          <a:lstStyle/>
          <a:p>
            <a:fld id="{6D22F896-40B5-4ADD-8801-0D06FADFA095}" type="slidenum">
              <a:rPr lang="en-US" smtClean="0"/>
              <a:pPr/>
              <a:t>2</a:t>
            </a:fld>
            <a:endParaRPr lang="en-US" dirty="0"/>
          </a:p>
        </p:txBody>
      </p:sp>
      <p:sp>
        <p:nvSpPr>
          <p:cNvPr id="5" name="Date Placeholder 1"/>
          <p:cNvSpPr txBox="1">
            <a:spLocks/>
          </p:cNvSpPr>
          <p:nvPr/>
        </p:nvSpPr>
        <p:spPr>
          <a:xfrm>
            <a:off x="8680416" y="6455155"/>
            <a:ext cx="2743200" cy="470079"/>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smtClean="0"/>
              <a:t>MAY 9, 2014</a:t>
            </a:r>
          </a:p>
        </p:txBody>
      </p:sp>
    </p:spTree>
    <p:extLst>
      <p:ext uri="{BB962C8B-B14F-4D97-AF65-F5344CB8AC3E}">
        <p14:creationId xmlns:p14="http://schemas.microsoft.com/office/powerpoint/2010/main" val="20487380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535577"/>
            <a:ext cx="9906000" cy="1149532"/>
          </a:xfrm>
        </p:spPr>
        <p:txBody>
          <a:bodyPr>
            <a:noAutofit/>
          </a:bodyPr>
          <a:lstStyle/>
          <a:p>
            <a:r>
              <a:rPr lang="en-US" sz="3600" dirty="0" smtClean="0"/>
              <a:t>GENERAL DESCRIPTION OF HAND GESTURE RECOGNITION METHODS.(CONTINUED)</a:t>
            </a:r>
            <a:endParaRPr lang="en-US" sz="3600" dirty="0"/>
          </a:p>
        </p:txBody>
      </p:sp>
      <p:sp>
        <p:nvSpPr>
          <p:cNvPr id="3" name="Text Placeholder 2"/>
          <p:cNvSpPr>
            <a:spLocks noGrp="1"/>
          </p:cNvSpPr>
          <p:nvPr>
            <p:ph type="body" idx="1"/>
          </p:nvPr>
        </p:nvSpPr>
        <p:spPr>
          <a:xfrm>
            <a:off x="1175657" y="1946366"/>
            <a:ext cx="9871755" cy="3852773"/>
          </a:xfrm>
        </p:spPr>
        <p:txBody>
          <a:bodyPr>
            <a:normAutofit/>
          </a:bodyPr>
          <a:lstStyle/>
          <a:p>
            <a:r>
              <a:rPr lang="en-US" dirty="0" smtClean="0"/>
              <a:t>2.2 EDGE DETECTION-</a:t>
            </a:r>
          </a:p>
          <a:p>
            <a:endParaRPr lang="en-US" dirty="0" smtClean="0"/>
          </a:p>
          <a:p>
            <a:r>
              <a:rPr lang="en-US" dirty="0" smtClean="0"/>
              <a:t>Edge detection of the hand by using an algorithm like Canny Edge Detection AND  Enlargement of the edges of regions of foreground pixels by using Dilation to get a continuous edge, Filling of the object enclosed by the edge. THEN Storing the boundary of the object in a linear array AND  </a:t>
            </a:r>
            <a:r>
              <a:rPr lang="en-US" dirty="0" err="1" smtClean="0"/>
              <a:t>Vectorization</a:t>
            </a:r>
            <a:r>
              <a:rPr lang="en-US" dirty="0" smtClean="0"/>
              <a:t> operation performed for every pixel on the boundary.</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418012"/>
            <a:ext cx="9906000" cy="1227909"/>
          </a:xfrm>
        </p:spPr>
        <p:txBody>
          <a:bodyPr>
            <a:normAutofit/>
          </a:bodyPr>
          <a:lstStyle/>
          <a:p>
            <a:r>
              <a:rPr lang="en-US" sz="3600" dirty="0" smtClean="0"/>
              <a:t>GENERAL DESCRIPTION OF HAND GESTURE RECOGNITION METHODS.(CONTINUED)</a:t>
            </a:r>
            <a:endParaRPr lang="en-US" sz="3600" dirty="0"/>
          </a:p>
        </p:txBody>
      </p:sp>
      <p:sp>
        <p:nvSpPr>
          <p:cNvPr id="3" name="Text Placeholder 2"/>
          <p:cNvSpPr>
            <a:spLocks noGrp="1"/>
          </p:cNvSpPr>
          <p:nvPr>
            <p:ph type="body" idx="1"/>
          </p:nvPr>
        </p:nvSpPr>
        <p:spPr>
          <a:xfrm>
            <a:off x="1141411" y="1815737"/>
            <a:ext cx="9906000" cy="3983401"/>
          </a:xfrm>
        </p:spPr>
        <p:txBody>
          <a:bodyPr/>
          <a:lstStyle/>
          <a:p>
            <a:r>
              <a:rPr lang="en-US" dirty="0" smtClean="0"/>
              <a:t>OUTPUT IMAGE-</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21</a:t>
            </a:fld>
            <a:endParaRPr lang="en-US" dirty="0"/>
          </a:p>
        </p:txBody>
      </p:sp>
      <p:pic>
        <p:nvPicPr>
          <p:cNvPr id="7" name="Picture 6"/>
          <p:cNvPicPr/>
          <p:nvPr/>
        </p:nvPicPr>
        <p:blipFill>
          <a:blip r:embed="rId2"/>
          <a:srcRect/>
          <a:stretch>
            <a:fillRect/>
          </a:stretch>
        </p:blipFill>
        <p:spPr bwMode="auto">
          <a:xfrm>
            <a:off x="2508069" y="2212794"/>
            <a:ext cx="5329645" cy="41749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081" y="1149532"/>
            <a:ext cx="10007507" cy="2651761"/>
          </a:xfrm>
        </p:spPr>
        <p:style>
          <a:lnRef idx="2">
            <a:schemeClr val="dk1"/>
          </a:lnRef>
          <a:fillRef idx="1">
            <a:schemeClr val="lt1"/>
          </a:fillRef>
          <a:effectRef idx="0">
            <a:schemeClr val="dk1"/>
          </a:effectRef>
          <a:fontRef idx="minor">
            <a:schemeClr val="dk1"/>
          </a:fontRef>
        </p:style>
        <p:txBody>
          <a:bodyPr>
            <a:normAutofit/>
          </a:bodyPr>
          <a:lstStyle/>
          <a:p>
            <a:r>
              <a:rPr lang="en-US" sz="20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2.3 BACKGROUND REMOVAL-</a:t>
            </a:r>
            <a:br>
              <a:rPr lang="en-US" sz="20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br>
            <a:r>
              <a:rPr lang="en-US" sz="20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 Background may have some 1s which is known as background noise and hand gesture may have some 0s that is known is gesture noise. </a:t>
            </a:r>
            <a:br>
              <a:rPr lang="en-US" sz="20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br>
            <a:r>
              <a:rPr lang="en-US" sz="20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
            </a:r>
            <a:br>
              <a:rPr lang="en-US" sz="20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br>
            <a:r>
              <a:rPr lang="en-US" sz="20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2.4 NOISE REMOVAL-</a:t>
            </a:r>
            <a:br>
              <a:rPr lang="en-US" sz="20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br>
            <a:r>
              <a:rPr lang="en-US" sz="20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These errors can lead to a problem in contour detection of hand gesture, so we need to remove these errors. </a:t>
            </a:r>
            <a:r>
              <a:rPr lang="en-US" sz="2000" dirty="0" smtClean="0"/>
              <a:t/>
            </a:r>
            <a:br>
              <a:rPr lang="en-US" sz="2000" dirty="0" smtClean="0"/>
            </a:br>
            <a:endParaRPr lang="en-US" sz="2000"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22</a:t>
            </a:fld>
            <a:endParaRPr lang="en-US" dirty="0"/>
          </a:p>
        </p:txBody>
      </p:sp>
      <p:pic>
        <p:nvPicPr>
          <p:cNvPr id="5122" name="Picture 2"/>
          <p:cNvPicPr>
            <a:picLocks noChangeAspect="1" noChangeArrowheads="1"/>
          </p:cNvPicPr>
          <p:nvPr/>
        </p:nvPicPr>
        <p:blipFill>
          <a:blip r:embed="rId2"/>
          <a:srcRect/>
          <a:stretch>
            <a:fillRect/>
          </a:stretch>
        </p:blipFill>
        <p:spPr bwMode="auto">
          <a:xfrm>
            <a:off x="3944983" y="3696791"/>
            <a:ext cx="3007451" cy="2896687"/>
          </a:xfrm>
          <a:prstGeom prst="rect">
            <a:avLst/>
          </a:prstGeom>
          <a:noFill/>
          <a:ln w="9525">
            <a:noFill/>
            <a:miter lim="800000"/>
            <a:headEnd/>
            <a:tailEnd/>
          </a:ln>
          <a:effectLst/>
        </p:spPr>
      </p:pic>
      <p:sp>
        <p:nvSpPr>
          <p:cNvPr id="7" name="Rectangle 6"/>
          <p:cNvSpPr/>
          <p:nvPr/>
        </p:nvSpPr>
        <p:spPr>
          <a:xfrm>
            <a:off x="1123407" y="248193"/>
            <a:ext cx="8817427" cy="707886"/>
          </a:xfrm>
          <a:prstGeom prst="rect">
            <a:avLst/>
          </a:prstGeom>
        </p:spPr>
        <p:txBody>
          <a:bodyPr wrap="square">
            <a:spAutoFit/>
          </a:bodyPr>
          <a:lstStyle/>
          <a:p>
            <a:r>
              <a:rPr lang="en-US" sz="2000" b="1" dirty="0" smtClean="0"/>
              <a:t>GENERAL DESCRIPTION OF HAND GESTURE RECOGNITION METHODS.(CONTINUED)</a:t>
            </a:r>
            <a:endParaRPr lang="en-US" sz="20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3017521"/>
            <a:ext cx="9906000" cy="1254443"/>
          </a:xfrm>
        </p:spPr>
        <p:txBody>
          <a:bodyPr>
            <a:normAutofit fontScale="90000"/>
          </a:bodyPr>
          <a:lstStyle/>
          <a:p>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r>
              <a:rPr lang="en-US" sz="4000" cap="none" dirty="0" smtClean="0">
                <a:latin typeface="Arial" panose="020B0604020202020204" pitchFamily="34" charset="0"/>
                <a:cs typeface="Arial" panose="020B0604020202020204" pitchFamily="34" charset="0"/>
              </a:rPr>
              <a:t/>
            </a:r>
            <a:br>
              <a:rPr lang="en-US" sz="4000" cap="none" dirty="0" smtClean="0">
                <a:latin typeface="Arial" panose="020B0604020202020204" pitchFamily="34" charset="0"/>
                <a:cs typeface="Arial" panose="020B0604020202020204" pitchFamily="34" charset="0"/>
              </a:rPr>
            </a:br>
            <a:endParaRPr lang="en-US" dirty="0"/>
          </a:p>
        </p:txBody>
      </p:sp>
      <p:sp>
        <p:nvSpPr>
          <p:cNvPr id="3" name="Text Placeholder 2"/>
          <p:cNvSpPr>
            <a:spLocks noGrp="1"/>
          </p:cNvSpPr>
          <p:nvPr>
            <p:ph type="body" idx="1"/>
          </p:nvPr>
        </p:nvSpPr>
        <p:spPr>
          <a:xfrm>
            <a:off x="1193661" y="1998617"/>
            <a:ext cx="9906000" cy="5120640"/>
          </a:xfrm>
        </p:spPr>
        <p:txBody>
          <a:bodyPr>
            <a:normAutofit/>
          </a:bodyPr>
          <a:lstStyle/>
          <a:p>
            <a:endParaRPr lang="en-US"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pPr marL="388620" indent="-342900">
              <a:buAutoNum type="arabicPeriod" startAt="3"/>
            </a:pPr>
            <a:r>
              <a:rPr lang="en-US" sz="1600" dirty="0" smtClean="0">
                <a:latin typeface="Times New Roman" pitchFamily="18" charset="0"/>
                <a:cs typeface="Times New Roman" pitchFamily="18" charset="0"/>
              </a:rPr>
              <a:t>FEATURE EXTRACTIONS-</a:t>
            </a:r>
          </a:p>
          <a:p>
            <a:pPr marL="388620" indent="-342900"/>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The features are the useful information that can be extracted from the segmented hand object by which the machine can understand the meaning of that posture. The numerical representation of these features can be obtained from the vision perspective of the segmented hand object which forms the feature extraction phase. </a:t>
            </a: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TWO METHODS </a:t>
            </a:r>
          </a:p>
          <a:p>
            <a:pPr marL="342900" indent="-342900">
              <a:buAutoNum type="arabicPeriod"/>
            </a:pPr>
            <a:r>
              <a:rPr lang="en-US" sz="1600" dirty="0" smtClean="0">
                <a:latin typeface="Times New Roman" pitchFamily="18" charset="0"/>
                <a:cs typeface="Times New Roman" pitchFamily="18" charset="0"/>
              </a:rPr>
              <a:t>GEOMETRICAL- CENTROID METHOD </a:t>
            </a:r>
          </a:p>
          <a:p>
            <a:pPr marL="342900" indent="-342900">
              <a:buAutoNum type="arabicPeriod"/>
            </a:pPr>
            <a:r>
              <a:rPr lang="en-US" sz="1600" dirty="0" smtClean="0">
                <a:latin typeface="Times New Roman" pitchFamily="18" charset="0"/>
                <a:cs typeface="Times New Roman" pitchFamily="18" charset="0"/>
              </a:rPr>
              <a:t>NON GEOMETRICAL- TEXTURE , COLOR, SKIN DETECTION  and then implementation of the geometric method</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t>
            </a:r>
            <a:endParaRPr lang="en-US" sz="1600"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23</a:t>
            </a:fld>
            <a:endParaRPr lang="en-US" dirty="0"/>
          </a:p>
        </p:txBody>
      </p:sp>
      <p:sp>
        <p:nvSpPr>
          <p:cNvPr id="5" name="Rectangle 4"/>
          <p:cNvSpPr/>
          <p:nvPr/>
        </p:nvSpPr>
        <p:spPr>
          <a:xfrm>
            <a:off x="1188722" y="2"/>
            <a:ext cx="8725988" cy="2092881"/>
          </a:xfrm>
          <a:prstGeom prst="rect">
            <a:avLst/>
          </a:prstGeom>
        </p:spPr>
        <p:txBody>
          <a:bodyPr wrap="square">
            <a:spAutoFit/>
          </a:bodyPr>
          <a:lstStyle/>
          <a:p>
            <a:endParaRPr lang="en-US" dirty="0" smtClean="0"/>
          </a:p>
          <a:p>
            <a:endParaRPr lang="en-US"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endParaRPr>
          </a:p>
          <a:p>
            <a:endParaRPr lang="en-US"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endParaRPr>
          </a:p>
          <a:p>
            <a:r>
              <a:rPr lang="en-US"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GENERAL DESCRIPTION OF HAND GESTURE RECOGNITION METHODS.(CONTINUED)</a:t>
            </a:r>
            <a:endParaRPr lang="en-US"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527" y="483326"/>
            <a:ext cx="9906000" cy="1214846"/>
          </a:xfrm>
        </p:spPr>
        <p:txBody>
          <a:bodyPr>
            <a:normAutofit fontScale="90000"/>
          </a:bodyPr>
          <a:lstStyle/>
          <a:p>
            <a:r>
              <a:rPr lang="en-US" sz="3200" b="1" dirty="0" smtClean="0"/>
              <a:t>GENERAL DESCRIPTION OF HAND GESTURE RECOGNITION METHODS.(CONTINUED)</a:t>
            </a:r>
            <a:r>
              <a:rPr lang="en-US" sz="2000" b="1" dirty="0" smtClean="0"/>
              <a:t/>
            </a:r>
            <a:br>
              <a:rPr lang="en-US" sz="2000" b="1" dirty="0" smtClean="0"/>
            </a:br>
            <a:endParaRPr lang="en-US" sz="2000"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24</a:t>
            </a:fld>
            <a:endParaRPr lang="en-US" dirty="0"/>
          </a:p>
        </p:txBody>
      </p:sp>
      <p:sp>
        <p:nvSpPr>
          <p:cNvPr id="6" name="Rectangle 5"/>
          <p:cNvSpPr/>
          <p:nvPr/>
        </p:nvSpPr>
        <p:spPr>
          <a:xfrm>
            <a:off x="757647" y="1489167"/>
            <a:ext cx="9614263" cy="2031325"/>
          </a:xfrm>
          <a:prstGeom prst="rect">
            <a:avLst/>
          </a:prstGeom>
        </p:spPr>
        <p:txBody>
          <a:bodyPr wrap="square">
            <a:spAutoFit/>
          </a:bodyPr>
          <a:lstStyle/>
          <a:p>
            <a:r>
              <a:rPr lang="en-US" dirty="0" smtClean="0"/>
              <a:t>Geometric </a:t>
            </a:r>
            <a:r>
              <a:rPr lang="en-US" dirty="0" err="1" smtClean="0"/>
              <a:t>centroid</a:t>
            </a:r>
            <a:r>
              <a:rPr lang="en-US" dirty="0" smtClean="0"/>
              <a:t> method</a:t>
            </a:r>
            <a:br>
              <a:rPr lang="en-US" dirty="0" smtClean="0"/>
            </a:br>
            <a:r>
              <a:rPr lang="en-US" dirty="0" smtClean="0"/>
              <a:t/>
            </a:r>
            <a:br>
              <a:rPr lang="en-US" dirty="0" smtClean="0"/>
            </a:br>
            <a:r>
              <a:rPr lang="en-US" dirty="0" smtClean="0"/>
              <a:t/>
            </a:r>
            <a:br>
              <a:rPr lang="en-US" dirty="0" smtClean="0"/>
            </a:br>
            <a:r>
              <a:rPr lang="en-US" dirty="0" smtClean="0"/>
              <a:t>We have use region Crops function in </a:t>
            </a:r>
            <a:r>
              <a:rPr lang="en-US" dirty="0" err="1" smtClean="0"/>
              <a:t>matlab</a:t>
            </a:r>
            <a:r>
              <a:rPr lang="en-US" dirty="0" smtClean="0"/>
              <a:t> to calculate both the </a:t>
            </a:r>
            <a:r>
              <a:rPr lang="en-US" dirty="0" err="1" smtClean="0"/>
              <a:t>centroid</a:t>
            </a:r>
            <a:r>
              <a:rPr lang="en-US" dirty="0" smtClean="0"/>
              <a:t> and weighted </a:t>
            </a:r>
            <a:r>
              <a:rPr lang="en-US" dirty="0" err="1" smtClean="0"/>
              <a:t>centroid</a:t>
            </a:r>
            <a:r>
              <a:rPr lang="en-US" dirty="0" smtClean="0"/>
              <a:t> of objects in the image.</a:t>
            </a:r>
          </a:p>
          <a:p>
            <a:endParaRPr lang="en-US" dirty="0" smtClean="0"/>
          </a:p>
          <a:p>
            <a:r>
              <a:rPr lang="en-US" dirty="0" smtClean="0"/>
              <a:t>INPUT IMAGE -                                                                                              OUTPUT IMAGE-</a:t>
            </a:r>
            <a:endParaRPr lang="en-US" dirty="0"/>
          </a:p>
        </p:txBody>
      </p:sp>
      <p:pic>
        <p:nvPicPr>
          <p:cNvPr id="7" name="Picture 2"/>
          <p:cNvPicPr>
            <a:picLocks noChangeAspect="1" noChangeArrowheads="1"/>
          </p:cNvPicPr>
          <p:nvPr/>
        </p:nvPicPr>
        <p:blipFill>
          <a:blip r:embed="rId2"/>
          <a:srcRect/>
          <a:stretch>
            <a:fillRect/>
          </a:stretch>
        </p:blipFill>
        <p:spPr bwMode="auto">
          <a:xfrm>
            <a:off x="1031966" y="3511908"/>
            <a:ext cx="3226525" cy="3107694"/>
          </a:xfrm>
          <a:prstGeom prst="rect">
            <a:avLst/>
          </a:prstGeom>
          <a:noFill/>
          <a:ln w="9525">
            <a:noFill/>
            <a:miter lim="800000"/>
            <a:headEnd/>
            <a:tailEnd/>
          </a:ln>
          <a:effectLst/>
        </p:spPr>
      </p:pic>
      <p:pic>
        <p:nvPicPr>
          <p:cNvPr id="6146" name="Picture 2"/>
          <p:cNvPicPr>
            <a:picLocks noChangeAspect="1" noChangeArrowheads="1"/>
          </p:cNvPicPr>
          <p:nvPr/>
        </p:nvPicPr>
        <p:blipFill>
          <a:blip r:embed="rId3"/>
          <a:srcRect/>
          <a:stretch>
            <a:fillRect/>
          </a:stretch>
        </p:blipFill>
        <p:spPr bwMode="auto">
          <a:xfrm>
            <a:off x="7563394" y="3670887"/>
            <a:ext cx="3161213" cy="318711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084" y="744584"/>
            <a:ext cx="10363200" cy="640080"/>
          </a:xfrm>
        </p:spPr>
        <p:txBody>
          <a:bodyPr/>
          <a:lstStyle/>
          <a:p>
            <a:r>
              <a:rPr lang="en-US" sz="3200" dirty="0" smtClean="0"/>
              <a:t>PROPOSED SYSTEM IMPLEMENTATION FLOW CHART </a:t>
            </a:r>
            <a:endParaRPr lang="en-US" sz="3200"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25</a:t>
            </a:fld>
            <a:endParaRPr lang="en-US" dirty="0"/>
          </a:p>
        </p:txBody>
      </p:sp>
      <p:pic>
        <p:nvPicPr>
          <p:cNvPr id="1026" name="Picture 2"/>
          <p:cNvPicPr>
            <a:picLocks noChangeAspect="1" noChangeArrowheads="1"/>
          </p:cNvPicPr>
          <p:nvPr/>
        </p:nvPicPr>
        <p:blipFill>
          <a:blip r:embed="rId2"/>
          <a:srcRect/>
          <a:stretch>
            <a:fillRect/>
          </a:stretch>
        </p:blipFill>
        <p:spPr bwMode="auto">
          <a:xfrm>
            <a:off x="2808515" y="1802674"/>
            <a:ext cx="5982788" cy="5055325"/>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1141411" y="319827"/>
            <a:ext cx="9906000" cy="976245"/>
          </a:xfrm>
        </p:spPr>
        <p:txBody>
          <a:bodyPr>
            <a:normAutofit/>
          </a:bodyPr>
          <a:lstStyle/>
          <a:p>
            <a:r>
              <a:rPr lang="en-US" sz="2800" dirty="0" smtClean="0">
                <a:latin typeface="Arial" panose="020B0604020202020204" pitchFamily="34" charset="0"/>
                <a:cs typeface="Arial" panose="020B0604020202020204" pitchFamily="34" charset="0"/>
              </a:rPr>
              <a:t>SAMPLES (TARGET SAMPLES)</a:t>
            </a:r>
            <a:endParaRPr lang="en-US" sz="2800" dirty="0">
              <a:latin typeface="Arial" panose="020B0604020202020204" pitchFamily="34" charset="0"/>
              <a:cs typeface="Arial" panose="020B0604020202020204" pitchFamily="34" charset="0"/>
            </a:endParaRPr>
          </a:p>
        </p:txBody>
      </p:sp>
      <p:sp>
        <p:nvSpPr>
          <p:cNvPr id="6" name="Text Placeholder 3"/>
          <p:cNvSpPr>
            <a:spLocks noGrp="1"/>
          </p:cNvSpPr>
          <p:nvPr>
            <p:ph type="body" idx="1"/>
          </p:nvPr>
        </p:nvSpPr>
        <p:spPr>
          <a:xfrm>
            <a:off x="1141411" y="1502825"/>
            <a:ext cx="9906000" cy="4745577"/>
          </a:xfrm>
        </p:spPr>
        <p:txBody>
          <a:bodyPr>
            <a:noAutofit/>
          </a:bodyPr>
          <a:lstStyle/>
          <a:p>
            <a:pPr marL="342900" indent="-342900" algn="just">
              <a:buFont typeface="Arial" panose="020B0604020202020204" pitchFamily="34" charset="0"/>
              <a:buChar char="•"/>
            </a:pPr>
            <a:r>
              <a:rPr lang="en-US" sz="1600" dirty="0" smtClean="0"/>
              <a:t>1.TARGET IMAGES</a:t>
            </a:r>
          </a:p>
          <a:p>
            <a:pPr marL="342900" indent="-342900" algn="just">
              <a:buFont typeface="Arial" panose="020B0604020202020204" pitchFamily="34" charset="0"/>
              <a:buChar char="•"/>
            </a:pPr>
            <a:r>
              <a:rPr lang="en-US" sz="1600" dirty="0" smtClean="0"/>
              <a:t>ORIENTATION ZERO DEGREE  </a:t>
            </a:r>
            <a:endParaRPr lang="en-US" sz="1600" cap="none" dirty="0" smtClean="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a:xfrm>
            <a:off x="1141413" y="6455155"/>
            <a:ext cx="771089" cy="365125"/>
          </a:xfrm>
        </p:spPr>
        <p:txBody>
          <a:bodyPr/>
          <a:lstStyle/>
          <a:p>
            <a:fld id="{6D22F896-40B5-4ADD-8801-0D06FADFA095}" type="slidenum">
              <a:rPr lang="en-US" smtClean="0"/>
              <a:pPr/>
              <a:t>26</a:t>
            </a:fld>
            <a:endParaRPr lang="en-US" dirty="0"/>
          </a:p>
        </p:txBody>
      </p:sp>
      <p:sp>
        <p:nvSpPr>
          <p:cNvPr id="7" name="Date Placeholder 1"/>
          <p:cNvSpPr txBox="1">
            <a:spLocks/>
          </p:cNvSpPr>
          <p:nvPr/>
        </p:nvSpPr>
        <p:spPr>
          <a:xfrm>
            <a:off x="8680416" y="6455155"/>
            <a:ext cx="2743200" cy="470079"/>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smtClean="0"/>
              <a:t>MAY 9, 2014</a:t>
            </a:r>
          </a:p>
        </p:txBody>
      </p:sp>
      <p:sp>
        <p:nvSpPr>
          <p:cNvPr id="9" name="Rectangle 8"/>
          <p:cNvSpPr/>
          <p:nvPr/>
        </p:nvSpPr>
        <p:spPr>
          <a:xfrm>
            <a:off x="1136468" y="3997233"/>
            <a:ext cx="3317965" cy="400110"/>
          </a:xfrm>
          <a:prstGeom prst="rect">
            <a:avLst/>
          </a:prstGeom>
        </p:spPr>
        <p:txBody>
          <a:bodyPr wrap="square">
            <a:spAutoFit/>
          </a:bodyPr>
          <a:lstStyle/>
          <a:p>
            <a:pPr>
              <a:buFont typeface="Arial" pitchFamily="34" charset="0"/>
              <a:buChar char="•"/>
            </a:pPr>
            <a:r>
              <a:rPr lang="en-US" sz="2000" dirty="0" smtClean="0"/>
              <a:t> </a:t>
            </a:r>
            <a:r>
              <a:rPr lang="en-US" dirty="0" smtClean="0"/>
              <a:t>  </a:t>
            </a:r>
            <a:r>
              <a:rPr lang="en-US" sz="1600" dirty="0" smtClean="0"/>
              <a:t>OREINTATION 45  DEGREE</a:t>
            </a:r>
            <a:endParaRPr lang="en-US" sz="1600" dirty="0"/>
          </a:p>
        </p:txBody>
      </p:sp>
      <p:pic>
        <p:nvPicPr>
          <p:cNvPr id="11" name="Picture 10" descr="C:\Documents and Settings\Administrator\Desktop\cc.JPG"/>
          <p:cNvPicPr/>
          <p:nvPr/>
        </p:nvPicPr>
        <p:blipFill>
          <a:blip r:embed="rId2"/>
          <a:srcRect/>
          <a:stretch>
            <a:fillRect/>
          </a:stretch>
        </p:blipFill>
        <p:spPr bwMode="auto">
          <a:xfrm>
            <a:off x="4885509" y="2376289"/>
            <a:ext cx="1802674" cy="1438065"/>
          </a:xfrm>
          <a:prstGeom prst="rect">
            <a:avLst/>
          </a:prstGeom>
          <a:noFill/>
          <a:ln w="9525">
            <a:noFill/>
            <a:miter lim="800000"/>
            <a:headEnd/>
            <a:tailEnd/>
          </a:ln>
        </p:spPr>
      </p:pic>
      <p:pic>
        <p:nvPicPr>
          <p:cNvPr id="12" name="Picture 11" descr="C:\Documents and Settings\Administrator\Desktop\bb.JPG"/>
          <p:cNvPicPr/>
          <p:nvPr/>
        </p:nvPicPr>
        <p:blipFill>
          <a:blip r:embed="rId3"/>
          <a:srcRect/>
          <a:stretch>
            <a:fillRect/>
          </a:stretch>
        </p:blipFill>
        <p:spPr bwMode="auto">
          <a:xfrm>
            <a:off x="4911635" y="4519752"/>
            <a:ext cx="1802674" cy="1423848"/>
          </a:xfrm>
          <a:prstGeom prst="rect">
            <a:avLst/>
          </a:prstGeom>
          <a:noFill/>
          <a:ln w="9525">
            <a:noFill/>
            <a:miter lim="800000"/>
            <a:headEnd/>
            <a:tailEnd/>
          </a:ln>
        </p:spPr>
      </p:pic>
    </p:spTree>
    <p:extLst>
      <p:ext uri="{BB962C8B-B14F-4D97-AF65-F5344CB8AC3E}">
        <p14:creationId xmlns:p14="http://schemas.microsoft.com/office/powerpoint/2010/main" val="28923649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1141411" y="319827"/>
            <a:ext cx="9906000" cy="976245"/>
          </a:xfrm>
        </p:spPr>
        <p:txBody>
          <a:bodyPr>
            <a:normAutofit/>
          </a:bodyPr>
          <a:lstStyle/>
          <a:p>
            <a:r>
              <a:rPr lang="en-US" sz="4000" dirty="0" smtClean="0">
                <a:latin typeface="Arial" panose="020B0604020202020204" pitchFamily="34" charset="0"/>
                <a:cs typeface="Arial" panose="020B0604020202020204" pitchFamily="34" charset="0"/>
              </a:rPr>
              <a:t>SAMPLES (TARGET SAMPLES)</a:t>
            </a:r>
            <a:endParaRPr lang="en-US" sz="4000" dirty="0">
              <a:latin typeface="Arial" panose="020B0604020202020204" pitchFamily="34" charset="0"/>
              <a:cs typeface="Arial" panose="020B0604020202020204" pitchFamily="34" charset="0"/>
            </a:endParaRPr>
          </a:p>
        </p:txBody>
      </p:sp>
      <p:sp>
        <p:nvSpPr>
          <p:cNvPr id="6" name="Text Placeholder 3"/>
          <p:cNvSpPr>
            <a:spLocks noGrp="1"/>
          </p:cNvSpPr>
          <p:nvPr>
            <p:ph type="body" idx="1"/>
          </p:nvPr>
        </p:nvSpPr>
        <p:spPr>
          <a:xfrm>
            <a:off x="1141411" y="1502825"/>
            <a:ext cx="9906000" cy="4745577"/>
          </a:xfrm>
        </p:spPr>
        <p:txBody>
          <a:bodyPr>
            <a:noAutofit/>
          </a:bodyPr>
          <a:lstStyle/>
          <a:p>
            <a:pPr marL="342900" indent="-342900" algn="just">
              <a:buFont typeface="Arial" panose="020B0604020202020204" pitchFamily="34" charset="0"/>
              <a:buChar char="•"/>
            </a:pPr>
            <a:r>
              <a:rPr lang="en-US" sz="2000" dirty="0" smtClean="0"/>
              <a:t>OREINTATION 90 DEGREE</a:t>
            </a:r>
          </a:p>
          <a:p>
            <a:pPr marL="342900" indent="-342900" algn="just"/>
            <a:r>
              <a:rPr lang="en-US" sz="2000" cap="none" dirty="0" smtClean="0">
                <a:latin typeface="Arial" panose="020B0604020202020204" pitchFamily="34" charset="0"/>
                <a:cs typeface="Arial" panose="020B0604020202020204" pitchFamily="34" charset="0"/>
              </a:rPr>
              <a:t>                                                                 </a:t>
            </a:r>
          </a:p>
        </p:txBody>
      </p:sp>
      <p:sp>
        <p:nvSpPr>
          <p:cNvPr id="4" name="Slide Number Placeholder 3"/>
          <p:cNvSpPr>
            <a:spLocks noGrp="1"/>
          </p:cNvSpPr>
          <p:nvPr>
            <p:ph type="sldNum" sz="quarter" idx="12"/>
          </p:nvPr>
        </p:nvSpPr>
        <p:spPr>
          <a:xfrm>
            <a:off x="1141413" y="6455155"/>
            <a:ext cx="771089" cy="365125"/>
          </a:xfrm>
        </p:spPr>
        <p:txBody>
          <a:bodyPr/>
          <a:lstStyle/>
          <a:p>
            <a:fld id="{6D22F896-40B5-4ADD-8801-0D06FADFA095}" type="slidenum">
              <a:rPr lang="en-US" smtClean="0"/>
              <a:pPr/>
              <a:t>27</a:t>
            </a:fld>
            <a:endParaRPr lang="en-US" dirty="0"/>
          </a:p>
        </p:txBody>
      </p:sp>
      <p:sp>
        <p:nvSpPr>
          <p:cNvPr id="7" name="Date Placeholder 1"/>
          <p:cNvSpPr txBox="1">
            <a:spLocks/>
          </p:cNvSpPr>
          <p:nvPr/>
        </p:nvSpPr>
        <p:spPr>
          <a:xfrm>
            <a:off x="8641227" y="6387923"/>
            <a:ext cx="2743200" cy="470079"/>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smtClean="0"/>
              <a:t>MAY 9, 2014</a:t>
            </a:r>
          </a:p>
        </p:txBody>
      </p:sp>
      <p:sp>
        <p:nvSpPr>
          <p:cNvPr id="9" name="Rectangle 8"/>
          <p:cNvSpPr/>
          <p:nvPr/>
        </p:nvSpPr>
        <p:spPr>
          <a:xfrm>
            <a:off x="1123407" y="3982997"/>
            <a:ext cx="3788228" cy="369332"/>
          </a:xfrm>
          <a:prstGeom prst="rect">
            <a:avLst/>
          </a:prstGeom>
        </p:spPr>
        <p:txBody>
          <a:bodyPr wrap="square">
            <a:spAutoFit/>
          </a:bodyPr>
          <a:lstStyle/>
          <a:p>
            <a:pPr>
              <a:buFont typeface="Arial" pitchFamily="34" charset="0"/>
              <a:buChar char="•"/>
            </a:pPr>
            <a:r>
              <a:rPr lang="en-US" dirty="0" smtClean="0"/>
              <a:t>    OREINTATION 135 DEGREEE</a:t>
            </a:r>
            <a:endParaRPr lang="en-US" dirty="0"/>
          </a:p>
        </p:txBody>
      </p:sp>
      <p:pic>
        <p:nvPicPr>
          <p:cNvPr id="11" name="Picture 10" descr="C:\Documents and Settings\Administrator\Desktop\aa.JPG"/>
          <p:cNvPicPr/>
          <p:nvPr/>
        </p:nvPicPr>
        <p:blipFill>
          <a:blip r:embed="rId2"/>
          <a:srcRect/>
          <a:stretch>
            <a:fillRect/>
          </a:stretch>
        </p:blipFill>
        <p:spPr bwMode="auto">
          <a:xfrm>
            <a:off x="4754880" y="1947006"/>
            <a:ext cx="2534195" cy="1945726"/>
          </a:xfrm>
          <a:prstGeom prst="rect">
            <a:avLst/>
          </a:prstGeom>
          <a:noFill/>
          <a:ln w="9525">
            <a:noFill/>
            <a:miter lim="800000"/>
            <a:headEnd/>
            <a:tailEnd/>
          </a:ln>
        </p:spPr>
      </p:pic>
      <p:pic>
        <p:nvPicPr>
          <p:cNvPr id="12" name="Picture 11" descr="C:\Documents and Settings\Administrator\Desktop\hh.JPG"/>
          <p:cNvPicPr/>
          <p:nvPr/>
        </p:nvPicPr>
        <p:blipFill>
          <a:blip r:embed="rId3"/>
          <a:srcRect/>
          <a:stretch>
            <a:fillRect/>
          </a:stretch>
        </p:blipFill>
        <p:spPr bwMode="auto">
          <a:xfrm>
            <a:off x="4807132" y="4624252"/>
            <a:ext cx="2534195" cy="1972491"/>
          </a:xfrm>
          <a:prstGeom prst="rect">
            <a:avLst/>
          </a:prstGeom>
          <a:noFill/>
          <a:ln w="9525">
            <a:noFill/>
            <a:miter lim="800000"/>
            <a:headEnd/>
            <a:tailEnd/>
          </a:ln>
        </p:spPr>
      </p:pic>
    </p:spTree>
    <p:extLst>
      <p:ext uri="{BB962C8B-B14F-4D97-AF65-F5344CB8AC3E}">
        <p14:creationId xmlns:p14="http://schemas.microsoft.com/office/powerpoint/2010/main" val="36909831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692333"/>
            <a:ext cx="9906000" cy="888275"/>
          </a:xfrm>
        </p:spPr>
        <p:txBody>
          <a:bodyPr/>
          <a:lstStyle/>
          <a:p>
            <a:r>
              <a:rPr lang="en-US" dirty="0" smtClean="0">
                <a:latin typeface="Arial" panose="020B0604020202020204" pitchFamily="34" charset="0"/>
                <a:cs typeface="Arial" panose="020B0604020202020204" pitchFamily="34" charset="0"/>
              </a:rPr>
              <a:t>SAMPLES (TARGET SAMPLES)</a:t>
            </a:r>
            <a:endParaRPr lang="en-US" dirty="0"/>
          </a:p>
        </p:txBody>
      </p:sp>
      <p:sp>
        <p:nvSpPr>
          <p:cNvPr id="3" name="Text Placeholder 2"/>
          <p:cNvSpPr>
            <a:spLocks noGrp="1"/>
          </p:cNvSpPr>
          <p:nvPr>
            <p:ph type="body" idx="1"/>
          </p:nvPr>
        </p:nvSpPr>
        <p:spPr>
          <a:xfrm>
            <a:off x="1018903" y="1658984"/>
            <a:ext cx="9910944" cy="4558938"/>
          </a:xfrm>
        </p:spPr>
        <p:txBody>
          <a:bodyPr/>
          <a:lstStyle/>
          <a:p>
            <a:r>
              <a:rPr lang="en-US" dirty="0" smtClean="0"/>
              <a:t>ORIENTATION 180 DEGREE              </a:t>
            </a:r>
          </a:p>
          <a:p>
            <a:endParaRPr lang="en-US" dirty="0" smtClean="0"/>
          </a:p>
          <a:p>
            <a:endParaRPr lang="en-US" dirty="0" smtClean="0"/>
          </a:p>
          <a:p>
            <a:endParaRPr lang="en-US" dirty="0" smtClean="0"/>
          </a:p>
          <a:p>
            <a:r>
              <a:rPr lang="en-US" dirty="0" smtClean="0"/>
              <a:t> </a:t>
            </a:r>
          </a:p>
          <a:p>
            <a:endParaRPr lang="en-US" dirty="0" smtClean="0"/>
          </a:p>
          <a:p>
            <a:endParaRPr lang="en-US" dirty="0" smtClean="0"/>
          </a:p>
          <a:p>
            <a:r>
              <a:rPr lang="en-US" dirty="0" smtClean="0"/>
              <a:t>OREINTATION 225 DEGREE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28</a:t>
            </a:fld>
            <a:endParaRPr lang="en-US" dirty="0"/>
          </a:p>
        </p:txBody>
      </p:sp>
      <p:pic>
        <p:nvPicPr>
          <p:cNvPr id="5" name="Picture 4" descr="C:\Documents and Settings\Administrator\Desktop\gg.JPG"/>
          <p:cNvPicPr/>
          <p:nvPr/>
        </p:nvPicPr>
        <p:blipFill>
          <a:blip r:embed="rId2"/>
          <a:srcRect/>
          <a:stretch>
            <a:fillRect/>
          </a:stretch>
        </p:blipFill>
        <p:spPr bwMode="auto">
          <a:xfrm>
            <a:off x="4676502" y="2063931"/>
            <a:ext cx="2302911" cy="1920240"/>
          </a:xfrm>
          <a:prstGeom prst="rect">
            <a:avLst/>
          </a:prstGeom>
          <a:noFill/>
          <a:ln w="9525">
            <a:noFill/>
            <a:miter lim="800000"/>
            <a:headEnd/>
            <a:tailEnd/>
          </a:ln>
        </p:spPr>
      </p:pic>
      <p:pic>
        <p:nvPicPr>
          <p:cNvPr id="6" name="Picture 5" descr="C:\Documents and Settings\Administrator\Desktop\ff.JPG"/>
          <p:cNvPicPr/>
          <p:nvPr/>
        </p:nvPicPr>
        <p:blipFill>
          <a:blip r:embed="rId3"/>
          <a:srcRect/>
          <a:stretch>
            <a:fillRect/>
          </a:stretch>
        </p:blipFill>
        <p:spPr bwMode="auto">
          <a:xfrm>
            <a:off x="4715691" y="4585064"/>
            <a:ext cx="2299065" cy="19071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496389"/>
            <a:ext cx="9906000" cy="927462"/>
          </a:xfrm>
        </p:spPr>
        <p:txBody>
          <a:bodyPr>
            <a:normAutofit/>
          </a:bodyPr>
          <a:lstStyle/>
          <a:p>
            <a:r>
              <a:rPr lang="en-US" dirty="0" smtClean="0">
                <a:latin typeface="Arial" panose="020B0604020202020204" pitchFamily="34" charset="0"/>
                <a:cs typeface="Arial" panose="020B0604020202020204" pitchFamily="34" charset="0"/>
              </a:rPr>
              <a:t>SAMPLES (TARGET SAMPLES)</a:t>
            </a:r>
            <a:endParaRPr lang="en-US" dirty="0"/>
          </a:p>
        </p:txBody>
      </p:sp>
      <p:sp>
        <p:nvSpPr>
          <p:cNvPr id="3" name="Text Placeholder 2"/>
          <p:cNvSpPr>
            <a:spLocks noGrp="1"/>
          </p:cNvSpPr>
          <p:nvPr>
            <p:ph type="body" idx="1"/>
          </p:nvPr>
        </p:nvSpPr>
        <p:spPr>
          <a:xfrm>
            <a:off x="1141411" y="1632859"/>
            <a:ext cx="9906000" cy="4166281"/>
          </a:xfrm>
        </p:spPr>
        <p:txBody>
          <a:bodyPr/>
          <a:lstStyle/>
          <a:p>
            <a:r>
              <a:rPr lang="en-US" sz="1800" dirty="0" smtClean="0"/>
              <a:t>OREINTATION  270 DEGREE</a:t>
            </a:r>
          </a:p>
          <a:p>
            <a:endParaRPr lang="en-US" dirty="0" smtClean="0"/>
          </a:p>
          <a:p>
            <a:endParaRPr lang="en-US" dirty="0" smtClean="0"/>
          </a:p>
          <a:p>
            <a:endParaRPr lang="en-US" dirty="0" smtClean="0"/>
          </a:p>
          <a:p>
            <a:endParaRPr lang="en-US" dirty="0" smtClean="0"/>
          </a:p>
          <a:p>
            <a:endParaRPr lang="en-US" dirty="0" smtClean="0"/>
          </a:p>
          <a:p>
            <a:r>
              <a:rPr lang="en-US" sz="1800" dirty="0" smtClean="0"/>
              <a:t>OREINTATION 315 DEGREE                             </a:t>
            </a:r>
            <a:endParaRPr lang="en-US" sz="1800"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29</a:t>
            </a:fld>
            <a:endParaRPr lang="en-US" dirty="0"/>
          </a:p>
        </p:txBody>
      </p:sp>
      <p:pic>
        <p:nvPicPr>
          <p:cNvPr id="5" name="Picture 4" descr="C:\Documents and Settings\Administrator\Desktop\ee.JPG"/>
          <p:cNvPicPr/>
          <p:nvPr/>
        </p:nvPicPr>
        <p:blipFill>
          <a:blip r:embed="rId2"/>
          <a:srcRect/>
          <a:stretch>
            <a:fillRect/>
          </a:stretch>
        </p:blipFill>
        <p:spPr bwMode="auto">
          <a:xfrm>
            <a:off x="4728754" y="1828801"/>
            <a:ext cx="2272938" cy="1867988"/>
          </a:xfrm>
          <a:prstGeom prst="rect">
            <a:avLst/>
          </a:prstGeom>
          <a:noFill/>
          <a:ln w="9525">
            <a:noFill/>
            <a:miter lim="800000"/>
            <a:headEnd/>
            <a:tailEnd/>
          </a:ln>
        </p:spPr>
      </p:pic>
      <p:pic>
        <p:nvPicPr>
          <p:cNvPr id="6" name="Picture 5" descr="C:\Documents and Settings\Administrator\Desktop\dd.JPG"/>
          <p:cNvPicPr/>
          <p:nvPr/>
        </p:nvPicPr>
        <p:blipFill>
          <a:blip r:embed="rId3"/>
          <a:srcRect/>
          <a:stretch>
            <a:fillRect/>
          </a:stretch>
        </p:blipFill>
        <p:spPr bwMode="auto">
          <a:xfrm>
            <a:off x="4781006" y="4402185"/>
            <a:ext cx="2259874" cy="194379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147" y="1201783"/>
            <a:ext cx="10363200" cy="653143"/>
          </a:xfrm>
        </p:spPr>
        <p:txBody>
          <a:bodyPr/>
          <a:lstStyle/>
          <a:p>
            <a:r>
              <a:rPr lang="en-US" dirty="0" smtClean="0"/>
              <a:t/>
            </a:r>
            <a:br>
              <a:rPr lang="en-US" dirty="0" smtClean="0"/>
            </a:br>
            <a:r>
              <a:rPr lang="en-US" dirty="0" smtClean="0"/>
              <a:t/>
            </a:r>
            <a:br>
              <a:rPr lang="en-US" dirty="0" smtClean="0"/>
            </a:br>
            <a:r>
              <a:rPr lang="en-US" dirty="0" smtClean="0"/>
              <a:t>AIM </a:t>
            </a:r>
            <a:endParaRPr lang="en-US" dirty="0"/>
          </a:p>
        </p:txBody>
      </p:sp>
      <p:sp>
        <p:nvSpPr>
          <p:cNvPr id="3" name="Text Placeholder 2"/>
          <p:cNvSpPr>
            <a:spLocks noGrp="1"/>
          </p:cNvSpPr>
          <p:nvPr>
            <p:ph type="body" idx="1"/>
          </p:nvPr>
        </p:nvSpPr>
        <p:spPr>
          <a:xfrm>
            <a:off x="796834" y="1606731"/>
            <a:ext cx="10464135" cy="4467497"/>
          </a:xfrm>
        </p:spPr>
        <p:txBody>
          <a:bodyPr>
            <a:normAutofit/>
          </a:bodyPr>
          <a:lstStyle/>
          <a:p>
            <a:endParaRPr lang="en-US" dirty="0" smtClean="0"/>
          </a:p>
          <a:p>
            <a:endParaRPr lang="en-US" dirty="0" smtClean="0"/>
          </a:p>
          <a:p>
            <a:pPr>
              <a:buFont typeface="Arial" pitchFamily="34" charset="0"/>
              <a:buChar char="•"/>
            </a:pPr>
            <a:r>
              <a:rPr lang="en-US" dirty="0" smtClean="0"/>
              <a:t>  The aim of this project is to develop Hand Gesture recognition system in MATLAB through image processing using Artificial Neural Network. </a:t>
            </a:r>
          </a:p>
          <a:p>
            <a:pPr>
              <a:buFont typeface="Arial" pitchFamily="34" charset="0"/>
              <a:buChar char="•"/>
            </a:pPr>
            <a:r>
              <a:rPr lang="en-US" dirty="0" smtClean="0"/>
              <a:t>  The Skin detection algorithm is implemented for skin segmentation followed by the geometrical method approach through which Image orientation is decided and thus the  classification of the sample images with respect to the target images is done.</a:t>
            </a:r>
          </a:p>
          <a:p>
            <a:pPr>
              <a:buFont typeface="Arial" pitchFamily="34" charset="0"/>
              <a:buChar char="•"/>
            </a:pPr>
            <a:r>
              <a:rPr lang="en-US" dirty="0" smtClean="0"/>
              <a:t>  Optimization of result using </a:t>
            </a:r>
            <a:r>
              <a:rPr lang="en-US" dirty="0" err="1" smtClean="0"/>
              <a:t>NNTool</a:t>
            </a:r>
            <a:r>
              <a:rPr lang="en-US" dirty="0" smtClean="0"/>
              <a:t> is done.</a:t>
            </a:r>
          </a:p>
          <a:p>
            <a:r>
              <a:rPr lang="en-US" b="1" dirty="0" smtClean="0"/>
              <a:t> </a:t>
            </a:r>
            <a:endParaRPr lang="en-US"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679271"/>
            <a:ext cx="9906000" cy="1058091"/>
          </a:xfrm>
        </p:spPr>
        <p:txBody>
          <a:bodyPr>
            <a:normAutofit/>
          </a:bodyPr>
          <a:lstStyle/>
          <a:p>
            <a:r>
              <a:rPr lang="en-US" dirty="0" smtClean="0">
                <a:latin typeface="Arial" panose="020B0604020202020204" pitchFamily="34" charset="0"/>
                <a:cs typeface="Arial" panose="020B0604020202020204" pitchFamily="34" charset="0"/>
              </a:rPr>
              <a:t>SAMPLES (INPUT SAMPLES)</a:t>
            </a:r>
            <a:endParaRPr lang="en-US" dirty="0"/>
          </a:p>
        </p:txBody>
      </p:sp>
      <p:sp>
        <p:nvSpPr>
          <p:cNvPr id="3" name="Text Placeholder 2"/>
          <p:cNvSpPr>
            <a:spLocks noGrp="1"/>
          </p:cNvSpPr>
          <p:nvPr>
            <p:ph type="body" idx="1"/>
          </p:nvPr>
        </p:nvSpPr>
        <p:spPr>
          <a:xfrm>
            <a:off x="1141411" y="1881051"/>
            <a:ext cx="9906000" cy="3918087"/>
          </a:xfrm>
        </p:spPr>
        <p:txBody>
          <a:bodyPr/>
          <a:lstStyle/>
          <a:p>
            <a:r>
              <a:rPr lang="en-US" dirty="0" smtClean="0"/>
              <a:t>Input 1</a:t>
            </a:r>
          </a:p>
          <a:p>
            <a:endParaRPr lang="en-US" dirty="0" smtClean="0"/>
          </a:p>
          <a:p>
            <a:endParaRPr lang="en-US" dirty="0" smtClean="0"/>
          </a:p>
          <a:p>
            <a:endParaRPr lang="en-US" dirty="0" smtClean="0"/>
          </a:p>
          <a:p>
            <a:endParaRPr lang="en-US" dirty="0" smtClean="0"/>
          </a:p>
          <a:p>
            <a:endParaRPr lang="en-US" dirty="0" smtClean="0"/>
          </a:p>
          <a:p>
            <a:r>
              <a:rPr lang="en-US" dirty="0" smtClean="0"/>
              <a:t>Input 2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30</a:t>
            </a:fld>
            <a:endParaRPr lang="en-US" dirty="0"/>
          </a:p>
        </p:txBody>
      </p:sp>
      <p:pic>
        <p:nvPicPr>
          <p:cNvPr id="5" name="Picture 4" descr="C:\Users\admin\Desktop\1.jpg"/>
          <p:cNvPicPr/>
          <p:nvPr/>
        </p:nvPicPr>
        <p:blipFill>
          <a:blip r:embed="rId2"/>
          <a:srcRect/>
          <a:stretch>
            <a:fillRect/>
          </a:stretch>
        </p:blipFill>
        <p:spPr bwMode="auto">
          <a:xfrm>
            <a:off x="3971109" y="1894114"/>
            <a:ext cx="1567543" cy="1815737"/>
          </a:xfrm>
          <a:prstGeom prst="rect">
            <a:avLst/>
          </a:prstGeom>
          <a:noFill/>
          <a:ln w="9525">
            <a:noFill/>
            <a:miter lim="800000"/>
            <a:headEnd/>
            <a:tailEnd/>
          </a:ln>
        </p:spPr>
      </p:pic>
      <p:pic>
        <p:nvPicPr>
          <p:cNvPr id="6" name="Picture 5" descr="C:\Users\admin\Desktop\3.jpg"/>
          <p:cNvPicPr/>
          <p:nvPr/>
        </p:nvPicPr>
        <p:blipFill>
          <a:blip r:embed="rId3"/>
          <a:srcRect/>
          <a:stretch>
            <a:fillRect/>
          </a:stretch>
        </p:blipFill>
        <p:spPr bwMode="auto">
          <a:xfrm>
            <a:off x="3944983" y="4383541"/>
            <a:ext cx="1567543" cy="2009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662" y="431074"/>
            <a:ext cx="9941621" cy="940526"/>
          </a:xfrm>
        </p:spPr>
        <p:txBody>
          <a:bodyPr/>
          <a:lstStyle/>
          <a:p>
            <a:r>
              <a:rPr lang="en-US" sz="3600" dirty="0" smtClean="0"/>
              <a:t>Observation table </a:t>
            </a:r>
            <a:endParaRPr lang="en-US" sz="3600" dirty="0"/>
          </a:p>
        </p:txBody>
      </p:sp>
      <p:sp>
        <p:nvSpPr>
          <p:cNvPr id="3" name="Text Placeholder 2"/>
          <p:cNvSpPr>
            <a:spLocks noGrp="1"/>
          </p:cNvSpPr>
          <p:nvPr>
            <p:ph type="body" idx="1"/>
          </p:nvPr>
        </p:nvSpPr>
        <p:spPr>
          <a:xfrm>
            <a:off x="1045028" y="1489165"/>
            <a:ext cx="10281255" cy="4402183"/>
          </a:xfrm>
        </p:spPr>
        <p:txBody>
          <a:bodyPr/>
          <a:lstStyle/>
          <a:p>
            <a:r>
              <a:rPr lang="en-US" dirty="0" smtClean="0"/>
              <a:t>SKIN DETECTION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31</a:t>
            </a:fld>
            <a:endParaRPr lang="en-US" dirty="0"/>
          </a:p>
        </p:txBody>
      </p:sp>
      <p:pic>
        <p:nvPicPr>
          <p:cNvPr id="5" name="Picture 4"/>
          <p:cNvPicPr/>
          <p:nvPr/>
        </p:nvPicPr>
        <p:blipFill>
          <a:blip r:embed="rId2"/>
          <a:srcRect/>
          <a:stretch>
            <a:fillRect/>
          </a:stretch>
        </p:blipFill>
        <p:spPr bwMode="auto">
          <a:xfrm>
            <a:off x="1001485" y="2041604"/>
            <a:ext cx="2743200" cy="1912643"/>
          </a:xfrm>
          <a:prstGeom prst="rect">
            <a:avLst/>
          </a:prstGeom>
          <a:noFill/>
          <a:ln w="9525">
            <a:noFill/>
            <a:miter lim="800000"/>
            <a:headEnd/>
            <a:tailEnd/>
          </a:ln>
        </p:spPr>
      </p:pic>
      <p:pic>
        <p:nvPicPr>
          <p:cNvPr id="6" name="Picture 5"/>
          <p:cNvPicPr/>
          <p:nvPr/>
        </p:nvPicPr>
        <p:blipFill>
          <a:blip r:embed="rId3"/>
          <a:srcRect/>
          <a:stretch>
            <a:fillRect/>
          </a:stretch>
        </p:blipFill>
        <p:spPr bwMode="auto">
          <a:xfrm>
            <a:off x="3831095" y="2031138"/>
            <a:ext cx="2518132" cy="1933575"/>
          </a:xfrm>
          <a:prstGeom prst="rect">
            <a:avLst/>
          </a:prstGeom>
          <a:noFill/>
          <a:ln w="9525">
            <a:noFill/>
            <a:miter lim="800000"/>
            <a:headEnd/>
            <a:tailEnd/>
          </a:ln>
        </p:spPr>
      </p:pic>
      <p:pic>
        <p:nvPicPr>
          <p:cNvPr id="7" name="Picture 6"/>
          <p:cNvPicPr/>
          <p:nvPr/>
        </p:nvPicPr>
        <p:blipFill>
          <a:blip r:embed="rId4"/>
          <a:srcRect/>
          <a:stretch>
            <a:fillRect/>
          </a:stretch>
        </p:blipFill>
        <p:spPr bwMode="auto">
          <a:xfrm>
            <a:off x="6115185" y="2004072"/>
            <a:ext cx="2600325" cy="1909330"/>
          </a:xfrm>
          <a:prstGeom prst="rect">
            <a:avLst/>
          </a:prstGeom>
          <a:noFill/>
          <a:ln w="9525">
            <a:noFill/>
            <a:miter lim="800000"/>
            <a:headEnd/>
            <a:tailEnd/>
          </a:ln>
        </p:spPr>
      </p:pic>
      <p:pic>
        <p:nvPicPr>
          <p:cNvPr id="8" name="Picture 7"/>
          <p:cNvPicPr/>
          <p:nvPr/>
        </p:nvPicPr>
        <p:blipFill>
          <a:blip r:embed="rId5"/>
          <a:srcRect/>
          <a:stretch>
            <a:fillRect/>
          </a:stretch>
        </p:blipFill>
        <p:spPr bwMode="auto">
          <a:xfrm>
            <a:off x="8611425" y="2050188"/>
            <a:ext cx="2623983" cy="1895475"/>
          </a:xfrm>
          <a:prstGeom prst="rect">
            <a:avLst/>
          </a:prstGeom>
          <a:noFill/>
          <a:ln w="9525">
            <a:noFill/>
            <a:miter lim="800000"/>
            <a:headEnd/>
            <a:tailEnd/>
          </a:ln>
        </p:spPr>
      </p:pic>
      <p:pic>
        <p:nvPicPr>
          <p:cNvPr id="9" name="Picture 8"/>
          <p:cNvPicPr/>
          <p:nvPr/>
        </p:nvPicPr>
        <p:blipFill>
          <a:blip r:embed="rId6"/>
          <a:srcRect/>
          <a:stretch>
            <a:fillRect/>
          </a:stretch>
        </p:blipFill>
        <p:spPr bwMode="auto">
          <a:xfrm>
            <a:off x="1052700" y="4116025"/>
            <a:ext cx="2457891" cy="2257425"/>
          </a:xfrm>
          <a:prstGeom prst="rect">
            <a:avLst/>
          </a:prstGeom>
          <a:noFill/>
          <a:ln w="9525">
            <a:noFill/>
            <a:miter lim="800000"/>
            <a:headEnd/>
            <a:tailEnd/>
          </a:ln>
        </p:spPr>
      </p:pic>
      <p:pic>
        <p:nvPicPr>
          <p:cNvPr id="10" name="Picture 9"/>
          <p:cNvPicPr/>
          <p:nvPr/>
        </p:nvPicPr>
        <p:blipFill>
          <a:blip r:embed="rId7"/>
          <a:srcRect/>
          <a:stretch>
            <a:fillRect/>
          </a:stretch>
        </p:blipFill>
        <p:spPr bwMode="auto">
          <a:xfrm>
            <a:off x="3888785" y="4154124"/>
            <a:ext cx="2428874" cy="2181225"/>
          </a:xfrm>
          <a:prstGeom prst="rect">
            <a:avLst/>
          </a:prstGeom>
          <a:noFill/>
          <a:ln w="9525">
            <a:noFill/>
            <a:miter lim="800000"/>
            <a:headEnd/>
            <a:tailEnd/>
          </a:ln>
        </p:spPr>
      </p:pic>
      <p:pic>
        <p:nvPicPr>
          <p:cNvPr id="11" name="Picture 10"/>
          <p:cNvPicPr/>
          <p:nvPr/>
        </p:nvPicPr>
        <p:blipFill>
          <a:blip r:embed="rId8"/>
          <a:srcRect/>
          <a:stretch>
            <a:fillRect/>
          </a:stretch>
        </p:blipFill>
        <p:spPr bwMode="auto">
          <a:xfrm>
            <a:off x="6299252" y="4206240"/>
            <a:ext cx="2388948" cy="2032497"/>
          </a:xfrm>
          <a:prstGeom prst="rect">
            <a:avLst/>
          </a:prstGeom>
          <a:noFill/>
          <a:ln w="9525">
            <a:noFill/>
            <a:miter lim="800000"/>
            <a:headEnd/>
            <a:tailEnd/>
          </a:ln>
        </p:spPr>
      </p:pic>
      <p:pic>
        <p:nvPicPr>
          <p:cNvPr id="12" name="Picture 11"/>
          <p:cNvPicPr/>
          <p:nvPr/>
        </p:nvPicPr>
        <p:blipFill>
          <a:blip r:embed="rId9"/>
          <a:srcRect/>
          <a:stretch>
            <a:fillRect/>
          </a:stretch>
        </p:blipFill>
        <p:spPr bwMode="auto">
          <a:xfrm>
            <a:off x="8621025" y="4167051"/>
            <a:ext cx="2395778" cy="2058625"/>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084" y="757647"/>
            <a:ext cx="10363200" cy="836022"/>
          </a:xfrm>
        </p:spPr>
        <p:txBody>
          <a:bodyPr/>
          <a:lstStyle/>
          <a:p>
            <a:r>
              <a:rPr lang="en-US" sz="3600" dirty="0" smtClean="0"/>
              <a:t>OBSERVATION TABLE (CONTINUED)</a:t>
            </a:r>
            <a:endParaRPr lang="en-US" sz="3600" dirty="0"/>
          </a:p>
        </p:txBody>
      </p:sp>
      <p:sp>
        <p:nvSpPr>
          <p:cNvPr id="3" name="Text Placeholder 2"/>
          <p:cNvSpPr>
            <a:spLocks noGrp="1"/>
          </p:cNvSpPr>
          <p:nvPr>
            <p:ph type="body" idx="1"/>
          </p:nvPr>
        </p:nvSpPr>
        <p:spPr>
          <a:xfrm>
            <a:off x="963084" y="2181497"/>
            <a:ext cx="10363200" cy="3984172"/>
          </a:xfrm>
        </p:spPr>
        <p:txBody>
          <a:bodyPr/>
          <a:lstStyle/>
          <a:p>
            <a:r>
              <a:rPr lang="en-US" dirty="0" smtClean="0"/>
              <a:t>NOISE REMOVAL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32</a:t>
            </a:fld>
            <a:endParaRPr lang="en-US" dirty="0"/>
          </a:p>
        </p:txBody>
      </p:sp>
      <p:pic>
        <p:nvPicPr>
          <p:cNvPr id="5" name="Picture 4"/>
          <p:cNvPicPr/>
          <p:nvPr/>
        </p:nvPicPr>
        <p:blipFill>
          <a:blip r:embed="rId2"/>
          <a:srcRect/>
          <a:stretch>
            <a:fillRect/>
          </a:stretch>
        </p:blipFill>
        <p:spPr bwMode="auto">
          <a:xfrm>
            <a:off x="906915" y="2622640"/>
            <a:ext cx="2985815" cy="2014674"/>
          </a:xfrm>
          <a:prstGeom prst="rect">
            <a:avLst/>
          </a:prstGeom>
          <a:noFill/>
          <a:ln w="9525">
            <a:noFill/>
            <a:miter lim="800000"/>
            <a:headEnd/>
            <a:tailEnd/>
          </a:ln>
        </p:spPr>
      </p:pic>
      <p:pic>
        <p:nvPicPr>
          <p:cNvPr id="6" name="Picture 5"/>
          <p:cNvPicPr/>
          <p:nvPr/>
        </p:nvPicPr>
        <p:blipFill>
          <a:blip r:embed="rId3"/>
          <a:srcRect/>
          <a:stretch>
            <a:fillRect/>
          </a:stretch>
        </p:blipFill>
        <p:spPr bwMode="auto">
          <a:xfrm>
            <a:off x="3777996" y="2627404"/>
            <a:ext cx="2493699" cy="1838325"/>
          </a:xfrm>
          <a:prstGeom prst="rect">
            <a:avLst/>
          </a:prstGeom>
          <a:noFill/>
          <a:ln w="9525">
            <a:noFill/>
            <a:miter lim="800000"/>
            <a:headEnd/>
            <a:tailEnd/>
          </a:ln>
        </p:spPr>
      </p:pic>
      <p:pic>
        <p:nvPicPr>
          <p:cNvPr id="7" name="Picture 6"/>
          <p:cNvPicPr/>
          <p:nvPr/>
        </p:nvPicPr>
        <p:blipFill>
          <a:blip r:embed="rId4"/>
          <a:srcRect/>
          <a:stretch>
            <a:fillRect/>
          </a:stretch>
        </p:blipFill>
        <p:spPr bwMode="auto">
          <a:xfrm>
            <a:off x="6235472" y="2603454"/>
            <a:ext cx="2333625" cy="1990725"/>
          </a:xfrm>
          <a:prstGeom prst="rect">
            <a:avLst/>
          </a:prstGeom>
          <a:noFill/>
          <a:ln w="9525">
            <a:noFill/>
            <a:miter lim="800000"/>
            <a:headEnd/>
            <a:tailEnd/>
          </a:ln>
        </p:spPr>
      </p:pic>
      <p:pic>
        <p:nvPicPr>
          <p:cNvPr id="8" name="Picture 7"/>
          <p:cNvPicPr/>
          <p:nvPr/>
        </p:nvPicPr>
        <p:blipFill>
          <a:blip r:embed="rId5"/>
          <a:srcRect/>
          <a:stretch>
            <a:fillRect/>
          </a:stretch>
        </p:blipFill>
        <p:spPr bwMode="auto">
          <a:xfrm>
            <a:off x="8510725" y="2778649"/>
            <a:ext cx="2381250" cy="1901594"/>
          </a:xfrm>
          <a:prstGeom prst="rect">
            <a:avLst/>
          </a:prstGeom>
          <a:noFill/>
          <a:ln w="9525">
            <a:noFill/>
            <a:miter lim="800000"/>
            <a:headEnd/>
            <a:tailEnd/>
          </a:ln>
        </p:spPr>
      </p:pic>
      <p:pic>
        <p:nvPicPr>
          <p:cNvPr id="9" name="Picture 8"/>
          <p:cNvPicPr/>
          <p:nvPr/>
        </p:nvPicPr>
        <p:blipFill>
          <a:blip r:embed="rId6"/>
          <a:srcRect/>
          <a:stretch>
            <a:fillRect/>
          </a:stretch>
        </p:blipFill>
        <p:spPr bwMode="auto">
          <a:xfrm>
            <a:off x="892628" y="4622209"/>
            <a:ext cx="2686595" cy="2028825"/>
          </a:xfrm>
          <a:prstGeom prst="rect">
            <a:avLst/>
          </a:prstGeom>
          <a:noFill/>
          <a:ln w="9525">
            <a:noFill/>
            <a:miter lim="800000"/>
            <a:headEnd/>
            <a:tailEnd/>
          </a:ln>
        </p:spPr>
      </p:pic>
      <p:pic>
        <p:nvPicPr>
          <p:cNvPr id="10" name="Picture 9"/>
          <p:cNvPicPr/>
          <p:nvPr/>
        </p:nvPicPr>
        <p:blipFill>
          <a:blip r:embed="rId7"/>
          <a:srcRect/>
          <a:stretch>
            <a:fillRect/>
          </a:stretch>
        </p:blipFill>
        <p:spPr bwMode="auto">
          <a:xfrm>
            <a:off x="3821565" y="4621121"/>
            <a:ext cx="2406560" cy="1952625"/>
          </a:xfrm>
          <a:prstGeom prst="rect">
            <a:avLst/>
          </a:prstGeom>
          <a:noFill/>
          <a:ln w="9525">
            <a:noFill/>
            <a:miter lim="800000"/>
            <a:headEnd/>
            <a:tailEnd/>
          </a:ln>
        </p:spPr>
      </p:pic>
      <p:pic>
        <p:nvPicPr>
          <p:cNvPr id="11" name="Picture 10"/>
          <p:cNvPicPr/>
          <p:nvPr/>
        </p:nvPicPr>
        <p:blipFill>
          <a:blip r:embed="rId8"/>
          <a:srcRect/>
          <a:stretch>
            <a:fillRect/>
          </a:stretch>
        </p:blipFill>
        <p:spPr bwMode="auto">
          <a:xfrm>
            <a:off x="6257998" y="4544786"/>
            <a:ext cx="2298173" cy="1960517"/>
          </a:xfrm>
          <a:prstGeom prst="rect">
            <a:avLst/>
          </a:prstGeom>
          <a:noFill/>
          <a:ln w="9525">
            <a:noFill/>
            <a:miter lim="800000"/>
            <a:headEnd/>
            <a:tailEnd/>
          </a:ln>
        </p:spPr>
      </p:pic>
      <p:pic>
        <p:nvPicPr>
          <p:cNvPr id="12" name="Picture 11"/>
          <p:cNvPicPr/>
          <p:nvPr/>
        </p:nvPicPr>
        <p:blipFill>
          <a:blip r:embed="rId9"/>
          <a:srcRect/>
          <a:stretch>
            <a:fillRect/>
          </a:stretch>
        </p:blipFill>
        <p:spPr bwMode="auto">
          <a:xfrm>
            <a:off x="8541450" y="4662350"/>
            <a:ext cx="2287658" cy="1816826"/>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084" y="901338"/>
            <a:ext cx="10363200" cy="796833"/>
          </a:xfrm>
        </p:spPr>
        <p:txBody>
          <a:bodyPr/>
          <a:lstStyle/>
          <a:p>
            <a:r>
              <a:rPr lang="en-US" sz="3600" dirty="0" smtClean="0"/>
              <a:t>Observation Table (CONTINUED)</a:t>
            </a:r>
            <a:endParaRPr lang="en-US" sz="3600" dirty="0"/>
          </a:p>
        </p:txBody>
      </p:sp>
      <p:sp>
        <p:nvSpPr>
          <p:cNvPr id="3" name="Text Placeholder 2"/>
          <p:cNvSpPr>
            <a:spLocks noGrp="1"/>
          </p:cNvSpPr>
          <p:nvPr>
            <p:ph type="body" idx="1"/>
          </p:nvPr>
        </p:nvSpPr>
        <p:spPr>
          <a:xfrm>
            <a:off x="963084" y="2220685"/>
            <a:ext cx="10363200" cy="4049485"/>
          </a:xfrm>
        </p:spPr>
        <p:txBody>
          <a:bodyPr/>
          <a:lstStyle/>
          <a:p>
            <a:r>
              <a:rPr lang="en-US" dirty="0" err="1" smtClean="0"/>
              <a:t>Centroid</a:t>
            </a:r>
            <a:r>
              <a:rPr lang="en-US" dirty="0" smtClean="0"/>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33</a:t>
            </a:fld>
            <a:endParaRPr lang="en-US" dirty="0"/>
          </a:p>
        </p:txBody>
      </p:sp>
      <p:pic>
        <p:nvPicPr>
          <p:cNvPr id="5" name="Picture 4"/>
          <p:cNvPicPr/>
          <p:nvPr/>
        </p:nvPicPr>
        <p:blipFill>
          <a:blip r:embed="rId2"/>
          <a:srcRect/>
          <a:stretch>
            <a:fillRect/>
          </a:stretch>
        </p:blipFill>
        <p:spPr bwMode="auto">
          <a:xfrm>
            <a:off x="947386" y="2773407"/>
            <a:ext cx="2459511" cy="1885950"/>
          </a:xfrm>
          <a:prstGeom prst="rect">
            <a:avLst/>
          </a:prstGeom>
          <a:noFill/>
          <a:ln w="9525">
            <a:noFill/>
            <a:miter lim="800000"/>
            <a:headEnd/>
            <a:tailEnd/>
          </a:ln>
        </p:spPr>
      </p:pic>
      <p:pic>
        <p:nvPicPr>
          <p:cNvPr id="6" name="Picture 5"/>
          <p:cNvPicPr/>
          <p:nvPr/>
        </p:nvPicPr>
        <p:blipFill>
          <a:blip r:embed="rId3"/>
          <a:srcRect/>
          <a:stretch>
            <a:fillRect/>
          </a:stretch>
        </p:blipFill>
        <p:spPr bwMode="auto">
          <a:xfrm>
            <a:off x="3569153" y="2807638"/>
            <a:ext cx="2571750" cy="1895863"/>
          </a:xfrm>
          <a:prstGeom prst="rect">
            <a:avLst/>
          </a:prstGeom>
          <a:noFill/>
          <a:ln w="9525">
            <a:noFill/>
            <a:miter lim="800000"/>
            <a:headEnd/>
            <a:tailEnd/>
          </a:ln>
        </p:spPr>
      </p:pic>
      <p:pic>
        <p:nvPicPr>
          <p:cNvPr id="7" name="Picture 6"/>
          <p:cNvPicPr/>
          <p:nvPr/>
        </p:nvPicPr>
        <p:blipFill>
          <a:blip r:embed="rId4"/>
          <a:srcRect/>
          <a:stretch>
            <a:fillRect/>
          </a:stretch>
        </p:blipFill>
        <p:spPr bwMode="auto">
          <a:xfrm>
            <a:off x="6283233" y="2832597"/>
            <a:ext cx="2369399" cy="1817779"/>
          </a:xfrm>
          <a:prstGeom prst="rect">
            <a:avLst/>
          </a:prstGeom>
          <a:noFill/>
          <a:ln w="9525">
            <a:noFill/>
            <a:miter lim="800000"/>
            <a:headEnd/>
            <a:tailEnd/>
          </a:ln>
        </p:spPr>
      </p:pic>
      <p:pic>
        <p:nvPicPr>
          <p:cNvPr id="8" name="Picture 7"/>
          <p:cNvPicPr/>
          <p:nvPr/>
        </p:nvPicPr>
        <p:blipFill>
          <a:blip r:embed="rId5"/>
          <a:srcRect/>
          <a:stretch>
            <a:fillRect/>
          </a:stretch>
        </p:blipFill>
        <p:spPr bwMode="auto">
          <a:xfrm>
            <a:off x="8895806" y="2698127"/>
            <a:ext cx="2310900" cy="1808559"/>
          </a:xfrm>
          <a:prstGeom prst="rect">
            <a:avLst/>
          </a:prstGeom>
          <a:noFill/>
          <a:ln w="9525">
            <a:noFill/>
            <a:miter lim="800000"/>
            <a:headEnd/>
            <a:tailEnd/>
          </a:ln>
        </p:spPr>
      </p:pic>
      <p:pic>
        <p:nvPicPr>
          <p:cNvPr id="9" name="Picture 8"/>
          <p:cNvPicPr/>
          <p:nvPr/>
        </p:nvPicPr>
        <p:blipFill>
          <a:blip r:embed="rId6"/>
          <a:srcRect/>
          <a:stretch>
            <a:fillRect/>
          </a:stretch>
        </p:blipFill>
        <p:spPr bwMode="auto">
          <a:xfrm>
            <a:off x="821055" y="4856199"/>
            <a:ext cx="2686050" cy="2001801"/>
          </a:xfrm>
          <a:prstGeom prst="rect">
            <a:avLst/>
          </a:prstGeom>
          <a:noFill/>
          <a:ln w="9525">
            <a:noFill/>
            <a:miter lim="800000"/>
            <a:headEnd/>
            <a:tailEnd/>
          </a:ln>
        </p:spPr>
      </p:pic>
      <p:pic>
        <p:nvPicPr>
          <p:cNvPr id="10" name="Picture 9"/>
          <p:cNvPicPr/>
          <p:nvPr/>
        </p:nvPicPr>
        <p:blipFill>
          <a:blip r:embed="rId7"/>
          <a:srcRect/>
          <a:stretch>
            <a:fillRect/>
          </a:stretch>
        </p:blipFill>
        <p:spPr bwMode="auto">
          <a:xfrm>
            <a:off x="3512276" y="4885509"/>
            <a:ext cx="2476500" cy="1972491"/>
          </a:xfrm>
          <a:prstGeom prst="rect">
            <a:avLst/>
          </a:prstGeom>
          <a:noFill/>
          <a:ln w="9525">
            <a:noFill/>
            <a:miter lim="800000"/>
            <a:headEnd/>
            <a:tailEnd/>
          </a:ln>
        </p:spPr>
      </p:pic>
      <p:pic>
        <p:nvPicPr>
          <p:cNvPr id="11" name="Picture 10"/>
          <p:cNvPicPr/>
          <p:nvPr/>
        </p:nvPicPr>
        <p:blipFill>
          <a:blip r:embed="rId8"/>
          <a:srcRect/>
          <a:stretch>
            <a:fillRect/>
          </a:stretch>
        </p:blipFill>
        <p:spPr bwMode="auto">
          <a:xfrm>
            <a:off x="6204857" y="4821470"/>
            <a:ext cx="2572430" cy="2036530"/>
          </a:xfrm>
          <a:prstGeom prst="rect">
            <a:avLst/>
          </a:prstGeom>
          <a:noFill/>
          <a:ln w="9525">
            <a:noFill/>
            <a:miter lim="800000"/>
            <a:headEnd/>
            <a:tailEnd/>
          </a:ln>
        </p:spPr>
      </p:pic>
      <p:pic>
        <p:nvPicPr>
          <p:cNvPr id="12" name="Picture 11"/>
          <p:cNvPicPr/>
          <p:nvPr/>
        </p:nvPicPr>
        <p:blipFill>
          <a:blip r:embed="rId9"/>
          <a:srcRect/>
          <a:stretch>
            <a:fillRect/>
          </a:stretch>
        </p:blipFill>
        <p:spPr bwMode="auto">
          <a:xfrm>
            <a:off x="8974183" y="4851961"/>
            <a:ext cx="2270760" cy="1849285"/>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600894"/>
            <a:ext cx="9906000" cy="1084217"/>
          </a:xfrm>
        </p:spPr>
        <p:txBody>
          <a:bodyPr>
            <a:normAutofit/>
          </a:bodyPr>
          <a:lstStyle/>
          <a:p>
            <a:r>
              <a:rPr lang="en-US" dirty="0" smtClean="0"/>
              <a:t>RESULT (COMPARISION RESULT)</a:t>
            </a:r>
            <a:endParaRPr lang="en-US" dirty="0"/>
          </a:p>
        </p:txBody>
      </p:sp>
      <p:sp>
        <p:nvSpPr>
          <p:cNvPr id="3" name="Text Placeholder 2"/>
          <p:cNvSpPr>
            <a:spLocks noGrp="1"/>
          </p:cNvSpPr>
          <p:nvPr>
            <p:ph type="body" idx="1"/>
          </p:nvPr>
        </p:nvSpPr>
        <p:spPr>
          <a:xfrm>
            <a:off x="1141411" y="1959430"/>
            <a:ext cx="9906000" cy="3839709"/>
          </a:xfrm>
        </p:spPr>
        <p:txBody>
          <a:bodyPr/>
          <a:lstStyle/>
          <a:p>
            <a:r>
              <a:rPr lang="en-US" dirty="0" smtClean="0"/>
              <a:t>th1 =312.0982  283.3707(Input1)</a:t>
            </a:r>
          </a:p>
          <a:p>
            <a:r>
              <a:rPr lang="en-US" dirty="0" smtClean="0"/>
              <a:t>th2 =298.0000  248.5038(Target1)</a:t>
            </a:r>
          </a:p>
          <a:p>
            <a:r>
              <a:rPr lang="en-US" dirty="0" smtClean="0"/>
              <a:t>th3 =299.0027  237.9975(Target2)</a:t>
            </a:r>
          </a:p>
          <a:p>
            <a:r>
              <a:rPr lang="en-US" dirty="0" smtClean="0"/>
              <a:t>th4 =300.5009  258.0002(Target3)</a:t>
            </a:r>
          </a:p>
          <a:p>
            <a:r>
              <a:rPr lang="en-US" dirty="0" smtClean="0"/>
              <a:t>th5 =299.0018  258.0049(Target4)</a:t>
            </a:r>
          </a:p>
          <a:p>
            <a:r>
              <a:rPr lang="en-US" dirty="0" smtClean="0"/>
              <a:t>th6 =300.5003  324.4980(Target5)</a:t>
            </a:r>
          </a:p>
          <a:p>
            <a:r>
              <a:rPr lang="en-US" dirty="0" smtClean="0"/>
              <a:t>th7 =299.9994  261.0008(Target6)</a:t>
            </a:r>
          </a:p>
          <a:p>
            <a:r>
              <a:rPr lang="en-US" dirty="0" smtClean="0"/>
              <a:t>th8 =  300.5013  254.4999(Target7)</a:t>
            </a:r>
          </a:p>
          <a:p>
            <a:r>
              <a:rPr lang="en-US" dirty="0" smtClean="0"/>
              <a:t>th9 =300.0002  274.5006(Target8)</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287" y="888275"/>
            <a:ext cx="9906000" cy="822960"/>
          </a:xfrm>
        </p:spPr>
        <p:txBody>
          <a:bodyPr/>
          <a:lstStyle/>
          <a:p>
            <a:r>
              <a:rPr lang="en-US" dirty="0" smtClean="0"/>
              <a:t>RESULT (COMPARISION RESULT)</a:t>
            </a:r>
            <a:endParaRPr lang="en-US" dirty="0"/>
          </a:p>
        </p:txBody>
      </p:sp>
      <p:sp>
        <p:nvSpPr>
          <p:cNvPr id="3" name="Text Placeholder 2"/>
          <p:cNvSpPr>
            <a:spLocks noGrp="1"/>
          </p:cNvSpPr>
          <p:nvPr>
            <p:ph type="body" idx="1"/>
          </p:nvPr>
        </p:nvSpPr>
        <p:spPr>
          <a:xfrm>
            <a:off x="1141411" y="1789613"/>
            <a:ext cx="9906000" cy="4009527"/>
          </a:xfrm>
        </p:spPr>
        <p:txBody>
          <a:bodyPr>
            <a:normAutofit/>
          </a:bodyPr>
          <a:lstStyle/>
          <a:p>
            <a:r>
              <a:rPr lang="en-US" dirty="0" smtClean="0"/>
              <a:t>x1=th1-th2</a:t>
            </a:r>
          </a:p>
          <a:p>
            <a:r>
              <a:rPr lang="en-US" dirty="0" smtClean="0"/>
              <a:t>x2=th1-th3</a:t>
            </a:r>
          </a:p>
          <a:p>
            <a:r>
              <a:rPr lang="en-US" dirty="0" smtClean="0"/>
              <a:t>x3=th1-th4</a:t>
            </a:r>
          </a:p>
          <a:p>
            <a:r>
              <a:rPr lang="en-US" dirty="0" smtClean="0"/>
              <a:t>x4=th1-th5</a:t>
            </a:r>
          </a:p>
          <a:p>
            <a:r>
              <a:rPr lang="en-US" dirty="0" smtClean="0"/>
              <a:t>x5=th2-th3</a:t>
            </a:r>
          </a:p>
          <a:p>
            <a:r>
              <a:rPr lang="en-US" dirty="0" smtClean="0"/>
              <a:t>x6=th2-th4</a:t>
            </a:r>
          </a:p>
          <a:p>
            <a:r>
              <a:rPr lang="en-US" dirty="0" smtClean="0"/>
              <a:t>x7=th2-th5</a:t>
            </a:r>
          </a:p>
          <a:p>
            <a:r>
              <a:rPr lang="en-US" dirty="0" smtClean="0"/>
              <a:t>x8=th3-th4</a:t>
            </a:r>
          </a:p>
          <a:p>
            <a:r>
              <a:rPr lang="en-US" dirty="0" smtClean="0"/>
              <a:t>x9=th3-th5</a:t>
            </a:r>
          </a:p>
          <a:p>
            <a:r>
              <a:rPr lang="en-US" dirty="0" smtClean="0"/>
              <a:t>x10=th4-th5</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526" y="1005841"/>
            <a:ext cx="10385758" cy="770708"/>
          </a:xfrm>
        </p:spPr>
        <p:txBody>
          <a:bodyPr/>
          <a:lstStyle/>
          <a:p>
            <a:r>
              <a:rPr lang="en-US" dirty="0" smtClean="0"/>
              <a:t>RESULT (COMPARISION RESULT)</a:t>
            </a:r>
            <a:endParaRPr lang="en-US" dirty="0"/>
          </a:p>
        </p:txBody>
      </p:sp>
      <p:sp>
        <p:nvSpPr>
          <p:cNvPr id="3" name="Text Placeholder 2"/>
          <p:cNvSpPr>
            <a:spLocks noGrp="1"/>
          </p:cNvSpPr>
          <p:nvPr>
            <p:ph type="body" idx="1"/>
          </p:nvPr>
        </p:nvSpPr>
        <p:spPr>
          <a:xfrm>
            <a:off x="963084" y="2076993"/>
            <a:ext cx="10363200" cy="4480561"/>
          </a:xfrm>
        </p:spPr>
        <p:txBody>
          <a:bodyPr>
            <a:normAutofit lnSpcReduction="10000"/>
          </a:bodyPr>
          <a:lstStyle/>
          <a:p>
            <a:r>
              <a:rPr lang="en-US" dirty="0" smtClean="0"/>
              <a:t>The output of the above comparisons</a:t>
            </a:r>
          </a:p>
          <a:p>
            <a:r>
              <a:rPr lang="en-US" dirty="0" smtClean="0"/>
              <a:t>x1 =14.0982   34.8670                                               a=x1(2)</a:t>
            </a:r>
          </a:p>
          <a:p>
            <a:r>
              <a:rPr lang="en-US" dirty="0" smtClean="0"/>
              <a:t>x2 =13.0956   45.3732                                               b=x2(2)</a:t>
            </a:r>
          </a:p>
          <a:p>
            <a:r>
              <a:rPr lang="en-US" dirty="0" smtClean="0"/>
              <a:t>x3 =11.5973   25.3705                                                c=x3(2)</a:t>
            </a:r>
          </a:p>
          <a:p>
            <a:r>
              <a:rPr lang="en-US" dirty="0" smtClean="0"/>
              <a:t>x4 =13.0964   25.3658                                               d=x4(2)</a:t>
            </a:r>
          </a:p>
          <a:p>
            <a:r>
              <a:rPr lang="en-US" dirty="0" smtClean="0"/>
              <a:t>x5 = -1.0026   10.5062                                               e=x5(2)</a:t>
            </a:r>
          </a:p>
          <a:p>
            <a:r>
              <a:rPr lang="en-US" dirty="0" smtClean="0"/>
              <a:t>x6 = -2.5009   -9.4965                                               f=x6(2)</a:t>
            </a:r>
          </a:p>
          <a:p>
            <a:r>
              <a:rPr lang="en-US" dirty="0" smtClean="0"/>
              <a:t>x7 = -1.0018   -9.5012                                                g=x7(2)</a:t>
            </a:r>
          </a:p>
          <a:p>
            <a:r>
              <a:rPr lang="en-US" dirty="0" smtClean="0"/>
              <a:t>x8 = -1.4983  -20.0027                                              h=x8(2)</a:t>
            </a:r>
          </a:p>
          <a:p>
            <a:r>
              <a:rPr lang="en-US" dirty="0" smtClean="0"/>
              <a:t>x9 = 0.0009  -20.0074                                              </a:t>
            </a:r>
            <a:r>
              <a:rPr lang="en-US" dirty="0" err="1" smtClean="0"/>
              <a:t>i</a:t>
            </a:r>
            <a:r>
              <a:rPr lang="en-US" dirty="0" smtClean="0"/>
              <a:t>=x9(2)</a:t>
            </a:r>
          </a:p>
          <a:p>
            <a:r>
              <a:rPr lang="en-US" dirty="0" smtClean="0"/>
              <a:t>x10 = 1.4992   -0.0047                                               j=x10(2)</a:t>
            </a:r>
          </a:p>
          <a:p>
            <a:r>
              <a:rPr lang="en-US" dirty="0" smtClean="0"/>
              <a:t>A=[a b c d e f g h </a:t>
            </a:r>
            <a:r>
              <a:rPr lang="en-US" dirty="0" err="1" smtClean="0"/>
              <a:t>i</a:t>
            </a:r>
            <a:r>
              <a:rPr lang="en-US" dirty="0" smtClean="0"/>
              <a:t> j]</a:t>
            </a:r>
          </a:p>
          <a:p>
            <a:r>
              <a:rPr lang="en-US" smtClean="0"/>
              <a:t>B=min(A)</a:t>
            </a:r>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640082"/>
            <a:ext cx="9906000" cy="836023"/>
          </a:xfrm>
        </p:spPr>
        <p:txBody>
          <a:bodyPr/>
          <a:lstStyle/>
          <a:p>
            <a:r>
              <a:rPr lang="en-US" dirty="0" smtClean="0"/>
              <a:t>RESULT (OPTIMISATION USING NNTOOL)</a:t>
            </a:r>
            <a:endParaRPr lang="en-US" dirty="0"/>
          </a:p>
        </p:txBody>
      </p:sp>
      <p:sp>
        <p:nvSpPr>
          <p:cNvPr id="3" name="Text Placeholder 2"/>
          <p:cNvSpPr>
            <a:spLocks noGrp="1"/>
          </p:cNvSpPr>
          <p:nvPr>
            <p:ph type="body" idx="1"/>
          </p:nvPr>
        </p:nvSpPr>
        <p:spPr>
          <a:xfrm>
            <a:off x="1141411" y="1711234"/>
            <a:ext cx="9906000" cy="4087904"/>
          </a:xfrm>
        </p:spPr>
        <p:txBody>
          <a:bodyPr/>
          <a:lstStyle/>
          <a:p>
            <a:r>
              <a:rPr lang="en-US" dirty="0" smtClean="0"/>
              <a:t>Import from MATLAB the value of theta of Input Data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37</a:t>
            </a:fld>
            <a:endParaRPr lang="en-US" dirty="0"/>
          </a:p>
        </p:txBody>
      </p:sp>
      <p:pic>
        <p:nvPicPr>
          <p:cNvPr id="5" name="Picture 4" descr="C:\Users\admin\Desktop\IMAGES\a.jpg"/>
          <p:cNvPicPr/>
          <p:nvPr/>
        </p:nvPicPr>
        <p:blipFill>
          <a:blip r:embed="rId2"/>
          <a:srcRect/>
          <a:stretch>
            <a:fillRect/>
          </a:stretch>
        </p:blipFill>
        <p:spPr bwMode="auto">
          <a:xfrm>
            <a:off x="2168434" y="2204016"/>
            <a:ext cx="7733211" cy="32562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836026"/>
            <a:ext cx="9906000" cy="862147"/>
          </a:xfrm>
        </p:spPr>
        <p:txBody>
          <a:bodyPr>
            <a:normAutofit fontScale="90000"/>
          </a:bodyPr>
          <a:lstStyle/>
          <a:p>
            <a:r>
              <a:rPr lang="en-US" dirty="0" smtClean="0"/>
              <a:t>RESULT(OPTIMISATION USING </a:t>
            </a:r>
            <a:r>
              <a:rPr lang="en-US" dirty="0" err="1" smtClean="0"/>
              <a:t>nnTOOL</a:t>
            </a:r>
            <a:r>
              <a:rPr lang="en-US" dirty="0" smtClean="0"/>
              <a:t>)</a:t>
            </a:r>
            <a:endParaRPr lang="en-US" dirty="0"/>
          </a:p>
        </p:txBody>
      </p:sp>
      <p:sp>
        <p:nvSpPr>
          <p:cNvPr id="3" name="Text Placeholder 2"/>
          <p:cNvSpPr>
            <a:spLocks noGrp="1"/>
          </p:cNvSpPr>
          <p:nvPr>
            <p:ph type="body" idx="1"/>
          </p:nvPr>
        </p:nvSpPr>
        <p:spPr>
          <a:xfrm>
            <a:off x="1141411" y="1789613"/>
            <a:ext cx="9906000" cy="4009527"/>
          </a:xfrm>
        </p:spPr>
        <p:txBody>
          <a:bodyPr/>
          <a:lstStyle/>
          <a:p>
            <a:r>
              <a:rPr lang="en-US" dirty="0" smtClean="0"/>
              <a:t>Import from MATLAB the value of theta of Target Data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38</a:t>
            </a:fld>
            <a:endParaRPr lang="en-US" dirty="0"/>
          </a:p>
        </p:txBody>
      </p:sp>
      <p:pic>
        <p:nvPicPr>
          <p:cNvPr id="5" name="Picture 4" descr="C:\Users\admin\Desktop\IMAGES\b.jpg"/>
          <p:cNvPicPr/>
          <p:nvPr/>
        </p:nvPicPr>
        <p:blipFill>
          <a:blip r:embed="rId2"/>
          <a:srcRect/>
          <a:stretch>
            <a:fillRect/>
          </a:stretch>
        </p:blipFill>
        <p:spPr bwMode="auto">
          <a:xfrm>
            <a:off x="1737359" y="2638698"/>
            <a:ext cx="7942218" cy="35139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084" y="679269"/>
            <a:ext cx="10363200" cy="901337"/>
          </a:xfrm>
        </p:spPr>
        <p:txBody>
          <a:bodyPr/>
          <a:lstStyle/>
          <a:p>
            <a:r>
              <a:rPr lang="en-US" dirty="0" smtClean="0"/>
              <a:t>RESULT(OPTIMISATION USING </a:t>
            </a:r>
            <a:r>
              <a:rPr lang="en-US" dirty="0" err="1" smtClean="0"/>
              <a:t>nnTOOL</a:t>
            </a:r>
            <a:r>
              <a:rPr lang="en-US" dirty="0" smtClean="0"/>
              <a:t>)</a:t>
            </a:r>
            <a:endParaRPr lang="en-US" dirty="0"/>
          </a:p>
        </p:txBody>
      </p:sp>
      <p:sp>
        <p:nvSpPr>
          <p:cNvPr id="3" name="Text Placeholder 2"/>
          <p:cNvSpPr>
            <a:spLocks noGrp="1"/>
          </p:cNvSpPr>
          <p:nvPr>
            <p:ph type="body" idx="1"/>
          </p:nvPr>
        </p:nvSpPr>
        <p:spPr>
          <a:xfrm>
            <a:off x="914400" y="1619795"/>
            <a:ext cx="10411884" cy="4545874"/>
          </a:xfrm>
        </p:spPr>
        <p:txBody>
          <a:bodyPr/>
          <a:lstStyle/>
          <a:p>
            <a:r>
              <a:rPr lang="en-US" dirty="0" smtClean="0"/>
              <a:t>Creating Networking</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39</a:t>
            </a:fld>
            <a:endParaRPr lang="en-US" dirty="0"/>
          </a:p>
        </p:txBody>
      </p:sp>
      <p:pic>
        <p:nvPicPr>
          <p:cNvPr id="5" name="Picture 4" descr="C:\Users\admin\Desktop\IMAGES\c.jpg"/>
          <p:cNvPicPr/>
          <p:nvPr/>
        </p:nvPicPr>
        <p:blipFill>
          <a:blip r:embed="rId2"/>
          <a:srcRect/>
          <a:stretch>
            <a:fillRect/>
          </a:stretch>
        </p:blipFill>
        <p:spPr bwMode="auto">
          <a:xfrm>
            <a:off x="3840479" y="1909791"/>
            <a:ext cx="6962503" cy="39946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084" y="1058091"/>
            <a:ext cx="10363200" cy="522515"/>
          </a:xfrm>
        </p:spPr>
        <p:txBody>
          <a:bodyPr/>
          <a:lstStyle/>
          <a:p>
            <a:r>
              <a:rPr lang="en-US" dirty="0" smtClean="0"/>
              <a:t>OBJECTIVES</a:t>
            </a:r>
            <a:endParaRPr lang="en-US" dirty="0"/>
          </a:p>
        </p:txBody>
      </p:sp>
      <p:sp>
        <p:nvSpPr>
          <p:cNvPr id="3" name="Text Placeholder 2"/>
          <p:cNvSpPr>
            <a:spLocks noGrp="1"/>
          </p:cNvSpPr>
          <p:nvPr>
            <p:ph type="body" idx="1"/>
          </p:nvPr>
        </p:nvSpPr>
        <p:spPr>
          <a:xfrm>
            <a:off x="966651" y="1907177"/>
            <a:ext cx="10359633" cy="3814354"/>
          </a:xfrm>
        </p:spPr>
        <p:txBody>
          <a:bodyPr>
            <a:normAutofit lnSpcReduction="10000"/>
          </a:bodyPr>
          <a:lstStyle/>
          <a:p>
            <a:pPr algn="just"/>
            <a:r>
              <a:rPr lang="en-US" dirty="0" smtClean="0"/>
              <a:t>MATLAB is one of the tools used for gesture recognition</a:t>
            </a:r>
            <a:r>
              <a:rPr lang="en-US" dirty="0" smtClean="0"/>
              <a:t>.</a:t>
            </a:r>
          </a:p>
          <a:p>
            <a:pPr marL="388620" indent="-342900" algn="just">
              <a:buFont typeface="Arial" panose="020B0604020202020204" pitchFamily="34" charset="0"/>
              <a:buChar char="•"/>
            </a:pPr>
            <a:r>
              <a:rPr lang="en-US" dirty="0" smtClean="0"/>
              <a:t> </a:t>
            </a:r>
            <a:r>
              <a:rPr lang="en-US" dirty="0" smtClean="0"/>
              <a:t>In previous semester our project was focused on gesture recognition without skin detection using four different target images orientations (0 degree, 90 degree, 180 degree and 270 degree). </a:t>
            </a:r>
            <a:endParaRPr lang="en-US" dirty="0" smtClean="0"/>
          </a:p>
          <a:p>
            <a:pPr marL="388620" indent="-342900" algn="just">
              <a:buFont typeface="Arial" panose="020B0604020202020204" pitchFamily="34" charset="0"/>
              <a:buChar char="•"/>
            </a:pPr>
            <a:r>
              <a:rPr lang="en-US" dirty="0" smtClean="0"/>
              <a:t>New </a:t>
            </a:r>
            <a:r>
              <a:rPr lang="en-US" dirty="0" smtClean="0"/>
              <a:t>algorithm was proposed for the different input samples to decide the orientation of input image. And the result was optimized using </a:t>
            </a:r>
            <a:r>
              <a:rPr lang="en-US" dirty="0" err="1" smtClean="0"/>
              <a:t>NNTool</a:t>
            </a:r>
            <a:r>
              <a:rPr lang="en-US" dirty="0" smtClean="0"/>
              <a:t>.</a:t>
            </a:r>
          </a:p>
          <a:p>
            <a:pPr algn="just"/>
            <a:endParaRPr lang="en-US" dirty="0" smtClean="0"/>
          </a:p>
          <a:p>
            <a:pPr marL="388620" indent="-342900" algn="just">
              <a:buFont typeface="Arial" panose="020B0604020202020204" pitchFamily="34" charset="0"/>
              <a:buChar char="•"/>
            </a:pPr>
            <a:r>
              <a:rPr lang="en-US" dirty="0" smtClean="0"/>
              <a:t>In this semester our main objectives are real time acquisition of hand gesture and skin detection of the captured images using eight different target images orientations (0 degree, 45 degree, 90 degree, 135 degree, 180 degree, 225 degree, 270 degree, 315 degree) then proposing algorithm to decide the orientation and further optimizing the results using the </a:t>
            </a:r>
            <a:r>
              <a:rPr lang="en-US" dirty="0" err="1" smtClean="0"/>
              <a:t>NNTool</a:t>
            </a:r>
            <a:r>
              <a:rPr lang="en-US" dirty="0" smtClean="0"/>
              <a:t>.</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084" y="888274"/>
            <a:ext cx="10363200" cy="927463"/>
          </a:xfrm>
        </p:spPr>
        <p:txBody>
          <a:bodyPr/>
          <a:lstStyle/>
          <a:p>
            <a:r>
              <a:rPr lang="en-US" dirty="0" smtClean="0"/>
              <a:t>RESULT(OPTIMISATION USING </a:t>
            </a:r>
            <a:r>
              <a:rPr lang="en-US" dirty="0" err="1" smtClean="0"/>
              <a:t>nnTOOL</a:t>
            </a:r>
            <a:r>
              <a:rPr lang="en-US" dirty="0" smtClean="0"/>
              <a:t>)</a:t>
            </a:r>
            <a:endParaRPr lang="en-US" dirty="0"/>
          </a:p>
        </p:txBody>
      </p:sp>
      <p:sp>
        <p:nvSpPr>
          <p:cNvPr id="3" name="Text Placeholder 2"/>
          <p:cNvSpPr>
            <a:spLocks noGrp="1"/>
          </p:cNvSpPr>
          <p:nvPr>
            <p:ph type="body" idx="1"/>
          </p:nvPr>
        </p:nvSpPr>
        <p:spPr>
          <a:xfrm>
            <a:off x="963084" y="1933303"/>
            <a:ext cx="10363200" cy="4428308"/>
          </a:xfrm>
        </p:spPr>
        <p:txBody>
          <a:bodyPr/>
          <a:lstStyle/>
          <a:p>
            <a:r>
              <a:rPr lang="en-US" dirty="0" smtClean="0"/>
              <a:t>Networks 1 created</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40</a:t>
            </a:fld>
            <a:endParaRPr lang="en-US" dirty="0"/>
          </a:p>
        </p:txBody>
      </p:sp>
      <p:pic>
        <p:nvPicPr>
          <p:cNvPr id="5" name="Picture 4" descr="C:\Users\admin\Desktop\IMAGES\d.png"/>
          <p:cNvPicPr/>
          <p:nvPr/>
        </p:nvPicPr>
        <p:blipFill>
          <a:blip r:embed="rId2"/>
          <a:srcRect/>
          <a:stretch>
            <a:fillRect/>
          </a:stretch>
        </p:blipFill>
        <p:spPr bwMode="auto">
          <a:xfrm>
            <a:off x="2299063" y="2573383"/>
            <a:ext cx="8595360" cy="3056708"/>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084" y="770710"/>
            <a:ext cx="10363200" cy="1005840"/>
          </a:xfrm>
        </p:spPr>
        <p:txBody>
          <a:bodyPr/>
          <a:lstStyle/>
          <a:p>
            <a:r>
              <a:rPr lang="en-US" dirty="0" smtClean="0"/>
              <a:t>RESULT(OPTIMISATION USING </a:t>
            </a:r>
            <a:r>
              <a:rPr lang="en-US" dirty="0" err="1" smtClean="0"/>
              <a:t>nnTOOL</a:t>
            </a:r>
            <a:r>
              <a:rPr lang="en-US" dirty="0" smtClean="0"/>
              <a:t>)</a:t>
            </a:r>
            <a:endParaRPr lang="en-US" dirty="0"/>
          </a:p>
        </p:txBody>
      </p:sp>
      <p:sp>
        <p:nvSpPr>
          <p:cNvPr id="3" name="Text Placeholder 2"/>
          <p:cNvSpPr>
            <a:spLocks noGrp="1"/>
          </p:cNvSpPr>
          <p:nvPr>
            <p:ph type="body" idx="1"/>
          </p:nvPr>
        </p:nvSpPr>
        <p:spPr>
          <a:xfrm>
            <a:off x="963084" y="1985553"/>
            <a:ext cx="10363200" cy="4245429"/>
          </a:xfrm>
        </p:spPr>
        <p:txBody>
          <a:bodyPr/>
          <a:lstStyle/>
          <a:p>
            <a:r>
              <a:rPr lang="en-US" dirty="0" smtClean="0"/>
              <a:t>Training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41</a:t>
            </a:fld>
            <a:endParaRPr lang="en-US" dirty="0"/>
          </a:p>
        </p:txBody>
      </p:sp>
      <p:pic>
        <p:nvPicPr>
          <p:cNvPr id="5" name="Picture 4"/>
          <p:cNvPicPr/>
          <p:nvPr/>
        </p:nvPicPr>
        <p:blipFill>
          <a:blip r:embed="rId2"/>
          <a:srcRect/>
          <a:stretch>
            <a:fillRect/>
          </a:stretch>
        </p:blipFill>
        <p:spPr bwMode="auto">
          <a:xfrm>
            <a:off x="2194560" y="2664823"/>
            <a:ext cx="8190411" cy="3415517"/>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63084" y="1972491"/>
            <a:ext cx="10363200" cy="4650378"/>
          </a:xfrm>
        </p:spPr>
        <p:txBody>
          <a:bodyPr/>
          <a:lstStyle/>
          <a:p>
            <a:r>
              <a:rPr lang="en-US" sz="1600" dirty="0" smtClean="0"/>
              <a:t>Training of the network</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42</a:t>
            </a:fld>
            <a:endParaRPr lang="en-US" dirty="0"/>
          </a:p>
        </p:txBody>
      </p:sp>
      <p:pic>
        <p:nvPicPr>
          <p:cNvPr id="5" name="Picture 4" descr="C:\Users\admin\Desktop\IMAGES\g.jpg"/>
          <p:cNvPicPr/>
          <p:nvPr/>
        </p:nvPicPr>
        <p:blipFill>
          <a:blip r:embed="rId2"/>
          <a:srcRect/>
          <a:stretch>
            <a:fillRect/>
          </a:stretch>
        </p:blipFill>
        <p:spPr bwMode="auto">
          <a:xfrm>
            <a:off x="3396342" y="287384"/>
            <a:ext cx="6296296" cy="6322422"/>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5132" y="836023"/>
            <a:ext cx="3017520" cy="2299063"/>
          </a:xfrm>
        </p:spPr>
        <p:txBody>
          <a:bodyPr/>
          <a:lstStyle/>
          <a:p>
            <a:r>
              <a:rPr lang="en-US" dirty="0" smtClean="0"/>
              <a:t>Network Data Manager describing all the networks’ output data and error data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43</a:t>
            </a:fld>
            <a:endParaRPr lang="en-US" dirty="0"/>
          </a:p>
        </p:txBody>
      </p:sp>
      <p:pic>
        <p:nvPicPr>
          <p:cNvPr id="5" name="Picture 4" descr="C:\Users\admin\Desktop\NNTool images\networkss.jpg"/>
          <p:cNvPicPr/>
          <p:nvPr/>
        </p:nvPicPr>
        <p:blipFill>
          <a:blip r:embed="rId2"/>
          <a:srcRect/>
          <a:stretch>
            <a:fillRect/>
          </a:stretch>
        </p:blipFill>
        <p:spPr bwMode="auto">
          <a:xfrm>
            <a:off x="3304857" y="431074"/>
            <a:ext cx="8099017" cy="6191795"/>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6571" y="927463"/>
            <a:ext cx="11247120" cy="3949337"/>
          </a:xfrm>
        </p:spPr>
        <p:txBody>
          <a:bodyPr/>
          <a:lstStyle/>
          <a:p>
            <a:r>
              <a:rPr lang="en-US" dirty="0" smtClean="0"/>
              <a:t>Variables of the network</a:t>
            </a:r>
          </a:p>
          <a:p>
            <a:r>
              <a:rPr lang="en-US" dirty="0" smtClean="0"/>
              <a:t> are exported to the</a:t>
            </a:r>
          </a:p>
          <a:p>
            <a:r>
              <a:rPr lang="en-US" dirty="0" smtClean="0"/>
              <a:t> workspace</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44</a:t>
            </a:fld>
            <a:endParaRPr lang="en-US" dirty="0"/>
          </a:p>
        </p:txBody>
      </p:sp>
      <p:pic>
        <p:nvPicPr>
          <p:cNvPr id="5" name="Picture 4" descr="C:\Users\admin\Desktop\NNTool images\export.jpg"/>
          <p:cNvPicPr/>
          <p:nvPr/>
        </p:nvPicPr>
        <p:blipFill>
          <a:blip r:embed="rId2"/>
          <a:srcRect/>
          <a:stretch>
            <a:fillRect/>
          </a:stretch>
        </p:blipFill>
        <p:spPr bwMode="auto">
          <a:xfrm>
            <a:off x="3472815" y="287383"/>
            <a:ext cx="6846842" cy="6335486"/>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9086" y="1071154"/>
            <a:ext cx="10477198" cy="5486400"/>
          </a:xfrm>
        </p:spPr>
        <p:txBody>
          <a:bodyPr>
            <a:normAutofit fontScale="92500" lnSpcReduction="10000"/>
          </a:bodyPr>
          <a:lstStyle/>
          <a:p>
            <a:r>
              <a:rPr lang="en-US" dirty="0" smtClean="0"/>
              <a:t>The errors obtained by the </a:t>
            </a:r>
            <a:r>
              <a:rPr lang="en-US" dirty="0" err="1" smtClean="0"/>
              <a:t>NNTool</a:t>
            </a:r>
            <a:r>
              <a:rPr lang="en-US" dirty="0" smtClean="0"/>
              <a:t> for the sample and target images are given below:</a:t>
            </a:r>
          </a:p>
          <a:p>
            <a:endParaRPr lang="en-US" dirty="0" smtClean="0"/>
          </a:p>
          <a:p>
            <a:r>
              <a:rPr lang="en-US" dirty="0" smtClean="0"/>
              <a:t>Error for network 1</a:t>
            </a:r>
          </a:p>
          <a:p>
            <a:r>
              <a:rPr lang="en-US" dirty="0" smtClean="0"/>
              <a:t>[-1.7008e-006 2.5708e-007]</a:t>
            </a:r>
          </a:p>
          <a:p>
            <a:r>
              <a:rPr lang="en-US" dirty="0" smtClean="0"/>
              <a:t>Error for network 2</a:t>
            </a:r>
          </a:p>
          <a:p>
            <a:r>
              <a:rPr lang="en-US" dirty="0" smtClean="0"/>
              <a:t>[-2.0179e-006 1.008e-006]</a:t>
            </a:r>
          </a:p>
          <a:p>
            <a:r>
              <a:rPr lang="en-US" dirty="0" smtClean="0"/>
              <a:t>Error for network 3</a:t>
            </a:r>
          </a:p>
          <a:p>
            <a:r>
              <a:rPr lang="en-US" dirty="0" smtClean="0"/>
              <a:t>[-1.3909e-009 0]</a:t>
            </a:r>
          </a:p>
          <a:p>
            <a:r>
              <a:rPr lang="en-US" dirty="0" smtClean="0"/>
              <a:t>Error for network 4</a:t>
            </a:r>
          </a:p>
          <a:p>
            <a:r>
              <a:rPr lang="en-US" dirty="0" smtClean="0"/>
              <a:t>[-2.2332e-006 5.9765e-008]</a:t>
            </a:r>
          </a:p>
          <a:p>
            <a:r>
              <a:rPr lang="en-US" dirty="0" smtClean="0"/>
              <a:t>Error for network 5</a:t>
            </a:r>
          </a:p>
          <a:p>
            <a:r>
              <a:rPr lang="en-US" dirty="0" smtClean="0"/>
              <a:t>[-9.9629e-007 2.5492e-006]</a:t>
            </a:r>
          </a:p>
          <a:p>
            <a:r>
              <a:rPr lang="en-US" dirty="0" smtClean="0"/>
              <a:t>Error for network 6</a:t>
            </a:r>
          </a:p>
          <a:p>
            <a:r>
              <a:rPr lang="en-US" dirty="0" smtClean="0"/>
              <a:t>[-4.1408e-007 2.2096e-006]</a:t>
            </a:r>
          </a:p>
          <a:p>
            <a:r>
              <a:rPr lang="en-US" dirty="0" smtClean="0"/>
              <a:t>Error for network 7</a:t>
            </a:r>
          </a:p>
          <a:p>
            <a:r>
              <a:rPr lang="en-US" dirty="0" smtClean="0"/>
              <a:t>[-3.4937e-006 1.158e-006]</a:t>
            </a:r>
          </a:p>
          <a:p>
            <a:r>
              <a:rPr lang="en-US" dirty="0" smtClean="0"/>
              <a:t>Error for network 8</a:t>
            </a:r>
          </a:p>
          <a:p>
            <a:r>
              <a:rPr lang="en-US" dirty="0" smtClean="0"/>
              <a:t>[-3.2673e-006 1.4828e-006]</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148" y="483327"/>
            <a:ext cx="10464135" cy="796833"/>
          </a:xfrm>
        </p:spPr>
        <p:txBody>
          <a:bodyPr/>
          <a:lstStyle/>
          <a:p>
            <a:r>
              <a:rPr lang="en-US" dirty="0" smtClean="0"/>
              <a:t>Result Of </a:t>
            </a:r>
            <a:r>
              <a:rPr lang="en-US" dirty="0" err="1" smtClean="0"/>
              <a:t>NNTool</a:t>
            </a:r>
            <a:endParaRPr lang="en-US" dirty="0"/>
          </a:p>
        </p:txBody>
      </p:sp>
      <p:sp>
        <p:nvSpPr>
          <p:cNvPr id="3" name="Text Placeholder 2"/>
          <p:cNvSpPr>
            <a:spLocks noGrp="1"/>
          </p:cNvSpPr>
          <p:nvPr>
            <p:ph type="body" idx="1"/>
          </p:nvPr>
        </p:nvSpPr>
        <p:spPr>
          <a:xfrm>
            <a:off x="836023" y="1436914"/>
            <a:ext cx="10490261" cy="4689566"/>
          </a:xfrm>
        </p:spPr>
        <p:txBody>
          <a:bodyPr>
            <a:noAutofit/>
          </a:bodyPr>
          <a:lstStyle/>
          <a:p>
            <a:pPr algn="just"/>
            <a:r>
              <a:rPr lang="en-US" sz="2400" dirty="0" smtClean="0"/>
              <a:t>The minimum error of input image is optimized. For input image 1 the networks are created between the sample and the targets and the neural network is trained which gives the network errors. The network errors give us the information regarding how much the input or the sample image is closer or falls in the category of the target image. Here the second network created gives us the minimum error and thus we can conclude that the input image falls in the category of target image 2 of orientation of 45 degrees. Thus this approach of using </a:t>
            </a:r>
            <a:r>
              <a:rPr lang="en-US" sz="2400" dirty="0" err="1" smtClean="0"/>
              <a:t>NNTool</a:t>
            </a:r>
            <a:r>
              <a:rPr lang="en-US" sz="2400" dirty="0" smtClean="0"/>
              <a:t> can be used for different image orientations analysis.</a:t>
            </a:r>
            <a:endParaRPr lang="en-US" sz="2400"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45030" y="613953"/>
            <a:ext cx="10002383" cy="5799909"/>
          </a:xfrm>
        </p:spPr>
        <p:txBody>
          <a:bodyPr>
            <a:normAutofit fontScale="92500" lnSpcReduction="10000"/>
          </a:bodyPr>
          <a:lstStyle/>
          <a:p>
            <a:r>
              <a:rPr lang="en-US" sz="35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CONCLUSION</a:t>
            </a:r>
          </a:p>
          <a:p>
            <a:endParaRPr lang="en-US" sz="3500" dirty="0" smtClean="0"/>
          </a:p>
          <a:p>
            <a:pPr>
              <a:buFont typeface="Arial" pitchFamily="34" charset="0"/>
              <a:buChar char="•"/>
            </a:pPr>
            <a:r>
              <a:rPr lang="en-US" dirty="0" smtClean="0"/>
              <a:t>In this project, we have discussed how hand gestures recognition can be done using  MATLAB and optimization of results is done using </a:t>
            </a:r>
            <a:r>
              <a:rPr lang="en-US" dirty="0" err="1" smtClean="0"/>
              <a:t>NNTool</a:t>
            </a:r>
            <a:r>
              <a:rPr lang="en-US" dirty="0" smtClean="0"/>
              <a:t> in MATLAB. </a:t>
            </a:r>
            <a:r>
              <a:rPr lang="en-US" dirty="0" err="1" smtClean="0"/>
              <a:t>NNTool</a:t>
            </a:r>
            <a:r>
              <a:rPr lang="en-US" dirty="0" smtClean="0"/>
              <a:t> is based on Artificial Neural Network concept.</a:t>
            </a:r>
          </a:p>
          <a:p>
            <a:pPr>
              <a:buFont typeface="Arial" pitchFamily="34" charset="0"/>
              <a:buChar char="•"/>
            </a:pPr>
            <a:endParaRPr lang="en-US" dirty="0" smtClean="0"/>
          </a:p>
          <a:p>
            <a:pPr>
              <a:buFont typeface="Arial" pitchFamily="34" charset="0"/>
              <a:buChar char="•"/>
            </a:pPr>
            <a:r>
              <a:rPr lang="en-US" dirty="0" smtClean="0"/>
              <a:t> We are using camera as a detecting device as well as input device for Reality System. One of the most effective of software computing techniques is Artificial Neural Networks that has many applications on hand gesture recognition problem. </a:t>
            </a:r>
          </a:p>
          <a:p>
            <a:pPr>
              <a:buFont typeface="Arial" pitchFamily="34" charset="0"/>
              <a:buChar char="•"/>
            </a:pPr>
            <a:endParaRPr lang="en-US" dirty="0" smtClean="0"/>
          </a:p>
          <a:p>
            <a:pPr>
              <a:buFont typeface="Arial" pitchFamily="34" charset="0"/>
              <a:buChar char="•"/>
            </a:pPr>
            <a:r>
              <a:rPr lang="en-US" dirty="0" smtClean="0"/>
              <a:t>The eight target images of different orientations (0 degree, 45 degree, 90 degree, 135 degree, 180 degree, 225 degree, 270 degree, 315 degree) and input samples are captured using image acquisition toolbox and went under skin segmentation where skin detection algorithm is applied on them.</a:t>
            </a:r>
          </a:p>
          <a:p>
            <a:pPr>
              <a:buFont typeface="Arial" pitchFamily="34" charset="0"/>
              <a:buChar char="•"/>
            </a:pPr>
            <a:endParaRPr lang="en-US" dirty="0" smtClean="0"/>
          </a:p>
          <a:p>
            <a:pPr>
              <a:buFont typeface="Arial" pitchFamily="34" charset="0"/>
              <a:buChar char="•"/>
            </a:pPr>
            <a:r>
              <a:rPr lang="en-US" dirty="0" smtClean="0"/>
              <a:t> The image is converted in skin pixel and non skin pixels and further the preprocessing is done on the skin detected images like edge detection, background removal, noise removal, and </a:t>
            </a:r>
            <a:r>
              <a:rPr lang="en-US" dirty="0" err="1" smtClean="0"/>
              <a:t>binarization</a:t>
            </a:r>
            <a:r>
              <a:rPr lang="en-US" dirty="0" smtClean="0"/>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47</a:t>
            </a:fld>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084" y="757647"/>
            <a:ext cx="10363200" cy="979713"/>
          </a:xfrm>
        </p:spPr>
        <p:txBody>
          <a:bodyPr/>
          <a:lstStyle/>
          <a:p>
            <a:r>
              <a:rPr lang="en-US" sz="4400" dirty="0" smtClean="0"/>
              <a:t>CONCLUSION</a:t>
            </a:r>
            <a:br>
              <a:rPr lang="en-US" sz="4400" dirty="0" smtClean="0"/>
            </a:br>
            <a:endParaRPr lang="en-US" dirty="0"/>
          </a:p>
        </p:txBody>
      </p:sp>
      <p:sp>
        <p:nvSpPr>
          <p:cNvPr id="3" name="Text Placeholder 2"/>
          <p:cNvSpPr>
            <a:spLocks noGrp="1"/>
          </p:cNvSpPr>
          <p:nvPr>
            <p:ph type="body" idx="1"/>
          </p:nvPr>
        </p:nvSpPr>
        <p:spPr>
          <a:xfrm>
            <a:off x="940526" y="1332411"/>
            <a:ext cx="10385758" cy="4885509"/>
          </a:xfrm>
        </p:spPr>
        <p:txBody>
          <a:bodyPr>
            <a:normAutofit/>
          </a:bodyPr>
          <a:lstStyle/>
          <a:p>
            <a:pPr>
              <a:buFont typeface="Arial" pitchFamily="34" charset="0"/>
              <a:buChar char="•"/>
            </a:pPr>
            <a:r>
              <a:rPr lang="en-US" dirty="0" smtClean="0"/>
              <a:t>Then feature extraction must be done, different methods can be used like geometric features or non-geometric features, geometric features that use angles and orientations, palm center. </a:t>
            </a:r>
          </a:p>
          <a:p>
            <a:pPr>
              <a:buFont typeface="Arial" pitchFamily="34" charset="0"/>
              <a:buChar char="•"/>
            </a:pPr>
            <a:r>
              <a:rPr lang="en-US" dirty="0" smtClean="0"/>
              <a:t>Non geometric such as color, silhouette and textures, but they are in adequate in recognition. Here we have used geometric feature extraction using various geometric algorithms.</a:t>
            </a:r>
          </a:p>
          <a:p>
            <a:pPr>
              <a:buFont typeface="Arial" pitchFamily="34" charset="0"/>
              <a:buChar char="•"/>
            </a:pPr>
            <a:r>
              <a:rPr lang="en-US" dirty="0" smtClean="0"/>
              <a:t> Then the geometric feature of input sample images were compared with the eight target images of different orientations (0 degree, 45 degree, 90 degree, 135 degree, 180 degree, 225 degree, 270 degree, 315 degree).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084" y="770710"/>
            <a:ext cx="10363200" cy="927462"/>
          </a:xfrm>
        </p:spPr>
        <p:txBody>
          <a:bodyPr/>
          <a:lstStyle/>
          <a:p>
            <a:r>
              <a:rPr lang="en-US" sz="4400" dirty="0" smtClean="0"/>
              <a:t>CONCLUSION</a:t>
            </a:r>
            <a:br>
              <a:rPr lang="en-US" sz="4400" dirty="0" smtClean="0"/>
            </a:br>
            <a:endParaRPr lang="en-US" dirty="0"/>
          </a:p>
        </p:txBody>
      </p:sp>
      <p:sp>
        <p:nvSpPr>
          <p:cNvPr id="3" name="Text Placeholder 2"/>
          <p:cNvSpPr>
            <a:spLocks noGrp="1"/>
          </p:cNvSpPr>
          <p:nvPr>
            <p:ph type="body" idx="1"/>
          </p:nvPr>
        </p:nvSpPr>
        <p:spPr>
          <a:xfrm>
            <a:off x="888274" y="1410789"/>
            <a:ext cx="10438010" cy="4990011"/>
          </a:xfrm>
        </p:spPr>
        <p:txBody>
          <a:bodyPr>
            <a:normAutofit lnSpcReduction="10000"/>
          </a:bodyPr>
          <a:lstStyle/>
          <a:p>
            <a:pPr>
              <a:buFont typeface="Arial" pitchFamily="34" charset="0"/>
              <a:buChar char="•"/>
            </a:pPr>
            <a:r>
              <a:rPr lang="en-US" dirty="0" err="1" smtClean="0"/>
              <a:t>Centroid</a:t>
            </a:r>
            <a:r>
              <a:rPr lang="en-US" dirty="0" smtClean="0"/>
              <a:t> method of geometrical feature extraction is used and thus theta value is calculated for each target and input samples. And these theta values are given as input and target values for creating 8 different networks giving using us the network errors such that we can decide the orientation of the input sample with respect to different targets images. </a:t>
            </a:r>
          </a:p>
          <a:p>
            <a:pPr>
              <a:buFont typeface="Arial" pitchFamily="34" charset="0"/>
              <a:buChar char="•"/>
            </a:pPr>
            <a:endParaRPr lang="en-US" dirty="0" smtClean="0"/>
          </a:p>
          <a:p>
            <a:pPr>
              <a:buFont typeface="Arial" pitchFamily="34" charset="0"/>
              <a:buChar char="•"/>
            </a:pPr>
            <a:r>
              <a:rPr lang="en-US" dirty="0" smtClean="0"/>
              <a:t>The network giving the minimum error is decided as the best network for the input sample and the target values. </a:t>
            </a:r>
          </a:p>
          <a:p>
            <a:endParaRPr lang="en-US" dirty="0" smtClean="0"/>
          </a:p>
          <a:p>
            <a:pPr>
              <a:buFont typeface="Arial" pitchFamily="34" charset="0"/>
              <a:buChar char="•"/>
            </a:pPr>
            <a:r>
              <a:rPr lang="en-US" dirty="0" smtClean="0"/>
              <a:t>Here the second network created gives us the minimum error and thus we can conclude that the input image falls in the category of target image 2 of orientation of 45 degrees. </a:t>
            </a:r>
          </a:p>
          <a:p>
            <a:pPr>
              <a:buFont typeface="Arial" pitchFamily="34" charset="0"/>
              <a:buChar char="•"/>
            </a:pPr>
            <a:endParaRPr lang="en-US" dirty="0" smtClean="0"/>
          </a:p>
          <a:p>
            <a:pPr>
              <a:buFont typeface="Arial" pitchFamily="34" charset="0"/>
              <a:buChar char="•"/>
            </a:pPr>
            <a:r>
              <a:rPr lang="en-US" dirty="0" smtClean="0"/>
              <a:t>Thus this approach of using </a:t>
            </a:r>
            <a:r>
              <a:rPr lang="en-US" dirty="0" err="1" smtClean="0"/>
              <a:t>NNTool</a:t>
            </a:r>
            <a:r>
              <a:rPr lang="en-US" dirty="0" smtClean="0"/>
              <a:t> can be used for different image orientations analysis.</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49</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1141411" y="319827"/>
            <a:ext cx="9906000" cy="976245"/>
          </a:xfrm>
        </p:spPr>
        <p:txBody>
          <a:bodyPr>
            <a:normAutofit/>
          </a:bodyPr>
          <a:lstStyle/>
          <a:p>
            <a:r>
              <a:rPr lang="en-US" sz="4000" cap="none" dirty="0" smtClean="0">
                <a:latin typeface="Arial" panose="020B0604020202020204" pitchFamily="34" charset="0"/>
                <a:cs typeface="Arial" panose="020B0604020202020204" pitchFamily="34" charset="0"/>
              </a:rPr>
              <a:t>INTRODUCTION </a:t>
            </a:r>
            <a:endParaRPr lang="en-US" sz="4000" dirty="0">
              <a:latin typeface="Arial" panose="020B0604020202020204" pitchFamily="34" charset="0"/>
              <a:cs typeface="Arial" panose="020B0604020202020204" pitchFamily="34" charset="0"/>
            </a:endParaRPr>
          </a:p>
        </p:txBody>
      </p:sp>
      <p:sp>
        <p:nvSpPr>
          <p:cNvPr id="6" name="Text Placeholder 3"/>
          <p:cNvSpPr>
            <a:spLocks noGrp="1"/>
          </p:cNvSpPr>
          <p:nvPr>
            <p:ph type="body" idx="1"/>
          </p:nvPr>
        </p:nvSpPr>
        <p:spPr>
          <a:xfrm>
            <a:off x="1084216" y="3017520"/>
            <a:ext cx="9884817" cy="4210594"/>
          </a:xfrm>
        </p:spPr>
        <p:txBody>
          <a:bodyPr>
            <a:noAutofit/>
          </a:bodyPr>
          <a:lstStyle/>
          <a:p>
            <a:pPr marL="342900" indent="-342900" algn="just">
              <a:buFont typeface="Arial" panose="020B0604020202020204" pitchFamily="34" charset="0"/>
              <a:buChar char="•"/>
            </a:pPr>
            <a:r>
              <a:rPr lang="en-US" sz="2000" b="1" dirty="0" smtClean="0">
                <a:latin typeface="Arial" pitchFamily="34" charset="0"/>
                <a:cs typeface="Arial" pitchFamily="34" charset="0"/>
              </a:rPr>
              <a:t>In recent few years, hand gesture recognition systems received great attention because of their various applications, such as human computer interactive systems; they facilitate communication between the deaf, and hearing people in the real life situations.</a:t>
            </a:r>
          </a:p>
          <a:p>
            <a:pPr marL="342900" indent="-342900" algn="just">
              <a:buFont typeface="Arial" panose="020B0604020202020204" pitchFamily="34" charset="0"/>
              <a:buChar char="•"/>
            </a:pPr>
            <a:r>
              <a:rPr lang="en-US" sz="2000" b="1" dirty="0" smtClean="0">
                <a:latin typeface="Arial" pitchFamily="34" charset="0"/>
                <a:cs typeface="Arial" pitchFamily="34" charset="0"/>
              </a:rPr>
              <a:t> This presents a general approach for hand gesture recognition systems using Artificial Neural Network</a:t>
            </a:r>
          </a:p>
          <a:p>
            <a:pPr marL="342900" indent="-342900" algn="just">
              <a:buFont typeface="Arial" panose="020B0604020202020204" pitchFamily="34" charset="0"/>
              <a:buChar char="•"/>
            </a:pPr>
            <a:r>
              <a:rPr lang="en-US" sz="2000" b="1" dirty="0" smtClean="0">
                <a:latin typeface="Arial" pitchFamily="34" charset="0"/>
                <a:cs typeface="Arial" pitchFamily="34" charset="0"/>
              </a:rPr>
              <a:t>The essential aim is to develop real time hand gesture recognition system using NN tool in MATLAB by developing a natural interaction between human and computer.</a:t>
            </a:r>
          </a:p>
          <a:p>
            <a:pPr marL="342900" indent="-342900" algn="just">
              <a:buFont typeface="Arial" panose="020B0604020202020204" pitchFamily="34" charset="0"/>
              <a:buChar char="•"/>
            </a:pPr>
            <a:endParaRPr lang="en-US" sz="2000" b="1" dirty="0" smtClean="0">
              <a:latin typeface="Arial" pitchFamily="34" charset="0"/>
              <a:cs typeface="Arial" pitchFamily="34" charset="0"/>
            </a:endParaRPr>
          </a:p>
          <a:p>
            <a:pPr marL="342900" indent="-342900" algn="just">
              <a:buFont typeface="Arial" panose="020B0604020202020204" pitchFamily="34" charset="0"/>
              <a:buChar char="•"/>
            </a:pPr>
            <a:endParaRPr lang="en-US" sz="2000" b="1" dirty="0" smtClean="0"/>
          </a:p>
        </p:txBody>
      </p:sp>
      <p:sp>
        <p:nvSpPr>
          <p:cNvPr id="3" name="Slide Number Placeholder 2"/>
          <p:cNvSpPr>
            <a:spLocks noGrp="1"/>
          </p:cNvSpPr>
          <p:nvPr>
            <p:ph type="sldNum" sz="quarter" idx="12"/>
          </p:nvPr>
        </p:nvSpPr>
        <p:spPr>
          <a:xfrm>
            <a:off x="1141413" y="6444199"/>
            <a:ext cx="771089" cy="365125"/>
          </a:xfrm>
        </p:spPr>
        <p:txBody>
          <a:bodyPr/>
          <a:lstStyle/>
          <a:p>
            <a:fld id="{6D22F896-40B5-4ADD-8801-0D06FADFA095}" type="slidenum">
              <a:rPr lang="en-US" smtClean="0"/>
              <a:pPr/>
              <a:t>5</a:t>
            </a:fld>
            <a:endParaRPr lang="en-US" dirty="0"/>
          </a:p>
        </p:txBody>
      </p:sp>
      <p:sp>
        <p:nvSpPr>
          <p:cNvPr id="7" name="Date Placeholder 1"/>
          <p:cNvSpPr txBox="1">
            <a:spLocks/>
          </p:cNvSpPr>
          <p:nvPr/>
        </p:nvSpPr>
        <p:spPr>
          <a:xfrm>
            <a:off x="8680416" y="6455155"/>
            <a:ext cx="2743200" cy="470079"/>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smtClean="0"/>
              <a:t>MAY 9, 2014</a:t>
            </a:r>
          </a:p>
        </p:txBody>
      </p:sp>
      <p:pic>
        <p:nvPicPr>
          <p:cNvPr id="23553" name="Picture 1" descr="C:\Users\admin\Desktop\Untitled.jpg"/>
          <p:cNvPicPr>
            <a:picLocks noChangeAspect="1" noChangeArrowheads="1"/>
          </p:cNvPicPr>
          <p:nvPr/>
        </p:nvPicPr>
        <p:blipFill>
          <a:blip r:embed="rId2"/>
          <a:srcRect/>
          <a:stretch>
            <a:fillRect/>
          </a:stretch>
        </p:blipFill>
        <p:spPr bwMode="auto">
          <a:xfrm>
            <a:off x="5003073" y="1257457"/>
            <a:ext cx="2730003" cy="1761292"/>
          </a:xfrm>
          <a:prstGeom prst="rect">
            <a:avLst/>
          </a:prstGeom>
          <a:noFill/>
        </p:spPr>
      </p:pic>
    </p:spTree>
    <p:extLst>
      <p:ext uri="{BB962C8B-B14F-4D97-AF65-F5344CB8AC3E}">
        <p14:creationId xmlns:p14="http://schemas.microsoft.com/office/powerpoint/2010/main" val="45442151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457" y="222069"/>
            <a:ext cx="10542513" cy="1384662"/>
          </a:xfrm>
        </p:spPr>
        <p:txBody>
          <a:bodyPr/>
          <a:lstStyle/>
          <a:p>
            <a:r>
              <a:rPr lang="en-US" sz="3200" dirty="0" smtClean="0"/>
              <a:t>ADVANTAGE AND DISADVANTAGE OF USING NEURAL NETWORK FOR GESTURE RECOGNITION</a:t>
            </a:r>
            <a:endParaRPr lang="en-US" sz="3200" dirty="0"/>
          </a:p>
        </p:txBody>
      </p:sp>
      <p:sp>
        <p:nvSpPr>
          <p:cNvPr id="3" name="Text Placeholder 2"/>
          <p:cNvSpPr>
            <a:spLocks noGrp="1"/>
          </p:cNvSpPr>
          <p:nvPr>
            <p:ph type="body" idx="1"/>
          </p:nvPr>
        </p:nvSpPr>
        <p:spPr>
          <a:xfrm>
            <a:off x="718457" y="1894113"/>
            <a:ext cx="10542513" cy="4402183"/>
          </a:xfrm>
        </p:spPr>
        <p:txBody>
          <a:bodyPr>
            <a:normAutofit fontScale="85000" lnSpcReduction="20000"/>
          </a:bodyPr>
          <a:lstStyle/>
          <a:p>
            <a:pPr lvl="1"/>
            <a:r>
              <a:rPr lang="en-US" sz="2200" dirty="0" smtClean="0"/>
              <a:t>ADVANTAGE OF NEURAL NETWORK COMPUTING </a:t>
            </a:r>
          </a:p>
          <a:p>
            <a:pPr lvl="1"/>
            <a:endParaRPr lang="en-US" sz="2200" dirty="0" smtClean="0"/>
          </a:p>
          <a:p>
            <a:r>
              <a:rPr lang="en-US" sz="2400" dirty="0" smtClean="0"/>
              <a:t>There are a variety of benefits that an analyst realizes from using neural networks in their work. </a:t>
            </a:r>
            <a:endParaRPr lang="en-US" sz="2000" dirty="0" smtClean="0"/>
          </a:p>
          <a:p>
            <a:r>
              <a:rPr lang="en-US" sz="2400" dirty="0" smtClean="0"/>
              <a:t>1. Pattern recognition is a powerful technique for harnessing the information in the data   and generalizing about it. Neural nets learn to recognize the patterns which exist in the data set. </a:t>
            </a:r>
            <a:endParaRPr lang="en-US" sz="2000" dirty="0" smtClean="0"/>
          </a:p>
          <a:p>
            <a:r>
              <a:rPr lang="en-US" sz="2400" dirty="0" smtClean="0"/>
              <a:t>2. The system is developed through learning rather than programming. Programming is much more time consuming for the analyst and requires the analyst to specify the exact behavior of the model. Neural nets teach themselves the patterns in the data freeing the analyst for more interesting work. </a:t>
            </a:r>
            <a:endParaRPr lang="en-US" sz="2000" dirty="0" smtClean="0"/>
          </a:p>
          <a:p>
            <a:r>
              <a:rPr lang="en-US" sz="2400" dirty="0" smtClean="0"/>
              <a:t>3. Neural networks are flexible in a changing environment. Rule based systems or programmed systems are limited to the situation for which they were designed--when conditions change, they are no longer valid. Although neural networks may take some time to learn a sudden drastic change, they are excellent at adapting to constantly changing information. </a:t>
            </a:r>
            <a:endParaRPr lang="en-US" sz="2000" dirty="0" smtClean="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50</a:t>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331" y="248195"/>
            <a:ext cx="10633953" cy="1214846"/>
          </a:xfrm>
        </p:spPr>
        <p:txBody>
          <a:bodyPr/>
          <a:lstStyle/>
          <a:p>
            <a:r>
              <a:rPr lang="en-US" sz="3200" dirty="0" smtClean="0"/>
              <a:t>ADVANTAGE AND DISADVANTAGE OF USING NEURAL NETWORK FOR GESTURE RECOGNITION</a:t>
            </a:r>
            <a:endParaRPr lang="en-US" sz="3200" dirty="0"/>
          </a:p>
        </p:txBody>
      </p:sp>
      <p:sp>
        <p:nvSpPr>
          <p:cNvPr id="3" name="Text Placeholder 2"/>
          <p:cNvSpPr>
            <a:spLocks noGrp="1"/>
          </p:cNvSpPr>
          <p:nvPr>
            <p:ph type="body" idx="1"/>
          </p:nvPr>
        </p:nvSpPr>
        <p:spPr>
          <a:xfrm>
            <a:off x="783772" y="1867989"/>
            <a:ext cx="10490261" cy="4820194"/>
          </a:xfrm>
        </p:spPr>
        <p:txBody>
          <a:bodyPr>
            <a:normAutofit/>
          </a:bodyPr>
          <a:lstStyle/>
          <a:p>
            <a:r>
              <a:rPr lang="en-US" sz="2000" dirty="0" smtClean="0"/>
              <a:t>4. Neural networks can build informative models where more conventional approaches fail. Because neural networks can handle very complex interactions they can easily model data which is too difficult to model with traditional approaches such as inferential statistics or programming logic.  </a:t>
            </a:r>
          </a:p>
          <a:p>
            <a:endParaRPr lang="en-US" sz="1800" dirty="0" smtClean="0"/>
          </a:p>
          <a:p>
            <a:r>
              <a:rPr lang="en-US" sz="2000" dirty="0" smtClean="0"/>
              <a:t>5. Performance of neural networks is at least as good as classical statistical modeling, and better on most problems. The neural networks build models that are more reflective of the structure of the data in significantly less time.   </a:t>
            </a:r>
          </a:p>
          <a:p>
            <a:endParaRPr lang="en-US" sz="1800" dirty="0" smtClean="0"/>
          </a:p>
          <a:p>
            <a:r>
              <a:rPr lang="en-US" sz="2000" dirty="0" smtClean="0"/>
              <a:t>6. Neural networks now operate well with modest computer hardware. Although neural networks are computationally intensive, the routines have been optimized to the point that they can now run in reasonable time on personal computers. They do not require supercomputers as they did in the early days of neural network research. </a:t>
            </a:r>
            <a:endParaRPr lang="en-US" sz="1800" dirty="0" smtClean="0"/>
          </a:p>
          <a:p>
            <a:r>
              <a:rPr lang="en-US" sz="2000" dirty="0" smtClean="0"/>
              <a:t> </a:t>
            </a:r>
            <a:endParaRPr lang="en-US" sz="1800" dirty="0" smtClean="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51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086" y="613955"/>
            <a:ext cx="10920548" cy="692331"/>
          </a:xfrm>
        </p:spPr>
        <p:txBody>
          <a:bodyPr/>
          <a:lstStyle/>
          <a:p>
            <a:r>
              <a:rPr lang="en-US" sz="3600" dirty="0" smtClean="0"/>
              <a:t>ADVANTAGE AND DISADVANTAGE OF USING NEURAL NETWORK FOR GESTURE RECOGNITION</a:t>
            </a:r>
            <a:endParaRPr lang="en-US" sz="3600" dirty="0"/>
          </a:p>
        </p:txBody>
      </p:sp>
      <p:sp>
        <p:nvSpPr>
          <p:cNvPr id="3" name="Text Placeholder 2"/>
          <p:cNvSpPr>
            <a:spLocks noGrp="1"/>
          </p:cNvSpPr>
          <p:nvPr>
            <p:ph type="body" idx="1"/>
          </p:nvPr>
        </p:nvSpPr>
        <p:spPr>
          <a:xfrm>
            <a:off x="862149" y="1567543"/>
            <a:ext cx="10464135" cy="4990011"/>
          </a:xfrm>
        </p:spPr>
        <p:txBody>
          <a:bodyPr>
            <a:normAutofit lnSpcReduction="10000"/>
          </a:bodyPr>
          <a:lstStyle/>
          <a:p>
            <a:r>
              <a:rPr lang="en-US" dirty="0" smtClean="0"/>
              <a:t>LIMITATION OF NEURAL NETWORK COMPUTING </a:t>
            </a:r>
          </a:p>
          <a:p>
            <a:pPr lvl="0"/>
            <a:endParaRPr lang="en-US" dirty="0" smtClean="0"/>
          </a:p>
          <a:p>
            <a:pPr lvl="0"/>
            <a:r>
              <a:rPr lang="en-US" dirty="0" smtClean="0"/>
              <a:t>1. It is difficult to extract rules from neural networks. This is sometimes important to people who have to explain their answer to others and to people who have been involved with artificial intelligence, particularly expert systems which are rule-based. </a:t>
            </a:r>
          </a:p>
          <a:p>
            <a:pPr lvl="0"/>
            <a:endParaRPr lang="en-US" dirty="0" smtClean="0"/>
          </a:p>
          <a:p>
            <a:pPr lvl="0"/>
            <a:r>
              <a:rPr lang="en-US" dirty="0" smtClean="0"/>
              <a:t>2.  It can take time to train a model from a very complex data set. Neural techniques are computer intensive and will be slow on low end PCs or machines without math-coprocessors. It is important to remember though that the overall time to results can still be faster than other data analysis approaches, even when the system takes longer to train. </a:t>
            </a:r>
          </a:p>
          <a:p>
            <a:pPr lvl="0"/>
            <a:endParaRPr lang="en-US" dirty="0" smtClean="0"/>
          </a:p>
          <a:p>
            <a:pPr lvl="0"/>
            <a:r>
              <a:rPr lang="en-US" dirty="0" smtClean="0"/>
              <a:t>3.Processing speed alone is not the only factor in performance and neural networks do not require the time programming and debugging or testing assumptions that other analytical approaches do.</a:t>
            </a:r>
          </a:p>
          <a:p>
            <a:r>
              <a:rPr lang="en-US" dirty="0" smtClean="0"/>
              <a:t> </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52</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788" y="783773"/>
            <a:ext cx="9906000" cy="862148"/>
          </a:xfrm>
        </p:spPr>
        <p:txBody>
          <a:bodyPr>
            <a:normAutofit/>
          </a:bodyPr>
          <a:lstStyle/>
          <a:p>
            <a:r>
              <a:rPr lang="en-US" sz="3600" dirty="0" smtClean="0"/>
              <a:t>SCOPE AND ENHANCEMENT</a:t>
            </a:r>
            <a:endParaRPr lang="en-US" sz="3600" dirty="0"/>
          </a:p>
        </p:txBody>
      </p:sp>
      <p:sp>
        <p:nvSpPr>
          <p:cNvPr id="3" name="Text Placeholder 2"/>
          <p:cNvSpPr>
            <a:spLocks noGrp="1"/>
          </p:cNvSpPr>
          <p:nvPr>
            <p:ph type="body" idx="1"/>
          </p:nvPr>
        </p:nvSpPr>
        <p:spPr>
          <a:xfrm>
            <a:off x="1141411" y="1972493"/>
            <a:ext cx="9906000" cy="4650376"/>
          </a:xfrm>
        </p:spPr>
        <p:txBody>
          <a:bodyPr>
            <a:normAutofit fontScale="92500" lnSpcReduction="20000"/>
          </a:bodyPr>
          <a:lstStyle/>
          <a:p>
            <a:r>
              <a:rPr lang="en-US" dirty="0" smtClean="0"/>
              <a:t>This project recognizes hand gesture to work under the real time purposes. Hand recognition system can be useful in many fields like robotics, computer human interaction and so making this system for real time will be the future work to do. </a:t>
            </a:r>
          </a:p>
          <a:p>
            <a:endParaRPr lang="en-US" dirty="0" smtClean="0"/>
          </a:p>
          <a:p>
            <a:pPr lvl="0"/>
            <a:r>
              <a:rPr lang="en-US" dirty="0" smtClean="0"/>
              <a:t>Support Vector Machine can be modified for reduction of complexity. Reduction of complexity leads us to a less computation time. Reduced complexity provides us less computation time so we can make system to work real time.</a:t>
            </a:r>
          </a:p>
          <a:p>
            <a:pPr lvl="0"/>
            <a:endParaRPr lang="en-US" dirty="0" smtClean="0"/>
          </a:p>
          <a:p>
            <a:pPr lvl="0"/>
            <a:r>
              <a:rPr lang="en-US" dirty="0" smtClean="0"/>
              <a:t>Further the project extends its approach by recognizing hand postures independently of the hand orientation while using a better representation of the hand compared to the mostly available ones.</a:t>
            </a:r>
          </a:p>
          <a:p>
            <a:pPr lvl="0"/>
            <a:endParaRPr lang="en-US" dirty="0" smtClean="0"/>
          </a:p>
          <a:p>
            <a:pPr lvl="0"/>
            <a:r>
              <a:rPr lang="en-US" dirty="0" smtClean="0"/>
              <a:t>It can be used in security system. It will bring new opportunities for mechanical engineering based companies to use Augmented Reality for simplification of their complex tasks.</a:t>
            </a:r>
          </a:p>
          <a:p>
            <a:r>
              <a:rPr lang="en-US" dirty="0" smtClean="0"/>
              <a:t> </a:t>
            </a:r>
          </a:p>
          <a:p>
            <a:r>
              <a:rPr lang="en-US" dirty="0" smtClean="0"/>
              <a:t> </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53</a:t>
            </a:fld>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2411" y="705396"/>
            <a:ext cx="9715000" cy="809897"/>
          </a:xfrm>
        </p:spPr>
        <p:txBody>
          <a:bodyPr>
            <a:normAutofit/>
          </a:bodyPr>
          <a:lstStyle/>
          <a:p>
            <a:r>
              <a:rPr lang="en-US" sz="3600" dirty="0" smtClean="0"/>
              <a:t>REFERNCES</a:t>
            </a:r>
            <a:endParaRPr lang="en-US" sz="3600" dirty="0"/>
          </a:p>
        </p:txBody>
      </p:sp>
      <p:sp>
        <p:nvSpPr>
          <p:cNvPr id="3" name="Text Placeholder 2"/>
          <p:cNvSpPr>
            <a:spLocks noGrp="1"/>
          </p:cNvSpPr>
          <p:nvPr>
            <p:ph type="body" idx="1"/>
          </p:nvPr>
        </p:nvSpPr>
        <p:spPr>
          <a:xfrm>
            <a:off x="849086" y="1776549"/>
            <a:ext cx="10198325" cy="4022591"/>
          </a:xfrm>
        </p:spPr>
        <p:txBody>
          <a:bodyPr>
            <a:normAutofit fontScale="92500" lnSpcReduction="10000"/>
          </a:bodyPr>
          <a:lstStyle/>
          <a:p>
            <a:r>
              <a:rPr lang="en-US" dirty="0" smtClean="0"/>
              <a:t>[1] Artificial Neural Network –an introduction by Kelvin L. </a:t>
            </a:r>
            <a:r>
              <a:rPr lang="en-US" dirty="0" err="1" smtClean="0"/>
              <a:t>Priddy</a:t>
            </a:r>
            <a:r>
              <a:rPr lang="en-US" dirty="0" smtClean="0"/>
              <a:t> and Paul E. Keller</a:t>
            </a:r>
          </a:p>
          <a:p>
            <a:r>
              <a:rPr lang="en-US" dirty="0" smtClean="0"/>
              <a:t>[2] Artificial Neural Network in real life application by </a:t>
            </a:r>
            <a:r>
              <a:rPr lang="en-US" dirty="0" err="1" smtClean="0"/>
              <a:t>Jaun</a:t>
            </a:r>
            <a:r>
              <a:rPr lang="en-US" dirty="0" smtClean="0"/>
              <a:t> R. </a:t>
            </a:r>
            <a:r>
              <a:rPr lang="en-US" dirty="0" err="1" smtClean="0"/>
              <a:t>Raunal</a:t>
            </a:r>
            <a:r>
              <a:rPr lang="en-US" dirty="0" smtClean="0"/>
              <a:t> and </a:t>
            </a:r>
            <a:r>
              <a:rPr lang="en-US" dirty="0" err="1" smtClean="0"/>
              <a:t>Julin</a:t>
            </a:r>
            <a:r>
              <a:rPr lang="en-US" dirty="0" smtClean="0"/>
              <a:t> Dorado</a:t>
            </a:r>
          </a:p>
          <a:p>
            <a:r>
              <a:rPr lang="en-US" dirty="0" smtClean="0"/>
              <a:t>[3] C. L. </a:t>
            </a:r>
            <a:r>
              <a:rPr lang="en-US" dirty="0" err="1" smtClean="0"/>
              <a:t>Lisetti</a:t>
            </a:r>
            <a:r>
              <a:rPr lang="en-US" dirty="0" smtClean="0"/>
              <a:t> and D. J. </a:t>
            </a:r>
            <a:r>
              <a:rPr lang="en-US" dirty="0" err="1" smtClean="0"/>
              <a:t>Schiano</a:t>
            </a:r>
            <a:r>
              <a:rPr lang="en-US" dirty="0" smtClean="0"/>
              <a:t> ,“Automatic classification of single facial images,” Pragmatics </a:t>
            </a:r>
            <a:r>
              <a:rPr lang="en-US" dirty="0" err="1" smtClean="0"/>
              <a:t>Cogn</a:t>
            </a:r>
            <a:r>
              <a:rPr lang="en-US" dirty="0" smtClean="0"/>
              <a:t>., vol. 8, pp. 185–235, 2000.</a:t>
            </a:r>
          </a:p>
          <a:p>
            <a:r>
              <a:rPr lang="en-US" dirty="0" smtClean="0"/>
              <a:t>[4] G. R. S. Murthy, R. S. </a:t>
            </a:r>
            <a:r>
              <a:rPr lang="en-US" dirty="0" err="1" smtClean="0"/>
              <a:t>Jadon</a:t>
            </a:r>
            <a:r>
              <a:rPr lang="en-US" dirty="0" smtClean="0"/>
              <a:t>. “A Review of Vision Based Hand Gestures Recognition,” International Journal of Information Technology and Knowledge Management, vol. 2(2), pp. 405-410. 2009.</a:t>
            </a:r>
          </a:p>
          <a:p>
            <a:r>
              <a:rPr lang="en-US" dirty="0" smtClean="0"/>
              <a:t>[6]C. L. </a:t>
            </a:r>
            <a:r>
              <a:rPr lang="en-US" dirty="0" err="1" smtClean="0"/>
              <a:t>Lisetti</a:t>
            </a:r>
            <a:r>
              <a:rPr lang="en-US" dirty="0" smtClean="0"/>
              <a:t> and D. J. </a:t>
            </a:r>
            <a:r>
              <a:rPr lang="en-US" dirty="0" err="1" smtClean="0"/>
              <a:t>Schiano</a:t>
            </a:r>
            <a:r>
              <a:rPr lang="en-US" dirty="0" smtClean="0"/>
              <a:t>, “Automatic classification of single facial images,” Pragmatics </a:t>
            </a:r>
            <a:r>
              <a:rPr lang="en-US" dirty="0" err="1" smtClean="0"/>
              <a:t>Cogn</a:t>
            </a:r>
            <a:r>
              <a:rPr lang="en-US" dirty="0" smtClean="0"/>
              <a:t>., vol. 8, pp. 185–235, 2000.</a:t>
            </a:r>
          </a:p>
          <a:p>
            <a:r>
              <a:rPr lang="en-US" dirty="0" smtClean="0"/>
              <a:t>[7]P. </a:t>
            </a:r>
            <a:r>
              <a:rPr lang="en-US" dirty="0" err="1" smtClean="0"/>
              <a:t>Garg</a:t>
            </a:r>
            <a:r>
              <a:rPr lang="en-US" dirty="0" smtClean="0"/>
              <a:t>, N. </a:t>
            </a:r>
            <a:r>
              <a:rPr lang="en-US" dirty="0" err="1" smtClean="0"/>
              <a:t>Aggarwal</a:t>
            </a:r>
            <a:r>
              <a:rPr lang="en-US" dirty="0" smtClean="0"/>
              <a:t> and S. </a:t>
            </a:r>
            <a:r>
              <a:rPr lang="en-US" dirty="0" err="1" smtClean="0"/>
              <a:t>Sofat</a:t>
            </a:r>
            <a:r>
              <a:rPr lang="en-US" dirty="0" smtClean="0"/>
              <a:t>. “Vision Based Hand Gesture Recognition,” World Academy of Science, Engineering and Technology vol. 49, pp. 972-977, 2009.</a:t>
            </a:r>
          </a:p>
          <a:p>
            <a:r>
              <a:rPr lang="en-US" dirty="0" smtClean="0"/>
              <a:t>[8] Real-Time Gesture Recognition by Means of Hybrid Recognizers, Volume 2298, pp 34-47,2002</a:t>
            </a:r>
          </a:p>
          <a:p>
            <a:r>
              <a:rPr lang="en-US" dirty="0" smtClean="0"/>
              <a:t>[9] J. Mathews: “An Introduction to Edge Detection: The </a:t>
            </a:r>
            <a:r>
              <a:rPr lang="en-US" dirty="0" err="1" smtClean="0"/>
              <a:t>Sobel</a:t>
            </a:r>
            <a:r>
              <a:rPr lang="en-US" dirty="0" smtClean="0"/>
              <a:t> Edge Detector,” 2002.</a:t>
            </a:r>
          </a:p>
          <a:p>
            <a:endParaRPr lang="en-US"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pPr/>
              <a:t>54</a:t>
            </a:fld>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62150" y="587831"/>
            <a:ext cx="10185261" cy="5904411"/>
          </a:xfrm>
        </p:spPr>
        <p:txBody>
          <a:bodyPr>
            <a:normAutofit lnSpcReduction="10000"/>
          </a:bodyPr>
          <a:lstStyle/>
          <a:p>
            <a:r>
              <a:rPr lang="en-US" dirty="0" smtClean="0"/>
              <a:t>[10] Joseph J. </a:t>
            </a:r>
            <a:r>
              <a:rPr lang="en-US" dirty="0" err="1" smtClean="0"/>
              <a:t>LaViola</a:t>
            </a:r>
            <a:r>
              <a:rPr lang="en-US" dirty="0" smtClean="0"/>
              <a:t> </a:t>
            </a:r>
            <a:r>
              <a:rPr lang="en-US" dirty="0" err="1" smtClean="0"/>
              <a:t>Jr.,“A</a:t>
            </a:r>
            <a:r>
              <a:rPr lang="en-US" dirty="0" smtClean="0"/>
              <a:t> Survey of Hand Posture and Gesture Recognition Techniques and Technology,” Master Thesis, NSF Science and Technology Center for Computer Graphics and Scientific Visualization, USA, 1999.</a:t>
            </a:r>
          </a:p>
          <a:p>
            <a:r>
              <a:rPr lang="en-US" dirty="0" smtClean="0"/>
              <a:t>[11] M. M. </a:t>
            </a:r>
            <a:r>
              <a:rPr lang="en-US" dirty="0" err="1" smtClean="0"/>
              <a:t>Hasan</a:t>
            </a:r>
            <a:r>
              <a:rPr lang="en-US" dirty="0" smtClean="0"/>
              <a:t>, P. K. </a:t>
            </a:r>
            <a:r>
              <a:rPr lang="en-US" dirty="0" err="1" smtClean="0"/>
              <a:t>Mishra</a:t>
            </a:r>
            <a:r>
              <a:rPr lang="en-US" dirty="0" smtClean="0"/>
              <a:t>. “HSV Brightness Factor Matching for Gesture Recognition System”, International Journal of Image Processing (IJIP), vol. 4(5), pp. 456-467.2010</a:t>
            </a:r>
          </a:p>
          <a:p>
            <a:r>
              <a:rPr lang="en-US" dirty="0" smtClean="0"/>
              <a:t>[12]  J. Canny, “A computational approach to edge detection,” IEEE Trans. Pattern Anal. Machine. Intel1, vol. 8, no. 6, pp. 679–698, Nov. 1986.</a:t>
            </a:r>
          </a:p>
          <a:p>
            <a:r>
              <a:rPr lang="en-US" dirty="0" smtClean="0"/>
              <a:t> [13] Shi, J., </a:t>
            </a:r>
            <a:r>
              <a:rPr lang="en-US" dirty="0" err="1" smtClean="0"/>
              <a:t>Malik</a:t>
            </a:r>
            <a:r>
              <a:rPr lang="en-US" dirty="0" smtClean="0"/>
              <a:t>, J.: Normalized cuts and image segmentation. IEEE Transactions on Pattern Analysis and Machine </a:t>
            </a:r>
            <a:r>
              <a:rPr lang="en-US" dirty="0" err="1" smtClean="0"/>
              <a:t>Intellignece</a:t>
            </a:r>
            <a:r>
              <a:rPr lang="en-US" dirty="0" smtClean="0"/>
              <a:t> 22 (2000)</a:t>
            </a:r>
          </a:p>
          <a:p>
            <a:r>
              <a:rPr lang="en-US" dirty="0" smtClean="0"/>
              <a:t>[14] http://www.mathworks.in</a:t>
            </a:r>
          </a:p>
          <a:p>
            <a:r>
              <a:rPr lang="en-US" dirty="0" smtClean="0"/>
              <a:t>[15]</a:t>
            </a:r>
            <a:r>
              <a:rPr lang="en-US" dirty="0" err="1" smtClean="0"/>
              <a:t>Lalit</a:t>
            </a:r>
            <a:r>
              <a:rPr lang="en-US" dirty="0" smtClean="0"/>
              <a:t> Gupta and </a:t>
            </a:r>
            <a:r>
              <a:rPr lang="en-US" dirty="0" err="1" smtClean="0"/>
              <a:t>Suwei</a:t>
            </a:r>
            <a:r>
              <a:rPr lang="en-US" dirty="0" smtClean="0"/>
              <a:t> Ma “Gesture-Based Interaction and Communication: Automated Classification of Hand Gesture Contours”, IEEE transactions on systems, man, and cybernetics—part c: applications and reviews, vol. 31, no. 1, February 2001 </a:t>
            </a:r>
          </a:p>
          <a:p>
            <a:r>
              <a:rPr lang="en-US" dirty="0" smtClean="0"/>
              <a:t>[16] </a:t>
            </a:r>
            <a:r>
              <a:rPr lang="en-US" u="sng" dirty="0" smtClean="0">
                <a:hlinkClick r:id="rId2"/>
              </a:rPr>
              <a:t>http://www.mathworks.in/matlabcentral/fileexchange/28565-skin-detection</a:t>
            </a:r>
            <a:endParaRPr lang="en-US" dirty="0" smtClean="0"/>
          </a:p>
          <a:p>
            <a:r>
              <a:rPr lang="en-US" dirty="0" smtClean="0"/>
              <a:t>[17] Final Report - Hand Gesture Recognition using Neural Networks by UNIS</a:t>
            </a:r>
          </a:p>
          <a:p>
            <a:r>
              <a:rPr lang="en-US" dirty="0" smtClean="0"/>
              <a:t> </a:t>
            </a:r>
          </a:p>
        </p:txBody>
      </p:sp>
      <p:sp>
        <p:nvSpPr>
          <p:cNvPr id="4" name="Slide Number Placeholder 3"/>
          <p:cNvSpPr>
            <a:spLocks noGrp="1"/>
          </p:cNvSpPr>
          <p:nvPr>
            <p:ph type="sldNum" sz="quarter" idx="12"/>
          </p:nvPr>
        </p:nvSpPr>
        <p:spPr/>
        <p:txBody>
          <a:bodyPr/>
          <a:lstStyle/>
          <a:p>
            <a:fld id="{6D22F896-40B5-4ADD-8801-0D06FADFA095}" type="slidenum">
              <a:rPr lang="en-US" smtClean="0"/>
              <a:pPr/>
              <a:t>55</a:t>
            </a:fld>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1141411" y="2638024"/>
            <a:ext cx="9906000" cy="976245"/>
          </a:xfrm>
        </p:spPr>
        <p:txBody>
          <a:bodyPr>
            <a:normAutofit/>
          </a:bodyPr>
          <a:lstStyle/>
          <a:p>
            <a:pPr algn="ctr"/>
            <a:r>
              <a:rPr lang="en-US" sz="4000" b="1" cap="none" dirty="0" smtClean="0">
                <a:latin typeface="Arial" panose="020B0604020202020204" pitchFamily="34" charset="0"/>
                <a:cs typeface="Arial" panose="020B0604020202020204" pitchFamily="34" charset="0"/>
              </a:rPr>
              <a:t>THANK YOU !!</a:t>
            </a:r>
            <a:endParaRPr lang="en-US" sz="4000" b="1" cap="none"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a:xfrm>
            <a:off x="1141413" y="6455155"/>
            <a:ext cx="771089" cy="365125"/>
          </a:xfrm>
        </p:spPr>
        <p:txBody>
          <a:bodyPr/>
          <a:lstStyle/>
          <a:p>
            <a:fld id="{6D22F896-40B5-4ADD-8801-0D06FADFA095}" type="slidenum">
              <a:rPr lang="en-US" smtClean="0"/>
              <a:pPr/>
              <a:t>56</a:t>
            </a:fld>
            <a:endParaRPr lang="en-US" dirty="0"/>
          </a:p>
        </p:txBody>
      </p:sp>
      <p:sp>
        <p:nvSpPr>
          <p:cNvPr id="7" name="Date Placeholder 1"/>
          <p:cNvSpPr txBox="1">
            <a:spLocks/>
          </p:cNvSpPr>
          <p:nvPr/>
        </p:nvSpPr>
        <p:spPr>
          <a:xfrm>
            <a:off x="8680416" y="6455155"/>
            <a:ext cx="2743200" cy="470079"/>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smtClean="0"/>
              <a:t>MAY 9, 2014</a:t>
            </a:r>
          </a:p>
        </p:txBody>
      </p:sp>
    </p:spTree>
    <p:extLst>
      <p:ext uri="{BB962C8B-B14F-4D97-AF65-F5344CB8AC3E}">
        <p14:creationId xmlns:p14="http://schemas.microsoft.com/office/powerpoint/2010/main" val="17181888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1141411" y="319827"/>
            <a:ext cx="9906000" cy="976245"/>
          </a:xfrm>
        </p:spPr>
        <p:txBody>
          <a:bodyPr>
            <a:normAutofit/>
          </a:bodyPr>
          <a:lstStyle/>
          <a:p>
            <a:r>
              <a:rPr lang="en-US" sz="4000" dirty="0" smtClean="0">
                <a:latin typeface="Arial" panose="020B0604020202020204" pitchFamily="34" charset="0"/>
                <a:cs typeface="Arial" panose="020B0604020202020204" pitchFamily="34" charset="0"/>
              </a:rPr>
              <a:t>Artificial neural network </a:t>
            </a:r>
            <a:endParaRPr lang="en-US" sz="4000" dirty="0">
              <a:latin typeface="Arial" panose="020B0604020202020204" pitchFamily="34" charset="0"/>
              <a:cs typeface="Arial" panose="020B0604020202020204" pitchFamily="34" charset="0"/>
            </a:endParaRPr>
          </a:p>
        </p:txBody>
      </p:sp>
      <p:sp>
        <p:nvSpPr>
          <p:cNvPr id="6" name="Text Placeholder 3"/>
          <p:cNvSpPr>
            <a:spLocks noGrp="1"/>
          </p:cNvSpPr>
          <p:nvPr>
            <p:ph type="body" idx="1"/>
          </p:nvPr>
        </p:nvSpPr>
        <p:spPr>
          <a:xfrm>
            <a:off x="1180600" y="2112423"/>
            <a:ext cx="9906000" cy="4745577"/>
          </a:xfrm>
        </p:spPr>
        <p:txBody>
          <a:bodyPr>
            <a:noAutofit/>
          </a:bodyPr>
          <a:lstStyle/>
          <a:p>
            <a:pPr marL="342900" indent="-342900" algn="just">
              <a:buFont typeface="Arial" panose="020B0604020202020204" pitchFamily="34" charset="0"/>
              <a:buChar char="•"/>
            </a:pPr>
            <a:r>
              <a:rPr lang="en-US" sz="2000" dirty="0" smtClean="0">
                <a:latin typeface="Arial" pitchFamily="34" charset="0"/>
                <a:cs typeface="Arial" pitchFamily="34" charset="0"/>
              </a:rPr>
              <a:t>Artificial neural network is a very general and one of the most used approaches for hand gesture recognition. Artificial Neural Networks are systems of interconnected "</a:t>
            </a:r>
            <a:r>
              <a:rPr lang="en-US" sz="2000" dirty="0" smtClean="0">
                <a:latin typeface="Arial" pitchFamily="34" charset="0"/>
                <a:cs typeface="Arial" pitchFamily="34" charset="0"/>
                <a:hlinkClick r:id="rId2" tooltip="Neuron"/>
              </a:rPr>
              <a:t>neurons</a:t>
            </a:r>
            <a:r>
              <a:rPr lang="en-US" sz="2000" dirty="0" smtClean="0">
                <a:latin typeface="Arial" pitchFamily="34" charset="0"/>
                <a:cs typeface="Arial" pitchFamily="34" charset="0"/>
              </a:rPr>
              <a:t>" that can compute values from inputs by feeding information through the network.</a:t>
            </a:r>
          </a:p>
          <a:p>
            <a:pPr marL="342900" indent="-342900" algn="just">
              <a:buFont typeface="Arial" panose="020B0604020202020204" pitchFamily="34" charset="0"/>
              <a:buChar char="•"/>
            </a:pPr>
            <a:r>
              <a:rPr lang="en-US" sz="2000" dirty="0" smtClean="0">
                <a:latin typeface="Arial" pitchFamily="34" charset="0"/>
                <a:cs typeface="Arial" pitchFamily="34" charset="0"/>
              </a:rPr>
              <a:t> These </a:t>
            </a:r>
            <a:r>
              <a:rPr lang="en-US" sz="2000" dirty="0" smtClean="0">
                <a:latin typeface="Arial" pitchFamily="34" charset="0"/>
                <a:cs typeface="Arial" pitchFamily="34" charset="0"/>
                <a:hlinkClick r:id="rId3" tooltip="Statistical model"/>
              </a:rPr>
              <a:t>models</a:t>
            </a:r>
            <a:r>
              <a:rPr lang="en-US" sz="2000" dirty="0" smtClean="0">
                <a:latin typeface="Arial" pitchFamily="34" charset="0"/>
                <a:cs typeface="Arial" pitchFamily="34" charset="0"/>
              </a:rPr>
              <a:t> are inspired by </a:t>
            </a:r>
            <a:r>
              <a:rPr lang="en-US" sz="2000" dirty="0" smtClean="0">
                <a:latin typeface="Arial" pitchFamily="34" charset="0"/>
                <a:cs typeface="Arial" pitchFamily="34" charset="0"/>
                <a:hlinkClick r:id="rId4" tooltip="Central nervous system"/>
              </a:rPr>
              <a:t>central nervous systems</a:t>
            </a:r>
            <a:r>
              <a:rPr lang="en-US" sz="2000" dirty="0" smtClean="0">
                <a:latin typeface="Arial" pitchFamily="34" charset="0"/>
                <a:cs typeface="Arial" pitchFamily="34" charset="0"/>
              </a:rPr>
              <a:t> (</a:t>
            </a:r>
            <a:r>
              <a:rPr lang="en-US" sz="2000" dirty="0" smtClean="0">
                <a:latin typeface="Arial" pitchFamily="34" charset="0"/>
                <a:cs typeface="Arial" pitchFamily="34" charset="0"/>
                <a:hlinkClick r:id="rId5" tooltip="Brain"/>
              </a:rPr>
              <a:t>brain</a:t>
            </a:r>
            <a:r>
              <a:rPr lang="en-US" sz="2000" dirty="0" smtClean="0">
                <a:latin typeface="Arial" pitchFamily="34" charset="0"/>
                <a:cs typeface="Arial" pitchFamily="34" charset="0"/>
              </a:rPr>
              <a:t>) that are capable of </a:t>
            </a:r>
            <a:r>
              <a:rPr lang="en-US" sz="2000" dirty="0" smtClean="0">
                <a:latin typeface="Arial" pitchFamily="34" charset="0"/>
                <a:cs typeface="Arial" pitchFamily="34" charset="0"/>
                <a:hlinkClick r:id="rId6" tooltip="Machine learning"/>
              </a:rPr>
              <a:t>machine learning</a:t>
            </a:r>
            <a:r>
              <a:rPr lang="en-US" sz="2000" dirty="0" smtClean="0">
                <a:latin typeface="Arial" pitchFamily="34" charset="0"/>
                <a:cs typeface="Arial" pitchFamily="34" charset="0"/>
              </a:rPr>
              <a:t> and </a:t>
            </a:r>
            <a:r>
              <a:rPr lang="en-US" sz="2000" dirty="0" smtClean="0">
                <a:latin typeface="Arial" pitchFamily="34" charset="0"/>
                <a:cs typeface="Arial" pitchFamily="34" charset="0"/>
                <a:hlinkClick r:id="rId7" tooltip="Pattern recognition"/>
              </a:rPr>
              <a:t>pattern recognition</a:t>
            </a:r>
            <a:r>
              <a:rPr lang="en-US" sz="2000" dirty="0" smtClean="0">
                <a:latin typeface="Arial" pitchFamily="34" charset="0"/>
                <a:cs typeface="Arial" pitchFamily="34" charset="0"/>
              </a:rPr>
              <a:t>. </a:t>
            </a:r>
          </a:p>
          <a:p>
            <a:pPr marL="342900" indent="-342900" algn="just">
              <a:buFont typeface="Arial" panose="020B0604020202020204" pitchFamily="34" charset="0"/>
              <a:buChar char="•"/>
            </a:pPr>
            <a:r>
              <a:rPr lang="en-US" sz="2000" dirty="0" smtClean="0">
                <a:latin typeface="Arial" pitchFamily="34" charset="0"/>
                <a:cs typeface="Arial" pitchFamily="34" charset="0"/>
              </a:rPr>
              <a:t>An Artificial Neural Network is an information processing paradigm that works by the way, as the biological nervous system (brain), process information.</a:t>
            </a:r>
          </a:p>
        </p:txBody>
      </p:sp>
      <p:sp>
        <p:nvSpPr>
          <p:cNvPr id="3" name="Slide Number Placeholder 2"/>
          <p:cNvSpPr>
            <a:spLocks noGrp="1"/>
          </p:cNvSpPr>
          <p:nvPr>
            <p:ph type="sldNum" sz="quarter" idx="12"/>
          </p:nvPr>
        </p:nvSpPr>
        <p:spPr>
          <a:xfrm>
            <a:off x="1141413" y="6455155"/>
            <a:ext cx="771089" cy="365125"/>
          </a:xfrm>
        </p:spPr>
        <p:txBody>
          <a:bodyPr/>
          <a:lstStyle/>
          <a:p>
            <a:fld id="{6D22F896-40B5-4ADD-8801-0D06FADFA095}" type="slidenum">
              <a:rPr lang="en-US" smtClean="0"/>
              <a:pPr/>
              <a:t>6</a:t>
            </a:fld>
            <a:endParaRPr lang="en-US" dirty="0"/>
          </a:p>
        </p:txBody>
      </p:sp>
      <p:sp>
        <p:nvSpPr>
          <p:cNvPr id="7" name="Date Placeholder 1"/>
          <p:cNvSpPr txBox="1">
            <a:spLocks/>
          </p:cNvSpPr>
          <p:nvPr/>
        </p:nvSpPr>
        <p:spPr>
          <a:xfrm>
            <a:off x="8680416" y="6455155"/>
            <a:ext cx="2743200" cy="470079"/>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smtClean="0"/>
              <a:t>MAY 9, 2014</a:t>
            </a:r>
          </a:p>
        </p:txBody>
      </p:sp>
    </p:spTree>
    <p:extLst>
      <p:ext uri="{BB962C8B-B14F-4D97-AF65-F5344CB8AC3E}">
        <p14:creationId xmlns:p14="http://schemas.microsoft.com/office/powerpoint/2010/main" val="2465011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1141411" y="319827"/>
            <a:ext cx="9906000" cy="976245"/>
          </a:xfrm>
        </p:spPr>
        <p:txBody>
          <a:bodyPr>
            <a:normAutofit/>
          </a:bodyPr>
          <a:lstStyle/>
          <a:p>
            <a:r>
              <a:rPr lang="en-US" sz="4000" dirty="0" smtClean="0">
                <a:latin typeface="Arial" panose="020B0604020202020204" pitchFamily="34" charset="0"/>
                <a:cs typeface="Arial" panose="020B0604020202020204" pitchFamily="34" charset="0"/>
              </a:rPr>
              <a:t>Artificial neural network (continued)</a:t>
            </a:r>
            <a:endParaRPr lang="en-US" sz="4000" dirty="0">
              <a:latin typeface="Arial" panose="020B0604020202020204" pitchFamily="34" charset="0"/>
              <a:cs typeface="Arial" panose="020B0604020202020204" pitchFamily="34" charset="0"/>
            </a:endParaRPr>
          </a:p>
        </p:txBody>
      </p:sp>
      <p:sp>
        <p:nvSpPr>
          <p:cNvPr id="6" name="Text Placeholder 3"/>
          <p:cNvSpPr>
            <a:spLocks noGrp="1"/>
          </p:cNvSpPr>
          <p:nvPr>
            <p:ph type="body" idx="1"/>
          </p:nvPr>
        </p:nvSpPr>
        <p:spPr>
          <a:xfrm>
            <a:off x="1141411" y="1502825"/>
            <a:ext cx="9906000" cy="4745577"/>
          </a:xfrm>
        </p:spPr>
        <p:txBody>
          <a:bodyPr>
            <a:noAutofit/>
          </a:bodyPr>
          <a:lstStyle/>
          <a:p>
            <a:pPr marL="342900" indent="-342900" algn="just">
              <a:buFont typeface="Arial" panose="020B0604020202020204" pitchFamily="34" charset="0"/>
              <a:buChar char="•"/>
            </a:pPr>
            <a:r>
              <a:rPr lang="en-US" sz="2000" dirty="0" smtClean="0">
                <a:latin typeface="Arial" pitchFamily="34" charset="0"/>
                <a:cs typeface="Arial" pitchFamily="34" charset="0"/>
              </a:rPr>
              <a:t> The key element of this paradigm is the novel structure of the information processing system. It is composed of a large number of highly interconnected processing elements called neurons, working in unison to solve specific problems. </a:t>
            </a:r>
          </a:p>
        </p:txBody>
      </p:sp>
      <p:sp>
        <p:nvSpPr>
          <p:cNvPr id="3" name="Slide Number Placeholder 2"/>
          <p:cNvSpPr>
            <a:spLocks noGrp="1"/>
          </p:cNvSpPr>
          <p:nvPr>
            <p:ph type="sldNum" sz="quarter" idx="12"/>
          </p:nvPr>
        </p:nvSpPr>
        <p:spPr>
          <a:xfrm>
            <a:off x="1141413" y="6455155"/>
            <a:ext cx="771089" cy="365125"/>
          </a:xfrm>
        </p:spPr>
        <p:txBody>
          <a:bodyPr/>
          <a:lstStyle/>
          <a:p>
            <a:fld id="{6D22F896-40B5-4ADD-8801-0D06FADFA095}" type="slidenum">
              <a:rPr lang="en-US" smtClean="0"/>
              <a:pPr/>
              <a:t>7</a:t>
            </a:fld>
            <a:endParaRPr lang="en-US" dirty="0"/>
          </a:p>
        </p:txBody>
      </p:sp>
      <p:sp>
        <p:nvSpPr>
          <p:cNvPr id="7" name="Date Placeholder 1"/>
          <p:cNvSpPr txBox="1">
            <a:spLocks/>
          </p:cNvSpPr>
          <p:nvPr/>
        </p:nvSpPr>
        <p:spPr>
          <a:xfrm>
            <a:off x="8680416" y="6387923"/>
            <a:ext cx="2743200" cy="470079"/>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dirty="0" smtClean="0"/>
              <a:t>MAY 9, 2014</a:t>
            </a:r>
          </a:p>
        </p:txBody>
      </p:sp>
      <p:pic>
        <p:nvPicPr>
          <p:cNvPr id="8" name="Picture 7" descr="C:\Users\HP1\Desktop\Untitled.jpg"/>
          <p:cNvPicPr/>
          <p:nvPr/>
        </p:nvPicPr>
        <p:blipFill>
          <a:blip r:embed="rId3">
            <a:extLst>
              <a:ext uri="{28A0092B-C50C-407E-A947-70E740481C1C}">
                <a14:useLocalDpi xmlns:a14="http://schemas.microsoft.com/office/drawing/2010/main" val="0"/>
              </a:ext>
            </a:extLst>
          </a:blip>
          <a:srcRect/>
          <a:stretch>
            <a:fillRect/>
          </a:stretch>
        </p:blipFill>
        <p:spPr bwMode="auto">
          <a:xfrm>
            <a:off x="3370219" y="3122023"/>
            <a:ext cx="5264331" cy="2782388"/>
          </a:xfrm>
          <a:prstGeom prst="rect">
            <a:avLst/>
          </a:prstGeom>
          <a:noFill/>
          <a:ln>
            <a:noFill/>
          </a:ln>
        </p:spPr>
      </p:pic>
    </p:spTree>
    <p:extLst>
      <p:ext uri="{BB962C8B-B14F-4D97-AF65-F5344CB8AC3E}">
        <p14:creationId xmlns:p14="http://schemas.microsoft.com/office/powerpoint/2010/main" val="41591481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54475" y="1672047"/>
            <a:ext cx="9831389" cy="3826647"/>
          </a:xfrm>
        </p:spPr>
        <p:txBody>
          <a:bodyPr>
            <a:normAutofit lnSpcReduction="10000"/>
          </a:bodyPr>
          <a:lstStyle/>
          <a:p>
            <a:endParaRPr lang="en-US" sz="2000" dirty="0" smtClean="0">
              <a:latin typeface="Arial" pitchFamily="34" charset="0"/>
              <a:cs typeface="Arial" pitchFamily="34" charset="0"/>
            </a:endParaRPr>
          </a:p>
          <a:p>
            <a:r>
              <a:rPr lang="en-US" sz="2000" dirty="0" err="1" smtClean="0">
                <a:latin typeface="Arial" pitchFamily="34" charset="0"/>
                <a:cs typeface="Arial" pitchFamily="34" charset="0"/>
              </a:rPr>
              <a:t>NNTooL</a:t>
            </a:r>
            <a:r>
              <a:rPr lang="en-US" sz="2000" dirty="0" smtClean="0">
                <a:latin typeface="Arial" pitchFamily="34" charset="0"/>
                <a:cs typeface="Arial" pitchFamily="34" charset="0"/>
              </a:rPr>
              <a:t>   </a:t>
            </a:r>
          </a:p>
          <a:p>
            <a:endParaRPr lang="en-US" sz="2000" dirty="0" smtClean="0">
              <a:latin typeface="Arial" pitchFamily="34" charset="0"/>
              <a:cs typeface="Arial" pitchFamily="34" charset="0"/>
            </a:endParaRPr>
          </a:p>
          <a:p>
            <a:pPr>
              <a:buFont typeface="Arial" pitchFamily="34" charset="0"/>
              <a:buChar char="•"/>
            </a:pPr>
            <a:r>
              <a:rPr lang="en-US" sz="2000" dirty="0" smtClean="0">
                <a:latin typeface="Arial" pitchFamily="34" charset="0"/>
                <a:cs typeface="Arial" pitchFamily="34" charset="0"/>
              </a:rPr>
              <a:t>In </a:t>
            </a:r>
            <a:r>
              <a:rPr lang="en-US" sz="2000" dirty="0" err="1" smtClean="0">
                <a:latin typeface="Arial" pitchFamily="34" charset="0"/>
                <a:cs typeface="Arial" pitchFamily="34" charset="0"/>
              </a:rPr>
              <a:t>Matlab</a:t>
            </a:r>
            <a:r>
              <a:rPr lang="en-US" sz="2000" dirty="0" smtClean="0">
                <a:latin typeface="Arial" pitchFamily="34" charset="0"/>
                <a:cs typeface="Arial" pitchFamily="34" charset="0"/>
              </a:rPr>
              <a:t> Neural Network Tool is used for generating the Artificial Neural Network used as the optimizing network for the gestures. </a:t>
            </a:r>
          </a:p>
          <a:p>
            <a:pPr>
              <a:buFont typeface="Arial" pitchFamily="34" charset="0"/>
              <a:buChar char="•"/>
            </a:pPr>
            <a:endParaRPr lang="en-US" sz="2000" dirty="0" smtClean="0">
              <a:latin typeface="Arial" pitchFamily="34" charset="0"/>
              <a:cs typeface="Arial" pitchFamily="34" charset="0"/>
            </a:endParaRPr>
          </a:p>
          <a:p>
            <a:pPr>
              <a:buFont typeface="Arial" pitchFamily="34" charset="0"/>
              <a:buChar char="•"/>
            </a:pPr>
            <a:r>
              <a:rPr lang="en-US" sz="2000" dirty="0" smtClean="0">
                <a:latin typeface="Arial" pitchFamily="34" charset="0"/>
                <a:cs typeface="Arial" pitchFamily="34" charset="0"/>
              </a:rPr>
              <a:t>The Neural Network Toolbox software uses the network object to store all of the information that defines a neural network.</a:t>
            </a:r>
          </a:p>
          <a:p>
            <a:pPr>
              <a:buFont typeface="Arial" pitchFamily="34" charset="0"/>
              <a:buChar char="•"/>
            </a:pPr>
            <a:endParaRPr lang="en-US" sz="2000" dirty="0" smtClean="0">
              <a:latin typeface="Arial" pitchFamily="34" charset="0"/>
              <a:cs typeface="Arial" pitchFamily="34" charset="0"/>
            </a:endParaRPr>
          </a:p>
          <a:p>
            <a:pPr>
              <a:buFont typeface="Arial" pitchFamily="34" charset="0"/>
              <a:buChar char="•"/>
            </a:pPr>
            <a:r>
              <a:rPr lang="en-US" sz="2000" dirty="0" smtClean="0">
                <a:latin typeface="Arial" pitchFamily="34" charset="0"/>
                <a:cs typeface="Arial" pitchFamily="34" charset="0"/>
              </a:rPr>
              <a:t>The Neural Network Design textbook includes:</a:t>
            </a:r>
          </a:p>
          <a:p>
            <a:r>
              <a:rPr lang="en-US" sz="2000" dirty="0" smtClean="0">
                <a:latin typeface="Arial" pitchFamily="34" charset="0"/>
                <a:cs typeface="Arial" pitchFamily="34" charset="0"/>
              </a:rPr>
              <a:t>1 An Instructor’s Manual for those who adopt the book for a class</a:t>
            </a:r>
          </a:p>
          <a:p>
            <a:r>
              <a:rPr lang="en-US" sz="2000" dirty="0" smtClean="0">
                <a:latin typeface="Arial" pitchFamily="34" charset="0"/>
                <a:cs typeface="Arial" pitchFamily="34" charset="0"/>
              </a:rPr>
              <a:t>2</a:t>
            </a:r>
            <a:r>
              <a:rPr lang="en-US" sz="2000" b="1" dirty="0" smtClean="0">
                <a:latin typeface="Arial" pitchFamily="34" charset="0"/>
                <a:cs typeface="Arial" pitchFamily="34" charset="0"/>
              </a:rPr>
              <a:t> </a:t>
            </a:r>
            <a:r>
              <a:rPr lang="en-US" sz="2000" dirty="0" smtClean="0">
                <a:latin typeface="Arial" pitchFamily="34" charset="0"/>
                <a:cs typeface="Arial" pitchFamily="34" charset="0"/>
              </a:rPr>
              <a:t>Transparency Masters for class use</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8</a:t>
            </a:fld>
            <a:endParaRPr lang="en-US" dirty="0"/>
          </a:p>
        </p:txBody>
      </p:sp>
      <p:sp>
        <p:nvSpPr>
          <p:cNvPr id="5" name="Rectangle 4"/>
          <p:cNvSpPr/>
          <p:nvPr/>
        </p:nvSpPr>
        <p:spPr>
          <a:xfrm>
            <a:off x="1162595" y="640081"/>
            <a:ext cx="10672354" cy="707886"/>
          </a:xfrm>
          <a:prstGeom prst="rect">
            <a:avLst/>
          </a:prstGeom>
        </p:spPr>
        <p:txBody>
          <a:bodyPr wrap="square">
            <a:spAutoFit/>
          </a:bodyPr>
          <a:lstStyle/>
          <a:p>
            <a:r>
              <a:rPr lang="en-US" sz="40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panose="020B0604020202020204" pitchFamily="34" charset="0"/>
                <a:cs typeface="Arial" panose="020B0604020202020204" pitchFamily="34" charset="0"/>
              </a:rPr>
              <a:t>Artificial neural network (continued)</a:t>
            </a:r>
            <a:endParaRPr lang="en-US" sz="40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6725" y="-287383"/>
            <a:ext cx="9906000" cy="1672046"/>
          </a:xfrm>
        </p:spPr>
        <p:txBody>
          <a:bodyPr>
            <a:normAutofit/>
          </a:bodyPr>
          <a:lstStyle/>
          <a:p>
            <a:r>
              <a:rPr lang="en-US" sz="4000" dirty="0" smtClean="0">
                <a:latin typeface="Arial" panose="020B0604020202020204" pitchFamily="34" charset="0"/>
                <a:cs typeface="Arial" panose="020B0604020202020204" pitchFamily="34" charset="0"/>
              </a:rPr>
              <a:t>Artificial neural network (continued)</a:t>
            </a:r>
            <a:endParaRPr lang="en-US" sz="4000" dirty="0"/>
          </a:p>
        </p:txBody>
      </p:sp>
      <p:sp>
        <p:nvSpPr>
          <p:cNvPr id="3" name="Text Placeholder 2"/>
          <p:cNvSpPr>
            <a:spLocks noGrp="1"/>
          </p:cNvSpPr>
          <p:nvPr>
            <p:ph type="body" idx="1"/>
          </p:nvPr>
        </p:nvSpPr>
        <p:spPr>
          <a:xfrm>
            <a:off x="1141411" y="1907177"/>
            <a:ext cx="9906000" cy="3891962"/>
          </a:xfrm>
        </p:spPr>
        <p:txBody>
          <a:bodyPr>
            <a:normAutofit lnSpcReduction="10000"/>
          </a:bodyPr>
          <a:lstStyle/>
          <a:p>
            <a:pPr lvl="0">
              <a:buFont typeface="Arial" pitchFamily="34" charset="0"/>
              <a:buChar char="•"/>
            </a:pPr>
            <a:r>
              <a:rPr lang="en-US" cap="none" dirty="0" smtClean="0">
                <a:solidFill>
                  <a:schemeClr val="tx1"/>
                </a:solidFill>
                <a:latin typeface="Arial" pitchFamily="34" charset="0"/>
                <a:ea typeface="Times New Roman" pitchFamily="18" charset="0"/>
                <a:cs typeface="Arial" pitchFamily="34" charset="0"/>
              </a:rPr>
              <a:t>This gives us some idea of how the network object is organized. For many applications, we need not to   be concerned about making changes directly to the network object, since that is taken care of by the network creation functions. </a:t>
            </a:r>
          </a:p>
          <a:p>
            <a:pPr lvl="0">
              <a:buFont typeface="Arial" pitchFamily="34" charset="0"/>
              <a:buChar char="•"/>
            </a:pPr>
            <a:endParaRPr lang="en-US" cap="none" dirty="0" smtClean="0">
              <a:solidFill>
                <a:schemeClr val="tx1"/>
              </a:solidFill>
              <a:latin typeface="Arial" pitchFamily="34" charset="0"/>
              <a:ea typeface="Times New Roman" pitchFamily="18" charset="0"/>
              <a:cs typeface="Arial" pitchFamily="34" charset="0"/>
            </a:endParaRPr>
          </a:p>
          <a:p>
            <a:pPr lvl="0">
              <a:buFont typeface="Arial" pitchFamily="34" charset="0"/>
              <a:buChar char="•"/>
            </a:pPr>
            <a:r>
              <a:rPr lang="en-US" cap="none" dirty="0" smtClean="0">
                <a:solidFill>
                  <a:schemeClr val="tx1"/>
                </a:solidFill>
                <a:latin typeface="Arial" pitchFamily="34" charset="0"/>
                <a:ea typeface="Times New Roman" pitchFamily="18" charset="0"/>
                <a:cs typeface="Arial" pitchFamily="34" charset="0"/>
              </a:rPr>
              <a:t>It is usually only when we want to override the system defaults that it is necessary to access the network object directly. Later topics will show how this is done for particular networks and training methods. </a:t>
            </a:r>
          </a:p>
          <a:p>
            <a:pPr lvl="0">
              <a:buFont typeface="Arial" pitchFamily="34" charset="0"/>
              <a:buChar char="•"/>
            </a:pPr>
            <a:endParaRPr lang="en-US" cap="none" dirty="0" smtClean="0">
              <a:solidFill>
                <a:schemeClr val="tx1"/>
              </a:solidFill>
              <a:latin typeface="Arial" pitchFamily="34" charset="0"/>
              <a:ea typeface="Times New Roman" pitchFamily="18" charset="0"/>
              <a:cs typeface="Arial" pitchFamily="34" charset="0"/>
            </a:endParaRPr>
          </a:p>
          <a:p>
            <a:pPr lvl="0">
              <a:buFont typeface="Arial" pitchFamily="34" charset="0"/>
              <a:buChar char="•"/>
            </a:pPr>
            <a:r>
              <a:rPr lang="en-US" cap="none" dirty="0" smtClean="0">
                <a:solidFill>
                  <a:schemeClr val="tx1"/>
                </a:solidFill>
                <a:latin typeface="Arial" pitchFamily="34" charset="0"/>
                <a:ea typeface="Times New Roman" pitchFamily="18" charset="0"/>
                <a:cs typeface="Arial" pitchFamily="34" charset="0"/>
              </a:rPr>
              <a:t>If we would like to investigate the network object in more detail, we will find that the object listing, such as the one shown above, contains links to help files on each sub object. Just click the links, and we can selectively investigate those parts of the object that are of our interest.</a:t>
            </a:r>
            <a:endParaRPr lang="en-US" sz="2800" dirty="0" smtClean="0">
              <a:latin typeface="Arial" pitchFamily="34" charset="0"/>
              <a:cs typeface="Arial" pitchFamily="34" charset="0"/>
            </a:endParaRPr>
          </a:p>
          <a:p>
            <a:endParaRPr lang="en-US" sz="2800" dirty="0" smtClean="0"/>
          </a:p>
          <a:p>
            <a:pPr lvl="0">
              <a:buFont typeface="Arial" pitchFamily="34" charset="0"/>
              <a:buChar char="•"/>
            </a:pPr>
            <a:endParaRPr lang="en-US" sz="2800" cap="none" dirty="0" smtClean="0">
              <a:solidFill>
                <a:schemeClr val="tx1"/>
              </a:solidFill>
              <a:latin typeface="Arial" pitchFamily="34" charset="0"/>
              <a:cs typeface="Arial" pitchFamily="34" charset="0"/>
            </a:endParaRP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9</a:t>
            </a:fld>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Template>
  <TotalTime>4293</TotalTime>
  <Words>3544</Words>
  <Application>Microsoft Office PowerPoint</Application>
  <PresentationFormat>Widescreen</PresentationFormat>
  <Paragraphs>425</Paragraphs>
  <Slides>56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56</vt:i4>
      </vt:variant>
    </vt:vector>
  </HeadingPairs>
  <TitlesOfParts>
    <vt:vector size="65" baseType="lpstr">
      <vt:lpstr>Arial</vt:lpstr>
      <vt:lpstr>Calibri</vt:lpstr>
      <vt:lpstr>Courier New</vt:lpstr>
      <vt:lpstr>Georgia</vt:lpstr>
      <vt:lpstr>Times New Roman</vt:lpstr>
      <vt:lpstr>Trebuchet MS</vt:lpstr>
      <vt:lpstr>Wingdings</vt:lpstr>
      <vt:lpstr>Wingdings 2</vt:lpstr>
      <vt:lpstr>Urban</vt:lpstr>
      <vt:lpstr>BIRLA INSTITUTE OF TECHNOLOGY, MESRA</vt:lpstr>
      <vt:lpstr>Contents</vt:lpstr>
      <vt:lpstr>  AIM </vt:lpstr>
      <vt:lpstr>OBJECTIVES</vt:lpstr>
      <vt:lpstr>INTRODUCTION </vt:lpstr>
      <vt:lpstr>Artificial neural network </vt:lpstr>
      <vt:lpstr>Artificial neural network (continued)</vt:lpstr>
      <vt:lpstr>PowerPoint Presentation</vt:lpstr>
      <vt:lpstr>Artificial neural network (continued)</vt:lpstr>
      <vt:lpstr>GENERAL DESCRIPTION OF HAND GESTURE RECOGNITION METHODS</vt:lpstr>
      <vt:lpstr>GENERAL DESCRIPTION OF HAND GESTURE RECOGNITION METHODS</vt:lpstr>
      <vt:lpstr>GENERAL DESCRIPTION OF HAND GESTURE RECOGNITION METHODS. (CONTINUED)</vt:lpstr>
      <vt:lpstr>GENERAL DESCRIPTION OF HAND GESTURE RECOGNITION METHODS.(CONTINUED)</vt:lpstr>
      <vt:lpstr>GENERAL DESCRIPTION OF HAND GESTURE RECOGNITION METHODS.(CONTINUED)</vt:lpstr>
      <vt:lpstr>      GENERAL DESCRIPTION OF HAND GESTURE RECOGNITION METHODS.(CONTINUED)</vt:lpstr>
      <vt:lpstr>GENERAL DESCRIPTION OF HAND GESTURE RECOGNITION METHODS.(CONTINUED)</vt:lpstr>
      <vt:lpstr> </vt:lpstr>
      <vt:lpstr>GENERAL DESCRIPTION OF HAND GESTURE RECOGNITION METHODS.(CONTINUED)</vt:lpstr>
      <vt:lpstr>GENERAL DESCRIPTION OF HAND GESTURE RECOGNITION METHODS.(CONTINUED)</vt:lpstr>
      <vt:lpstr>GENERAL DESCRIPTION OF HAND GESTURE RECOGNITION METHODS.(CONTINUED)</vt:lpstr>
      <vt:lpstr>GENERAL DESCRIPTION OF HAND GESTURE RECOGNITION METHODS.(CONTINUED)</vt:lpstr>
      <vt:lpstr>2.3 BACKGROUND REMOVAL-  Background may have some 1s which is known as background noise and hand gesture may have some 0s that is known is gesture noise.   2.4 NOISE REMOVAL- These errors can lead to a problem in contour detection of hand gesture, so we need to remove these errors.  </vt:lpstr>
      <vt:lpstr>         </vt:lpstr>
      <vt:lpstr>GENERAL DESCRIPTION OF HAND GESTURE RECOGNITION METHODS.(CONTINUED) </vt:lpstr>
      <vt:lpstr>PROPOSED SYSTEM IMPLEMENTATION FLOW CHART </vt:lpstr>
      <vt:lpstr>SAMPLES (TARGET SAMPLES)</vt:lpstr>
      <vt:lpstr>SAMPLES (TARGET SAMPLES)</vt:lpstr>
      <vt:lpstr>SAMPLES (TARGET SAMPLES)</vt:lpstr>
      <vt:lpstr>SAMPLES (TARGET SAMPLES)</vt:lpstr>
      <vt:lpstr>SAMPLES (INPUT SAMPLES)</vt:lpstr>
      <vt:lpstr>Observation table </vt:lpstr>
      <vt:lpstr>OBSERVATION TABLE (CONTINUED)</vt:lpstr>
      <vt:lpstr>Observation Table (CONTINUED)</vt:lpstr>
      <vt:lpstr>RESULT (COMPARISION RESULT)</vt:lpstr>
      <vt:lpstr>RESULT (COMPARISION RESULT)</vt:lpstr>
      <vt:lpstr>RESULT (COMPARISION RESULT)</vt:lpstr>
      <vt:lpstr>RESULT (OPTIMISATION USING NNTOOL)</vt:lpstr>
      <vt:lpstr>RESULT(OPTIMISATION USING nnTOOL)</vt:lpstr>
      <vt:lpstr>RESULT(OPTIMISATION USING nnTOOL)</vt:lpstr>
      <vt:lpstr>RESULT(OPTIMISATION USING nnTOOL)</vt:lpstr>
      <vt:lpstr>RESULT(OPTIMISATION USING nnTOOL)</vt:lpstr>
      <vt:lpstr>PowerPoint Presentation</vt:lpstr>
      <vt:lpstr>PowerPoint Presentation</vt:lpstr>
      <vt:lpstr>PowerPoint Presentation</vt:lpstr>
      <vt:lpstr>PowerPoint Presentation</vt:lpstr>
      <vt:lpstr>Result Of NNTool</vt:lpstr>
      <vt:lpstr>PowerPoint Presentation</vt:lpstr>
      <vt:lpstr>CONCLUSION </vt:lpstr>
      <vt:lpstr>CONCLUSION </vt:lpstr>
      <vt:lpstr>ADVANTAGE AND DISADVANTAGE OF USING NEURAL NETWORK FOR GESTURE RECOGNITION</vt:lpstr>
      <vt:lpstr>ADVANTAGE AND DISADVANTAGE OF USING NEURAL NETWORK FOR GESTURE RECOGNITION</vt:lpstr>
      <vt:lpstr>ADVANTAGE AND DISADVANTAGE OF USING NEURAL NETWORK FOR GESTURE RECOGNITION</vt:lpstr>
      <vt:lpstr>SCOPE AND ENHANCEMENT</vt:lpstr>
      <vt:lpstr>REFERNCES</vt:lpstr>
      <vt:lpstr>PowerPoint Presentation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ALCOHOL DETECTOR</dc:title>
  <dc:creator>Abhishek Arya</dc:creator>
  <cp:lastModifiedBy>Microsoft account</cp:lastModifiedBy>
  <cp:revision>143</cp:revision>
  <dcterms:created xsi:type="dcterms:W3CDTF">2013-11-28T18:41:53Z</dcterms:created>
  <dcterms:modified xsi:type="dcterms:W3CDTF">2022-03-30T07:41:31Z</dcterms:modified>
</cp:coreProperties>
</file>