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58" r:id="rId3"/>
    <p:sldId id="274" r:id="rId4"/>
    <p:sldId id="257" r:id="rId5"/>
    <p:sldId id="275" r:id="rId6"/>
    <p:sldId id="261" r:id="rId7"/>
    <p:sldId id="276" r:id="rId8"/>
    <p:sldId id="277" r:id="rId9"/>
    <p:sldId id="259" r:id="rId10"/>
    <p:sldId id="260" r:id="rId11"/>
    <p:sldId id="264" r:id="rId12"/>
    <p:sldId id="279" r:id="rId13"/>
    <p:sldId id="280" r:id="rId14"/>
    <p:sldId id="266" r:id="rId15"/>
    <p:sldId id="269" r:id="rId16"/>
    <p:sldId id="267" r:id="rId17"/>
    <p:sldId id="271" r:id="rId18"/>
    <p:sldId id="281" r:id="rId19"/>
    <p:sldId id="282" r:id="rId20"/>
    <p:sldId id="283" r:id="rId21"/>
    <p:sldId id="284" r:id="rId22"/>
    <p:sldId id="285" r:id="rId23"/>
    <p:sldId id="291" r:id="rId24"/>
    <p:sldId id="286" r:id="rId25"/>
    <p:sldId id="287" r:id="rId26"/>
    <p:sldId id="288" r:id="rId27"/>
    <p:sldId id="290" r:id="rId28"/>
    <p:sldId id="28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1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AA541E-4978-443E-AF0F-EF4ACCFAA112}" v="8" dt="2019-07-11T19:15:43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35112-7083-4406-8907-4219CEEF9932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16F30-0F3C-4A31-ABE2-602F5ADEC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0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E16F30-0F3C-4A31-ABE2-602F5ADECBE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01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648B-4177-434F-8D0A-8C55A7AF8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0919E-3AF9-4FEA-A5BC-BE54822A3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9B561-3EF7-4B67-8A21-8C273D92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4377BED-7CCB-49C7-9256-97934964B272}" type="datetime1">
              <a:rPr lang="en-IE" smtClean="0"/>
              <a:pPr lvl="0"/>
              <a:t>03/07/2020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A0224-E5B7-48D0-8B0C-D27B171B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0AF74-3448-4B1C-9A92-B1610721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D8C324-DC01-4EA7-B76F-938863789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48447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4E9A-043E-408A-94CA-C1894ED4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62ED8-24AD-4A31-8398-921306624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DF041-86D4-47E4-A9ED-CB3DD761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D1421D4-DA75-4522-8C3E-91DD99A18D9C}" type="datetime1">
              <a:rPr lang="en-IE" smtClean="0"/>
              <a:pPr lvl="0"/>
              <a:t>03/07/2020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FD204-0CCF-4271-AB27-5541B0AE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C905A-F196-4D22-ABBB-8AD2F48E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EE6E0E-1AD3-446C-9CED-9EA253453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21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E91E7-6FD4-47E8-9474-483A0C3BA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BD97C-1C09-4F5E-A2F2-ED1F2C82B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36383-70E1-4F78-A2F6-DB0F303E9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0B2DA65-2B9D-4D7B-B429-BFD6FAD4D659}" type="datetime1">
              <a:rPr lang="en-IE" smtClean="0"/>
              <a:pPr lvl="0"/>
              <a:t>03/07/2020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C7A8B-EF8A-43E0-970A-1EC679B9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ECE8A-A07C-4286-9A56-42750785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D49C9D-F685-48BF-BEE6-CFEB4B0A2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29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843C1-6093-4BA5-B90C-F9BE6CF2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C5C5F-9C9A-4914-88F7-70CCA408C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F2BBB-3ED3-4EA3-AB1D-92502680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35D4DDD-99CF-4D35-8A90-9634BA527229}" type="datetime1">
              <a:rPr lang="en-IE" smtClean="0"/>
              <a:pPr lvl="0"/>
              <a:t>03/07/2020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BB82B-56E6-4ABF-B7D2-37F8EF57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A687F-860C-4B8D-96D5-D28AA144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304008-2C2E-4015-BF6E-A4D774B14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79312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E5150-E050-4CEA-BA0C-F295BC21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65985-A015-4902-B660-ECC5E56B2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AF503-5C1C-417D-824D-F57F4B8A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EC3BBC7-C766-4587-B2BB-F6918DDB44D9}" type="datetime1">
              <a:rPr lang="en-IE" smtClean="0"/>
              <a:pPr lvl="0"/>
              <a:t>03/07/2020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1793A-B678-4BC7-A8A3-9F055A3F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2FEAE-A94B-4646-8866-8FCEF398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D48EC1-3ADB-4482-BA4E-421BF51A2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90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0AE3-DE51-4A09-BCB1-67C65D00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565CA-FCBB-468A-A377-41FE28341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49AD4-DCAE-4A62-8D25-FEB9C6267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AB995-F112-4E8B-9CF9-A0DC3976A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7605558-AF28-474C-8B9B-5F727E028FC2}" type="datetime1">
              <a:rPr lang="en-IE" smtClean="0"/>
              <a:pPr lvl="0"/>
              <a:t>03/07/2020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07421-66F0-412C-B96B-46A2EEAC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935A8-C0FE-495E-B305-1C0C5A440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65E100-C420-4306-B666-E3103367F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150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2092-FDAA-423B-A57F-8A3FA32F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2168A-74CD-4389-AB5C-06986335C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B59E2-80C0-497B-9026-A640E7AB4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D5BFD-626E-4525-B0DA-75F82EA69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2FE10-F892-4A40-804F-8CB74009C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5D39F-4BE1-4273-ADC2-7C0E9F8C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594FEC9-83E8-44F5-99A4-C13C7B8EBE79}" type="datetime1">
              <a:rPr lang="en-IE" smtClean="0"/>
              <a:pPr lvl="0"/>
              <a:t>03/07/2020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3EC64D-4A54-4475-8610-F6BC8E79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8CB76-79F0-4BAA-8A25-E602944B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505631-685A-491B-9EEF-627694BB3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40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61764-0A02-4D84-92F8-BC7EA713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DAB348-7D3D-4B43-B14E-E1C45506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48ACC0A-A975-4A0B-9BFA-9A2067DB1342}" type="datetime1">
              <a:rPr lang="en-IE" smtClean="0"/>
              <a:pPr lvl="0"/>
              <a:t>03/07/2020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47965-9194-4F04-AFD9-F251916E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505D6-FBAA-413E-BB43-E30D88AF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2F4233-5868-43B7-BA85-3EE76189A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55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F604D5-102E-451B-BD4B-4D466BD6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35A036E-7EFD-4F84-9E03-1C0A59A97543}" type="datetime1">
              <a:rPr lang="en-IE" smtClean="0"/>
              <a:pPr lvl="0"/>
              <a:t>03/07/2020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7DEC4-CC2D-45F4-B930-F0A250C4F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A850D-BF28-47EE-ADD2-3C68BC41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44AF70-E9B6-4F93-8220-61302E4A0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47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DF08F-77BF-440F-893D-07F72A6F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939FC-5176-426F-BFAF-CB97F64F0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789A3-5B12-4631-B959-7ADC27C42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D3197-F2AA-4935-AF6E-8EFC6768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A3EE07C-7E46-426E-981B-A0448F419F14}" type="datetime1">
              <a:rPr lang="en-IE" smtClean="0"/>
              <a:pPr lvl="0"/>
              <a:t>03/07/2020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5DC19-6B9C-4556-B4F2-AC58147D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CA207-D75C-4713-A86E-F5514DD9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FE7570-C218-42C7-AA4B-96DE81AD0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75240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273A-F974-4609-86E5-FE27CEF0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B80652-1194-411D-8E4F-D4E7CDEBE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CBA67-285E-4216-A5F3-983C2959B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EFD39-E487-4066-9D1D-9FD71D004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B785735-0EFC-4C11-A406-CB556721C9EB}" type="datetime1">
              <a:rPr lang="en-IE" smtClean="0"/>
              <a:pPr lvl="0"/>
              <a:t>03/07/2020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B1FB6-9379-4F60-A928-781CF996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2D218-E014-47A9-93A2-1B533E68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1437BC-3980-4BA0-8141-EB0BFC71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46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9BA40-A725-49E1-8D14-0E360D75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36C68-EF59-4264-AC72-EE7DD0625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79E5D-8C9E-409F-A021-C98607BCB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CB56B578-C687-4DE0-8F17-D098BC3D1FDF}" type="datetime1">
              <a:rPr lang="en-IE" smtClean="0"/>
              <a:pPr lvl="0"/>
              <a:t>03/07/2020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10268-9D82-4B2E-A5B9-F3A5BC2FC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2E9AE-243D-4F01-A077-45C19F63A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2828044F-81E3-4C32-A072-1FF7826B5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26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ertsystem.com/cogit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8A164-A883-47BE-A427-AF09B57CD474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IE" dirty="0">
                <a:solidFill>
                  <a:srgbClr val="0070C0"/>
                </a:solidFill>
              </a:rPr>
              <a:t>Natural Language Processing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6F2FB-CAC3-4082-8757-1D14EEBFA77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n-IE" dirty="0">
                <a:solidFill>
                  <a:srgbClr val="2F5597"/>
                </a:solidFill>
              </a:rPr>
              <a:t>By,</a:t>
            </a:r>
          </a:p>
          <a:p>
            <a:pPr lvl="0">
              <a:lnSpc>
                <a:spcPct val="80000"/>
              </a:lnSpc>
            </a:pPr>
            <a:r>
              <a:rPr lang="en-IE" dirty="0">
                <a:solidFill>
                  <a:srgbClr val="2F5597"/>
                </a:solidFill>
              </a:rPr>
              <a:t>Feljose </a:t>
            </a:r>
            <a:r>
              <a:rPr lang="en-IE">
                <a:solidFill>
                  <a:srgbClr val="2F5597"/>
                </a:solidFill>
              </a:rPr>
              <a:t>Arockia Shristeca</a:t>
            </a:r>
            <a:endParaRPr lang="en-IE" dirty="0">
              <a:solidFill>
                <a:srgbClr val="2F559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2">
            <a:extLst>
              <a:ext uri="{FF2B5EF4-FFF2-40B4-BE49-F238E27FC236}">
                <a16:creationId xmlns:a16="http://schemas.microsoft.com/office/drawing/2014/main" id="{2857F2E8-7396-4B9D-9586-659747666DE5}"/>
              </a:ext>
            </a:extLst>
          </p:cNvPr>
          <p:cNvSpPr>
            <a:spLocks noMove="1" noResize="1"/>
          </p:cNvSpPr>
          <p:nvPr/>
        </p:nvSpPr>
        <p:spPr>
          <a:xfrm>
            <a:off x="5708900" y="0"/>
            <a:ext cx="6483096" cy="6858000"/>
          </a:xfrm>
          <a:prstGeom prst="rect">
            <a:avLst/>
          </a:prstGeom>
          <a:gradFill>
            <a:gsLst>
              <a:gs pos="0">
                <a:srgbClr val="4472C4">
                  <a:alpha val="82000"/>
                </a:srgbClr>
              </a:gs>
              <a:gs pos="100000">
                <a:srgbClr val="4472C4">
                  <a:alpha val="60000"/>
                </a:srgbClr>
              </a:gs>
            </a:gsLst>
            <a:lin ang="4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" name="Picture 74">
            <a:extLst>
              <a:ext uri="{FF2B5EF4-FFF2-40B4-BE49-F238E27FC236}">
                <a16:creationId xmlns:a16="http://schemas.microsoft.com/office/drawing/2014/main" id="{0B2ADA02-92A8-448C-8389-7D8509B63C8B}"/>
              </a:ext>
            </a:extLst>
          </p:cNvPr>
          <p:cNvPicPr>
            <a:picLocks noMove="1" noResize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6FE470E-4391-4617-9F1A-18D76F193F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7369" y="802952"/>
            <a:ext cx="6318650" cy="1454051"/>
          </a:xfrm>
        </p:spPr>
        <p:txBody>
          <a:bodyPr anchorCtr="1"/>
          <a:lstStyle/>
          <a:p>
            <a:pPr lvl="0" algn="ctr"/>
            <a:r>
              <a:rPr lang="en-IE" sz="3600">
                <a:solidFill>
                  <a:srgbClr val="0070C0"/>
                </a:solidFill>
              </a:rPr>
              <a:t>Applications of NLP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F0FA83-C089-427B-9D44-1CCC072B0FB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03803" y="2421678"/>
            <a:ext cx="4650519" cy="3639284"/>
          </a:xfrm>
        </p:spPr>
        <p:txBody>
          <a:bodyPr anchor="ctr">
            <a:normAutofit/>
          </a:bodyPr>
          <a:lstStyle/>
          <a:p>
            <a:pPr lvl="0"/>
            <a:r>
              <a:rPr lang="en-IE" sz="2400" dirty="0"/>
              <a:t>Sentimental Analysis</a:t>
            </a:r>
          </a:p>
          <a:p>
            <a:pPr lvl="0"/>
            <a:r>
              <a:rPr lang="en-IE" sz="2400" dirty="0"/>
              <a:t>Speech Recognition</a:t>
            </a:r>
          </a:p>
          <a:p>
            <a:pPr lvl="0"/>
            <a:r>
              <a:rPr lang="en-IE" sz="2400" dirty="0"/>
              <a:t>Machine Translation</a:t>
            </a:r>
          </a:p>
          <a:p>
            <a:pPr lvl="0"/>
            <a:r>
              <a:rPr lang="en-IE" sz="2400" dirty="0"/>
              <a:t>Spell check</a:t>
            </a:r>
          </a:p>
          <a:p>
            <a:pPr lvl="0"/>
            <a:r>
              <a:rPr lang="en-IE" sz="2400" dirty="0"/>
              <a:t>Keyword search</a:t>
            </a:r>
          </a:p>
          <a:p>
            <a:r>
              <a:rPr lang="en-IE" sz="2400" dirty="0"/>
              <a:t>Chatbot </a:t>
            </a:r>
          </a:p>
          <a:p>
            <a:pPr lvl="0"/>
            <a:r>
              <a:rPr lang="en-IE" sz="2400" dirty="0"/>
              <a:t>Information extraction </a:t>
            </a:r>
          </a:p>
          <a:p>
            <a:pPr lvl="0"/>
            <a:r>
              <a:rPr lang="en-IE" sz="2400" dirty="0"/>
              <a:t>Advertisement Matching</a:t>
            </a:r>
          </a:p>
        </p:txBody>
      </p:sp>
      <p:sp>
        <p:nvSpPr>
          <p:cNvPr id="6" name="Oval 76">
            <a:extLst>
              <a:ext uri="{FF2B5EF4-FFF2-40B4-BE49-F238E27FC236}">
                <a16:creationId xmlns:a16="http://schemas.microsoft.com/office/drawing/2014/main" id="{E9E66FD5-5E70-49C9-A613-958B73B367D9}"/>
              </a:ext>
            </a:extLst>
          </p:cNvPr>
          <p:cNvSpPr>
            <a:spLocks noMove="1" noResize="1"/>
          </p:cNvSpPr>
          <p:nvPr/>
        </p:nvSpPr>
        <p:spPr>
          <a:xfrm>
            <a:off x="6089638" y="2960690"/>
            <a:ext cx="2668749" cy="266874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B4C7E7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Freeform 71">
            <a:extLst>
              <a:ext uri="{FF2B5EF4-FFF2-40B4-BE49-F238E27FC236}">
                <a16:creationId xmlns:a16="http://schemas.microsoft.com/office/drawing/2014/main" id="{AC747858-E1FB-4671-95C3-051BA2CD42D2}"/>
              </a:ext>
            </a:extLst>
          </p:cNvPr>
          <p:cNvSpPr>
            <a:spLocks noMove="1" noResize="1"/>
          </p:cNvSpPr>
          <p:nvPr/>
        </p:nvSpPr>
        <p:spPr>
          <a:xfrm>
            <a:off x="8157014" y="0"/>
            <a:ext cx="4034991" cy="34281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034987"/>
              <a:gd name="f7" fmla="val 3428147"/>
              <a:gd name="f8" fmla="val 350825"/>
              <a:gd name="f9" fmla="val 2505205"/>
              <a:gd name="f10" fmla="val 3951822"/>
              <a:gd name="f11" fmla="val 2616420"/>
              <a:gd name="f12" fmla="val 3542699"/>
              <a:gd name="f13" fmla="val 3112162"/>
              <a:gd name="f14" fmla="val 2923546"/>
              <a:gd name="f15" fmla="val 2230590"/>
              <a:gd name="f16" fmla="val 998669"/>
              <a:gd name="f17" fmla="val 2429478"/>
              <a:gd name="f18" fmla="val 1197557"/>
              <a:gd name="f19" fmla="val 812582"/>
              <a:gd name="f20" fmla="val 97526"/>
              <a:gd name="f21" fmla="val 450385"/>
              <a:gd name="f22" fmla="val 269220"/>
              <a:gd name="f23" fmla="val 134326"/>
              <a:gd name="f24" fmla="+- 0 0 -90"/>
              <a:gd name="f25" fmla="*/ f3 1 4034987"/>
              <a:gd name="f26" fmla="*/ f4 1 3428147"/>
              <a:gd name="f27" fmla="val f5"/>
              <a:gd name="f28" fmla="val f6"/>
              <a:gd name="f29" fmla="val f7"/>
              <a:gd name="f30" fmla="*/ f24 f0 1"/>
              <a:gd name="f31" fmla="+- f29 0 f27"/>
              <a:gd name="f32" fmla="+- f28 0 f27"/>
              <a:gd name="f33" fmla="*/ f30 1 f2"/>
              <a:gd name="f34" fmla="*/ f32 1 4034987"/>
              <a:gd name="f35" fmla="*/ f31 1 3428147"/>
              <a:gd name="f36" fmla="*/ 350825 f32 1"/>
              <a:gd name="f37" fmla="*/ 0 f31 1"/>
              <a:gd name="f38" fmla="*/ 4034987 f32 1"/>
              <a:gd name="f39" fmla="*/ 2505205 f31 1"/>
              <a:gd name="f40" fmla="*/ 3951822 f32 1"/>
              <a:gd name="f41" fmla="*/ 2616420 f31 1"/>
              <a:gd name="f42" fmla="*/ 2230590 f32 1"/>
              <a:gd name="f43" fmla="*/ 3428147 f31 1"/>
              <a:gd name="f44" fmla="*/ 0 f32 1"/>
              <a:gd name="f45" fmla="*/ 1197557 f31 1"/>
              <a:gd name="f46" fmla="*/ 269220 f32 1"/>
              <a:gd name="f47" fmla="*/ 134326 f31 1"/>
              <a:gd name="f48" fmla="+- f33 0 f1"/>
              <a:gd name="f49" fmla="*/ f36 1 4034987"/>
              <a:gd name="f50" fmla="*/ f37 1 3428147"/>
              <a:gd name="f51" fmla="*/ f38 1 4034987"/>
              <a:gd name="f52" fmla="*/ f39 1 3428147"/>
              <a:gd name="f53" fmla="*/ f40 1 4034987"/>
              <a:gd name="f54" fmla="*/ f41 1 3428147"/>
              <a:gd name="f55" fmla="*/ f42 1 4034987"/>
              <a:gd name="f56" fmla="*/ f43 1 3428147"/>
              <a:gd name="f57" fmla="*/ f44 1 4034987"/>
              <a:gd name="f58" fmla="*/ f45 1 3428147"/>
              <a:gd name="f59" fmla="*/ f46 1 4034987"/>
              <a:gd name="f60" fmla="*/ f47 1 3428147"/>
              <a:gd name="f61" fmla="*/ f27 1 f34"/>
              <a:gd name="f62" fmla="*/ f28 1 f34"/>
              <a:gd name="f63" fmla="*/ f27 1 f35"/>
              <a:gd name="f64" fmla="*/ f29 1 f35"/>
              <a:gd name="f65" fmla="*/ f49 1 f34"/>
              <a:gd name="f66" fmla="*/ f50 1 f35"/>
              <a:gd name="f67" fmla="*/ f51 1 f34"/>
              <a:gd name="f68" fmla="*/ f52 1 f35"/>
              <a:gd name="f69" fmla="*/ f53 1 f34"/>
              <a:gd name="f70" fmla="*/ f54 1 f35"/>
              <a:gd name="f71" fmla="*/ f55 1 f34"/>
              <a:gd name="f72" fmla="*/ f56 1 f35"/>
              <a:gd name="f73" fmla="*/ f57 1 f34"/>
              <a:gd name="f74" fmla="*/ f58 1 f35"/>
              <a:gd name="f75" fmla="*/ f59 1 f34"/>
              <a:gd name="f76" fmla="*/ f60 1 f35"/>
              <a:gd name="f77" fmla="*/ f61 f25 1"/>
              <a:gd name="f78" fmla="*/ f62 f25 1"/>
              <a:gd name="f79" fmla="*/ f64 f26 1"/>
              <a:gd name="f80" fmla="*/ f63 f26 1"/>
              <a:gd name="f81" fmla="*/ f65 f25 1"/>
              <a:gd name="f82" fmla="*/ f66 f26 1"/>
              <a:gd name="f83" fmla="*/ f67 f25 1"/>
              <a:gd name="f84" fmla="*/ f68 f26 1"/>
              <a:gd name="f85" fmla="*/ f69 f25 1"/>
              <a:gd name="f86" fmla="*/ f70 f26 1"/>
              <a:gd name="f87" fmla="*/ f71 f25 1"/>
              <a:gd name="f88" fmla="*/ f72 f26 1"/>
              <a:gd name="f89" fmla="*/ f73 f25 1"/>
              <a:gd name="f90" fmla="*/ f74 f26 1"/>
              <a:gd name="f91" fmla="*/ f75 f25 1"/>
              <a:gd name="f92" fmla="*/ f76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8">
                <a:pos x="f81" y="f82"/>
              </a:cxn>
              <a:cxn ang="f48">
                <a:pos x="f83" y="f82"/>
              </a:cxn>
              <a:cxn ang="f48">
                <a:pos x="f83" y="f84"/>
              </a:cxn>
              <a:cxn ang="f48">
                <a:pos x="f85" y="f86"/>
              </a:cxn>
              <a:cxn ang="f48">
                <a:pos x="f87" y="f88"/>
              </a:cxn>
              <a:cxn ang="f48">
                <a:pos x="f89" y="f90"/>
              </a:cxn>
              <a:cxn ang="f48">
                <a:pos x="f91" y="f92"/>
              </a:cxn>
            </a:cxnLst>
            <a:rect l="f77" t="f80" r="f78" b="f79"/>
            <a:pathLst>
              <a:path w="4034987" h="3428147">
                <a:moveTo>
                  <a:pt x="f8" y="f5"/>
                </a:moveTo>
                <a:lnTo>
                  <a:pt x="f6" y="f5"/>
                </a:lnTo>
                <a:lnTo>
                  <a:pt x="f6" y="f9"/>
                </a:lnTo>
                <a:lnTo>
                  <a:pt x="f10" y="f11"/>
                </a:lnTo>
                <a:cubicBezTo>
                  <a:pt x="f12" y="f13"/>
                  <a:pt x="f14" y="f7"/>
                  <a:pt x="f15" y="f7"/>
                </a:cubicBezTo>
                <a:cubicBezTo>
                  <a:pt x="f16" y="f7"/>
                  <a:pt x="f5" y="f17"/>
                  <a:pt x="f5" y="f18"/>
                </a:cubicBezTo>
                <a:cubicBezTo>
                  <a:pt x="f5" y="f19"/>
                  <a:pt x="f20" y="f21"/>
                  <a:pt x="f22" y="f23"/>
                </a:cubicBez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B4C7E7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98203CE5-AE6D-44DF-B89D-7ECF71913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842" y="433904"/>
            <a:ext cx="3205840" cy="196435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4" descr="Image result for machine translation">
            <a:extLst>
              <a:ext uri="{FF2B5EF4-FFF2-40B4-BE49-F238E27FC236}">
                <a16:creationId xmlns:a16="http://schemas.microsoft.com/office/drawing/2014/main" id="{3767A0A3-B2D3-43CD-9E66-584DBF2EB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810" y="3428149"/>
            <a:ext cx="1807156" cy="17173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Freeform 75">
            <a:extLst>
              <a:ext uri="{FF2B5EF4-FFF2-40B4-BE49-F238E27FC236}">
                <a16:creationId xmlns:a16="http://schemas.microsoft.com/office/drawing/2014/main" id="{58BF4677-00BB-46C5-BA71-EB907247DDAE}"/>
              </a:ext>
            </a:extLst>
          </p:cNvPr>
          <p:cNvSpPr>
            <a:spLocks noMove="1" noResize="1"/>
          </p:cNvSpPr>
          <p:nvPr/>
        </p:nvSpPr>
        <p:spPr>
          <a:xfrm>
            <a:off x="9059134" y="4258571"/>
            <a:ext cx="3132871" cy="259942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061881"/>
              <a:gd name="f7" fmla="val 2540529"/>
              <a:gd name="f8" fmla="val 1612418"/>
              <a:gd name="f9" fmla="val 2224646"/>
              <a:gd name="f10" fmla="val 2757180"/>
              <a:gd name="f11" fmla="val 341213"/>
              <a:gd name="f12" fmla="val 3030226"/>
              <a:gd name="f13" fmla="val 843844"/>
              <a:gd name="f14" fmla="val 909556"/>
              <a:gd name="f15" fmla="val 2315281"/>
              <a:gd name="f16" fmla="val 2380992"/>
              <a:gd name="f17" fmla="val 3005404"/>
              <a:gd name="f18" fmla="val 2426686"/>
              <a:gd name="f19" fmla="val 2978437"/>
              <a:gd name="f20" fmla="val 2471046"/>
              <a:gd name="f21" fmla="val 2949460"/>
              <a:gd name="f22" fmla="val 2513937"/>
              <a:gd name="f23" fmla="val 2929575"/>
              <a:gd name="f24" fmla="val 295261"/>
              <a:gd name="f25" fmla="val 275376"/>
              <a:gd name="f26" fmla="val 101518"/>
              <a:gd name="f27" fmla="val 2256593"/>
              <a:gd name="f28" fmla="val 1946361"/>
              <a:gd name="f29" fmla="val 721904"/>
              <a:gd name="f30" fmla="+- 0 0 -90"/>
              <a:gd name="f31" fmla="*/ f3 1 3061881"/>
              <a:gd name="f32" fmla="*/ f4 1 2540529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061881"/>
              <a:gd name="f41" fmla="*/ f37 1 2540529"/>
              <a:gd name="f42" fmla="*/ 1612418 f38 1"/>
              <a:gd name="f43" fmla="*/ 0 f37 1"/>
              <a:gd name="f44" fmla="*/ 3030226 f38 1"/>
              <a:gd name="f45" fmla="*/ 843844 f37 1"/>
              <a:gd name="f46" fmla="*/ 3061881 f38 1"/>
              <a:gd name="f47" fmla="*/ 909556 f37 1"/>
              <a:gd name="f48" fmla="*/ 2315281 f37 1"/>
              <a:gd name="f49" fmla="*/ 2380992 f37 1"/>
              <a:gd name="f50" fmla="*/ 2949460 f38 1"/>
              <a:gd name="f51" fmla="*/ 2513937 f37 1"/>
              <a:gd name="f52" fmla="*/ 2929575 f38 1"/>
              <a:gd name="f53" fmla="*/ 2540529 f37 1"/>
              <a:gd name="f54" fmla="*/ 295261 f38 1"/>
              <a:gd name="f55" fmla="*/ 275376 f38 1"/>
              <a:gd name="f56" fmla="*/ 0 f38 1"/>
              <a:gd name="f57" fmla="*/ 1612418 f37 1"/>
              <a:gd name="f58" fmla="+- f39 0 f1"/>
              <a:gd name="f59" fmla="*/ f42 1 3061881"/>
              <a:gd name="f60" fmla="*/ f43 1 2540529"/>
              <a:gd name="f61" fmla="*/ f44 1 3061881"/>
              <a:gd name="f62" fmla="*/ f45 1 2540529"/>
              <a:gd name="f63" fmla="*/ f46 1 3061881"/>
              <a:gd name="f64" fmla="*/ f47 1 2540529"/>
              <a:gd name="f65" fmla="*/ f48 1 2540529"/>
              <a:gd name="f66" fmla="*/ f49 1 2540529"/>
              <a:gd name="f67" fmla="*/ f50 1 3061881"/>
              <a:gd name="f68" fmla="*/ f51 1 2540529"/>
              <a:gd name="f69" fmla="*/ f52 1 3061881"/>
              <a:gd name="f70" fmla="*/ f53 1 2540529"/>
              <a:gd name="f71" fmla="*/ f54 1 3061881"/>
              <a:gd name="f72" fmla="*/ f55 1 3061881"/>
              <a:gd name="f73" fmla="*/ f56 1 3061881"/>
              <a:gd name="f74" fmla="*/ f57 1 2540529"/>
              <a:gd name="f75" fmla="*/ f33 1 f40"/>
              <a:gd name="f76" fmla="*/ f34 1 f40"/>
              <a:gd name="f77" fmla="*/ f33 1 f41"/>
              <a:gd name="f78" fmla="*/ f35 1 f41"/>
              <a:gd name="f79" fmla="*/ f59 1 f40"/>
              <a:gd name="f80" fmla="*/ f60 1 f41"/>
              <a:gd name="f81" fmla="*/ f61 1 f40"/>
              <a:gd name="f82" fmla="*/ f62 1 f41"/>
              <a:gd name="f83" fmla="*/ f63 1 f40"/>
              <a:gd name="f84" fmla="*/ f64 1 f41"/>
              <a:gd name="f85" fmla="*/ f65 1 f41"/>
              <a:gd name="f86" fmla="*/ f66 1 f41"/>
              <a:gd name="f87" fmla="*/ f67 1 f40"/>
              <a:gd name="f88" fmla="*/ f68 1 f41"/>
              <a:gd name="f89" fmla="*/ f69 1 f40"/>
              <a:gd name="f90" fmla="*/ f70 1 f41"/>
              <a:gd name="f91" fmla="*/ f71 1 f40"/>
              <a:gd name="f92" fmla="*/ f72 1 f40"/>
              <a:gd name="f93" fmla="*/ f73 1 f40"/>
              <a:gd name="f94" fmla="*/ f74 1 f41"/>
              <a:gd name="f95" fmla="*/ f75 f31 1"/>
              <a:gd name="f96" fmla="*/ f76 f31 1"/>
              <a:gd name="f97" fmla="*/ f78 f32 1"/>
              <a:gd name="f98" fmla="*/ f77 f32 1"/>
              <a:gd name="f99" fmla="*/ f79 f31 1"/>
              <a:gd name="f100" fmla="*/ f80 f32 1"/>
              <a:gd name="f101" fmla="*/ f81 f31 1"/>
              <a:gd name="f102" fmla="*/ f82 f32 1"/>
              <a:gd name="f103" fmla="*/ f83 f31 1"/>
              <a:gd name="f104" fmla="*/ f84 f32 1"/>
              <a:gd name="f105" fmla="*/ f85 f32 1"/>
              <a:gd name="f106" fmla="*/ f86 f32 1"/>
              <a:gd name="f107" fmla="*/ f87 f31 1"/>
              <a:gd name="f108" fmla="*/ f88 f32 1"/>
              <a:gd name="f109" fmla="*/ f89 f31 1"/>
              <a:gd name="f110" fmla="*/ f90 f32 1"/>
              <a:gd name="f111" fmla="*/ f91 f31 1"/>
              <a:gd name="f112" fmla="*/ f92 f31 1"/>
              <a:gd name="f113" fmla="*/ f93 f31 1"/>
              <a:gd name="f114" fmla="*/ f94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8">
                <a:pos x="f99" y="f100"/>
              </a:cxn>
              <a:cxn ang="f58">
                <a:pos x="f101" y="f102"/>
              </a:cxn>
              <a:cxn ang="f58">
                <a:pos x="f103" y="f104"/>
              </a:cxn>
              <a:cxn ang="f58">
                <a:pos x="f103" y="f105"/>
              </a:cxn>
              <a:cxn ang="f58">
                <a:pos x="f101" y="f106"/>
              </a:cxn>
              <a:cxn ang="f58">
                <a:pos x="f107" y="f108"/>
              </a:cxn>
              <a:cxn ang="f58">
                <a:pos x="f109" y="f110"/>
              </a:cxn>
              <a:cxn ang="f58">
                <a:pos x="f111" y="f110"/>
              </a:cxn>
              <a:cxn ang="f58">
                <a:pos x="f112" y="f108"/>
              </a:cxn>
              <a:cxn ang="f58">
                <a:pos x="f113" y="f114"/>
              </a:cxn>
              <a:cxn ang="f58">
                <a:pos x="f99" y="f100"/>
              </a:cxn>
            </a:cxnLst>
            <a:rect l="f95" t="f98" r="f96" b="f97"/>
            <a:pathLst>
              <a:path w="3061881" h="2540529">
                <a:moveTo>
                  <a:pt x="f8" y="f5"/>
                </a:moveTo>
                <a:cubicBezTo>
                  <a:pt x="f9" y="f5"/>
                  <a:pt x="f10" y="f11"/>
                  <a:pt x="f12" y="f13"/>
                </a:cubicBezTo>
                <a:lnTo>
                  <a:pt x="f6" y="f14"/>
                </a:lnTo>
                <a:lnTo>
                  <a:pt x="f6" y="f15"/>
                </a:lnTo>
                <a:lnTo>
                  <a:pt x="f12" y="f16"/>
                </a:lnTo>
                <a:cubicBezTo>
                  <a:pt x="f17" y="f18"/>
                  <a:pt x="f19" y="f20"/>
                  <a:pt x="f21" y="f22"/>
                </a:cubicBezTo>
                <a:lnTo>
                  <a:pt x="f23" y="f7"/>
                </a:lnTo>
                <a:lnTo>
                  <a:pt x="f24" y="f7"/>
                </a:lnTo>
                <a:lnTo>
                  <a:pt x="f25" y="f22"/>
                </a:lnTo>
                <a:cubicBezTo>
                  <a:pt x="f26" y="f27"/>
                  <a:pt x="f5" y="f28"/>
                  <a:pt x="f5" y="f8"/>
                </a:cubicBezTo>
                <a:cubicBezTo>
                  <a:pt x="f5" y="f29"/>
                  <a:pt x="f29" y="f5"/>
                  <a:pt x="f8" y="f5"/>
                </a:cubicBez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B4C7E7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11" name="Picture 2" descr="Image result for speech recognition">
            <a:extLst>
              <a:ext uri="{FF2B5EF4-FFF2-40B4-BE49-F238E27FC236}">
                <a16:creationId xmlns:a16="http://schemas.microsoft.com/office/drawing/2014/main" id="{CE51402F-3586-4CBF-8909-CFD28AF2C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3570" y="5145520"/>
            <a:ext cx="2432111" cy="139093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1952AEDA-009F-4597-85A5-065AC78D6C4D}"/>
              </a:ext>
            </a:extLst>
          </p:cNvPr>
          <p:cNvSpPr>
            <a:spLocks noMove="1" noResize="1"/>
          </p:cNvSpPr>
          <p:nvPr/>
        </p:nvSpPr>
        <p:spPr>
          <a:xfrm>
            <a:off x="321567" y="320040"/>
            <a:ext cx="11548872" cy="6217920"/>
          </a:xfrm>
          <a:prstGeom prst="rect">
            <a:avLst/>
          </a:prstGeom>
          <a:solidFill>
            <a:srgbClr val="000000">
              <a:alpha val="15000"/>
            </a:srgbClr>
          </a:solidFill>
          <a:ln w="127001" cap="sq">
            <a:solidFill>
              <a:srgbClr val="000000">
                <a:alpha val="1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D649C2C-E444-46D1-A50B-81D67A3E3A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668380"/>
            <a:ext cx="10515600" cy="1028343"/>
          </a:xfrm>
        </p:spPr>
        <p:txBody>
          <a:bodyPr anchorCtr="1"/>
          <a:lstStyle/>
          <a:p>
            <a:pPr lvl="0" algn="ctr"/>
            <a:r>
              <a:rPr lang="en-IE" dirty="0">
                <a:solidFill>
                  <a:srgbClr val="0070C0"/>
                </a:solidFill>
              </a:rPr>
              <a:t>NLP in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907189-B164-4B2E-A19D-8356976E4E3D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838203" y="1696724"/>
            <a:ext cx="4497320" cy="4276484"/>
          </a:xfrm>
        </p:spPr>
        <p:txBody>
          <a:bodyPr/>
          <a:lstStyle/>
          <a:p>
            <a:pPr marL="0" lvl="0" indent="0">
              <a:buNone/>
            </a:pPr>
            <a:r>
              <a:rPr lang="en-IE" sz="2400" dirty="0">
                <a:solidFill>
                  <a:srgbClr val="0070C0"/>
                </a:solidFill>
              </a:rPr>
              <a:t>Top NLP libraries</a:t>
            </a:r>
          </a:p>
          <a:p>
            <a:pPr lvl="0"/>
            <a:r>
              <a:rPr lang="en-IE" sz="2400" dirty="0"/>
              <a:t>NLTK</a:t>
            </a:r>
          </a:p>
          <a:p>
            <a:pPr lvl="0"/>
            <a:r>
              <a:rPr lang="en-IE" sz="2400" dirty="0" err="1"/>
              <a:t>Gensim</a:t>
            </a:r>
            <a:endParaRPr lang="en-IE" sz="2400" dirty="0"/>
          </a:p>
          <a:p>
            <a:pPr lvl="0"/>
            <a:r>
              <a:rPr lang="en-IE" sz="2400" dirty="0"/>
              <a:t>Polyglot</a:t>
            </a:r>
          </a:p>
          <a:p>
            <a:pPr lvl="0"/>
            <a:r>
              <a:rPr lang="en-IE" sz="2400" dirty="0" err="1"/>
              <a:t>TextBlob</a:t>
            </a:r>
            <a:endParaRPr lang="en-IE" sz="2400" dirty="0"/>
          </a:p>
          <a:p>
            <a:pPr lvl="0"/>
            <a:r>
              <a:rPr lang="en-IE" sz="2400" dirty="0" err="1"/>
              <a:t>CoreNLP</a:t>
            </a:r>
            <a:endParaRPr lang="en-IE" sz="2400" dirty="0"/>
          </a:p>
          <a:p>
            <a:pPr lvl="0"/>
            <a:r>
              <a:rPr lang="en-IE" sz="2400" dirty="0" err="1"/>
              <a:t>PyAudio</a:t>
            </a:r>
            <a:endParaRPr lang="en-IE" sz="2400" dirty="0"/>
          </a:p>
          <a:p>
            <a:pPr lvl="0"/>
            <a:endParaRPr lang="en-IE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D7B0D02B-74AC-4B2A-AA4F-E157D2669BBB}"/>
              </a:ext>
            </a:extLst>
          </p:cNvPr>
          <p:cNvSpPr>
            <a:spLocks noMove="1" noResize="1"/>
          </p:cNvSpPr>
          <p:nvPr/>
        </p:nvSpPr>
        <p:spPr>
          <a:xfrm>
            <a:off x="321567" y="320040"/>
            <a:ext cx="11548872" cy="6217920"/>
          </a:xfrm>
          <a:prstGeom prst="rect">
            <a:avLst/>
          </a:prstGeom>
          <a:solidFill>
            <a:srgbClr val="000000">
              <a:alpha val="14000"/>
            </a:srgbClr>
          </a:solidFill>
          <a:ln w="127001" cap="sq">
            <a:solidFill>
              <a:srgbClr val="262626">
                <a:alpha val="15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9C66C16-DD3A-4551-840B-C83E8887BD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631822"/>
            <a:ext cx="10515600" cy="1325559"/>
          </a:xfrm>
        </p:spPr>
        <p:txBody>
          <a:bodyPr anchorCtr="1"/>
          <a:lstStyle/>
          <a:p>
            <a:pPr lvl="0" algn="ctr"/>
            <a:r>
              <a:rPr lang="en-IE" dirty="0">
                <a:solidFill>
                  <a:srgbClr val="0070C0"/>
                </a:solidFill>
              </a:rPr>
              <a:t>Pre-Processing Steps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6500DB-8BA7-4E7E-AC29-EA52FF24132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2057400"/>
            <a:ext cx="10515600" cy="387176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Cleaning up the data is necessary to highlight attributes that we want our machine learning system to pick up and analyze. </a:t>
            </a:r>
          </a:p>
          <a:p>
            <a:r>
              <a:rPr lang="en-US" sz="2400" dirty="0"/>
              <a:t>Number of steps followed while preprocessing the data are :</a:t>
            </a:r>
            <a:endParaRPr lang="en-IE" sz="2400" dirty="0"/>
          </a:p>
          <a:p>
            <a:pPr marL="0" indent="0">
              <a:buNone/>
            </a:pPr>
            <a:r>
              <a:rPr lang="en-IE" sz="2400" dirty="0"/>
              <a:t>	1)Remove Punctuation </a:t>
            </a:r>
          </a:p>
          <a:p>
            <a:pPr marL="0" indent="0">
              <a:buNone/>
            </a:pPr>
            <a:r>
              <a:rPr lang="en-IE" sz="2400" dirty="0"/>
              <a:t>	2)Tokenization</a:t>
            </a:r>
          </a:p>
          <a:p>
            <a:pPr marL="0" indent="0">
              <a:buNone/>
            </a:pPr>
            <a:r>
              <a:rPr lang="en-IE" sz="2400" dirty="0"/>
              <a:t>	3)Remove Stop Words </a:t>
            </a:r>
          </a:p>
          <a:p>
            <a:pPr marL="0" indent="0">
              <a:buNone/>
            </a:pPr>
            <a:r>
              <a:rPr lang="en-IE" sz="2400" dirty="0"/>
              <a:t>	4)Stemming </a:t>
            </a:r>
          </a:p>
          <a:p>
            <a:pPr marL="0" indent="0">
              <a:buNone/>
            </a:pPr>
            <a:r>
              <a:rPr lang="en-IE" sz="2400" dirty="0"/>
              <a:t>	5)Lemmatizing</a:t>
            </a:r>
          </a:p>
          <a:p>
            <a:pPr marL="0" indent="0">
              <a:buNone/>
            </a:pPr>
            <a:r>
              <a:rPr lang="en-IE" sz="2400" dirty="0"/>
              <a:t>	6)POS Tagging</a:t>
            </a:r>
          </a:p>
        </p:txBody>
      </p:sp>
    </p:spTree>
    <p:extLst>
      <p:ext uri="{BB962C8B-B14F-4D97-AF65-F5344CB8AC3E}">
        <p14:creationId xmlns:p14="http://schemas.microsoft.com/office/powerpoint/2010/main" val="3378742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D7B0D02B-74AC-4B2A-AA4F-E157D2669BBB}"/>
              </a:ext>
            </a:extLst>
          </p:cNvPr>
          <p:cNvSpPr>
            <a:spLocks noMove="1" noResize="1"/>
          </p:cNvSpPr>
          <p:nvPr/>
        </p:nvSpPr>
        <p:spPr>
          <a:xfrm>
            <a:off x="321567" y="320040"/>
            <a:ext cx="11548872" cy="6217920"/>
          </a:xfrm>
          <a:prstGeom prst="rect">
            <a:avLst/>
          </a:prstGeom>
          <a:solidFill>
            <a:srgbClr val="000000">
              <a:alpha val="14000"/>
            </a:srgbClr>
          </a:solidFill>
          <a:ln w="127001" cap="sq">
            <a:solidFill>
              <a:srgbClr val="262626">
                <a:alpha val="15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9C66C16-DD3A-4551-840B-C83E8887BD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631822"/>
            <a:ext cx="10515600" cy="1325559"/>
          </a:xfrm>
        </p:spPr>
        <p:txBody>
          <a:bodyPr anchorCtr="1"/>
          <a:lstStyle/>
          <a:p>
            <a:pPr lvl="0" algn="ctr"/>
            <a:r>
              <a:rPr lang="en-IE" dirty="0">
                <a:solidFill>
                  <a:srgbClr val="0070C0"/>
                </a:solidFill>
              </a:rPr>
              <a:t>Remove the Punctuation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6500DB-8BA7-4E7E-AC29-EA52FF24132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2057400"/>
            <a:ext cx="10515600" cy="3871761"/>
          </a:xfrm>
        </p:spPr>
        <p:txBody>
          <a:bodyPr/>
          <a:lstStyle/>
          <a:p>
            <a:r>
              <a:rPr lang="en-US" sz="2400" dirty="0"/>
              <a:t>Punctuation can provide grammatical context to a sentence which supports our understanding but it does not add any value to machine as they fail to understand them ,so as a first step of preprocessing we remove the punctuations.</a:t>
            </a:r>
          </a:p>
          <a:p>
            <a:pPr marL="0" lvl="0" indent="0">
              <a:buNone/>
            </a:pPr>
            <a:endParaRPr lang="en-GB" sz="2400" dirty="0"/>
          </a:p>
          <a:p>
            <a:pPr marL="0" lvl="0" indent="0">
              <a:buNone/>
            </a:pPr>
            <a:r>
              <a:rPr lang="en-GB" sz="2400" dirty="0"/>
              <a:t>	Sentence : "</a:t>
            </a:r>
            <a:r>
              <a:rPr lang="en-GB" sz="2400" dirty="0">
                <a:solidFill>
                  <a:schemeClr val="accent4">
                    <a:lumMod val="75000"/>
                  </a:schemeClr>
                </a:solidFill>
              </a:rPr>
              <a:t>How are you? </a:t>
            </a:r>
            <a:r>
              <a:rPr lang="en-GB" sz="2400" dirty="0"/>
              <a:t>“</a:t>
            </a:r>
          </a:p>
          <a:p>
            <a:pPr marL="0" lvl="0" indent="0">
              <a:buNone/>
            </a:pPr>
            <a:endParaRPr lang="en-GB" sz="2400" dirty="0"/>
          </a:p>
          <a:p>
            <a:pPr marL="0" lvl="0" indent="0">
              <a:buNone/>
            </a:pPr>
            <a:r>
              <a:rPr lang="en-GB" sz="2400" dirty="0"/>
              <a:t>	Output : </a:t>
            </a:r>
            <a:r>
              <a:rPr lang="en-IE" sz="2400" dirty="0">
                <a:solidFill>
                  <a:schemeClr val="accent4">
                    <a:lumMod val="75000"/>
                  </a:schemeClr>
                </a:solidFill>
              </a:rPr>
              <a:t>How are you</a:t>
            </a:r>
          </a:p>
        </p:txBody>
      </p:sp>
    </p:spTree>
    <p:extLst>
      <p:ext uri="{BB962C8B-B14F-4D97-AF65-F5344CB8AC3E}">
        <p14:creationId xmlns:p14="http://schemas.microsoft.com/office/powerpoint/2010/main" val="2830341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D7B0D02B-74AC-4B2A-AA4F-E157D2669BBB}"/>
              </a:ext>
            </a:extLst>
          </p:cNvPr>
          <p:cNvSpPr>
            <a:spLocks noMove="1" noResize="1"/>
          </p:cNvSpPr>
          <p:nvPr/>
        </p:nvSpPr>
        <p:spPr>
          <a:xfrm>
            <a:off x="321567" y="320040"/>
            <a:ext cx="11548872" cy="6217920"/>
          </a:xfrm>
          <a:prstGeom prst="rect">
            <a:avLst/>
          </a:prstGeom>
          <a:solidFill>
            <a:srgbClr val="000000">
              <a:alpha val="14000"/>
            </a:srgbClr>
          </a:solidFill>
          <a:ln w="127001" cap="sq">
            <a:solidFill>
              <a:srgbClr val="262626">
                <a:alpha val="15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9C66C16-DD3A-4551-840B-C83E8887BD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631822"/>
            <a:ext cx="10515600" cy="1325559"/>
          </a:xfrm>
        </p:spPr>
        <p:txBody>
          <a:bodyPr anchorCtr="1"/>
          <a:lstStyle/>
          <a:p>
            <a:pPr lvl="0" algn="ctr"/>
            <a:r>
              <a:rPr lang="en-IE">
                <a:solidFill>
                  <a:srgbClr val="0070C0"/>
                </a:solidFill>
              </a:rPr>
              <a:t>Tokenization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6500DB-8BA7-4E7E-AC29-EA52FF24132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2057400"/>
            <a:ext cx="10515600" cy="3871761"/>
          </a:xfrm>
        </p:spPr>
        <p:txBody>
          <a:bodyPr>
            <a:normAutofit fontScale="92500" lnSpcReduction="10000"/>
          </a:bodyPr>
          <a:lstStyle/>
          <a:p>
            <a:r>
              <a:rPr lang="en-IE" sz="2400" dirty="0"/>
              <a:t>The process </a:t>
            </a:r>
            <a:r>
              <a:rPr lang="en-GB" sz="2400" dirty="0"/>
              <a:t>by which </a:t>
            </a:r>
            <a:r>
              <a:rPr lang="en-US" sz="2400" dirty="0"/>
              <a:t>text is separated into units such as sentences or words </a:t>
            </a:r>
            <a:r>
              <a:rPr lang="en-GB" sz="2400" dirty="0"/>
              <a:t>is known as </a:t>
            </a:r>
            <a:r>
              <a:rPr lang="en-GB" sz="2400" b="1" dirty="0"/>
              <a:t>tokenization</a:t>
            </a:r>
            <a:r>
              <a:rPr lang="en-GB" sz="2400" dirty="0"/>
              <a:t> . </a:t>
            </a:r>
          </a:p>
          <a:p>
            <a:r>
              <a:rPr lang="en-GB" sz="2400" dirty="0"/>
              <a:t>The sentences after being split are known as </a:t>
            </a:r>
            <a:r>
              <a:rPr lang="en-GB" sz="2400" b="1" dirty="0"/>
              <a:t>tokens</a:t>
            </a:r>
            <a:r>
              <a:rPr lang="en-GB" sz="2400" dirty="0"/>
              <a:t> </a:t>
            </a:r>
          </a:p>
          <a:p>
            <a:r>
              <a:rPr lang="en-US" sz="2400" dirty="0"/>
              <a:t>It gives structure to previously unstructured text. 	</a:t>
            </a:r>
            <a:endParaRPr lang="en-GB" sz="2400" dirty="0"/>
          </a:p>
          <a:p>
            <a:pPr marL="0" lvl="0" indent="0">
              <a:buNone/>
            </a:pPr>
            <a:endParaRPr lang="en-IE" sz="2400" dirty="0"/>
          </a:p>
          <a:p>
            <a:pPr marL="0" lvl="0" indent="0">
              <a:buNone/>
            </a:pPr>
            <a:r>
              <a:rPr lang="en-GB" sz="2400" dirty="0"/>
              <a:t>	Sentence : "</a:t>
            </a:r>
            <a:r>
              <a:rPr lang="en-GB" sz="2400" dirty="0">
                <a:solidFill>
                  <a:schemeClr val="accent4">
                    <a:lumMod val="75000"/>
                  </a:schemeClr>
                </a:solidFill>
              </a:rPr>
              <a:t>At eight o'clock on Thursday morning, Arthur didn't feel very good.</a:t>
            </a:r>
            <a:r>
              <a:rPr lang="en-GB" sz="2400" dirty="0"/>
              <a:t>“</a:t>
            </a:r>
          </a:p>
          <a:p>
            <a:pPr marL="0" lvl="0" indent="0">
              <a:buNone/>
            </a:pPr>
            <a:endParaRPr lang="en-GB" sz="2400" dirty="0"/>
          </a:p>
          <a:p>
            <a:pPr marL="0" lvl="0" indent="0">
              <a:buNone/>
            </a:pPr>
            <a:r>
              <a:rPr lang="en-GB" sz="2400" dirty="0"/>
              <a:t>	Output :</a:t>
            </a:r>
          </a:p>
          <a:p>
            <a:pPr marL="0" lvl="0" indent="0">
              <a:buNone/>
            </a:pPr>
            <a:r>
              <a:rPr lang="en-IE" sz="2400" dirty="0"/>
              <a:t>	[</a:t>
            </a:r>
            <a:r>
              <a:rPr lang="en-IE" sz="2400" dirty="0">
                <a:solidFill>
                  <a:schemeClr val="accent4">
                    <a:lumMod val="75000"/>
                  </a:schemeClr>
                </a:solidFill>
              </a:rPr>
              <a:t>'At</a:t>
            </a:r>
            <a:r>
              <a:rPr lang="en-IE" sz="2400" dirty="0"/>
              <a:t>', </a:t>
            </a:r>
            <a:r>
              <a:rPr lang="en-IE" sz="2400" dirty="0">
                <a:solidFill>
                  <a:schemeClr val="accent4">
                    <a:lumMod val="75000"/>
                  </a:schemeClr>
                </a:solidFill>
              </a:rPr>
              <a:t>'eight</a:t>
            </a:r>
            <a:r>
              <a:rPr lang="en-IE" sz="2400" dirty="0"/>
              <a:t>', "</a:t>
            </a:r>
            <a:r>
              <a:rPr lang="en-IE" sz="2400" dirty="0">
                <a:solidFill>
                  <a:schemeClr val="accent4">
                    <a:lumMod val="75000"/>
                  </a:schemeClr>
                </a:solidFill>
              </a:rPr>
              <a:t>o'clock</a:t>
            </a:r>
            <a:r>
              <a:rPr lang="en-IE" sz="2400" dirty="0"/>
              <a:t>", </a:t>
            </a:r>
            <a:r>
              <a:rPr lang="en-IE" sz="2400" dirty="0">
                <a:solidFill>
                  <a:schemeClr val="accent4">
                    <a:lumMod val="75000"/>
                  </a:schemeClr>
                </a:solidFill>
              </a:rPr>
              <a:t>'on</a:t>
            </a:r>
            <a:r>
              <a:rPr lang="en-IE" sz="2400" dirty="0"/>
              <a:t>', </a:t>
            </a:r>
            <a:r>
              <a:rPr lang="en-IE" sz="2400" dirty="0">
                <a:solidFill>
                  <a:schemeClr val="accent4">
                    <a:lumMod val="75000"/>
                  </a:schemeClr>
                </a:solidFill>
              </a:rPr>
              <a:t>'Thursday</a:t>
            </a:r>
            <a:r>
              <a:rPr lang="en-IE" sz="2400" dirty="0"/>
              <a:t>', </a:t>
            </a:r>
            <a:r>
              <a:rPr lang="en-IE" sz="2400" dirty="0">
                <a:solidFill>
                  <a:schemeClr val="accent4">
                    <a:lumMod val="75000"/>
                  </a:schemeClr>
                </a:solidFill>
              </a:rPr>
              <a:t>'morning</a:t>
            </a:r>
            <a:r>
              <a:rPr lang="en-IE" sz="2400" dirty="0"/>
              <a:t>', '</a:t>
            </a:r>
            <a:r>
              <a:rPr lang="en-IE" sz="2400" dirty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en-IE" sz="2400" dirty="0"/>
              <a:t>', </a:t>
            </a:r>
            <a:r>
              <a:rPr lang="en-IE" sz="2400" dirty="0">
                <a:solidFill>
                  <a:schemeClr val="accent4">
                    <a:lumMod val="75000"/>
                  </a:schemeClr>
                </a:solidFill>
              </a:rPr>
              <a:t>'Arthur</a:t>
            </a:r>
            <a:r>
              <a:rPr lang="en-IE" sz="2400" dirty="0"/>
              <a:t>', </a:t>
            </a:r>
            <a:r>
              <a:rPr lang="en-IE" sz="2400" dirty="0">
                <a:solidFill>
                  <a:schemeClr val="accent4">
                    <a:lumMod val="75000"/>
                  </a:schemeClr>
                </a:solidFill>
              </a:rPr>
              <a:t>'did</a:t>
            </a:r>
            <a:r>
              <a:rPr lang="en-IE" sz="2400" dirty="0"/>
              <a:t>', "</a:t>
            </a:r>
            <a:r>
              <a:rPr lang="en-IE" sz="2400" dirty="0" err="1">
                <a:solidFill>
                  <a:schemeClr val="accent4">
                    <a:lumMod val="75000"/>
                  </a:schemeClr>
                </a:solidFill>
              </a:rPr>
              <a:t>n't</a:t>
            </a:r>
            <a:r>
              <a:rPr lang="en-IE" sz="2400" dirty="0"/>
              <a:t>", </a:t>
            </a:r>
            <a:r>
              <a:rPr lang="en-IE" sz="2400" dirty="0">
                <a:solidFill>
                  <a:schemeClr val="accent4">
                    <a:lumMod val="75000"/>
                  </a:schemeClr>
                </a:solidFill>
              </a:rPr>
              <a:t>'feel</a:t>
            </a:r>
            <a:r>
              <a:rPr lang="en-IE" sz="2400" dirty="0"/>
              <a:t>’, 	</a:t>
            </a:r>
            <a:r>
              <a:rPr lang="en-IE" sz="2400" dirty="0">
                <a:solidFill>
                  <a:schemeClr val="accent4">
                    <a:lumMod val="75000"/>
                  </a:schemeClr>
                </a:solidFill>
              </a:rPr>
              <a:t>'very</a:t>
            </a:r>
            <a:r>
              <a:rPr lang="en-IE" sz="2400" dirty="0"/>
              <a:t>', </a:t>
            </a:r>
            <a:r>
              <a:rPr lang="en-IE" sz="2400" dirty="0">
                <a:solidFill>
                  <a:schemeClr val="accent4">
                    <a:lumMod val="75000"/>
                  </a:schemeClr>
                </a:solidFill>
              </a:rPr>
              <a:t>‘good</a:t>
            </a:r>
            <a:r>
              <a:rPr lang="en-IE" sz="2400" dirty="0"/>
              <a:t>', </a:t>
            </a:r>
            <a:r>
              <a:rPr lang="en-IE" sz="2400" dirty="0">
                <a:solidFill>
                  <a:schemeClr val="accent4">
                    <a:lumMod val="75000"/>
                  </a:schemeClr>
                </a:solidFill>
              </a:rPr>
              <a:t>'.']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59B24-DB70-4761-810C-91A0B08910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4292" y="513609"/>
            <a:ext cx="9894137" cy="1031214"/>
          </a:xfrm>
        </p:spPr>
        <p:txBody>
          <a:bodyPr anchor="b" anchorCtr="1"/>
          <a:lstStyle/>
          <a:p>
            <a:pPr lvl="0" algn="ctr"/>
            <a:r>
              <a:rPr lang="en-IE" dirty="0">
                <a:solidFill>
                  <a:srgbClr val="0070C0"/>
                </a:solidFill>
              </a:rPr>
              <a:t>Remove Stop Words </a:t>
            </a:r>
          </a:p>
        </p:txBody>
      </p:sp>
      <p:pic>
        <p:nvPicPr>
          <p:cNvPr id="3" name="Picture 2" descr="Image result for stop words">
            <a:extLst>
              <a:ext uri="{FF2B5EF4-FFF2-40B4-BE49-F238E27FC236}">
                <a16:creationId xmlns:a16="http://schemas.microsoft.com/office/drawing/2014/main" id="{3486B78C-78E4-4DE3-AABF-5A4B24BAD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447" y="2267666"/>
            <a:ext cx="4875077" cy="307690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Freeform: Shape 70">
            <a:extLst>
              <a:ext uri="{FF2B5EF4-FFF2-40B4-BE49-F238E27FC236}">
                <a16:creationId xmlns:a16="http://schemas.microsoft.com/office/drawing/2014/main" id="{8CA3F519-CEC2-4536-AB53-002D2448CBE8}"/>
              </a:ext>
            </a:extLst>
          </p:cNvPr>
          <p:cNvSpPr>
            <a:spLocks noMove="1" noResize="1"/>
          </p:cNvSpPr>
          <p:nvPr/>
        </p:nvSpPr>
        <p:spPr>
          <a:xfrm flipH="1" flipV="1">
            <a:off x="780156" y="1884048"/>
            <a:ext cx="3275664" cy="285331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275668"/>
              <a:gd name="f7" fmla="val 2853308"/>
              <a:gd name="f8" fmla="val 655"/>
              <a:gd name="f9" fmla="val -655"/>
              <a:gd name="f10" fmla="val 2720171"/>
              <a:gd name="f11" fmla="val 1310"/>
              <a:gd name="f12" fmla="val 2600702"/>
              <a:gd name="f13" fmla="val 2467565"/>
              <a:gd name="f14" fmla="val 2869894"/>
              <a:gd name="f15" fmla="val 2468888"/>
              <a:gd name="f16" fmla="+- 0 0 -90"/>
              <a:gd name="f17" fmla="*/ f3 1 3275668"/>
              <a:gd name="f18" fmla="*/ f4 1 2853308"/>
              <a:gd name="f19" fmla="val f5"/>
              <a:gd name="f20" fmla="val f6"/>
              <a:gd name="f21" fmla="val f7"/>
              <a:gd name="f22" fmla="*/ f16 f0 1"/>
              <a:gd name="f23" fmla="+- f21 0 f19"/>
              <a:gd name="f24" fmla="+- f20 0 f19"/>
              <a:gd name="f25" fmla="*/ f22 1 f2"/>
              <a:gd name="f26" fmla="*/ f24 1 3275668"/>
              <a:gd name="f27" fmla="*/ f23 1 2853308"/>
              <a:gd name="f28" fmla="*/ 3275668 f24 1"/>
              <a:gd name="f29" fmla="*/ 2853308 f23 1"/>
              <a:gd name="f30" fmla="*/ 655 f24 1"/>
              <a:gd name="f31" fmla="*/ 0 f24 1"/>
              <a:gd name="f32" fmla="*/ 2467565 f23 1"/>
              <a:gd name="f33" fmla="*/ 2869894 f24 1"/>
              <a:gd name="f34" fmla="*/ 2468888 f23 1"/>
              <a:gd name="f35" fmla="*/ 0 f23 1"/>
              <a:gd name="f36" fmla="+- f25 0 f1"/>
              <a:gd name="f37" fmla="*/ f28 1 3275668"/>
              <a:gd name="f38" fmla="*/ f29 1 2853308"/>
              <a:gd name="f39" fmla="*/ f30 1 3275668"/>
              <a:gd name="f40" fmla="*/ f31 1 3275668"/>
              <a:gd name="f41" fmla="*/ f32 1 2853308"/>
              <a:gd name="f42" fmla="*/ f33 1 3275668"/>
              <a:gd name="f43" fmla="*/ f34 1 2853308"/>
              <a:gd name="f44" fmla="*/ f35 1 2853308"/>
              <a:gd name="f45" fmla="*/ f19 1 f26"/>
              <a:gd name="f46" fmla="*/ f20 1 f26"/>
              <a:gd name="f47" fmla="*/ f19 1 f27"/>
              <a:gd name="f48" fmla="*/ f21 1 f27"/>
              <a:gd name="f49" fmla="*/ f37 1 f26"/>
              <a:gd name="f50" fmla="*/ f38 1 f27"/>
              <a:gd name="f51" fmla="*/ f39 1 f26"/>
              <a:gd name="f52" fmla="*/ f40 1 f26"/>
              <a:gd name="f53" fmla="*/ f41 1 f27"/>
              <a:gd name="f54" fmla="*/ f42 1 f26"/>
              <a:gd name="f55" fmla="*/ f43 1 f27"/>
              <a:gd name="f56" fmla="*/ f44 1 f27"/>
              <a:gd name="f57" fmla="*/ f45 f17 1"/>
              <a:gd name="f58" fmla="*/ f46 f17 1"/>
              <a:gd name="f59" fmla="*/ f48 f18 1"/>
              <a:gd name="f60" fmla="*/ f47 f18 1"/>
              <a:gd name="f61" fmla="*/ f49 f17 1"/>
              <a:gd name="f62" fmla="*/ f50 f18 1"/>
              <a:gd name="f63" fmla="*/ f51 f17 1"/>
              <a:gd name="f64" fmla="*/ f52 f17 1"/>
              <a:gd name="f65" fmla="*/ f53 f18 1"/>
              <a:gd name="f66" fmla="*/ f54 f17 1"/>
              <a:gd name="f67" fmla="*/ f55 f18 1"/>
              <a:gd name="f68" fmla="*/ f56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61" y="f62"/>
              </a:cxn>
              <a:cxn ang="f36">
                <a:pos x="f63" y="f62"/>
              </a:cxn>
              <a:cxn ang="f36">
                <a:pos x="f64" y="f65"/>
              </a:cxn>
              <a:cxn ang="f36">
                <a:pos x="f66" y="f67"/>
              </a:cxn>
              <a:cxn ang="f36">
                <a:pos x="f66" y="f68"/>
              </a:cxn>
              <a:cxn ang="f36">
                <a:pos x="f61" y="f68"/>
              </a:cxn>
            </a:cxnLst>
            <a:rect l="f57" t="f60" r="f58" b="f59"/>
            <a:pathLst>
              <a:path w="3275668" h="2853308">
                <a:moveTo>
                  <a:pt x="f6" y="f7"/>
                </a:moveTo>
                <a:lnTo>
                  <a:pt x="f8" y="f7"/>
                </a:lnTo>
                <a:cubicBezTo>
                  <a:pt x="f9" y="f10"/>
                  <a:pt x="f11" y="f12"/>
                  <a:pt x="f5" y="f13"/>
                </a:cubicBezTo>
                <a:lnTo>
                  <a:pt x="f14" y="f15"/>
                </a:lnTo>
                <a:lnTo>
                  <a:pt x="f14" y="f5"/>
                </a:lnTo>
                <a:lnTo>
                  <a:pt x="f6" y="f5"/>
                </a:lnTo>
                <a:close/>
              </a:path>
            </a:pathLst>
          </a:custGeom>
          <a:solidFill>
            <a:srgbClr val="4C4C4C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IE"/>
          </a:p>
        </p:txBody>
      </p:sp>
      <p:sp>
        <p:nvSpPr>
          <p:cNvPr id="5" name="Freeform: Shape 72">
            <a:extLst>
              <a:ext uri="{FF2B5EF4-FFF2-40B4-BE49-F238E27FC236}">
                <a16:creationId xmlns:a16="http://schemas.microsoft.com/office/drawing/2014/main" id="{20493B99-BBA4-4FDD-831A-7480910D1C72}"/>
              </a:ext>
            </a:extLst>
          </p:cNvPr>
          <p:cNvSpPr>
            <a:spLocks noMove="1" noResize="1"/>
          </p:cNvSpPr>
          <p:nvPr/>
        </p:nvSpPr>
        <p:spPr>
          <a:xfrm>
            <a:off x="4055821" y="3222528"/>
            <a:ext cx="3242956" cy="282815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242952"/>
              <a:gd name="f7" fmla="val 2828156"/>
              <a:gd name="f8" fmla="val 2837178"/>
              <a:gd name="f9" fmla="val 2442859"/>
              <a:gd name="f10" fmla="val 2443295"/>
              <a:gd name="f11" fmla="+- 0 0 -90"/>
              <a:gd name="f12" fmla="*/ f3 1 3242952"/>
              <a:gd name="f13" fmla="*/ f4 1 2828156"/>
              <a:gd name="f14" fmla="val f5"/>
              <a:gd name="f15" fmla="val f6"/>
              <a:gd name="f16" fmla="val f7"/>
              <a:gd name="f17" fmla="*/ f11 f0 1"/>
              <a:gd name="f18" fmla="+- f16 0 f14"/>
              <a:gd name="f19" fmla="+- f15 0 f14"/>
              <a:gd name="f20" fmla="*/ f17 1 f2"/>
              <a:gd name="f21" fmla="*/ f19 1 3242952"/>
              <a:gd name="f22" fmla="*/ f18 1 2828156"/>
              <a:gd name="f23" fmla="*/ 2837178 f19 1"/>
              <a:gd name="f24" fmla="*/ 0 f18 1"/>
              <a:gd name="f25" fmla="*/ 3242952 f19 1"/>
              <a:gd name="f26" fmla="*/ 2828156 f18 1"/>
              <a:gd name="f27" fmla="*/ 0 f19 1"/>
              <a:gd name="f28" fmla="*/ 2442859 f18 1"/>
              <a:gd name="f29" fmla="*/ 2443295 f18 1"/>
              <a:gd name="f30" fmla="+- f20 0 f1"/>
              <a:gd name="f31" fmla="*/ f23 1 3242952"/>
              <a:gd name="f32" fmla="*/ f24 1 2828156"/>
              <a:gd name="f33" fmla="*/ f25 1 3242952"/>
              <a:gd name="f34" fmla="*/ f26 1 2828156"/>
              <a:gd name="f35" fmla="*/ f27 1 3242952"/>
              <a:gd name="f36" fmla="*/ f28 1 2828156"/>
              <a:gd name="f37" fmla="*/ f29 1 2828156"/>
              <a:gd name="f38" fmla="*/ f14 1 f21"/>
              <a:gd name="f39" fmla="*/ f15 1 f21"/>
              <a:gd name="f40" fmla="*/ f14 1 f22"/>
              <a:gd name="f41" fmla="*/ f16 1 f22"/>
              <a:gd name="f42" fmla="*/ f31 1 f21"/>
              <a:gd name="f43" fmla="*/ f32 1 f22"/>
              <a:gd name="f44" fmla="*/ f33 1 f21"/>
              <a:gd name="f45" fmla="*/ f34 1 f22"/>
              <a:gd name="f46" fmla="*/ f35 1 f21"/>
              <a:gd name="f47" fmla="*/ f36 1 f22"/>
              <a:gd name="f48" fmla="*/ f37 1 f22"/>
              <a:gd name="f49" fmla="*/ f38 f12 1"/>
              <a:gd name="f50" fmla="*/ f39 f12 1"/>
              <a:gd name="f51" fmla="*/ f41 f13 1"/>
              <a:gd name="f52" fmla="*/ f40 f13 1"/>
              <a:gd name="f53" fmla="*/ f42 f12 1"/>
              <a:gd name="f54" fmla="*/ f43 f13 1"/>
              <a:gd name="f55" fmla="*/ f44 f12 1"/>
              <a:gd name="f56" fmla="*/ f45 f13 1"/>
              <a:gd name="f57" fmla="*/ f46 f12 1"/>
              <a:gd name="f58" fmla="*/ f47 f13 1"/>
              <a:gd name="f59" fmla="*/ f48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54"/>
              </a:cxn>
              <a:cxn ang="f30">
                <a:pos x="f55" y="f54"/>
              </a:cxn>
              <a:cxn ang="f30">
                <a:pos x="f55" y="f56"/>
              </a:cxn>
              <a:cxn ang="f30">
                <a:pos x="f57" y="f56"/>
              </a:cxn>
              <a:cxn ang="f30">
                <a:pos x="f57" y="f58"/>
              </a:cxn>
              <a:cxn ang="f30">
                <a:pos x="f53" y="f59"/>
              </a:cxn>
            </a:cxnLst>
            <a:rect l="f49" t="f52" r="f50" b="f51"/>
            <a:pathLst>
              <a:path w="3242952" h="2828156">
                <a:moveTo>
                  <a:pt x="f8" y="f5"/>
                </a:moveTo>
                <a:lnTo>
                  <a:pt x="f6" y="f5"/>
                </a:lnTo>
                <a:lnTo>
                  <a:pt x="f6" y="f7"/>
                </a:lnTo>
                <a:lnTo>
                  <a:pt x="f5" y="f7"/>
                </a:lnTo>
                <a:lnTo>
                  <a:pt x="f5" y="f9"/>
                </a:lnTo>
                <a:lnTo>
                  <a:pt x="f8" y="f10"/>
                </a:lnTo>
                <a:close/>
              </a:path>
            </a:pathLst>
          </a:custGeom>
          <a:solidFill>
            <a:srgbClr val="4C4C4C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752D4B-1321-4001-B130-641D28042CC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298777" y="1727201"/>
            <a:ext cx="4507141" cy="4470401"/>
          </a:xfrm>
        </p:spPr>
        <p:txBody>
          <a:bodyPr anchor="ctr"/>
          <a:lstStyle/>
          <a:p>
            <a:pPr marL="0" lvl="0" indent="0">
              <a:buNone/>
            </a:pPr>
            <a:r>
              <a:rPr lang="en-GB" sz="2400" b="1" dirty="0"/>
              <a:t>Stop words</a:t>
            </a:r>
            <a:r>
              <a:rPr lang="en-GB" sz="2400" dirty="0"/>
              <a:t> are commonly used words that are excluded from searches because </a:t>
            </a:r>
            <a:r>
              <a:rPr lang="en-US" sz="2400" dirty="0"/>
              <a:t>they don’t tell us much about the data .</a:t>
            </a:r>
            <a:endParaRPr lang="en-GB" sz="2400" dirty="0"/>
          </a:p>
          <a:p>
            <a:pPr marL="0" lvl="0" indent="0">
              <a:buNone/>
            </a:pPr>
            <a:endParaRPr lang="en-GB" sz="2400" dirty="0"/>
          </a:p>
          <a:p>
            <a:pPr marL="0" lvl="0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Example:</a:t>
            </a:r>
          </a:p>
          <a:p>
            <a:pPr marL="0" lvl="0" indent="0">
              <a:buNone/>
            </a:pPr>
            <a:r>
              <a:rPr lang="en-GB" sz="2400" dirty="0"/>
              <a:t>What is motherboard?</a:t>
            </a:r>
          </a:p>
          <a:p>
            <a:pPr marL="0" lvl="0" indent="0">
              <a:buNone/>
            </a:pPr>
            <a:r>
              <a:rPr lang="en-GB" sz="2400" dirty="0"/>
              <a:t>The search engine would only look for the term "</a:t>
            </a:r>
            <a:r>
              <a:rPr lang="en-GB" sz="2400" b="1" dirty="0"/>
              <a:t>motherboard</a:t>
            </a:r>
            <a:r>
              <a:rPr lang="en-GB" sz="2400" dirty="0"/>
              <a:t>“.</a:t>
            </a:r>
          </a:p>
          <a:p>
            <a:pPr marL="0" lvl="0" indent="0">
              <a:buNone/>
            </a:pPr>
            <a:endParaRPr lang="en-IE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695B7F0E-1358-416E-B193-B8915827D222}"/>
              </a:ext>
            </a:extLst>
          </p:cNvPr>
          <p:cNvSpPr>
            <a:spLocks noMove="1" noResize="1"/>
          </p:cNvSpPr>
          <p:nvPr/>
        </p:nvSpPr>
        <p:spPr>
          <a:xfrm>
            <a:off x="336883" y="321173"/>
            <a:ext cx="7174245" cy="5896746"/>
          </a:xfrm>
          <a:prstGeom prst="rect">
            <a:avLst/>
          </a:prstGeom>
          <a:solidFill>
            <a:srgbClr val="000000">
              <a:alpha val="15000"/>
            </a:srgbClr>
          </a:solidFill>
          <a:ln w="127001" cap="sq">
            <a:solidFill>
              <a:srgbClr val="000000">
                <a:alpha val="1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1D533A6-4718-4FAF-AB05-4688A920DB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1515" y="640262"/>
            <a:ext cx="6204981" cy="1344972"/>
          </a:xfrm>
        </p:spPr>
        <p:txBody>
          <a:bodyPr/>
          <a:lstStyle/>
          <a:p>
            <a:pPr lvl="0"/>
            <a:r>
              <a:rPr lang="en-IE" sz="4000">
                <a:solidFill>
                  <a:srgbClr val="0070C0"/>
                </a:solidFill>
              </a:rPr>
              <a:t> Stemming &amp; Lemmatization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975C54-8D19-466E-8FAF-AC9E2C357B9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21515" y="2121764"/>
            <a:ext cx="6204981" cy="3800734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/>
              <a:t>Stemming helps reduce a word to its stem form. It removes suffices, like “</a:t>
            </a:r>
            <a:r>
              <a:rPr lang="en-US" sz="2600" dirty="0" err="1">
                <a:solidFill>
                  <a:schemeClr val="accent4">
                    <a:lumMod val="75000"/>
                  </a:schemeClr>
                </a:solidFill>
              </a:rPr>
              <a:t>ing</a:t>
            </a:r>
            <a:r>
              <a:rPr lang="en-US" sz="2600" dirty="0"/>
              <a:t>”, “</a:t>
            </a:r>
            <a:r>
              <a:rPr lang="en-US" sz="2600" dirty="0" err="1">
                <a:solidFill>
                  <a:schemeClr val="accent4">
                    <a:lumMod val="75000"/>
                  </a:schemeClr>
                </a:solidFill>
              </a:rPr>
              <a:t>ly</a:t>
            </a:r>
            <a:r>
              <a:rPr lang="en-US" sz="2600" dirty="0"/>
              <a:t>”, “</a:t>
            </a:r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lang="en-US" sz="2600" dirty="0"/>
              <a:t>”, etc. by a simple rule-based approach. 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Lemmatizing derives the canonical form (‘lemma’) of a word. </a:t>
            </a:r>
            <a:r>
              <a:rPr lang="en-US" sz="2600" dirty="0" err="1"/>
              <a:t>i.e</a:t>
            </a:r>
            <a:r>
              <a:rPr lang="en-US" sz="2600" dirty="0"/>
              <a:t> the root form. </a:t>
            </a:r>
          </a:p>
          <a:p>
            <a:pPr marL="0" indent="0">
              <a:buNone/>
            </a:pPr>
            <a:endParaRPr lang="en-IE" sz="2600" dirty="0"/>
          </a:p>
          <a:p>
            <a:pPr lvl="0"/>
            <a:r>
              <a:rPr lang="en-GB" sz="2600" dirty="0"/>
              <a:t>Stemming and Lemmatization both generate the root form of the inflected words. The difference is that stem might not be an actual word whereas, lemma is an actual language word. </a:t>
            </a:r>
            <a:endParaRPr lang="en-IE" sz="2600" dirty="0"/>
          </a:p>
          <a:p>
            <a:pPr marL="0" lvl="0" indent="0">
              <a:buNone/>
            </a:pPr>
            <a:r>
              <a:rPr lang="en-IE" sz="2000" dirty="0"/>
              <a:t> </a:t>
            </a:r>
          </a:p>
          <a:p>
            <a:pPr marL="0" lvl="0" indent="0">
              <a:buNone/>
            </a:pPr>
            <a:r>
              <a:rPr lang="en-IE" sz="2000" dirty="0"/>
              <a:t>                                             </a:t>
            </a:r>
          </a:p>
        </p:txBody>
      </p:sp>
      <p:pic>
        <p:nvPicPr>
          <p:cNvPr id="5" name="Picture 20">
            <a:extLst>
              <a:ext uri="{FF2B5EF4-FFF2-40B4-BE49-F238E27FC236}">
                <a16:creationId xmlns:a16="http://schemas.microsoft.com/office/drawing/2014/main" id="{3AC21ED6-952B-43AB-9069-EE7C43E93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550" y="358463"/>
            <a:ext cx="4042406" cy="218290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19">
            <a:extLst>
              <a:ext uri="{FF2B5EF4-FFF2-40B4-BE49-F238E27FC236}">
                <a16:creationId xmlns:a16="http://schemas.microsoft.com/office/drawing/2014/main" id="{DF073144-4BA8-4C84-AA0D-2C448F8BD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0" y="3426915"/>
            <a:ext cx="4042406" cy="219300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BF2CA-EC18-4854-AF03-27E2A36391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4292" y="513609"/>
            <a:ext cx="9894137" cy="1031214"/>
          </a:xfrm>
        </p:spPr>
        <p:txBody>
          <a:bodyPr/>
          <a:lstStyle/>
          <a:p>
            <a:pPr lvl="0"/>
            <a:r>
              <a:rPr lang="en-US" sz="4400">
                <a:solidFill>
                  <a:srgbClr val="0070C0"/>
                </a:solidFill>
              </a:rPr>
              <a:t>Parts of speech (POS tagging)</a:t>
            </a:r>
          </a:p>
        </p:txBody>
      </p:sp>
      <p:pic>
        <p:nvPicPr>
          <p:cNvPr id="3" name="Content Placeholder 2" descr="https://miro.medium.com/max/1050/1*fRjvBbgzo90x0MZdXZT82A.png">
            <a:extLst>
              <a:ext uri="{FF2B5EF4-FFF2-40B4-BE49-F238E27FC236}">
                <a16:creationId xmlns:a16="http://schemas.microsoft.com/office/drawing/2014/main" id="{93EF6A53-AAD5-4038-924E-856F80EC8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944" y="3093067"/>
            <a:ext cx="5963762" cy="1759305"/>
          </a:xfrm>
        </p:spPr>
      </p:pic>
      <p:sp>
        <p:nvSpPr>
          <p:cNvPr id="4" name="Freeform: Shape 134">
            <a:extLst>
              <a:ext uri="{FF2B5EF4-FFF2-40B4-BE49-F238E27FC236}">
                <a16:creationId xmlns:a16="http://schemas.microsoft.com/office/drawing/2014/main" id="{F2FACFF7-9287-4D10-8299-799B13245BD3}"/>
              </a:ext>
            </a:extLst>
          </p:cNvPr>
          <p:cNvSpPr>
            <a:spLocks noMove="1" noResize="1"/>
          </p:cNvSpPr>
          <p:nvPr/>
        </p:nvSpPr>
        <p:spPr>
          <a:xfrm flipH="1" flipV="1">
            <a:off x="780156" y="1884048"/>
            <a:ext cx="3275664" cy="285331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275668"/>
              <a:gd name="f7" fmla="val 2853308"/>
              <a:gd name="f8" fmla="val 655"/>
              <a:gd name="f9" fmla="val -655"/>
              <a:gd name="f10" fmla="val 2720171"/>
              <a:gd name="f11" fmla="val 1310"/>
              <a:gd name="f12" fmla="val 2600702"/>
              <a:gd name="f13" fmla="val 2467565"/>
              <a:gd name="f14" fmla="val 2869894"/>
              <a:gd name="f15" fmla="val 2468888"/>
              <a:gd name="f16" fmla="+- 0 0 -90"/>
              <a:gd name="f17" fmla="*/ f3 1 3275668"/>
              <a:gd name="f18" fmla="*/ f4 1 2853308"/>
              <a:gd name="f19" fmla="val f5"/>
              <a:gd name="f20" fmla="val f6"/>
              <a:gd name="f21" fmla="val f7"/>
              <a:gd name="f22" fmla="*/ f16 f0 1"/>
              <a:gd name="f23" fmla="+- f21 0 f19"/>
              <a:gd name="f24" fmla="+- f20 0 f19"/>
              <a:gd name="f25" fmla="*/ f22 1 f2"/>
              <a:gd name="f26" fmla="*/ f24 1 3275668"/>
              <a:gd name="f27" fmla="*/ f23 1 2853308"/>
              <a:gd name="f28" fmla="*/ 3275668 f24 1"/>
              <a:gd name="f29" fmla="*/ 2853308 f23 1"/>
              <a:gd name="f30" fmla="*/ 655 f24 1"/>
              <a:gd name="f31" fmla="*/ 0 f24 1"/>
              <a:gd name="f32" fmla="*/ 2467565 f23 1"/>
              <a:gd name="f33" fmla="*/ 2869894 f24 1"/>
              <a:gd name="f34" fmla="*/ 2468888 f23 1"/>
              <a:gd name="f35" fmla="*/ 0 f23 1"/>
              <a:gd name="f36" fmla="+- f25 0 f1"/>
              <a:gd name="f37" fmla="*/ f28 1 3275668"/>
              <a:gd name="f38" fmla="*/ f29 1 2853308"/>
              <a:gd name="f39" fmla="*/ f30 1 3275668"/>
              <a:gd name="f40" fmla="*/ f31 1 3275668"/>
              <a:gd name="f41" fmla="*/ f32 1 2853308"/>
              <a:gd name="f42" fmla="*/ f33 1 3275668"/>
              <a:gd name="f43" fmla="*/ f34 1 2853308"/>
              <a:gd name="f44" fmla="*/ f35 1 2853308"/>
              <a:gd name="f45" fmla="*/ f19 1 f26"/>
              <a:gd name="f46" fmla="*/ f20 1 f26"/>
              <a:gd name="f47" fmla="*/ f19 1 f27"/>
              <a:gd name="f48" fmla="*/ f21 1 f27"/>
              <a:gd name="f49" fmla="*/ f37 1 f26"/>
              <a:gd name="f50" fmla="*/ f38 1 f27"/>
              <a:gd name="f51" fmla="*/ f39 1 f26"/>
              <a:gd name="f52" fmla="*/ f40 1 f26"/>
              <a:gd name="f53" fmla="*/ f41 1 f27"/>
              <a:gd name="f54" fmla="*/ f42 1 f26"/>
              <a:gd name="f55" fmla="*/ f43 1 f27"/>
              <a:gd name="f56" fmla="*/ f44 1 f27"/>
              <a:gd name="f57" fmla="*/ f45 f17 1"/>
              <a:gd name="f58" fmla="*/ f46 f17 1"/>
              <a:gd name="f59" fmla="*/ f48 f18 1"/>
              <a:gd name="f60" fmla="*/ f47 f18 1"/>
              <a:gd name="f61" fmla="*/ f49 f17 1"/>
              <a:gd name="f62" fmla="*/ f50 f18 1"/>
              <a:gd name="f63" fmla="*/ f51 f17 1"/>
              <a:gd name="f64" fmla="*/ f52 f17 1"/>
              <a:gd name="f65" fmla="*/ f53 f18 1"/>
              <a:gd name="f66" fmla="*/ f54 f17 1"/>
              <a:gd name="f67" fmla="*/ f55 f18 1"/>
              <a:gd name="f68" fmla="*/ f56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61" y="f62"/>
              </a:cxn>
              <a:cxn ang="f36">
                <a:pos x="f63" y="f62"/>
              </a:cxn>
              <a:cxn ang="f36">
                <a:pos x="f64" y="f65"/>
              </a:cxn>
              <a:cxn ang="f36">
                <a:pos x="f66" y="f67"/>
              </a:cxn>
              <a:cxn ang="f36">
                <a:pos x="f66" y="f68"/>
              </a:cxn>
              <a:cxn ang="f36">
                <a:pos x="f61" y="f68"/>
              </a:cxn>
            </a:cxnLst>
            <a:rect l="f57" t="f60" r="f58" b="f59"/>
            <a:pathLst>
              <a:path w="3275668" h="2853308">
                <a:moveTo>
                  <a:pt x="f6" y="f7"/>
                </a:moveTo>
                <a:lnTo>
                  <a:pt x="f8" y="f7"/>
                </a:lnTo>
                <a:cubicBezTo>
                  <a:pt x="f9" y="f10"/>
                  <a:pt x="f11" y="f12"/>
                  <a:pt x="f5" y="f13"/>
                </a:cubicBezTo>
                <a:lnTo>
                  <a:pt x="f14" y="f15"/>
                </a:lnTo>
                <a:lnTo>
                  <a:pt x="f14" y="f5"/>
                </a:lnTo>
                <a:lnTo>
                  <a:pt x="f6" y="f5"/>
                </a:lnTo>
                <a:close/>
              </a:path>
            </a:pathLst>
          </a:custGeom>
          <a:solidFill>
            <a:srgbClr val="4C4C4C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IE"/>
          </a:p>
        </p:txBody>
      </p:sp>
      <p:sp>
        <p:nvSpPr>
          <p:cNvPr id="5" name="Freeform: Shape 136">
            <a:extLst>
              <a:ext uri="{FF2B5EF4-FFF2-40B4-BE49-F238E27FC236}">
                <a16:creationId xmlns:a16="http://schemas.microsoft.com/office/drawing/2014/main" id="{EFAF3473-E99F-4469-98A7-BC69A7FE514C}"/>
              </a:ext>
            </a:extLst>
          </p:cNvPr>
          <p:cNvSpPr>
            <a:spLocks noMove="1" noResize="1"/>
          </p:cNvSpPr>
          <p:nvPr/>
        </p:nvSpPr>
        <p:spPr>
          <a:xfrm>
            <a:off x="4055821" y="3222528"/>
            <a:ext cx="3242956" cy="282815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242952"/>
              <a:gd name="f7" fmla="val 2828156"/>
              <a:gd name="f8" fmla="val 2837178"/>
              <a:gd name="f9" fmla="val 2442859"/>
              <a:gd name="f10" fmla="val 2443295"/>
              <a:gd name="f11" fmla="+- 0 0 -90"/>
              <a:gd name="f12" fmla="*/ f3 1 3242952"/>
              <a:gd name="f13" fmla="*/ f4 1 2828156"/>
              <a:gd name="f14" fmla="val f5"/>
              <a:gd name="f15" fmla="val f6"/>
              <a:gd name="f16" fmla="val f7"/>
              <a:gd name="f17" fmla="*/ f11 f0 1"/>
              <a:gd name="f18" fmla="+- f16 0 f14"/>
              <a:gd name="f19" fmla="+- f15 0 f14"/>
              <a:gd name="f20" fmla="*/ f17 1 f2"/>
              <a:gd name="f21" fmla="*/ f19 1 3242952"/>
              <a:gd name="f22" fmla="*/ f18 1 2828156"/>
              <a:gd name="f23" fmla="*/ 2837178 f19 1"/>
              <a:gd name="f24" fmla="*/ 0 f18 1"/>
              <a:gd name="f25" fmla="*/ 3242952 f19 1"/>
              <a:gd name="f26" fmla="*/ 2828156 f18 1"/>
              <a:gd name="f27" fmla="*/ 0 f19 1"/>
              <a:gd name="f28" fmla="*/ 2442859 f18 1"/>
              <a:gd name="f29" fmla="*/ 2443295 f18 1"/>
              <a:gd name="f30" fmla="+- f20 0 f1"/>
              <a:gd name="f31" fmla="*/ f23 1 3242952"/>
              <a:gd name="f32" fmla="*/ f24 1 2828156"/>
              <a:gd name="f33" fmla="*/ f25 1 3242952"/>
              <a:gd name="f34" fmla="*/ f26 1 2828156"/>
              <a:gd name="f35" fmla="*/ f27 1 3242952"/>
              <a:gd name="f36" fmla="*/ f28 1 2828156"/>
              <a:gd name="f37" fmla="*/ f29 1 2828156"/>
              <a:gd name="f38" fmla="*/ f14 1 f21"/>
              <a:gd name="f39" fmla="*/ f15 1 f21"/>
              <a:gd name="f40" fmla="*/ f14 1 f22"/>
              <a:gd name="f41" fmla="*/ f16 1 f22"/>
              <a:gd name="f42" fmla="*/ f31 1 f21"/>
              <a:gd name="f43" fmla="*/ f32 1 f22"/>
              <a:gd name="f44" fmla="*/ f33 1 f21"/>
              <a:gd name="f45" fmla="*/ f34 1 f22"/>
              <a:gd name="f46" fmla="*/ f35 1 f21"/>
              <a:gd name="f47" fmla="*/ f36 1 f22"/>
              <a:gd name="f48" fmla="*/ f37 1 f22"/>
              <a:gd name="f49" fmla="*/ f38 f12 1"/>
              <a:gd name="f50" fmla="*/ f39 f12 1"/>
              <a:gd name="f51" fmla="*/ f41 f13 1"/>
              <a:gd name="f52" fmla="*/ f40 f13 1"/>
              <a:gd name="f53" fmla="*/ f42 f12 1"/>
              <a:gd name="f54" fmla="*/ f43 f13 1"/>
              <a:gd name="f55" fmla="*/ f44 f12 1"/>
              <a:gd name="f56" fmla="*/ f45 f13 1"/>
              <a:gd name="f57" fmla="*/ f46 f12 1"/>
              <a:gd name="f58" fmla="*/ f47 f13 1"/>
              <a:gd name="f59" fmla="*/ f48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54"/>
              </a:cxn>
              <a:cxn ang="f30">
                <a:pos x="f55" y="f54"/>
              </a:cxn>
              <a:cxn ang="f30">
                <a:pos x="f55" y="f56"/>
              </a:cxn>
              <a:cxn ang="f30">
                <a:pos x="f57" y="f56"/>
              </a:cxn>
              <a:cxn ang="f30">
                <a:pos x="f57" y="f58"/>
              </a:cxn>
              <a:cxn ang="f30">
                <a:pos x="f53" y="f59"/>
              </a:cxn>
            </a:cxnLst>
            <a:rect l="f49" t="f52" r="f50" b="f51"/>
            <a:pathLst>
              <a:path w="3242952" h="2828156">
                <a:moveTo>
                  <a:pt x="f8" y="f5"/>
                </a:moveTo>
                <a:lnTo>
                  <a:pt x="f6" y="f5"/>
                </a:lnTo>
                <a:lnTo>
                  <a:pt x="f6" y="f7"/>
                </a:lnTo>
                <a:lnTo>
                  <a:pt x="f5" y="f7"/>
                </a:lnTo>
                <a:lnTo>
                  <a:pt x="f5" y="f9"/>
                </a:lnTo>
                <a:lnTo>
                  <a:pt x="f8" y="f10"/>
                </a:lnTo>
                <a:close/>
              </a:path>
            </a:pathLst>
          </a:custGeom>
          <a:solidFill>
            <a:srgbClr val="4C4C4C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3B07DE2-6F05-474D-8F0C-7C3E1C49881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781370" y="1666878"/>
            <a:ext cx="3627059" cy="5191121"/>
          </a:xfrm>
        </p:spPr>
        <p:txBody>
          <a:bodyPr anchor="ctr"/>
          <a:lstStyle/>
          <a:p>
            <a:pPr lvl="0"/>
            <a:r>
              <a:rPr lang="en-US" sz="2000" dirty="0"/>
              <a:t>The task of tagging a word in a text with its part of speech. </a:t>
            </a:r>
          </a:p>
          <a:p>
            <a:pPr lvl="0"/>
            <a:r>
              <a:rPr lang="en-US" sz="2000" dirty="0"/>
              <a:t>Common English parts of speech are noun, verb, adjective, adverb, pronoun, preposition, conjunction, etc.</a:t>
            </a:r>
          </a:p>
          <a:p>
            <a:pPr lvl="0" indent="-228600">
              <a:buChar char="•"/>
            </a:pPr>
            <a:r>
              <a:rPr lang="en-US" sz="2000" dirty="0"/>
              <a:t>PRP – Personal Noun</a:t>
            </a:r>
          </a:p>
          <a:p>
            <a:pPr lvl="0" indent="-228600">
              <a:buChar char="•"/>
            </a:pPr>
            <a:r>
              <a:rPr lang="en-US" sz="2000" dirty="0"/>
              <a:t>VBZ – verb</a:t>
            </a:r>
          </a:p>
          <a:p>
            <a:pPr lvl="0" indent="-228600">
              <a:buChar char="•"/>
            </a:pPr>
            <a:r>
              <a:rPr lang="en-US" sz="2000" dirty="0"/>
              <a:t>NNS – Noun, plural</a:t>
            </a:r>
          </a:p>
          <a:p>
            <a:pPr lvl="0" indent="-228600">
              <a:buChar char="•"/>
            </a:pPr>
            <a:r>
              <a:rPr lang="en-US" sz="2000" dirty="0"/>
              <a:t>IN – Preposition</a:t>
            </a:r>
          </a:p>
          <a:p>
            <a:pPr lvl="0" indent="-228600">
              <a:buChar char="•"/>
            </a:pPr>
            <a:r>
              <a:rPr lang="en-US" sz="2000" dirty="0"/>
              <a:t>DT – Determiner</a:t>
            </a:r>
          </a:p>
          <a:p>
            <a:pPr lvl="0" indent="-228600">
              <a:buChar char="•"/>
            </a:pPr>
            <a:r>
              <a:rPr lang="en-US" sz="2000" dirty="0"/>
              <a:t>NN – Noun</a:t>
            </a:r>
          </a:p>
          <a:p>
            <a:pPr lvl="0" indent="-228600">
              <a:buChar char="•"/>
            </a:pPr>
            <a:endParaRPr lang="en-US" sz="11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D7B0D02B-74AC-4B2A-AA4F-E157D2669BBB}"/>
              </a:ext>
            </a:extLst>
          </p:cNvPr>
          <p:cNvSpPr>
            <a:spLocks noMove="1" noResize="1"/>
          </p:cNvSpPr>
          <p:nvPr/>
        </p:nvSpPr>
        <p:spPr>
          <a:xfrm>
            <a:off x="321567" y="320040"/>
            <a:ext cx="11548872" cy="6217920"/>
          </a:xfrm>
          <a:prstGeom prst="rect">
            <a:avLst/>
          </a:prstGeom>
          <a:solidFill>
            <a:srgbClr val="000000">
              <a:alpha val="14000"/>
            </a:srgbClr>
          </a:solidFill>
          <a:ln w="127001" cap="sq">
            <a:solidFill>
              <a:srgbClr val="262626">
                <a:alpha val="15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9C66C16-DD3A-4551-840B-C83E8887BD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631822"/>
            <a:ext cx="10515600" cy="1325559"/>
          </a:xfrm>
        </p:spPr>
        <p:txBody>
          <a:bodyPr anchorCtr="1"/>
          <a:lstStyle/>
          <a:p>
            <a:pPr lvl="0" algn="ctr"/>
            <a:r>
              <a:rPr lang="en-IE" dirty="0">
                <a:solidFill>
                  <a:srgbClr val="0070C0"/>
                </a:solidFill>
              </a:rPr>
              <a:t>Vectorising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6500DB-8BA7-4E7E-AC29-EA52FF24132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2057400"/>
            <a:ext cx="10515600" cy="3871761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dirty="0"/>
              <a:t>Vectorizing is the process of encoding text as integers i.e. numeric form, to create feature vectors so that machine learning algorithms can understand our data.</a:t>
            </a:r>
            <a:r>
              <a:rPr lang="en-IE" sz="2400" dirty="0"/>
              <a:t> </a:t>
            </a:r>
          </a:p>
          <a:p>
            <a:pPr marL="0" lvl="0" indent="0">
              <a:buNone/>
            </a:pPr>
            <a:r>
              <a:rPr lang="en-IE" sz="2400" dirty="0"/>
              <a:t>Common approaches for data vectorization are as follows :</a:t>
            </a:r>
          </a:p>
          <a:p>
            <a:pPr marL="0" lvl="0" indent="0">
              <a:buNone/>
            </a:pPr>
            <a:endParaRPr lang="en-IE" sz="2400" dirty="0"/>
          </a:p>
          <a:p>
            <a:r>
              <a:rPr lang="en-IE" sz="2400" dirty="0"/>
              <a:t>Bag of Words</a:t>
            </a:r>
          </a:p>
          <a:p>
            <a:r>
              <a:rPr lang="en-IE" sz="2400" dirty="0"/>
              <a:t>N-Grams</a:t>
            </a:r>
          </a:p>
          <a:p>
            <a:r>
              <a:rPr lang="en-IE" sz="2400" dirty="0"/>
              <a:t>TF-IDF</a:t>
            </a:r>
          </a:p>
        </p:txBody>
      </p:sp>
    </p:spTree>
    <p:extLst>
      <p:ext uri="{BB962C8B-B14F-4D97-AF65-F5344CB8AC3E}">
        <p14:creationId xmlns:p14="http://schemas.microsoft.com/office/powerpoint/2010/main" val="1029280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D7B0D02B-74AC-4B2A-AA4F-E157D2669BBB}"/>
              </a:ext>
            </a:extLst>
          </p:cNvPr>
          <p:cNvSpPr>
            <a:spLocks noMove="1" noResize="1"/>
          </p:cNvSpPr>
          <p:nvPr/>
        </p:nvSpPr>
        <p:spPr>
          <a:xfrm>
            <a:off x="321567" y="320040"/>
            <a:ext cx="11548872" cy="6217920"/>
          </a:xfrm>
          <a:prstGeom prst="rect">
            <a:avLst/>
          </a:prstGeom>
          <a:solidFill>
            <a:srgbClr val="000000">
              <a:alpha val="14000"/>
            </a:srgbClr>
          </a:solidFill>
          <a:ln w="127001" cap="sq">
            <a:solidFill>
              <a:srgbClr val="262626">
                <a:alpha val="15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9C66C16-DD3A-4551-840B-C83E8887BD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631822"/>
            <a:ext cx="10515600" cy="1325559"/>
          </a:xfrm>
        </p:spPr>
        <p:txBody>
          <a:bodyPr anchorCtr="1"/>
          <a:lstStyle/>
          <a:p>
            <a:pPr lvl="0" algn="ctr"/>
            <a:r>
              <a:rPr lang="en-IE" dirty="0">
                <a:solidFill>
                  <a:srgbClr val="0070C0"/>
                </a:solidFill>
              </a:rPr>
              <a:t>Bag of Words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6500DB-8BA7-4E7E-AC29-EA52FF24132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2057400"/>
            <a:ext cx="6083102" cy="3871761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400" dirty="0"/>
              <a:t>Bag of Words (BoW) or CountVectorizer describes the presence of words within the text data. It gives a result of 1 if present in the sentence and 0 if not present. </a:t>
            </a:r>
          </a:p>
          <a:p>
            <a:pPr marL="0" lvl="0" indent="0">
              <a:buNone/>
            </a:pPr>
            <a:endParaRPr lang="en-US" sz="2400" dirty="0"/>
          </a:p>
          <a:p>
            <a:r>
              <a:rPr lang="en-US" dirty="0"/>
              <a:t>Let’s take an example to understand this concept in depth.</a:t>
            </a:r>
          </a:p>
          <a:p>
            <a:r>
              <a:rPr lang="en-US" i="1" dirty="0"/>
              <a:t>“It was the best of times”</a:t>
            </a:r>
            <a:br>
              <a:rPr lang="en-US" i="1" dirty="0"/>
            </a:br>
            <a:r>
              <a:rPr lang="en-US" i="1" dirty="0"/>
              <a:t>“It was the worst of times”</a:t>
            </a:r>
            <a:br>
              <a:rPr lang="en-US" i="1" dirty="0"/>
            </a:br>
            <a:r>
              <a:rPr lang="en-US" i="1" dirty="0"/>
              <a:t>“It was the age of wisdom”</a:t>
            </a:r>
            <a:br>
              <a:rPr lang="en-US" i="1" dirty="0"/>
            </a:br>
            <a:r>
              <a:rPr lang="en-US" i="1" dirty="0"/>
              <a:t>“It was the age of foolishness”</a:t>
            </a:r>
            <a:endParaRPr lang="en-US" dirty="0"/>
          </a:p>
          <a:p>
            <a:pPr marL="0" lvl="0" indent="0">
              <a:buNone/>
            </a:pP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57377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FC88-7F80-48C2-9FDD-B5A84E816B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101" y="978106"/>
            <a:ext cx="10588431" cy="1062642"/>
          </a:xfrm>
        </p:spPr>
        <p:txBody>
          <a:bodyPr/>
          <a:lstStyle/>
          <a:p>
            <a:pPr lvl="0"/>
            <a:r>
              <a:rPr lang="en-US" sz="4400" dirty="0">
                <a:solidFill>
                  <a:srgbClr val="0070C0"/>
                </a:solidFill>
              </a:rPr>
              <a:t>Understanding text data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C1E61CE-3EBC-4C44-9A33-301C43F56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288" y="2849203"/>
            <a:ext cx="3321951" cy="2928109"/>
          </a:xfr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D11733D-7605-439F-B2DD-E599206BC93C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4955353" y="2346963"/>
            <a:ext cx="6282165" cy="3551218"/>
          </a:xfrm>
        </p:spPr>
        <p:txBody>
          <a:bodyPr>
            <a:noAutofit/>
          </a:bodyPr>
          <a:lstStyle/>
          <a:p>
            <a:pPr marL="285750" lvl="0" indent="-228600">
              <a:buChar char="•"/>
            </a:pPr>
            <a:r>
              <a:rPr lang="en-US" sz="2000" dirty="0"/>
              <a:t>Data is generated as tweets, text messages from WhatsApp, Inst, Facebook etc., in the textual form.</a:t>
            </a:r>
          </a:p>
          <a:p>
            <a:pPr marL="285750" lvl="0" indent="-228600">
              <a:buChar char="•"/>
            </a:pPr>
            <a:endParaRPr lang="en-US" sz="2000" dirty="0"/>
          </a:p>
          <a:p>
            <a:pPr marL="285750" lvl="0" indent="-228600">
              <a:buChar char="•"/>
            </a:pPr>
            <a:r>
              <a:rPr lang="en-US" sz="2000" dirty="0"/>
              <a:t>Highly Unstructured.</a:t>
            </a:r>
          </a:p>
          <a:p>
            <a:pPr marL="285750" lvl="0" indent="-228600">
              <a:buChar char="•"/>
            </a:pPr>
            <a:endParaRPr lang="en-US" sz="2000" dirty="0"/>
          </a:p>
          <a:p>
            <a:pPr marL="285750" lvl="0" indent="-228600">
              <a:buChar char="•"/>
            </a:pPr>
            <a:r>
              <a:rPr lang="en-US" sz="2000" dirty="0"/>
              <a:t>Insights from text data are driven using text mining.</a:t>
            </a:r>
          </a:p>
          <a:p>
            <a:pPr marL="285750" lvl="0" indent="-228600">
              <a:buChar char="•"/>
            </a:pPr>
            <a:endParaRPr lang="en-US" sz="2000" dirty="0"/>
          </a:p>
          <a:p>
            <a:pPr marL="285750" lvl="0" indent="-228600">
              <a:buChar char="•"/>
            </a:pPr>
            <a:r>
              <a:rPr lang="en-US" sz="2000" dirty="0"/>
              <a:t>The process of deriving meaningful information from natural language text is Text Mining.</a:t>
            </a:r>
          </a:p>
          <a:p>
            <a:pPr marL="285750" lvl="0" indent="-228600">
              <a:buChar char="•"/>
            </a:pPr>
            <a:endParaRPr lang="en-US" sz="2000" dirty="0"/>
          </a:p>
          <a:p>
            <a:pPr marL="285750" lvl="0" indent="-228600">
              <a:buChar char="•"/>
            </a:pPr>
            <a:r>
              <a:rPr lang="en-US" sz="2000" dirty="0"/>
              <a:t>The overall goal is to turn text into data for analysis via NLP.</a:t>
            </a:r>
          </a:p>
        </p:txBody>
      </p:sp>
      <p:cxnSp>
        <p:nvCxnSpPr>
          <p:cNvPr id="3" name="Straight Connector 13">
            <a:extLst>
              <a:ext uri="{FF2B5EF4-FFF2-40B4-BE49-F238E27FC236}">
                <a16:creationId xmlns:a16="http://schemas.microsoft.com/office/drawing/2014/main" id="{339A9FDB-09DC-42A7-BC2C-3103438311E2}"/>
              </a:ext>
            </a:extLst>
          </p:cNvPr>
          <p:cNvCxnSpPr>
            <a:cxnSpLocks noMove="1" noResize="1"/>
          </p:cNvCxnSpPr>
          <p:nvPr/>
        </p:nvCxnSpPr>
        <p:spPr>
          <a:xfrm>
            <a:off x="1047628" y="2265032"/>
            <a:ext cx="10125004" cy="0"/>
          </a:xfrm>
          <a:prstGeom prst="straightConnector1">
            <a:avLst/>
          </a:prstGeom>
          <a:noFill/>
          <a:ln w="15873" cap="flat">
            <a:solidFill>
              <a:srgbClr val="595959"/>
            </a:solidFill>
            <a:prstDash val="solid"/>
            <a:miter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D7B0D02B-74AC-4B2A-AA4F-E157D2669BBB}"/>
              </a:ext>
            </a:extLst>
          </p:cNvPr>
          <p:cNvSpPr>
            <a:spLocks noMove="1" noResize="1"/>
          </p:cNvSpPr>
          <p:nvPr/>
        </p:nvSpPr>
        <p:spPr>
          <a:xfrm>
            <a:off x="321567" y="320040"/>
            <a:ext cx="11548872" cy="6217920"/>
          </a:xfrm>
          <a:prstGeom prst="rect">
            <a:avLst/>
          </a:prstGeom>
          <a:solidFill>
            <a:srgbClr val="000000">
              <a:alpha val="14000"/>
            </a:srgbClr>
          </a:solidFill>
          <a:ln w="127001" cap="sq">
            <a:solidFill>
              <a:srgbClr val="262626">
                <a:alpha val="15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9C66C16-DD3A-4551-840B-C83E8887BD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631822"/>
            <a:ext cx="10515600" cy="1325559"/>
          </a:xfrm>
        </p:spPr>
        <p:txBody>
          <a:bodyPr anchorCtr="1"/>
          <a:lstStyle/>
          <a:p>
            <a:pPr lvl="0" algn="ctr"/>
            <a:r>
              <a:rPr lang="en-IE" dirty="0">
                <a:solidFill>
                  <a:srgbClr val="0070C0"/>
                </a:solidFill>
              </a:rPr>
              <a:t>Bag of Words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6500DB-8BA7-4E7E-AC29-EA52FF24132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2057400"/>
            <a:ext cx="6083102" cy="387176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IE" sz="2400" b="1" dirty="0"/>
              <a:t>Bag of Words : </a:t>
            </a:r>
          </a:p>
          <a:p>
            <a:pPr marL="0" lvl="0" indent="0">
              <a:buNone/>
            </a:pPr>
            <a:r>
              <a:rPr lang="en-IN" i="1" dirty="0"/>
              <a:t>‘It’, ‘was’, ‘the’, ‘best’, ‘of’, ‘times’, ‘worst’, ‘age’, ‘wisdom’, ‘foolishness’ </a:t>
            </a:r>
          </a:p>
          <a:p>
            <a:pPr marL="0" lvl="0" indent="0">
              <a:buNone/>
            </a:pPr>
            <a:endParaRPr lang="en-IN" sz="2400" b="1" i="1" dirty="0"/>
          </a:p>
          <a:p>
            <a:pPr marL="0" lvl="0" indent="0">
              <a:buNone/>
            </a:pPr>
            <a:r>
              <a:rPr lang="en-US" dirty="0"/>
              <a:t>The next step is the create vectors. Vectors convert text that can be used by the machine learning algorithm.</a:t>
            </a:r>
            <a:endParaRPr lang="en-IE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F7B69-586A-488B-8079-9B1C681E0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174" y="2057400"/>
            <a:ext cx="4889281" cy="390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67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D7B0D02B-74AC-4B2A-AA4F-E157D2669BBB}"/>
              </a:ext>
            </a:extLst>
          </p:cNvPr>
          <p:cNvSpPr>
            <a:spLocks noMove="1" noResize="1"/>
          </p:cNvSpPr>
          <p:nvPr/>
        </p:nvSpPr>
        <p:spPr>
          <a:xfrm>
            <a:off x="321567" y="320040"/>
            <a:ext cx="11548872" cy="6217920"/>
          </a:xfrm>
          <a:prstGeom prst="rect">
            <a:avLst/>
          </a:prstGeom>
          <a:solidFill>
            <a:srgbClr val="000000">
              <a:alpha val="14000"/>
            </a:srgbClr>
          </a:solidFill>
          <a:ln w="127001" cap="sq">
            <a:solidFill>
              <a:srgbClr val="262626">
                <a:alpha val="15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9C66C16-DD3A-4551-840B-C83E8887BD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631822"/>
            <a:ext cx="10515600" cy="1325559"/>
          </a:xfrm>
        </p:spPr>
        <p:txBody>
          <a:bodyPr anchorCtr="1"/>
          <a:lstStyle/>
          <a:p>
            <a:pPr lvl="0" algn="ctr"/>
            <a:r>
              <a:rPr lang="en-IE" dirty="0">
                <a:solidFill>
                  <a:srgbClr val="0070C0"/>
                </a:solidFill>
              </a:rPr>
              <a:t>N - Grams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6500DB-8BA7-4E7E-AC29-EA52FF24132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2057400"/>
            <a:ext cx="10515600" cy="3871761"/>
          </a:xfrm>
        </p:spPr>
        <p:txBody>
          <a:bodyPr/>
          <a:lstStyle/>
          <a:p>
            <a:r>
              <a:rPr lang="en-IE" sz="2400" dirty="0"/>
              <a:t>It is a language model which simply assigns the probability to the sequence of the words. </a:t>
            </a:r>
          </a:p>
          <a:p>
            <a:r>
              <a:rPr lang="en-IE" sz="2400" dirty="0"/>
              <a:t>N-Gram is the sequence of N words </a:t>
            </a:r>
          </a:p>
          <a:p>
            <a:r>
              <a:rPr lang="en-IE" sz="2400" dirty="0"/>
              <a:t>Bi-gram is the sequence of 2 words E.g. : “</a:t>
            </a:r>
            <a:r>
              <a:rPr lang="en-IN" sz="2400" dirty="0">
                <a:solidFill>
                  <a:schemeClr val="accent4">
                    <a:lumMod val="75000"/>
                  </a:schemeClr>
                </a:solidFill>
              </a:rPr>
              <a:t>please turn</a:t>
            </a:r>
            <a:r>
              <a:rPr lang="en-IN" sz="2400" dirty="0"/>
              <a:t>”</a:t>
            </a:r>
          </a:p>
          <a:p>
            <a:r>
              <a:rPr lang="en-IN" sz="2400" dirty="0"/>
              <a:t>Tri-gram is the sequence of 3 words E.g. :”</a:t>
            </a:r>
            <a:r>
              <a:rPr lang="en-IN" sz="2400" dirty="0">
                <a:solidFill>
                  <a:schemeClr val="accent4">
                    <a:lumMod val="75000"/>
                  </a:schemeClr>
                </a:solidFill>
              </a:rPr>
              <a:t>turn your homework</a:t>
            </a:r>
            <a:r>
              <a:rPr lang="en-IN" sz="2400" dirty="0"/>
              <a:t>”</a:t>
            </a:r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A0F4E-31E9-4658-8E0E-4BE9987A4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202" y="4628270"/>
            <a:ext cx="6833595" cy="130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96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D7B0D02B-74AC-4B2A-AA4F-E157D2669BBB}"/>
              </a:ext>
            </a:extLst>
          </p:cNvPr>
          <p:cNvSpPr>
            <a:spLocks noMove="1" noResize="1"/>
          </p:cNvSpPr>
          <p:nvPr/>
        </p:nvSpPr>
        <p:spPr>
          <a:xfrm>
            <a:off x="321567" y="320040"/>
            <a:ext cx="11548872" cy="6217920"/>
          </a:xfrm>
          <a:prstGeom prst="rect">
            <a:avLst/>
          </a:prstGeom>
          <a:solidFill>
            <a:srgbClr val="000000">
              <a:alpha val="14000"/>
            </a:srgbClr>
          </a:solidFill>
          <a:ln w="127001" cap="sq">
            <a:solidFill>
              <a:srgbClr val="262626">
                <a:alpha val="15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9C66C16-DD3A-4551-840B-C83E8887BD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631822"/>
            <a:ext cx="10515600" cy="1325559"/>
          </a:xfrm>
        </p:spPr>
        <p:txBody>
          <a:bodyPr anchorCtr="1"/>
          <a:lstStyle/>
          <a:p>
            <a:pPr lvl="0" algn="ctr"/>
            <a:r>
              <a:rPr lang="en-IE" dirty="0">
                <a:solidFill>
                  <a:srgbClr val="0070C0"/>
                </a:solidFill>
              </a:rPr>
              <a:t>TF-IDF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6500DB-8BA7-4E7E-AC29-EA52FF24132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2057400"/>
            <a:ext cx="10515600" cy="3871761"/>
          </a:xfrm>
        </p:spPr>
        <p:txBody>
          <a:bodyPr>
            <a:normAutofit/>
          </a:bodyPr>
          <a:lstStyle/>
          <a:p>
            <a:r>
              <a:rPr lang="en-IE" sz="2400" dirty="0"/>
              <a:t>TF-IDF is the technique which helps in text analysis mainly to find out the important words in the text document . </a:t>
            </a:r>
          </a:p>
          <a:p>
            <a:r>
              <a:rPr lang="en-IE" sz="2400" dirty="0"/>
              <a:t>TF-IDF stands for Term Frequency and Inverse Document Frequency </a:t>
            </a:r>
          </a:p>
          <a:p>
            <a:r>
              <a:rPr lang="en-IE" sz="2400" dirty="0"/>
              <a:t>TF is calculated by simply calculating the occurrence of word in the document.</a:t>
            </a:r>
            <a:r>
              <a:rPr lang="en-US" sz="2400" dirty="0"/>
              <a:t> there are ways to adjust the frequency, by length of a document, or by the raw frequency of the most frequent word in a document.</a:t>
            </a:r>
          </a:p>
          <a:p>
            <a:r>
              <a:rPr lang="en-US" sz="2400" dirty="0"/>
              <a:t>IDF means, how common or rare a word is in the entire document set. The closer it is to 0, the more common a word is. This metric can be calculated by taking the total number of documents, dividing it by the number of documents that contain a word, and calculating the logarithm.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651290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D7B0D02B-74AC-4B2A-AA4F-E157D2669BBB}"/>
              </a:ext>
            </a:extLst>
          </p:cNvPr>
          <p:cNvSpPr>
            <a:spLocks noMove="1" noResize="1"/>
          </p:cNvSpPr>
          <p:nvPr/>
        </p:nvSpPr>
        <p:spPr>
          <a:xfrm>
            <a:off x="321567" y="320040"/>
            <a:ext cx="11548872" cy="6217920"/>
          </a:xfrm>
          <a:prstGeom prst="rect">
            <a:avLst/>
          </a:prstGeom>
          <a:solidFill>
            <a:srgbClr val="000000">
              <a:alpha val="14000"/>
            </a:srgbClr>
          </a:solidFill>
          <a:ln w="127001" cap="sq">
            <a:solidFill>
              <a:srgbClr val="262626">
                <a:alpha val="15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9C66C16-DD3A-4551-840B-C83E8887BD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631822"/>
            <a:ext cx="10515600" cy="1325559"/>
          </a:xfrm>
        </p:spPr>
        <p:txBody>
          <a:bodyPr anchorCtr="1"/>
          <a:lstStyle/>
          <a:p>
            <a:pPr lvl="0" algn="ctr"/>
            <a:r>
              <a:rPr lang="en-IE" dirty="0">
                <a:solidFill>
                  <a:srgbClr val="0070C0"/>
                </a:solidFill>
              </a:rPr>
              <a:t>TF-IDF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6500DB-8BA7-4E7E-AC29-EA52FF24132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2057400"/>
            <a:ext cx="10515600" cy="3871761"/>
          </a:xfrm>
        </p:spPr>
        <p:txBody>
          <a:bodyPr>
            <a:normAutofit/>
          </a:bodyPr>
          <a:lstStyle/>
          <a:p>
            <a:r>
              <a:rPr lang="en-US" sz="2400" dirty="0"/>
              <a:t>Multiplying these two numbers results in the TF-IDF score of a word in a document. The higher the score, the more relevant that word is in that particular document.</a:t>
            </a:r>
          </a:p>
          <a:p>
            <a:r>
              <a:rPr lang="en-US" sz="2400" dirty="0"/>
              <a:t>Mathematical Formula of TF-IDF is </a:t>
            </a:r>
          </a:p>
          <a:p>
            <a:endParaRPr lang="en-US" sz="2400" dirty="0"/>
          </a:p>
          <a:p>
            <a:endParaRPr lang="en-IE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A6590-491C-4BDD-9A0C-E604593B9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471" y="3709435"/>
            <a:ext cx="7047695" cy="26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30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99721-952C-4965-A066-5A9910C42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178561"/>
            <a:ext cx="9122584" cy="526482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>
                <a:solidFill>
                  <a:schemeClr val="accent1"/>
                </a:solidFill>
              </a:rPr>
              <a:t>Speech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9F56E-9748-4B74-9530-FC160132D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1685652"/>
            <a:ext cx="6066118" cy="39937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sz="1100" dirty="0"/>
          </a:p>
          <a:p>
            <a:pPr marL="0" indent="0">
              <a:buNone/>
            </a:pPr>
            <a:r>
              <a:rPr lang="en-GB" sz="2000" dirty="0"/>
              <a:t>Speech Recognition is a process in which a computer or device record the speech of humans and convert it into text format.</a:t>
            </a:r>
            <a:endParaRPr lang="en-IE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It is based on the algorithm of  acoustic and language </a:t>
            </a:r>
            <a:r>
              <a:rPr lang="en-GB" sz="2000" dirty="0" err="1"/>
              <a:t>modeling</a:t>
            </a:r>
            <a:r>
              <a:rPr lang="en-GB" sz="2000" dirty="0"/>
              <a:t>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Any speech recognition program is evaluated using two factors:</a:t>
            </a:r>
          </a:p>
          <a:p>
            <a:r>
              <a:rPr lang="en-GB" sz="2000" dirty="0"/>
              <a:t>Accuracy </a:t>
            </a:r>
          </a:p>
          <a:p>
            <a:r>
              <a:rPr lang="en-GB" sz="2000" dirty="0"/>
              <a:t>Speed </a:t>
            </a:r>
          </a:p>
          <a:p>
            <a:pPr marL="0" indent="0">
              <a:buNone/>
            </a:pPr>
            <a:endParaRPr lang="en-GB" sz="1100" dirty="0"/>
          </a:p>
          <a:p>
            <a:endParaRPr lang="en-IE" sz="1100" dirty="0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D74DAFF-2C09-4202-9521-BB1B4D71C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930" y="2139136"/>
            <a:ext cx="3056466" cy="26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90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A125-374F-4591-8854-D4F8D6B0B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accent1"/>
                </a:solidFill>
              </a:rPr>
              <a:t>With Python….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118E0AE-D993-4596-AAAA-455809EF7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953127"/>
            <a:ext cx="7357331" cy="410223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sz="2000" dirty="0"/>
              <a:t>The two library for implementing speech recognition.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Speech Recognition </a:t>
            </a:r>
            <a:r>
              <a:rPr lang="en-GB" sz="2000" dirty="0"/>
              <a:t>support for several engines and APIs, online and offline e.g. Google Cloud Speech API, Microsoft Bing Voice Recognition, IBM Speech to Text etc.</a:t>
            </a:r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r>
              <a:rPr lang="en-IE" sz="2000" b="1" dirty="0" err="1"/>
              <a:t>PyAudio</a:t>
            </a:r>
            <a:endParaRPr lang="en-IE" sz="2000" b="1" dirty="0"/>
          </a:p>
          <a:p>
            <a:r>
              <a:rPr lang="en-IE" sz="2000" dirty="0"/>
              <a:t>Open source </a:t>
            </a:r>
          </a:p>
          <a:p>
            <a:r>
              <a:rPr lang="en-IE" sz="2000" dirty="0"/>
              <a:t>Records audio</a:t>
            </a:r>
          </a:p>
          <a:p>
            <a:r>
              <a:rPr lang="en-IE" sz="2000" dirty="0"/>
              <a:t>Play audio</a:t>
            </a:r>
          </a:p>
          <a:p>
            <a:r>
              <a:rPr lang="en-IE" sz="2000" dirty="0"/>
              <a:t>Cross platform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Radio microphone">
            <a:extLst>
              <a:ext uri="{FF2B5EF4-FFF2-40B4-BE49-F238E27FC236}">
                <a16:creationId xmlns:a16="http://schemas.microsoft.com/office/drawing/2014/main" id="{029C2E69-338D-44B3-AE67-EF532B385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05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5C50-EF53-4A71-A406-EB647E34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pPr algn="ctr"/>
            <a:r>
              <a:rPr lang="en-IE" dirty="0">
                <a:solidFill>
                  <a:schemeClr val="accent1"/>
                </a:solidFill>
              </a:rPr>
              <a:t>NLTK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34FA-6292-420C-96A2-8C2D29331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686561"/>
            <a:ext cx="6467867" cy="4042226"/>
          </a:xfrm>
        </p:spPr>
        <p:txBody>
          <a:bodyPr anchor="ctr">
            <a:normAutofit/>
          </a:bodyPr>
          <a:lstStyle/>
          <a:p>
            <a:r>
              <a:rPr lang="en-GB" sz="2000" dirty="0"/>
              <a:t>This is one of the most usable and mother of all NLP libraries which contains packages to make machines understand human language.</a:t>
            </a:r>
          </a:p>
          <a:p>
            <a:endParaRPr lang="en-GB" sz="2000" dirty="0"/>
          </a:p>
          <a:p>
            <a:r>
              <a:rPr lang="en-GB" sz="2000" dirty="0"/>
              <a:t>Python interface to over 50 corpora and lexical resources.</a:t>
            </a:r>
          </a:p>
          <a:p>
            <a:endParaRPr lang="en-GB" sz="2000" dirty="0"/>
          </a:p>
          <a:p>
            <a:r>
              <a:rPr lang="en-GB" sz="2000" dirty="0"/>
              <a:t>Free and open source, easy to use.</a:t>
            </a:r>
          </a:p>
          <a:p>
            <a:endParaRPr lang="en-GB" sz="2000" dirty="0"/>
          </a:p>
          <a:p>
            <a:r>
              <a:rPr lang="en-GB" sz="2000" dirty="0"/>
              <a:t>This library is a rich set of natural language processing tools and datasets, intended for educational purposes. </a:t>
            </a:r>
            <a:endParaRPr lang="en-IE" sz="2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E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EEF4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nltk">
            <a:extLst>
              <a:ext uri="{FF2B5EF4-FFF2-40B4-BE49-F238E27FC236}">
                <a16:creationId xmlns:a16="http://schemas.microsoft.com/office/drawing/2014/main" id="{CBBFD4C6-94EC-475B-A1F0-C6A3F3C97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61848" y="2946400"/>
            <a:ext cx="1847276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812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8079A-B49E-48D8-80DD-D64D800C2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sz="4400" dirty="0">
                <a:solidFill>
                  <a:srgbClr val="0070C0"/>
                </a:solidFill>
                <a:latin typeface="+mj-lt"/>
              </a:rPr>
              <a:t>Applications of Speech Recognition and NLTK</a:t>
            </a:r>
          </a:p>
        </p:txBody>
      </p:sp>
    </p:spTree>
    <p:extLst>
      <p:ext uri="{BB962C8B-B14F-4D97-AF65-F5344CB8AC3E}">
        <p14:creationId xmlns:p14="http://schemas.microsoft.com/office/powerpoint/2010/main" val="1594800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AB38-3E57-4111-8FC2-43687FE9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2651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E" sz="6000" dirty="0">
                <a:solidFill>
                  <a:schemeClr val="accent1"/>
                </a:solidFill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10412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48EB12-4E53-47D0-BDCA-E153A959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kern="1200" dirty="0">
                <a:latin typeface="+mj-lt"/>
                <a:ea typeface="+mj-ea"/>
                <a:cs typeface="+mj-cs"/>
              </a:rPr>
              <a:t>TEXT MINING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B9992C6-214E-488A-8C44-BA21E784A4D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b="9933"/>
          <a:stretch/>
        </p:blipFill>
        <p:spPr>
          <a:xfrm>
            <a:off x="135924" y="691978"/>
            <a:ext cx="5684108" cy="5004487"/>
          </a:xfrm>
          <a:prstGeom prst="rect">
            <a:avLst/>
          </a:prstGeom>
        </p:spPr>
      </p:pic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7E5B7ADE-9871-40FB-966F-452A4AA19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0574" y="1828801"/>
            <a:ext cx="4977578" cy="362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Text </a:t>
            </a:r>
            <a:r>
              <a:rPr lang="en-US" sz="2000" dirty="0"/>
              <a:t>mining</a:t>
            </a:r>
            <a:r>
              <a:rPr lang="en-US" sz="2000" dirty="0">
                <a:latin typeface="+mn-lt"/>
                <a:ea typeface="+mn-ea"/>
                <a:cs typeface="+mn-cs"/>
              </a:rPr>
              <a:t> is the automated process of obtaining information from text. Its  purpose is to create structured data out of free text content.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The process can be thought of as slicing and dicing heaps of unstructured, heterogeneous documents into easy-to-manage and interpret data pieces.</a:t>
            </a:r>
          </a:p>
        </p:txBody>
      </p:sp>
    </p:spTree>
    <p:extLst>
      <p:ext uri="{BB962C8B-B14F-4D97-AF65-F5344CB8AC3E}">
        <p14:creationId xmlns:p14="http://schemas.microsoft.com/office/powerpoint/2010/main" val="329788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5A34DDAA-B70A-4CEB-9A37-0C31F725753B}"/>
              </a:ext>
            </a:extLst>
          </p:cNvPr>
          <p:cNvSpPr>
            <a:spLocks noMove="1" noResize="1"/>
          </p:cNvSpPr>
          <p:nvPr/>
        </p:nvSpPr>
        <p:spPr>
          <a:xfrm>
            <a:off x="321567" y="320040"/>
            <a:ext cx="11548872" cy="6217920"/>
          </a:xfrm>
          <a:prstGeom prst="rect">
            <a:avLst/>
          </a:prstGeom>
          <a:solidFill>
            <a:srgbClr val="000000">
              <a:alpha val="8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C090855-E95E-4509-83DE-2A9E06DA11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963878"/>
            <a:ext cx="3494361" cy="4930243"/>
          </a:xfrm>
        </p:spPr>
        <p:txBody>
          <a:bodyPr/>
          <a:lstStyle/>
          <a:p>
            <a:pPr lvl="0" algn="r"/>
            <a:r>
              <a:rPr lang="en-IE" dirty="0">
                <a:solidFill>
                  <a:srgbClr val="4472C4"/>
                </a:solidFill>
              </a:rPr>
              <a:t>Natural language Processing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EC4A38-F523-4004-9B5E-D83C8027E1C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76027" y="1272746"/>
            <a:ext cx="6377766" cy="4621375"/>
          </a:xfrm>
        </p:spPr>
        <p:txBody>
          <a:bodyPr anchor="ctr">
            <a:normAutofit fontScale="92500" lnSpcReduction="20000"/>
          </a:bodyPr>
          <a:lstStyle/>
          <a:p>
            <a:pPr fontAlgn="t"/>
            <a:r>
              <a:rPr lang="en-US" sz="2600" dirty="0"/>
              <a:t>Natural language processing is a branch of AI that enables computers to understand, process, and generate language just as people do .</a:t>
            </a:r>
          </a:p>
          <a:p>
            <a:pPr marL="0" lvl="0" indent="0" fontAlgn="t">
              <a:buNone/>
            </a:pPr>
            <a:endParaRPr lang="en-GB" sz="2600" dirty="0"/>
          </a:p>
          <a:p>
            <a:pPr lvl="0" fontAlgn="t"/>
            <a:r>
              <a:rPr lang="en-GB" sz="2600" dirty="0"/>
              <a:t>A field of study which works through machine learning.</a:t>
            </a:r>
          </a:p>
          <a:p>
            <a:pPr marL="0" lvl="0" indent="0" fontAlgn="t">
              <a:buNone/>
            </a:pPr>
            <a:endParaRPr lang="en-GB" sz="2600" dirty="0"/>
          </a:p>
          <a:p>
            <a:pPr lvl="0" fontAlgn="t"/>
            <a:r>
              <a:rPr lang="en-GB" sz="2600" dirty="0"/>
              <a:t>Computer aided text analysis of human language.</a:t>
            </a:r>
          </a:p>
          <a:p>
            <a:pPr lvl="0" fontAlgn="t"/>
            <a:endParaRPr lang="en-GB" sz="2600" dirty="0"/>
          </a:p>
          <a:p>
            <a:pPr lvl="0" fontAlgn="t"/>
            <a:r>
              <a:rPr lang="en-GB" sz="2600" dirty="0"/>
              <a:t>The goal is to enable machines understand human language and extract meaning from them</a:t>
            </a:r>
            <a:r>
              <a:rPr lang="en-GB" sz="2000" dirty="0"/>
              <a:t>.</a:t>
            </a:r>
          </a:p>
        </p:txBody>
      </p:sp>
      <p:cxnSp>
        <p:nvCxnSpPr>
          <p:cNvPr id="4" name="Straight Connector 19">
            <a:extLst>
              <a:ext uri="{FF2B5EF4-FFF2-40B4-BE49-F238E27FC236}">
                <a16:creationId xmlns:a16="http://schemas.microsoft.com/office/drawing/2014/main" id="{52124279-8DF5-445A-ADB8-1A600EF9D9D1}"/>
              </a:ext>
            </a:extLst>
          </p:cNvPr>
          <p:cNvCxnSpPr>
            <a:cxnSpLocks noMove="1" noResize="1"/>
          </p:cNvCxnSpPr>
          <p:nvPr/>
        </p:nvCxnSpPr>
        <p:spPr>
          <a:xfrm>
            <a:off x="4654296" y="2057400"/>
            <a:ext cx="0" cy="2743200"/>
          </a:xfrm>
          <a:prstGeom prst="straightConnector1">
            <a:avLst/>
          </a:prstGeom>
          <a:noFill/>
          <a:ln w="19046" cap="flat">
            <a:solidFill>
              <a:srgbClr val="262626"/>
            </a:solidFill>
            <a:prstDash val="solid"/>
            <a:miter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73A11E0-721F-4153-84F1-B7531F7153A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358" r="10358"/>
          <a:stretch>
            <a:fillRect/>
          </a:stretch>
        </p:blipFill>
        <p:spPr>
          <a:xfrm>
            <a:off x="5183187" y="987425"/>
            <a:ext cx="6197385" cy="48736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66B3C6-E8E7-4CE7-B777-8361F7FEC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0768" y="704335"/>
            <a:ext cx="4191257" cy="5362833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Natural language processing  (or NLP) is a component of text mining that performs a special kind of linguistic analysis that essentially helps a machine “read” text.</a:t>
            </a:r>
          </a:p>
          <a:p>
            <a:endParaRPr lang="en-US" sz="2000" dirty="0"/>
          </a:p>
          <a:p>
            <a:r>
              <a:rPr lang="en-US" sz="2000" dirty="0"/>
              <a:t>Natural language processing software</a:t>
            </a:r>
            <a:r>
              <a:rPr lang="en-US" sz="2000" dirty="0">
                <a:hlinkClick r:id="rId3"/>
              </a:rPr>
              <a:t> </a:t>
            </a:r>
            <a:r>
              <a:rPr lang="en-US" sz="2000" dirty="0"/>
              <a:t>needs a consistent knowledge base such as a detailed thesaurus, a lexicon of words, a data set for linguistic and grammatical rules.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6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DE6F7AE2-3EAA-41F6-8658-ADC4C24E26ED}"/>
              </a:ext>
            </a:extLst>
          </p:cNvPr>
          <p:cNvSpPr>
            <a:spLocks noMove="1" noResize="1"/>
          </p:cNvSpPr>
          <p:nvPr/>
        </p:nvSpPr>
        <p:spPr>
          <a:xfrm>
            <a:off x="321567" y="320040"/>
            <a:ext cx="11548872" cy="6217920"/>
          </a:xfrm>
          <a:prstGeom prst="rect">
            <a:avLst/>
          </a:prstGeom>
          <a:solidFill>
            <a:srgbClr val="000000">
              <a:alpha val="8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0F74B24-DA50-49F2-B5E2-92D95A8A54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963878"/>
            <a:ext cx="3494361" cy="4930243"/>
          </a:xfrm>
        </p:spPr>
        <p:txBody>
          <a:bodyPr/>
          <a:lstStyle/>
          <a:p>
            <a:pPr lvl="0" algn="r"/>
            <a:r>
              <a:rPr lang="en-IE" dirty="0">
                <a:solidFill>
                  <a:srgbClr val="4472C4"/>
                </a:solidFill>
              </a:rPr>
              <a:t>Components of NLP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DFD3F8-715D-40DF-9395-9F2D88CF609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76027" y="963878"/>
            <a:ext cx="6377766" cy="4930243"/>
          </a:xfrm>
        </p:spPr>
        <p:txBody>
          <a:bodyPr anchor="ctr"/>
          <a:lstStyle/>
          <a:p>
            <a:pPr marL="0" lvl="0" indent="0">
              <a:buNone/>
            </a:pPr>
            <a:r>
              <a:rPr lang="en-IE" sz="2400" dirty="0"/>
              <a:t>Natural Language Understanding (NLU)</a:t>
            </a:r>
          </a:p>
          <a:p>
            <a:pPr lvl="0"/>
            <a:r>
              <a:rPr lang="en-IE" sz="2400" dirty="0"/>
              <a:t>Mapping inputs to useful representation</a:t>
            </a:r>
          </a:p>
          <a:p>
            <a:pPr lvl="0"/>
            <a:r>
              <a:rPr lang="en-IE" sz="2400" dirty="0"/>
              <a:t>Analysing different aspect of the language</a:t>
            </a:r>
          </a:p>
          <a:p>
            <a:pPr lvl="0"/>
            <a:endParaRPr lang="en-IE" sz="2400" dirty="0"/>
          </a:p>
          <a:p>
            <a:pPr marL="0" lvl="0" indent="0">
              <a:buNone/>
            </a:pPr>
            <a:r>
              <a:rPr lang="en-IE" sz="2400" dirty="0"/>
              <a:t>Natural Language Generation (NLG)</a:t>
            </a:r>
          </a:p>
          <a:p>
            <a:pPr lvl="0"/>
            <a:r>
              <a:rPr lang="en-IE" sz="2400" dirty="0"/>
              <a:t>Producing meaningful phrases and sentence in the form of Natural Language.</a:t>
            </a: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DC6C5924-0E75-4D77-91DE-5CEBD353A496}"/>
              </a:ext>
            </a:extLst>
          </p:cNvPr>
          <p:cNvCxnSpPr>
            <a:cxnSpLocks noMove="1" noResize="1"/>
          </p:cNvCxnSpPr>
          <p:nvPr/>
        </p:nvCxnSpPr>
        <p:spPr>
          <a:xfrm>
            <a:off x="4654296" y="2057400"/>
            <a:ext cx="0" cy="2743200"/>
          </a:xfrm>
          <a:prstGeom prst="straightConnector1">
            <a:avLst/>
          </a:prstGeom>
          <a:noFill/>
          <a:ln w="19046" cap="flat">
            <a:solidFill>
              <a:srgbClr val="262626"/>
            </a:solidFill>
            <a:prstDash val="solid"/>
            <a:miter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4D930FA3-EFF6-4545-88A8-12C268979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NATURAL LANGUAGE UNDERSTANDING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842C24FF-C2DF-4B29-BCE1-F67901001F9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753" b="4753"/>
          <a:stretch>
            <a:fillRect/>
          </a:stretch>
        </p:blipFill>
        <p:spPr>
          <a:xfrm>
            <a:off x="1114023" y="2811104"/>
            <a:ext cx="3366480" cy="2658188"/>
          </a:xfrm>
          <a:prstGeom prst="rect">
            <a:avLst/>
          </a:prstGeo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621E928-C8A7-4DB2-B343-9FFC7AE86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5354" y="2682433"/>
            <a:ext cx="6282169" cy="321574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NLU is a branch of NLP, which helps computers understand and interpret human language by breaking down the elemental pieces of speech.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Natural language understanding interprets the meaning that the user communicates and classifies it into proper intents.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NLU can digest a text, translate it into computer language and produce an output in a language that humans can understand.</a:t>
            </a:r>
          </a:p>
        </p:txBody>
      </p:sp>
    </p:spTree>
    <p:extLst>
      <p:ext uri="{BB962C8B-B14F-4D97-AF65-F5344CB8AC3E}">
        <p14:creationId xmlns:p14="http://schemas.microsoft.com/office/powerpoint/2010/main" val="49514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8A85-D518-48FF-AD9F-0FDFF629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624" y="1100742"/>
            <a:ext cx="10588434" cy="6529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NATURAL LANGUAGE GENERATION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E4D8BE5-9E49-40F7-BB7A-725400039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919" y="2811104"/>
            <a:ext cx="3031590" cy="292811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35229-BC93-49FE-8A33-B15E3D508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33784" y="2682433"/>
            <a:ext cx="6603739" cy="321574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Natural language generation (NLG) is the use of artificial intelligence (AI) programming to produce written or spoken narrative from the source taken.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It involves generation of text for reports,   documents, websites etc.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It is done to automate the tedious and monotonous production of text.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Data can be assessed, analyzed and communicated with precision, scale and accuracy.</a:t>
            </a:r>
          </a:p>
        </p:txBody>
      </p:sp>
    </p:spTree>
    <p:extLst>
      <p:ext uri="{BB962C8B-B14F-4D97-AF65-F5344CB8AC3E}">
        <p14:creationId xmlns:p14="http://schemas.microsoft.com/office/powerpoint/2010/main" val="1333237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F6D3-11EA-4583-A5B5-6C74E97682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pPr lvl="0"/>
            <a:r>
              <a:rPr lang="en-IE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BF328-E2FE-4E5C-9948-725C8996465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lvl="0"/>
            <a:r>
              <a:rPr lang="en-IE" sz="2400" dirty="0"/>
              <a:t>Organize massive chunks of textual data</a:t>
            </a:r>
          </a:p>
          <a:p>
            <a:pPr lvl="0"/>
            <a:r>
              <a:rPr lang="en-IE" sz="2400" dirty="0"/>
              <a:t>Perform numerous automated task</a:t>
            </a:r>
          </a:p>
          <a:p>
            <a:pPr lvl="0"/>
            <a:r>
              <a:rPr lang="en-IE" sz="2400" dirty="0"/>
              <a:t>Solve wide range of problems.</a:t>
            </a:r>
          </a:p>
          <a:p>
            <a:pPr lvl="0"/>
            <a:r>
              <a:rPr lang="en-IE" sz="2400" dirty="0"/>
              <a:t>Fast processing of the data is achieved.</a:t>
            </a:r>
          </a:p>
          <a:p>
            <a:pPr lvl="0"/>
            <a:r>
              <a:rPr lang="en-IE" sz="2400" dirty="0"/>
              <a:t>User-friendly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C9FEC5A4-D4DC-43DE-A73B-DD9A66817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1473</Words>
  <Application>Microsoft Office PowerPoint</Application>
  <PresentationFormat>Widescreen</PresentationFormat>
  <Paragraphs>177</Paragraphs>
  <Slides>28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Natural Language Processing in Python</vt:lpstr>
      <vt:lpstr>Understanding text data</vt:lpstr>
      <vt:lpstr>TEXT MINING</vt:lpstr>
      <vt:lpstr>Natural language Processing</vt:lpstr>
      <vt:lpstr>PowerPoint Presentation</vt:lpstr>
      <vt:lpstr>Components of NLP</vt:lpstr>
      <vt:lpstr>NATURAL LANGUAGE UNDERSTANDING</vt:lpstr>
      <vt:lpstr>NATURAL LANGUAGE GENERATION</vt:lpstr>
      <vt:lpstr>Benefits</vt:lpstr>
      <vt:lpstr>Applications of NLP</vt:lpstr>
      <vt:lpstr>NLP in Python</vt:lpstr>
      <vt:lpstr>Pre-Processing Steps</vt:lpstr>
      <vt:lpstr>Remove the Punctuation</vt:lpstr>
      <vt:lpstr>Tokenization</vt:lpstr>
      <vt:lpstr>Remove Stop Words </vt:lpstr>
      <vt:lpstr> Stemming &amp; Lemmatization</vt:lpstr>
      <vt:lpstr>Parts of speech (POS tagging)</vt:lpstr>
      <vt:lpstr>Vectorising Data</vt:lpstr>
      <vt:lpstr>Bag of Words</vt:lpstr>
      <vt:lpstr>Bag of Words</vt:lpstr>
      <vt:lpstr>N - Grams</vt:lpstr>
      <vt:lpstr>TF-IDF</vt:lpstr>
      <vt:lpstr>TF-IDF</vt:lpstr>
      <vt:lpstr>Speech Recognition</vt:lpstr>
      <vt:lpstr>With Python….</vt:lpstr>
      <vt:lpstr>NLTK</vt:lpstr>
      <vt:lpstr>PowerPoint Presentation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in Python</dc:title>
  <dc:creator>Feljose Shristeca</dc:creator>
  <cp:lastModifiedBy>Feljose Arockia Shristeca</cp:lastModifiedBy>
  <cp:revision>21</cp:revision>
  <dcterms:created xsi:type="dcterms:W3CDTF">2019-07-18T18:16:26Z</dcterms:created>
  <dcterms:modified xsi:type="dcterms:W3CDTF">2020-07-03T00:23:10Z</dcterms:modified>
</cp:coreProperties>
</file>