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6"/>
  </p:notesMasterIdLst>
  <p:sldIdLst>
    <p:sldId id="281" r:id="rId2"/>
    <p:sldId id="282" r:id="rId3"/>
    <p:sldId id="257" r:id="rId4"/>
    <p:sldId id="283" r:id="rId5"/>
    <p:sldId id="275" r:id="rId6"/>
    <p:sldId id="258" r:id="rId7"/>
    <p:sldId id="259" r:id="rId8"/>
    <p:sldId id="260" r:id="rId9"/>
    <p:sldId id="261" r:id="rId10"/>
    <p:sldId id="278" r:id="rId11"/>
    <p:sldId id="262" r:id="rId12"/>
    <p:sldId id="265" r:id="rId13"/>
    <p:sldId id="267" r:id="rId14"/>
    <p:sldId id="268" r:id="rId15"/>
    <p:sldId id="269" r:id="rId16"/>
    <p:sldId id="276" r:id="rId17"/>
    <p:sldId id="277" r:id="rId18"/>
    <p:sldId id="270" r:id="rId19"/>
    <p:sldId id="271" r:id="rId20"/>
    <p:sldId id="272" r:id="rId21"/>
    <p:sldId id="273" r:id="rId22"/>
    <p:sldId id="274"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svg"/><Relationship Id="rId1" Type="http://schemas.openxmlformats.org/officeDocument/2006/relationships/image" Target="../media/image23.png"/><Relationship Id="rId6" Type="http://schemas.openxmlformats.org/officeDocument/2006/relationships/image" Target="../media/image22.svg"/><Relationship Id="rId5" Type="http://schemas.openxmlformats.org/officeDocument/2006/relationships/image" Target="../media/image25.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98C691C-8DC8-403B-97A0-C447F987477F}"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BA215551-E819-4F96-983F-290F1EA260A8}">
      <dgm:prSet/>
      <dgm:spPr/>
      <dgm:t>
        <a:bodyPr/>
        <a:lstStyle/>
        <a:p>
          <a:pPr>
            <a:lnSpc>
              <a:spcPct val="100000"/>
            </a:lnSpc>
          </a:pPr>
          <a:r>
            <a:rPr lang="en-IE" dirty="0"/>
            <a:t>Introduction</a:t>
          </a:r>
          <a:endParaRPr lang="en-US" dirty="0"/>
        </a:p>
      </dgm:t>
    </dgm:pt>
    <dgm:pt modelId="{5F7A8441-4310-4DF9-AE0A-08D00F6BD9B3}" type="parTrans" cxnId="{59DCC87A-52F3-4864-BDC4-E9CA25ED2A9E}">
      <dgm:prSet/>
      <dgm:spPr/>
      <dgm:t>
        <a:bodyPr/>
        <a:lstStyle/>
        <a:p>
          <a:endParaRPr lang="en-US"/>
        </a:p>
      </dgm:t>
    </dgm:pt>
    <dgm:pt modelId="{A7888FFC-C0E9-4163-B11B-124CC05762A0}" type="sibTrans" cxnId="{59DCC87A-52F3-4864-BDC4-E9CA25ED2A9E}">
      <dgm:prSet/>
      <dgm:spPr/>
      <dgm:t>
        <a:bodyPr/>
        <a:lstStyle/>
        <a:p>
          <a:pPr>
            <a:lnSpc>
              <a:spcPct val="100000"/>
            </a:lnSpc>
          </a:pPr>
          <a:endParaRPr lang="en-US"/>
        </a:p>
      </dgm:t>
    </dgm:pt>
    <dgm:pt modelId="{B56BD57A-418B-47B6-9182-66E64898DF02}">
      <dgm:prSet/>
      <dgm:spPr/>
      <dgm:t>
        <a:bodyPr/>
        <a:lstStyle/>
        <a:p>
          <a:pPr>
            <a:lnSpc>
              <a:spcPct val="100000"/>
            </a:lnSpc>
          </a:pPr>
          <a:r>
            <a:rPr lang="en-IE"/>
            <a:t>Literature Review</a:t>
          </a:r>
          <a:endParaRPr lang="en-US"/>
        </a:p>
      </dgm:t>
    </dgm:pt>
    <dgm:pt modelId="{EE63D982-36DD-4FDC-B56D-398D3ACD853D}" type="parTrans" cxnId="{D014923B-1141-4D4B-876E-0FE8A2F7BCCC}">
      <dgm:prSet/>
      <dgm:spPr/>
      <dgm:t>
        <a:bodyPr/>
        <a:lstStyle/>
        <a:p>
          <a:endParaRPr lang="en-US"/>
        </a:p>
      </dgm:t>
    </dgm:pt>
    <dgm:pt modelId="{EFF82C89-46FE-4349-A077-1DB5428D2DB4}" type="sibTrans" cxnId="{D014923B-1141-4D4B-876E-0FE8A2F7BCCC}">
      <dgm:prSet/>
      <dgm:spPr/>
      <dgm:t>
        <a:bodyPr/>
        <a:lstStyle/>
        <a:p>
          <a:pPr>
            <a:lnSpc>
              <a:spcPct val="100000"/>
            </a:lnSpc>
          </a:pPr>
          <a:endParaRPr lang="en-US"/>
        </a:p>
      </dgm:t>
    </dgm:pt>
    <dgm:pt modelId="{13C7025B-E820-442D-94C4-50CB6527DFA0}">
      <dgm:prSet/>
      <dgm:spPr/>
      <dgm:t>
        <a:bodyPr/>
        <a:lstStyle/>
        <a:p>
          <a:pPr>
            <a:lnSpc>
              <a:spcPct val="100000"/>
            </a:lnSpc>
          </a:pPr>
          <a:r>
            <a:rPr lang="en-IE"/>
            <a:t>Methodology Used</a:t>
          </a:r>
          <a:endParaRPr lang="en-US"/>
        </a:p>
      </dgm:t>
    </dgm:pt>
    <dgm:pt modelId="{4AAF00DB-C06A-4E96-9B80-D1B66A0AE911}" type="parTrans" cxnId="{C3E8A82E-F2EF-4EB8-849D-467D301AA08C}">
      <dgm:prSet/>
      <dgm:spPr/>
      <dgm:t>
        <a:bodyPr/>
        <a:lstStyle/>
        <a:p>
          <a:endParaRPr lang="en-US"/>
        </a:p>
      </dgm:t>
    </dgm:pt>
    <dgm:pt modelId="{F088F19F-ABFE-4EC5-8E5F-F5D1B59EB3B9}" type="sibTrans" cxnId="{C3E8A82E-F2EF-4EB8-849D-467D301AA08C}">
      <dgm:prSet/>
      <dgm:spPr/>
      <dgm:t>
        <a:bodyPr/>
        <a:lstStyle/>
        <a:p>
          <a:pPr>
            <a:lnSpc>
              <a:spcPct val="100000"/>
            </a:lnSpc>
          </a:pPr>
          <a:endParaRPr lang="en-US"/>
        </a:p>
      </dgm:t>
    </dgm:pt>
    <dgm:pt modelId="{F48C7089-A78A-4FD8-BB15-80BF87EA8BE9}">
      <dgm:prSet/>
      <dgm:spPr/>
      <dgm:t>
        <a:bodyPr/>
        <a:lstStyle/>
        <a:p>
          <a:pPr>
            <a:lnSpc>
              <a:spcPct val="100000"/>
            </a:lnSpc>
          </a:pPr>
          <a:r>
            <a:rPr lang="en-IE"/>
            <a:t>Conclusion</a:t>
          </a:r>
          <a:endParaRPr lang="en-US"/>
        </a:p>
      </dgm:t>
    </dgm:pt>
    <dgm:pt modelId="{5B65D7E1-F1EF-4D52-B428-31896BC70EF5}" type="parTrans" cxnId="{40C884D9-EB08-4EC1-AFEA-9E25F3B9A09A}">
      <dgm:prSet/>
      <dgm:spPr/>
      <dgm:t>
        <a:bodyPr/>
        <a:lstStyle/>
        <a:p>
          <a:endParaRPr lang="en-US"/>
        </a:p>
      </dgm:t>
    </dgm:pt>
    <dgm:pt modelId="{780D56D3-BD7F-467C-912B-D8E467C855B7}" type="sibTrans" cxnId="{40C884D9-EB08-4EC1-AFEA-9E25F3B9A09A}">
      <dgm:prSet/>
      <dgm:spPr/>
      <dgm:t>
        <a:bodyPr/>
        <a:lstStyle/>
        <a:p>
          <a:pPr>
            <a:lnSpc>
              <a:spcPct val="100000"/>
            </a:lnSpc>
          </a:pPr>
          <a:endParaRPr lang="en-US"/>
        </a:p>
      </dgm:t>
    </dgm:pt>
    <dgm:pt modelId="{CE432887-2B89-439D-B8D9-BD8BDB08DB60}">
      <dgm:prSet/>
      <dgm:spPr/>
      <dgm:t>
        <a:bodyPr/>
        <a:lstStyle/>
        <a:p>
          <a:pPr>
            <a:lnSpc>
              <a:spcPct val="100000"/>
            </a:lnSpc>
          </a:pPr>
          <a:r>
            <a:rPr lang="en-IE"/>
            <a:t>Future Work</a:t>
          </a:r>
          <a:endParaRPr lang="en-US"/>
        </a:p>
      </dgm:t>
    </dgm:pt>
    <dgm:pt modelId="{8CC321FA-9262-4D45-A582-957082A9B4FB}" type="parTrans" cxnId="{B2D62342-DE73-47B0-A9F3-DB21D9D055F1}">
      <dgm:prSet/>
      <dgm:spPr/>
      <dgm:t>
        <a:bodyPr/>
        <a:lstStyle/>
        <a:p>
          <a:endParaRPr lang="en-US"/>
        </a:p>
      </dgm:t>
    </dgm:pt>
    <dgm:pt modelId="{5BEC4236-A50A-471B-B749-D47A5007E391}" type="sibTrans" cxnId="{B2D62342-DE73-47B0-A9F3-DB21D9D055F1}">
      <dgm:prSet/>
      <dgm:spPr/>
      <dgm:t>
        <a:bodyPr/>
        <a:lstStyle/>
        <a:p>
          <a:endParaRPr lang="en-US"/>
        </a:p>
      </dgm:t>
    </dgm:pt>
    <dgm:pt modelId="{C60258EF-C87B-4FCE-B52E-427C65DC25B5}" type="pres">
      <dgm:prSet presAssocID="{698C691C-8DC8-403B-97A0-C447F987477F}" presName="root" presStyleCnt="0">
        <dgm:presLayoutVars>
          <dgm:dir/>
          <dgm:resizeHandles val="exact"/>
        </dgm:presLayoutVars>
      </dgm:prSet>
      <dgm:spPr/>
    </dgm:pt>
    <dgm:pt modelId="{8EED78D1-7CA7-4162-9CEB-FABAF896517A}" type="pres">
      <dgm:prSet presAssocID="{698C691C-8DC8-403B-97A0-C447F987477F}" presName="container" presStyleCnt="0">
        <dgm:presLayoutVars>
          <dgm:dir/>
          <dgm:resizeHandles val="exact"/>
        </dgm:presLayoutVars>
      </dgm:prSet>
      <dgm:spPr/>
    </dgm:pt>
    <dgm:pt modelId="{B15B7015-4FE3-4562-B725-5C49AF290EE5}" type="pres">
      <dgm:prSet presAssocID="{BA215551-E819-4F96-983F-290F1EA260A8}" presName="compNode" presStyleCnt="0"/>
      <dgm:spPr/>
    </dgm:pt>
    <dgm:pt modelId="{431E8032-ACA2-45F2-9196-A9E0A9EF90D3}" type="pres">
      <dgm:prSet presAssocID="{BA215551-E819-4F96-983F-290F1EA260A8}" presName="iconBgRect" presStyleLbl="bgShp" presStyleIdx="0" presStyleCnt="5"/>
      <dgm:spPr/>
    </dgm:pt>
    <dgm:pt modelId="{1122E632-9CB9-4C16-AC79-689D36E999AF}" type="pres">
      <dgm:prSet presAssocID="{BA215551-E819-4F96-983F-290F1EA260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5567F501-52E2-4FEB-AC75-E0AAF110E3CF}" type="pres">
      <dgm:prSet presAssocID="{BA215551-E819-4F96-983F-290F1EA260A8}" presName="spaceRect" presStyleCnt="0"/>
      <dgm:spPr/>
    </dgm:pt>
    <dgm:pt modelId="{C93E977C-C01A-4F4F-951B-1F69C424C43D}" type="pres">
      <dgm:prSet presAssocID="{BA215551-E819-4F96-983F-290F1EA260A8}" presName="textRect" presStyleLbl="revTx" presStyleIdx="0" presStyleCnt="5">
        <dgm:presLayoutVars>
          <dgm:chMax val="1"/>
          <dgm:chPref val="1"/>
        </dgm:presLayoutVars>
      </dgm:prSet>
      <dgm:spPr/>
    </dgm:pt>
    <dgm:pt modelId="{601DBD52-930A-4CB3-9222-8A0914B3B884}" type="pres">
      <dgm:prSet presAssocID="{A7888FFC-C0E9-4163-B11B-124CC05762A0}" presName="sibTrans" presStyleLbl="sibTrans2D1" presStyleIdx="0" presStyleCnt="0"/>
      <dgm:spPr/>
    </dgm:pt>
    <dgm:pt modelId="{3615B2EC-5FF1-4135-B59E-FE15E9A8CEF5}" type="pres">
      <dgm:prSet presAssocID="{B56BD57A-418B-47B6-9182-66E64898DF02}" presName="compNode" presStyleCnt="0"/>
      <dgm:spPr/>
    </dgm:pt>
    <dgm:pt modelId="{DB4F145F-8D66-45D6-AE8C-25496DDC9379}" type="pres">
      <dgm:prSet presAssocID="{B56BD57A-418B-47B6-9182-66E64898DF02}" presName="iconBgRect" presStyleLbl="bgShp" presStyleIdx="1" presStyleCnt="5"/>
      <dgm:spPr/>
    </dgm:pt>
    <dgm:pt modelId="{A9C5DCBE-0451-4695-AD03-DB031E80B379}" type="pres">
      <dgm:prSet presAssocID="{B56BD57A-418B-47B6-9182-66E64898DF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D93472C-AB14-4DC7-A397-3B6A65DF887A}" type="pres">
      <dgm:prSet presAssocID="{B56BD57A-418B-47B6-9182-66E64898DF02}" presName="spaceRect" presStyleCnt="0"/>
      <dgm:spPr/>
    </dgm:pt>
    <dgm:pt modelId="{A6F471CA-0FB4-4C11-BD44-F2D2A3E4AA16}" type="pres">
      <dgm:prSet presAssocID="{B56BD57A-418B-47B6-9182-66E64898DF02}" presName="textRect" presStyleLbl="revTx" presStyleIdx="1" presStyleCnt="5">
        <dgm:presLayoutVars>
          <dgm:chMax val="1"/>
          <dgm:chPref val="1"/>
        </dgm:presLayoutVars>
      </dgm:prSet>
      <dgm:spPr/>
    </dgm:pt>
    <dgm:pt modelId="{F1AA7C7B-B8F1-46E4-A540-A1B6BC927874}" type="pres">
      <dgm:prSet presAssocID="{EFF82C89-46FE-4349-A077-1DB5428D2DB4}" presName="sibTrans" presStyleLbl="sibTrans2D1" presStyleIdx="0" presStyleCnt="0"/>
      <dgm:spPr/>
    </dgm:pt>
    <dgm:pt modelId="{CB41A7E9-3436-47EA-9D7F-31235DE1AC6D}" type="pres">
      <dgm:prSet presAssocID="{13C7025B-E820-442D-94C4-50CB6527DFA0}" presName="compNode" presStyleCnt="0"/>
      <dgm:spPr/>
    </dgm:pt>
    <dgm:pt modelId="{94C68AD5-1CD6-46F1-AE9A-84004EDF89E8}" type="pres">
      <dgm:prSet presAssocID="{13C7025B-E820-442D-94C4-50CB6527DFA0}" presName="iconBgRect" presStyleLbl="bgShp" presStyleIdx="2" presStyleCnt="5"/>
      <dgm:spPr/>
    </dgm:pt>
    <dgm:pt modelId="{107F9D28-1F66-41D7-9ED7-503A89332172}" type="pres">
      <dgm:prSet presAssocID="{13C7025B-E820-442D-94C4-50CB6527DFA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D01E678-3ABE-4D70-9072-8A77B2CE150B}" type="pres">
      <dgm:prSet presAssocID="{13C7025B-E820-442D-94C4-50CB6527DFA0}" presName="spaceRect" presStyleCnt="0"/>
      <dgm:spPr/>
    </dgm:pt>
    <dgm:pt modelId="{48AF0345-2B46-43CA-92A3-AE8BC55BAABB}" type="pres">
      <dgm:prSet presAssocID="{13C7025B-E820-442D-94C4-50CB6527DFA0}" presName="textRect" presStyleLbl="revTx" presStyleIdx="2" presStyleCnt="5">
        <dgm:presLayoutVars>
          <dgm:chMax val="1"/>
          <dgm:chPref val="1"/>
        </dgm:presLayoutVars>
      </dgm:prSet>
      <dgm:spPr/>
    </dgm:pt>
    <dgm:pt modelId="{5DC4128C-5386-495F-A917-7685700EA945}" type="pres">
      <dgm:prSet presAssocID="{F088F19F-ABFE-4EC5-8E5F-F5D1B59EB3B9}" presName="sibTrans" presStyleLbl="sibTrans2D1" presStyleIdx="0" presStyleCnt="0"/>
      <dgm:spPr/>
    </dgm:pt>
    <dgm:pt modelId="{6AF6BE18-95CC-4F9A-B64B-6596B1213894}" type="pres">
      <dgm:prSet presAssocID="{F48C7089-A78A-4FD8-BB15-80BF87EA8BE9}" presName="compNode" presStyleCnt="0"/>
      <dgm:spPr/>
    </dgm:pt>
    <dgm:pt modelId="{F52B533A-7145-4D1D-B97A-44107A22C3AC}" type="pres">
      <dgm:prSet presAssocID="{F48C7089-A78A-4FD8-BB15-80BF87EA8BE9}" presName="iconBgRect" presStyleLbl="bgShp" presStyleIdx="3" presStyleCnt="5"/>
      <dgm:spPr/>
    </dgm:pt>
    <dgm:pt modelId="{3C886CB7-D1DC-419A-B5A6-2AFAD342BD05}" type="pres">
      <dgm:prSet presAssocID="{F48C7089-A78A-4FD8-BB15-80BF87EA8BE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C152A957-0F17-4D3C-96F9-762601651FFA}" type="pres">
      <dgm:prSet presAssocID="{F48C7089-A78A-4FD8-BB15-80BF87EA8BE9}" presName="spaceRect" presStyleCnt="0"/>
      <dgm:spPr/>
    </dgm:pt>
    <dgm:pt modelId="{A696166D-DE3B-4199-ABAA-E8DA1D498EAF}" type="pres">
      <dgm:prSet presAssocID="{F48C7089-A78A-4FD8-BB15-80BF87EA8BE9}" presName="textRect" presStyleLbl="revTx" presStyleIdx="3" presStyleCnt="5">
        <dgm:presLayoutVars>
          <dgm:chMax val="1"/>
          <dgm:chPref val="1"/>
        </dgm:presLayoutVars>
      </dgm:prSet>
      <dgm:spPr/>
    </dgm:pt>
    <dgm:pt modelId="{EF7FDE7D-DDB8-4A00-AA79-E0EDAD751B65}" type="pres">
      <dgm:prSet presAssocID="{780D56D3-BD7F-467C-912B-D8E467C855B7}" presName="sibTrans" presStyleLbl="sibTrans2D1" presStyleIdx="0" presStyleCnt="0"/>
      <dgm:spPr/>
    </dgm:pt>
    <dgm:pt modelId="{55406203-7D74-41E2-A18C-B5C7FDA3AC33}" type="pres">
      <dgm:prSet presAssocID="{CE432887-2B89-439D-B8D9-BD8BDB08DB60}" presName="compNode" presStyleCnt="0"/>
      <dgm:spPr/>
    </dgm:pt>
    <dgm:pt modelId="{27E7A641-2D8F-416D-A078-6C99490684D4}" type="pres">
      <dgm:prSet presAssocID="{CE432887-2B89-439D-B8D9-BD8BDB08DB60}" presName="iconBgRect" presStyleLbl="bgShp" presStyleIdx="4" presStyleCnt="5"/>
      <dgm:spPr/>
    </dgm:pt>
    <dgm:pt modelId="{AA6A380B-0AB9-4283-AEE8-CE26F1AEEAAC}" type="pres">
      <dgm:prSet presAssocID="{CE432887-2B89-439D-B8D9-BD8BDB08DB6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iefcase"/>
        </a:ext>
      </dgm:extLst>
    </dgm:pt>
    <dgm:pt modelId="{FBA707A4-90BF-4ED0-BF7E-19E90FE2B3F1}" type="pres">
      <dgm:prSet presAssocID="{CE432887-2B89-439D-B8D9-BD8BDB08DB60}" presName="spaceRect" presStyleCnt="0"/>
      <dgm:spPr/>
    </dgm:pt>
    <dgm:pt modelId="{CE6186A7-1F0A-4C5A-B99C-A8062C5C56EB}" type="pres">
      <dgm:prSet presAssocID="{CE432887-2B89-439D-B8D9-BD8BDB08DB60}" presName="textRect" presStyleLbl="revTx" presStyleIdx="4" presStyleCnt="5">
        <dgm:presLayoutVars>
          <dgm:chMax val="1"/>
          <dgm:chPref val="1"/>
        </dgm:presLayoutVars>
      </dgm:prSet>
      <dgm:spPr/>
    </dgm:pt>
  </dgm:ptLst>
  <dgm:cxnLst>
    <dgm:cxn modelId="{C3E8A82E-F2EF-4EB8-849D-467D301AA08C}" srcId="{698C691C-8DC8-403B-97A0-C447F987477F}" destId="{13C7025B-E820-442D-94C4-50CB6527DFA0}" srcOrd="2" destOrd="0" parTransId="{4AAF00DB-C06A-4E96-9B80-D1B66A0AE911}" sibTransId="{F088F19F-ABFE-4EC5-8E5F-F5D1B59EB3B9}"/>
    <dgm:cxn modelId="{D014923B-1141-4D4B-876E-0FE8A2F7BCCC}" srcId="{698C691C-8DC8-403B-97A0-C447F987477F}" destId="{B56BD57A-418B-47B6-9182-66E64898DF02}" srcOrd="1" destOrd="0" parTransId="{EE63D982-36DD-4FDC-B56D-398D3ACD853D}" sibTransId="{EFF82C89-46FE-4349-A077-1DB5428D2DB4}"/>
    <dgm:cxn modelId="{FC2B425D-D4BA-4F20-8218-5FDAA51F0293}" type="presOf" srcId="{13C7025B-E820-442D-94C4-50CB6527DFA0}" destId="{48AF0345-2B46-43CA-92A3-AE8BC55BAABB}" srcOrd="0" destOrd="0" presId="urn:microsoft.com/office/officeart/2018/2/layout/IconCircleList"/>
    <dgm:cxn modelId="{B2D62342-DE73-47B0-A9F3-DB21D9D055F1}" srcId="{698C691C-8DC8-403B-97A0-C447F987477F}" destId="{CE432887-2B89-439D-B8D9-BD8BDB08DB60}" srcOrd="4" destOrd="0" parTransId="{8CC321FA-9262-4D45-A582-957082A9B4FB}" sibTransId="{5BEC4236-A50A-471B-B749-D47A5007E391}"/>
    <dgm:cxn modelId="{959D3C47-ECB8-4CD2-BF6D-100F46687F72}" type="presOf" srcId="{B56BD57A-418B-47B6-9182-66E64898DF02}" destId="{A6F471CA-0FB4-4C11-BD44-F2D2A3E4AA16}" srcOrd="0" destOrd="0" presId="urn:microsoft.com/office/officeart/2018/2/layout/IconCircleList"/>
    <dgm:cxn modelId="{7F72B167-B93B-43A7-BF9A-706C7618CA5E}" type="presOf" srcId="{780D56D3-BD7F-467C-912B-D8E467C855B7}" destId="{EF7FDE7D-DDB8-4A00-AA79-E0EDAD751B65}" srcOrd="0" destOrd="0" presId="urn:microsoft.com/office/officeart/2018/2/layout/IconCircleList"/>
    <dgm:cxn modelId="{13D42D55-06D1-4C9F-9C32-3CCBE4C5A056}" type="presOf" srcId="{EFF82C89-46FE-4349-A077-1DB5428D2DB4}" destId="{F1AA7C7B-B8F1-46E4-A540-A1B6BC927874}" srcOrd="0" destOrd="0" presId="urn:microsoft.com/office/officeart/2018/2/layout/IconCircleList"/>
    <dgm:cxn modelId="{59DCC87A-52F3-4864-BDC4-E9CA25ED2A9E}" srcId="{698C691C-8DC8-403B-97A0-C447F987477F}" destId="{BA215551-E819-4F96-983F-290F1EA260A8}" srcOrd="0" destOrd="0" parTransId="{5F7A8441-4310-4DF9-AE0A-08D00F6BD9B3}" sibTransId="{A7888FFC-C0E9-4163-B11B-124CC05762A0}"/>
    <dgm:cxn modelId="{9E09CB86-7022-46C0-8921-AE12A5E6B21C}" type="presOf" srcId="{CE432887-2B89-439D-B8D9-BD8BDB08DB60}" destId="{CE6186A7-1F0A-4C5A-B99C-A8062C5C56EB}" srcOrd="0" destOrd="0" presId="urn:microsoft.com/office/officeart/2018/2/layout/IconCircleList"/>
    <dgm:cxn modelId="{0C3EA587-95E4-41AF-8E54-BCA9CE363884}" type="presOf" srcId="{F48C7089-A78A-4FD8-BB15-80BF87EA8BE9}" destId="{A696166D-DE3B-4199-ABAA-E8DA1D498EAF}" srcOrd="0" destOrd="0" presId="urn:microsoft.com/office/officeart/2018/2/layout/IconCircleList"/>
    <dgm:cxn modelId="{83AA79A4-1A3D-45C7-B7AB-D859F2439A63}" type="presOf" srcId="{F088F19F-ABFE-4EC5-8E5F-F5D1B59EB3B9}" destId="{5DC4128C-5386-495F-A917-7685700EA945}" srcOrd="0" destOrd="0" presId="urn:microsoft.com/office/officeart/2018/2/layout/IconCircleList"/>
    <dgm:cxn modelId="{A3C7F7C3-8366-4C47-AC90-91C885DC6FFD}" type="presOf" srcId="{698C691C-8DC8-403B-97A0-C447F987477F}" destId="{C60258EF-C87B-4FCE-B52E-427C65DC25B5}" srcOrd="0" destOrd="0" presId="urn:microsoft.com/office/officeart/2018/2/layout/IconCircleList"/>
    <dgm:cxn modelId="{40C884D9-EB08-4EC1-AFEA-9E25F3B9A09A}" srcId="{698C691C-8DC8-403B-97A0-C447F987477F}" destId="{F48C7089-A78A-4FD8-BB15-80BF87EA8BE9}" srcOrd="3" destOrd="0" parTransId="{5B65D7E1-F1EF-4D52-B428-31896BC70EF5}" sibTransId="{780D56D3-BD7F-467C-912B-D8E467C855B7}"/>
    <dgm:cxn modelId="{F22FEBEA-8DE3-4F48-86D8-47A581741096}" type="presOf" srcId="{BA215551-E819-4F96-983F-290F1EA260A8}" destId="{C93E977C-C01A-4F4F-951B-1F69C424C43D}" srcOrd="0" destOrd="0" presId="urn:microsoft.com/office/officeart/2018/2/layout/IconCircleList"/>
    <dgm:cxn modelId="{DD9B86FA-084B-47FB-8009-26D0D2664DF7}" type="presOf" srcId="{A7888FFC-C0E9-4163-B11B-124CC05762A0}" destId="{601DBD52-930A-4CB3-9222-8A0914B3B884}" srcOrd="0" destOrd="0" presId="urn:microsoft.com/office/officeart/2018/2/layout/IconCircleList"/>
    <dgm:cxn modelId="{0716FD84-A90A-433F-989E-6C97E8AB3327}" type="presParOf" srcId="{C60258EF-C87B-4FCE-B52E-427C65DC25B5}" destId="{8EED78D1-7CA7-4162-9CEB-FABAF896517A}" srcOrd="0" destOrd="0" presId="urn:microsoft.com/office/officeart/2018/2/layout/IconCircleList"/>
    <dgm:cxn modelId="{D6469655-1078-4D91-B812-C0114BFD0B21}" type="presParOf" srcId="{8EED78D1-7CA7-4162-9CEB-FABAF896517A}" destId="{B15B7015-4FE3-4562-B725-5C49AF290EE5}" srcOrd="0" destOrd="0" presId="urn:microsoft.com/office/officeart/2018/2/layout/IconCircleList"/>
    <dgm:cxn modelId="{8CAD4592-7A98-4B1B-97A3-E97F9112060E}" type="presParOf" srcId="{B15B7015-4FE3-4562-B725-5C49AF290EE5}" destId="{431E8032-ACA2-45F2-9196-A9E0A9EF90D3}" srcOrd="0" destOrd="0" presId="urn:microsoft.com/office/officeart/2018/2/layout/IconCircleList"/>
    <dgm:cxn modelId="{947039F3-BF8C-42C9-A6C4-7EACB812AD30}" type="presParOf" srcId="{B15B7015-4FE3-4562-B725-5C49AF290EE5}" destId="{1122E632-9CB9-4C16-AC79-689D36E999AF}" srcOrd="1" destOrd="0" presId="urn:microsoft.com/office/officeart/2018/2/layout/IconCircleList"/>
    <dgm:cxn modelId="{F718EE0C-56DC-44D7-9D22-4086648D47B3}" type="presParOf" srcId="{B15B7015-4FE3-4562-B725-5C49AF290EE5}" destId="{5567F501-52E2-4FEB-AC75-E0AAF110E3CF}" srcOrd="2" destOrd="0" presId="urn:microsoft.com/office/officeart/2018/2/layout/IconCircleList"/>
    <dgm:cxn modelId="{CB10E050-C876-4398-8881-66D27FB57129}" type="presParOf" srcId="{B15B7015-4FE3-4562-B725-5C49AF290EE5}" destId="{C93E977C-C01A-4F4F-951B-1F69C424C43D}" srcOrd="3" destOrd="0" presId="urn:microsoft.com/office/officeart/2018/2/layout/IconCircleList"/>
    <dgm:cxn modelId="{F726F968-A817-4630-BE70-5498C1CA00A3}" type="presParOf" srcId="{8EED78D1-7CA7-4162-9CEB-FABAF896517A}" destId="{601DBD52-930A-4CB3-9222-8A0914B3B884}" srcOrd="1" destOrd="0" presId="urn:microsoft.com/office/officeart/2018/2/layout/IconCircleList"/>
    <dgm:cxn modelId="{80373878-CA0B-4224-AF98-E8B6C8866A9C}" type="presParOf" srcId="{8EED78D1-7CA7-4162-9CEB-FABAF896517A}" destId="{3615B2EC-5FF1-4135-B59E-FE15E9A8CEF5}" srcOrd="2" destOrd="0" presId="urn:microsoft.com/office/officeart/2018/2/layout/IconCircleList"/>
    <dgm:cxn modelId="{8F033855-830C-40DB-8528-5F04B9EADBD1}" type="presParOf" srcId="{3615B2EC-5FF1-4135-B59E-FE15E9A8CEF5}" destId="{DB4F145F-8D66-45D6-AE8C-25496DDC9379}" srcOrd="0" destOrd="0" presId="urn:microsoft.com/office/officeart/2018/2/layout/IconCircleList"/>
    <dgm:cxn modelId="{4CD31E27-3801-4B2B-BCE6-038CED4CFA7A}" type="presParOf" srcId="{3615B2EC-5FF1-4135-B59E-FE15E9A8CEF5}" destId="{A9C5DCBE-0451-4695-AD03-DB031E80B379}" srcOrd="1" destOrd="0" presId="urn:microsoft.com/office/officeart/2018/2/layout/IconCircleList"/>
    <dgm:cxn modelId="{7EE54981-C0D7-4D8D-8010-0BB08BC345D8}" type="presParOf" srcId="{3615B2EC-5FF1-4135-B59E-FE15E9A8CEF5}" destId="{3D93472C-AB14-4DC7-A397-3B6A65DF887A}" srcOrd="2" destOrd="0" presId="urn:microsoft.com/office/officeart/2018/2/layout/IconCircleList"/>
    <dgm:cxn modelId="{C46DDC12-7EA1-4FBE-9F02-4D6517A3F23A}" type="presParOf" srcId="{3615B2EC-5FF1-4135-B59E-FE15E9A8CEF5}" destId="{A6F471CA-0FB4-4C11-BD44-F2D2A3E4AA16}" srcOrd="3" destOrd="0" presId="urn:microsoft.com/office/officeart/2018/2/layout/IconCircleList"/>
    <dgm:cxn modelId="{77A23961-D6C8-4233-AB5B-5B00DE6AA1FF}" type="presParOf" srcId="{8EED78D1-7CA7-4162-9CEB-FABAF896517A}" destId="{F1AA7C7B-B8F1-46E4-A540-A1B6BC927874}" srcOrd="3" destOrd="0" presId="urn:microsoft.com/office/officeart/2018/2/layout/IconCircleList"/>
    <dgm:cxn modelId="{35FAA25D-7C24-4681-8858-8F3683DCD2DA}" type="presParOf" srcId="{8EED78D1-7CA7-4162-9CEB-FABAF896517A}" destId="{CB41A7E9-3436-47EA-9D7F-31235DE1AC6D}" srcOrd="4" destOrd="0" presId="urn:microsoft.com/office/officeart/2018/2/layout/IconCircleList"/>
    <dgm:cxn modelId="{E9D76F44-D190-4A2B-AF2B-6CEFF4E59113}" type="presParOf" srcId="{CB41A7E9-3436-47EA-9D7F-31235DE1AC6D}" destId="{94C68AD5-1CD6-46F1-AE9A-84004EDF89E8}" srcOrd="0" destOrd="0" presId="urn:microsoft.com/office/officeart/2018/2/layout/IconCircleList"/>
    <dgm:cxn modelId="{634EBF50-3435-4389-ACD6-47EA32EB58E1}" type="presParOf" srcId="{CB41A7E9-3436-47EA-9D7F-31235DE1AC6D}" destId="{107F9D28-1F66-41D7-9ED7-503A89332172}" srcOrd="1" destOrd="0" presId="urn:microsoft.com/office/officeart/2018/2/layout/IconCircleList"/>
    <dgm:cxn modelId="{8BCFF36F-7984-4E42-B9EA-8972FCF5446A}" type="presParOf" srcId="{CB41A7E9-3436-47EA-9D7F-31235DE1AC6D}" destId="{AD01E678-3ABE-4D70-9072-8A77B2CE150B}" srcOrd="2" destOrd="0" presId="urn:microsoft.com/office/officeart/2018/2/layout/IconCircleList"/>
    <dgm:cxn modelId="{3C5B12F6-6C6D-4076-BF04-CDB9FAC6CF9F}" type="presParOf" srcId="{CB41A7E9-3436-47EA-9D7F-31235DE1AC6D}" destId="{48AF0345-2B46-43CA-92A3-AE8BC55BAABB}" srcOrd="3" destOrd="0" presId="urn:microsoft.com/office/officeart/2018/2/layout/IconCircleList"/>
    <dgm:cxn modelId="{58E243B6-2C5C-42CC-AAAA-4279D51F676D}" type="presParOf" srcId="{8EED78D1-7CA7-4162-9CEB-FABAF896517A}" destId="{5DC4128C-5386-495F-A917-7685700EA945}" srcOrd="5" destOrd="0" presId="urn:microsoft.com/office/officeart/2018/2/layout/IconCircleList"/>
    <dgm:cxn modelId="{E1573986-3859-4551-9D43-2D8CD03D0C7C}" type="presParOf" srcId="{8EED78D1-7CA7-4162-9CEB-FABAF896517A}" destId="{6AF6BE18-95CC-4F9A-B64B-6596B1213894}" srcOrd="6" destOrd="0" presId="urn:microsoft.com/office/officeart/2018/2/layout/IconCircleList"/>
    <dgm:cxn modelId="{72CC9FD4-251B-4979-B5CC-563E3761C826}" type="presParOf" srcId="{6AF6BE18-95CC-4F9A-B64B-6596B1213894}" destId="{F52B533A-7145-4D1D-B97A-44107A22C3AC}" srcOrd="0" destOrd="0" presId="urn:microsoft.com/office/officeart/2018/2/layout/IconCircleList"/>
    <dgm:cxn modelId="{8B3D9B42-B5AB-4038-A8B7-4B8B7B5FB60A}" type="presParOf" srcId="{6AF6BE18-95CC-4F9A-B64B-6596B1213894}" destId="{3C886CB7-D1DC-419A-B5A6-2AFAD342BD05}" srcOrd="1" destOrd="0" presId="urn:microsoft.com/office/officeart/2018/2/layout/IconCircleList"/>
    <dgm:cxn modelId="{3BB80AEC-3FB9-489C-8B11-FF01C6FC8BA1}" type="presParOf" srcId="{6AF6BE18-95CC-4F9A-B64B-6596B1213894}" destId="{C152A957-0F17-4D3C-96F9-762601651FFA}" srcOrd="2" destOrd="0" presId="urn:microsoft.com/office/officeart/2018/2/layout/IconCircleList"/>
    <dgm:cxn modelId="{8D784CE0-F1F8-4D92-803B-F3271E339E43}" type="presParOf" srcId="{6AF6BE18-95CC-4F9A-B64B-6596B1213894}" destId="{A696166D-DE3B-4199-ABAA-E8DA1D498EAF}" srcOrd="3" destOrd="0" presId="urn:microsoft.com/office/officeart/2018/2/layout/IconCircleList"/>
    <dgm:cxn modelId="{46E6880F-9886-4C95-8733-DE7FF9EF7980}" type="presParOf" srcId="{8EED78D1-7CA7-4162-9CEB-FABAF896517A}" destId="{EF7FDE7D-DDB8-4A00-AA79-E0EDAD751B65}" srcOrd="7" destOrd="0" presId="urn:microsoft.com/office/officeart/2018/2/layout/IconCircleList"/>
    <dgm:cxn modelId="{0FAD4161-1985-424B-8915-CFE706E7C46B}" type="presParOf" srcId="{8EED78D1-7CA7-4162-9CEB-FABAF896517A}" destId="{55406203-7D74-41E2-A18C-B5C7FDA3AC33}" srcOrd="8" destOrd="0" presId="urn:microsoft.com/office/officeart/2018/2/layout/IconCircleList"/>
    <dgm:cxn modelId="{F4EA604E-33C0-41EE-AF01-8BD97A92BE7C}" type="presParOf" srcId="{55406203-7D74-41E2-A18C-B5C7FDA3AC33}" destId="{27E7A641-2D8F-416D-A078-6C99490684D4}" srcOrd="0" destOrd="0" presId="urn:microsoft.com/office/officeart/2018/2/layout/IconCircleList"/>
    <dgm:cxn modelId="{6B9D82D7-CC23-4433-9CFC-E3DF75DF65AF}" type="presParOf" srcId="{55406203-7D74-41E2-A18C-B5C7FDA3AC33}" destId="{AA6A380B-0AB9-4283-AEE8-CE26F1AEEAAC}" srcOrd="1" destOrd="0" presId="urn:microsoft.com/office/officeart/2018/2/layout/IconCircleList"/>
    <dgm:cxn modelId="{3C53FDB7-7DA7-43C3-BF89-56D92802C9C1}" type="presParOf" srcId="{55406203-7D74-41E2-A18C-B5C7FDA3AC33}" destId="{FBA707A4-90BF-4ED0-BF7E-19E90FE2B3F1}" srcOrd="2" destOrd="0" presId="urn:microsoft.com/office/officeart/2018/2/layout/IconCircleList"/>
    <dgm:cxn modelId="{002E9828-9CE4-4A4A-82BC-A93C0F8F2F2E}" type="presParOf" srcId="{55406203-7D74-41E2-A18C-B5C7FDA3AC33}" destId="{CE6186A7-1F0A-4C5A-B99C-A8062C5C56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68779-EE6A-43AC-BA51-41A8A8A190A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773011-9FAA-4BCF-82B5-A00EF2D10E21}">
      <dgm:prSet/>
      <dgm:spPr/>
      <dgm:t>
        <a:bodyPr/>
        <a:lstStyle/>
        <a:p>
          <a:r>
            <a:rPr lang="en-IE" b="1" dirty="0"/>
            <a:t>Objective</a:t>
          </a:r>
          <a:r>
            <a:rPr lang="en-IE" dirty="0"/>
            <a:t> - Prediction of energy used in households mainly focusing on the electric energy. The energy used calculated in KWH will act as the target.</a:t>
          </a:r>
          <a:endParaRPr lang="en-US" dirty="0"/>
        </a:p>
      </dgm:t>
    </dgm:pt>
    <dgm:pt modelId="{E2251E6E-0A31-4D01-B220-8A976B9F5B3A}" type="parTrans" cxnId="{4F0AFF4A-1ABA-4287-A493-8129DC7B629F}">
      <dgm:prSet/>
      <dgm:spPr/>
      <dgm:t>
        <a:bodyPr/>
        <a:lstStyle/>
        <a:p>
          <a:endParaRPr lang="en-US"/>
        </a:p>
      </dgm:t>
    </dgm:pt>
    <dgm:pt modelId="{025DAD46-18B9-4AB6-A662-7705B18E0232}" type="sibTrans" cxnId="{4F0AFF4A-1ABA-4287-A493-8129DC7B629F}">
      <dgm:prSet/>
      <dgm:spPr/>
      <dgm:t>
        <a:bodyPr/>
        <a:lstStyle/>
        <a:p>
          <a:endParaRPr lang="en-US"/>
        </a:p>
      </dgm:t>
    </dgm:pt>
    <dgm:pt modelId="{FEF7ECDF-CA20-43E6-9C1D-742A098429BE}">
      <dgm:prSet/>
      <dgm:spPr/>
      <dgm:t>
        <a:bodyPr/>
        <a:lstStyle/>
        <a:p>
          <a:r>
            <a:rPr lang="en-IE" b="1" dirty="0"/>
            <a:t>Project Plan </a:t>
          </a:r>
          <a:r>
            <a:rPr lang="en-IE" dirty="0"/>
            <a:t>– To get the </a:t>
          </a:r>
          <a:r>
            <a:rPr lang="en-GB" dirty="0"/>
            <a:t>all the specific details, inputs, outputs, necessary resources and dependencies.</a:t>
          </a:r>
          <a:endParaRPr lang="en-US" dirty="0"/>
        </a:p>
      </dgm:t>
    </dgm:pt>
    <dgm:pt modelId="{7CD637C0-8C93-453C-A348-D803406415B2}" type="parTrans" cxnId="{70460FC2-DFCB-46CD-87EC-79D4437401B5}">
      <dgm:prSet/>
      <dgm:spPr/>
      <dgm:t>
        <a:bodyPr/>
        <a:lstStyle/>
        <a:p>
          <a:endParaRPr lang="en-US"/>
        </a:p>
      </dgm:t>
    </dgm:pt>
    <dgm:pt modelId="{7FD64F8C-9AF3-4B1F-93A7-E0C0E73C130A}" type="sibTrans" cxnId="{70460FC2-DFCB-46CD-87EC-79D4437401B5}">
      <dgm:prSet/>
      <dgm:spPr/>
      <dgm:t>
        <a:bodyPr/>
        <a:lstStyle/>
        <a:p>
          <a:endParaRPr lang="en-US"/>
        </a:p>
      </dgm:t>
    </dgm:pt>
    <dgm:pt modelId="{637A0C56-5254-4A4F-A3B7-A16CD31A1309}">
      <dgm:prSet/>
      <dgm:spPr/>
      <dgm:t>
        <a:bodyPr/>
        <a:lstStyle/>
        <a:p>
          <a:r>
            <a:rPr lang="en-IE" b="1" dirty="0"/>
            <a:t>Tools and techniques </a:t>
          </a:r>
          <a:r>
            <a:rPr lang="en-IE" dirty="0"/>
            <a:t>– </a:t>
          </a:r>
          <a:r>
            <a:rPr lang="en-IE" dirty="0" err="1"/>
            <a:t>Inorder</a:t>
          </a:r>
          <a:r>
            <a:rPr lang="en-IE" dirty="0"/>
            <a:t> to achieve the goal a machine learning model is proposed and compared with few other models using Python and R.</a:t>
          </a:r>
          <a:endParaRPr lang="en-US" dirty="0"/>
        </a:p>
      </dgm:t>
    </dgm:pt>
    <dgm:pt modelId="{37F90C69-E13E-4A11-BDAE-499CC5D4E88A}" type="parTrans" cxnId="{4B1DBEB6-C7F4-4830-B161-101885876410}">
      <dgm:prSet/>
      <dgm:spPr/>
      <dgm:t>
        <a:bodyPr/>
        <a:lstStyle/>
        <a:p>
          <a:endParaRPr lang="en-US"/>
        </a:p>
      </dgm:t>
    </dgm:pt>
    <dgm:pt modelId="{108A857A-8D47-42E4-89CC-FFB9B7E87EAF}" type="sibTrans" cxnId="{4B1DBEB6-C7F4-4830-B161-101885876410}">
      <dgm:prSet/>
      <dgm:spPr/>
      <dgm:t>
        <a:bodyPr/>
        <a:lstStyle/>
        <a:p>
          <a:endParaRPr lang="en-US"/>
        </a:p>
      </dgm:t>
    </dgm:pt>
    <dgm:pt modelId="{5B4F59D8-8BE1-4532-BEC2-E7E12DC039F0}" type="pres">
      <dgm:prSet presAssocID="{14468779-EE6A-43AC-BA51-41A8A8A190A9}" presName="root" presStyleCnt="0">
        <dgm:presLayoutVars>
          <dgm:dir/>
          <dgm:resizeHandles val="exact"/>
        </dgm:presLayoutVars>
      </dgm:prSet>
      <dgm:spPr/>
    </dgm:pt>
    <dgm:pt modelId="{85D76B63-297B-4392-8F56-0A0B3A63FF8A}" type="pres">
      <dgm:prSet presAssocID="{3E773011-9FAA-4BCF-82B5-A00EF2D10E21}" presName="compNode" presStyleCnt="0"/>
      <dgm:spPr/>
    </dgm:pt>
    <dgm:pt modelId="{D8C94118-104C-4B77-A972-0675EBE3461F}" type="pres">
      <dgm:prSet presAssocID="{3E773011-9FAA-4BCF-82B5-A00EF2D10E21}" presName="bgRect" presStyleLbl="bgShp" presStyleIdx="0" presStyleCnt="3"/>
      <dgm:spPr/>
    </dgm:pt>
    <dgm:pt modelId="{FDA6F67A-9955-4152-84C8-287E554BB6D5}" type="pres">
      <dgm:prSet presAssocID="{3E773011-9FAA-4BCF-82B5-A00EF2D10E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AB8CEC3E-EC1A-4779-8354-2D3619E6E6D6}" type="pres">
      <dgm:prSet presAssocID="{3E773011-9FAA-4BCF-82B5-A00EF2D10E21}" presName="spaceRect" presStyleCnt="0"/>
      <dgm:spPr/>
    </dgm:pt>
    <dgm:pt modelId="{5ACE4605-4E12-4DCF-BDCD-D04AF3B8D8B1}" type="pres">
      <dgm:prSet presAssocID="{3E773011-9FAA-4BCF-82B5-A00EF2D10E21}" presName="parTx" presStyleLbl="revTx" presStyleIdx="0" presStyleCnt="3" custScaleX="108432">
        <dgm:presLayoutVars>
          <dgm:chMax val="0"/>
          <dgm:chPref val="0"/>
        </dgm:presLayoutVars>
      </dgm:prSet>
      <dgm:spPr/>
    </dgm:pt>
    <dgm:pt modelId="{5D245C11-BB8D-456B-9706-65ED04F7E93F}" type="pres">
      <dgm:prSet presAssocID="{025DAD46-18B9-4AB6-A662-7705B18E0232}" presName="sibTrans" presStyleCnt="0"/>
      <dgm:spPr/>
    </dgm:pt>
    <dgm:pt modelId="{6F8F957A-FD30-4F7F-AE72-8F8609A259F3}" type="pres">
      <dgm:prSet presAssocID="{FEF7ECDF-CA20-43E6-9C1D-742A098429BE}" presName="compNode" presStyleCnt="0"/>
      <dgm:spPr/>
    </dgm:pt>
    <dgm:pt modelId="{D243E10C-13CD-404A-A09B-4D43341716C6}" type="pres">
      <dgm:prSet presAssocID="{FEF7ECDF-CA20-43E6-9C1D-742A098429BE}" presName="bgRect" presStyleLbl="bgShp" presStyleIdx="1" presStyleCnt="3"/>
      <dgm:spPr/>
    </dgm:pt>
    <dgm:pt modelId="{C374630D-59A6-47C0-B1B0-20E3540A11AF}" type="pres">
      <dgm:prSet presAssocID="{FEF7ECDF-CA20-43E6-9C1D-742A098429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A7AC389D-2923-4F7F-B6DE-7A3A76B6CC46}" type="pres">
      <dgm:prSet presAssocID="{FEF7ECDF-CA20-43E6-9C1D-742A098429BE}" presName="spaceRect" presStyleCnt="0"/>
      <dgm:spPr/>
    </dgm:pt>
    <dgm:pt modelId="{590C96B3-BDB6-4390-A407-35CC48C83BB7}" type="pres">
      <dgm:prSet presAssocID="{FEF7ECDF-CA20-43E6-9C1D-742A098429BE}" presName="parTx" presStyleLbl="revTx" presStyleIdx="1" presStyleCnt="3">
        <dgm:presLayoutVars>
          <dgm:chMax val="0"/>
          <dgm:chPref val="0"/>
        </dgm:presLayoutVars>
      </dgm:prSet>
      <dgm:spPr/>
    </dgm:pt>
    <dgm:pt modelId="{3BF94FFD-1CE3-44E2-AB0F-5C997F7A9E65}" type="pres">
      <dgm:prSet presAssocID="{7FD64F8C-9AF3-4B1F-93A7-E0C0E73C130A}" presName="sibTrans" presStyleCnt="0"/>
      <dgm:spPr/>
    </dgm:pt>
    <dgm:pt modelId="{2BDA3B23-71C8-429B-B7E0-FB757AB533C2}" type="pres">
      <dgm:prSet presAssocID="{637A0C56-5254-4A4F-A3B7-A16CD31A1309}" presName="compNode" presStyleCnt="0"/>
      <dgm:spPr/>
    </dgm:pt>
    <dgm:pt modelId="{1B3B52B4-3C0C-4E5C-B6B0-9F1C8C9B4159}" type="pres">
      <dgm:prSet presAssocID="{637A0C56-5254-4A4F-A3B7-A16CD31A1309}" presName="bgRect" presStyleLbl="bgShp" presStyleIdx="2" presStyleCnt="3"/>
      <dgm:spPr/>
    </dgm:pt>
    <dgm:pt modelId="{0E9BF9D5-F76E-456C-B7AF-975E78330F95}" type="pres">
      <dgm:prSet presAssocID="{637A0C56-5254-4A4F-A3B7-A16CD31A13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A6DC752-CCCF-4524-BACF-75FA79DFF7D1}" type="pres">
      <dgm:prSet presAssocID="{637A0C56-5254-4A4F-A3B7-A16CD31A1309}" presName="spaceRect" presStyleCnt="0"/>
      <dgm:spPr/>
    </dgm:pt>
    <dgm:pt modelId="{68935743-0A24-4B7A-99F0-E0696355C043}" type="pres">
      <dgm:prSet presAssocID="{637A0C56-5254-4A4F-A3B7-A16CD31A1309}" presName="parTx" presStyleLbl="revTx" presStyleIdx="2" presStyleCnt="3">
        <dgm:presLayoutVars>
          <dgm:chMax val="0"/>
          <dgm:chPref val="0"/>
        </dgm:presLayoutVars>
      </dgm:prSet>
      <dgm:spPr/>
    </dgm:pt>
  </dgm:ptLst>
  <dgm:cxnLst>
    <dgm:cxn modelId="{4F0AFF4A-1ABA-4287-A493-8129DC7B629F}" srcId="{14468779-EE6A-43AC-BA51-41A8A8A190A9}" destId="{3E773011-9FAA-4BCF-82B5-A00EF2D10E21}" srcOrd="0" destOrd="0" parTransId="{E2251E6E-0A31-4D01-B220-8A976B9F5B3A}" sibTransId="{025DAD46-18B9-4AB6-A662-7705B18E0232}"/>
    <dgm:cxn modelId="{9319447C-2C08-4003-8C4E-537210F9218F}" type="presOf" srcId="{3E773011-9FAA-4BCF-82B5-A00EF2D10E21}" destId="{5ACE4605-4E12-4DCF-BDCD-D04AF3B8D8B1}" srcOrd="0" destOrd="0" presId="urn:microsoft.com/office/officeart/2018/2/layout/IconVerticalSolidList"/>
    <dgm:cxn modelId="{DF39A5A4-1112-4AB4-93A4-2894F5B87C22}" type="presOf" srcId="{14468779-EE6A-43AC-BA51-41A8A8A190A9}" destId="{5B4F59D8-8BE1-4532-BEC2-E7E12DC039F0}" srcOrd="0" destOrd="0" presId="urn:microsoft.com/office/officeart/2018/2/layout/IconVerticalSolidList"/>
    <dgm:cxn modelId="{4B1DBEB6-C7F4-4830-B161-101885876410}" srcId="{14468779-EE6A-43AC-BA51-41A8A8A190A9}" destId="{637A0C56-5254-4A4F-A3B7-A16CD31A1309}" srcOrd="2" destOrd="0" parTransId="{37F90C69-E13E-4A11-BDAE-499CC5D4E88A}" sibTransId="{108A857A-8D47-42E4-89CC-FFB9B7E87EAF}"/>
    <dgm:cxn modelId="{70460FC2-DFCB-46CD-87EC-79D4437401B5}" srcId="{14468779-EE6A-43AC-BA51-41A8A8A190A9}" destId="{FEF7ECDF-CA20-43E6-9C1D-742A098429BE}" srcOrd="1" destOrd="0" parTransId="{7CD637C0-8C93-453C-A348-D803406415B2}" sibTransId="{7FD64F8C-9AF3-4B1F-93A7-E0C0E73C130A}"/>
    <dgm:cxn modelId="{F7404FD8-FF30-4BA2-9EE1-A9DA73574EAD}" type="presOf" srcId="{637A0C56-5254-4A4F-A3B7-A16CD31A1309}" destId="{68935743-0A24-4B7A-99F0-E0696355C043}" srcOrd="0" destOrd="0" presId="urn:microsoft.com/office/officeart/2018/2/layout/IconVerticalSolidList"/>
    <dgm:cxn modelId="{448034E9-7BF5-4928-BDE8-15F22B6C583A}" type="presOf" srcId="{FEF7ECDF-CA20-43E6-9C1D-742A098429BE}" destId="{590C96B3-BDB6-4390-A407-35CC48C83BB7}" srcOrd="0" destOrd="0" presId="urn:microsoft.com/office/officeart/2018/2/layout/IconVerticalSolidList"/>
    <dgm:cxn modelId="{67D4BD10-8F18-42DC-A11F-A95539C54A60}" type="presParOf" srcId="{5B4F59D8-8BE1-4532-BEC2-E7E12DC039F0}" destId="{85D76B63-297B-4392-8F56-0A0B3A63FF8A}" srcOrd="0" destOrd="0" presId="urn:microsoft.com/office/officeart/2018/2/layout/IconVerticalSolidList"/>
    <dgm:cxn modelId="{81978787-24DF-4C7B-802A-72F914429F4F}" type="presParOf" srcId="{85D76B63-297B-4392-8F56-0A0B3A63FF8A}" destId="{D8C94118-104C-4B77-A972-0675EBE3461F}" srcOrd="0" destOrd="0" presId="urn:microsoft.com/office/officeart/2018/2/layout/IconVerticalSolidList"/>
    <dgm:cxn modelId="{706D70C9-7455-4916-B5FA-DE1105402BFF}" type="presParOf" srcId="{85D76B63-297B-4392-8F56-0A0B3A63FF8A}" destId="{FDA6F67A-9955-4152-84C8-287E554BB6D5}" srcOrd="1" destOrd="0" presId="urn:microsoft.com/office/officeart/2018/2/layout/IconVerticalSolidList"/>
    <dgm:cxn modelId="{7D51D366-C6E4-4856-B74F-73D2C7044782}" type="presParOf" srcId="{85D76B63-297B-4392-8F56-0A0B3A63FF8A}" destId="{AB8CEC3E-EC1A-4779-8354-2D3619E6E6D6}" srcOrd="2" destOrd="0" presId="urn:microsoft.com/office/officeart/2018/2/layout/IconVerticalSolidList"/>
    <dgm:cxn modelId="{7FF0756B-5DA8-4307-A3B0-8A69A50372C3}" type="presParOf" srcId="{85D76B63-297B-4392-8F56-0A0B3A63FF8A}" destId="{5ACE4605-4E12-4DCF-BDCD-D04AF3B8D8B1}" srcOrd="3" destOrd="0" presId="urn:microsoft.com/office/officeart/2018/2/layout/IconVerticalSolidList"/>
    <dgm:cxn modelId="{5BDC3863-DD53-4D65-A66D-B2491D59767F}" type="presParOf" srcId="{5B4F59D8-8BE1-4532-BEC2-E7E12DC039F0}" destId="{5D245C11-BB8D-456B-9706-65ED04F7E93F}" srcOrd="1" destOrd="0" presId="urn:microsoft.com/office/officeart/2018/2/layout/IconVerticalSolidList"/>
    <dgm:cxn modelId="{12C734C3-1F38-42CD-B4B6-5D50E5F00E2D}" type="presParOf" srcId="{5B4F59D8-8BE1-4532-BEC2-E7E12DC039F0}" destId="{6F8F957A-FD30-4F7F-AE72-8F8609A259F3}" srcOrd="2" destOrd="0" presId="urn:microsoft.com/office/officeart/2018/2/layout/IconVerticalSolidList"/>
    <dgm:cxn modelId="{6571082F-BA9D-4C3C-8855-EA500C59C8FC}" type="presParOf" srcId="{6F8F957A-FD30-4F7F-AE72-8F8609A259F3}" destId="{D243E10C-13CD-404A-A09B-4D43341716C6}" srcOrd="0" destOrd="0" presId="urn:microsoft.com/office/officeart/2018/2/layout/IconVerticalSolidList"/>
    <dgm:cxn modelId="{5B0EC45F-1566-41CE-85F7-47DBE0ECDE6E}" type="presParOf" srcId="{6F8F957A-FD30-4F7F-AE72-8F8609A259F3}" destId="{C374630D-59A6-47C0-B1B0-20E3540A11AF}" srcOrd="1" destOrd="0" presId="urn:microsoft.com/office/officeart/2018/2/layout/IconVerticalSolidList"/>
    <dgm:cxn modelId="{4E5CD586-7B8C-4F19-AB65-73EAF7871E88}" type="presParOf" srcId="{6F8F957A-FD30-4F7F-AE72-8F8609A259F3}" destId="{A7AC389D-2923-4F7F-B6DE-7A3A76B6CC46}" srcOrd="2" destOrd="0" presId="urn:microsoft.com/office/officeart/2018/2/layout/IconVerticalSolidList"/>
    <dgm:cxn modelId="{829124FE-5DE0-47DF-9132-B27479CC73AC}" type="presParOf" srcId="{6F8F957A-FD30-4F7F-AE72-8F8609A259F3}" destId="{590C96B3-BDB6-4390-A407-35CC48C83BB7}" srcOrd="3" destOrd="0" presId="urn:microsoft.com/office/officeart/2018/2/layout/IconVerticalSolidList"/>
    <dgm:cxn modelId="{0DE23708-7809-4553-9457-5975E9E82C64}" type="presParOf" srcId="{5B4F59D8-8BE1-4532-BEC2-E7E12DC039F0}" destId="{3BF94FFD-1CE3-44E2-AB0F-5C997F7A9E65}" srcOrd="3" destOrd="0" presId="urn:microsoft.com/office/officeart/2018/2/layout/IconVerticalSolidList"/>
    <dgm:cxn modelId="{2C6E040B-6EE0-44E5-87DA-E3F9BDDC9B96}" type="presParOf" srcId="{5B4F59D8-8BE1-4532-BEC2-E7E12DC039F0}" destId="{2BDA3B23-71C8-429B-B7E0-FB757AB533C2}" srcOrd="4" destOrd="0" presId="urn:microsoft.com/office/officeart/2018/2/layout/IconVerticalSolidList"/>
    <dgm:cxn modelId="{11732B3D-AE26-4463-AB7E-06681E822480}" type="presParOf" srcId="{2BDA3B23-71C8-429B-B7E0-FB757AB533C2}" destId="{1B3B52B4-3C0C-4E5C-B6B0-9F1C8C9B4159}" srcOrd="0" destOrd="0" presId="urn:microsoft.com/office/officeart/2018/2/layout/IconVerticalSolidList"/>
    <dgm:cxn modelId="{1EF3B27F-33DF-4C1A-B1F3-325915524DB9}" type="presParOf" srcId="{2BDA3B23-71C8-429B-B7E0-FB757AB533C2}" destId="{0E9BF9D5-F76E-456C-B7AF-975E78330F95}" srcOrd="1" destOrd="0" presId="urn:microsoft.com/office/officeart/2018/2/layout/IconVerticalSolidList"/>
    <dgm:cxn modelId="{830493A2-A277-4163-BBD5-4F24F75B34C2}" type="presParOf" srcId="{2BDA3B23-71C8-429B-B7E0-FB757AB533C2}" destId="{6A6DC752-CCCF-4524-BACF-75FA79DFF7D1}" srcOrd="2" destOrd="0" presId="urn:microsoft.com/office/officeart/2018/2/layout/IconVerticalSolidList"/>
    <dgm:cxn modelId="{E2570FC3-C7E3-4E03-94F5-E653705A37C6}" type="presParOf" srcId="{2BDA3B23-71C8-429B-B7E0-FB757AB533C2}" destId="{68935743-0A24-4B7A-99F0-E0696355C0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E8032-ACA2-45F2-9196-A9E0A9EF90D3}">
      <dsp:nvSpPr>
        <dsp:cNvPr id="0" name=""/>
        <dsp:cNvSpPr/>
      </dsp:nvSpPr>
      <dsp:spPr>
        <a:xfrm>
          <a:off x="82613" y="90855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2E632-9CB9-4C16-AC79-689D36E999AF}">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E977C-C01A-4F4F-951B-1F69C424C43D}">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E" sz="2400" kern="1200" dirty="0"/>
            <a:t>Introduction</a:t>
          </a:r>
          <a:endParaRPr lang="en-US" sz="2400" kern="1200" dirty="0"/>
        </a:p>
      </dsp:txBody>
      <dsp:txXfrm>
        <a:off x="1172126" y="908559"/>
        <a:ext cx="2114937" cy="897246"/>
      </dsp:txXfrm>
    </dsp:sp>
    <dsp:sp modelId="{DB4F145F-8D66-45D6-AE8C-25496DDC9379}">
      <dsp:nvSpPr>
        <dsp:cNvPr id="0" name=""/>
        <dsp:cNvSpPr/>
      </dsp:nvSpPr>
      <dsp:spPr>
        <a:xfrm>
          <a:off x="3655575" y="908559"/>
          <a:ext cx="897246" cy="897246"/>
        </a:xfrm>
        <a:prstGeom prst="ellipse">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dsp:style>
    </dsp:sp>
    <dsp:sp modelId="{A9C5DCBE-0451-4695-AD03-DB031E80B37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F471CA-0FB4-4C11-BD44-F2D2A3E4AA16}">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E" sz="2400" kern="1200"/>
            <a:t>Literature Review</a:t>
          </a:r>
          <a:endParaRPr lang="en-US" sz="2400" kern="1200"/>
        </a:p>
      </dsp:txBody>
      <dsp:txXfrm>
        <a:off x="4745088" y="908559"/>
        <a:ext cx="2114937" cy="897246"/>
      </dsp:txXfrm>
    </dsp:sp>
    <dsp:sp modelId="{94C68AD5-1CD6-46F1-AE9A-84004EDF89E8}">
      <dsp:nvSpPr>
        <dsp:cNvPr id="0" name=""/>
        <dsp:cNvSpPr/>
      </dsp:nvSpPr>
      <dsp:spPr>
        <a:xfrm>
          <a:off x="7228536" y="908559"/>
          <a:ext cx="897246" cy="897246"/>
        </a:xfrm>
        <a:prstGeom prst="ellipse">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107F9D28-1F66-41D7-9ED7-503A8933217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F0345-2B46-43CA-92A3-AE8BC55BAABB}">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E" sz="2400" kern="1200"/>
            <a:t>Methodology Used</a:t>
          </a:r>
          <a:endParaRPr lang="en-US" sz="2400" kern="1200"/>
        </a:p>
      </dsp:txBody>
      <dsp:txXfrm>
        <a:off x="8318049" y="908559"/>
        <a:ext cx="2114937" cy="897246"/>
      </dsp:txXfrm>
    </dsp:sp>
    <dsp:sp modelId="{F52B533A-7145-4D1D-B97A-44107A22C3AC}">
      <dsp:nvSpPr>
        <dsp:cNvPr id="0" name=""/>
        <dsp:cNvSpPr/>
      </dsp:nvSpPr>
      <dsp:spPr>
        <a:xfrm>
          <a:off x="82613" y="2545532"/>
          <a:ext cx="897246" cy="897246"/>
        </a:xfrm>
        <a:prstGeom prst="ellipse">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dsp:style>
    </dsp:sp>
    <dsp:sp modelId="{3C886CB7-D1DC-419A-B5A6-2AFAD342BD05}">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96166D-DE3B-4199-ABAA-E8DA1D498EAF}">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E" sz="2400" kern="1200"/>
            <a:t>Conclusion</a:t>
          </a:r>
          <a:endParaRPr lang="en-US" sz="2400" kern="1200"/>
        </a:p>
      </dsp:txBody>
      <dsp:txXfrm>
        <a:off x="1172126" y="2545532"/>
        <a:ext cx="2114937" cy="897246"/>
      </dsp:txXfrm>
    </dsp:sp>
    <dsp:sp modelId="{27E7A641-2D8F-416D-A078-6C99490684D4}">
      <dsp:nvSpPr>
        <dsp:cNvPr id="0" name=""/>
        <dsp:cNvSpPr/>
      </dsp:nvSpPr>
      <dsp:spPr>
        <a:xfrm>
          <a:off x="3655575" y="2545532"/>
          <a:ext cx="897246" cy="897246"/>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AA6A380B-0AB9-4283-AEE8-CE26F1AEEAAC}">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186A7-1F0A-4C5A-B99C-A8062C5C56EB}">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E" sz="2400" kern="1200"/>
            <a:t>Future Work</a:t>
          </a:r>
          <a:endParaRPr lang="en-US" sz="2400" kern="1200"/>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4118-104C-4B77-A972-0675EBE3461F}">
      <dsp:nvSpPr>
        <dsp:cNvPr id="0" name=""/>
        <dsp:cNvSpPr/>
      </dsp:nvSpPr>
      <dsp:spPr>
        <a:xfrm>
          <a:off x="-107394" y="7302"/>
          <a:ext cx="6683374" cy="13120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6F67A-9955-4152-84C8-287E554BB6D5}">
      <dsp:nvSpPr>
        <dsp:cNvPr id="0" name=""/>
        <dsp:cNvSpPr/>
      </dsp:nvSpPr>
      <dsp:spPr>
        <a:xfrm>
          <a:off x="289512" y="302523"/>
          <a:ext cx="721650" cy="72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CE4605-4E12-4DCF-BDCD-D04AF3B8D8B1}">
      <dsp:nvSpPr>
        <dsp:cNvPr id="0" name=""/>
        <dsp:cNvSpPr/>
      </dsp:nvSpPr>
      <dsp:spPr>
        <a:xfrm>
          <a:off x="1190316" y="7302"/>
          <a:ext cx="5600453" cy="131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63" tIns="138863" rIns="138863" bIns="138863" numCol="1" spcCol="1270" anchor="ctr" anchorCtr="0">
          <a:noAutofit/>
        </a:bodyPr>
        <a:lstStyle/>
        <a:p>
          <a:pPr marL="0" lvl="0" indent="0" algn="l" defTabSz="800100">
            <a:lnSpc>
              <a:spcPct val="90000"/>
            </a:lnSpc>
            <a:spcBef>
              <a:spcPct val="0"/>
            </a:spcBef>
            <a:spcAft>
              <a:spcPct val="35000"/>
            </a:spcAft>
            <a:buNone/>
          </a:pPr>
          <a:r>
            <a:rPr lang="en-IE" sz="1800" b="1" kern="1200" dirty="0"/>
            <a:t>Objective</a:t>
          </a:r>
          <a:r>
            <a:rPr lang="en-IE" sz="1800" kern="1200" dirty="0"/>
            <a:t> - Prediction of energy used in households mainly focusing on the electric energy. The energy used calculated in KWH will act as the target.</a:t>
          </a:r>
          <a:endParaRPr lang="en-US" sz="1800" kern="1200" dirty="0"/>
        </a:p>
      </dsp:txBody>
      <dsp:txXfrm>
        <a:off x="1190316" y="7302"/>
        <a:ext cx="5600453" cy="1312091"/>
      </dsp:txXfrm>
    </dsp:sp>
    <dsp:sp modelId="{D243E10C-13CD-404A-A09B-4D43341716C6}">
      <dsp:nvSpPr>
        <dsp:cNvPr id="0" name=""/>
        <dsp:cNvSpPr/>
      </dsp:nvSpPr>
      <dsp:spPr>
        <a:xfrm>
          <a:off x="-107394" y="1647416"/>
          <a:ext cx="6683374" cy="13120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4630D-59A6-47C0-B1B0-20E3540A11AF}">
      <dsp:nvSpPr>
        <dsp:cNvPr id="0" name=""/>
        <dsp:cNvSpPr/>
      </dsp:nvSpPr>
      <dsp:spPr>
        <a:xfrm>
          <a:off x="289512" y="1942637"/>
          <a:ext cx="721650" cy="72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C96B3-BDB6-4390-A407-35CC48C83BB7}">
      <dsp:nvSpPr>
        <dsp:cNvPr id="0" name=""/>
        <dsp:cNvSpPr/>
      </dsp:nvSpPr>
      <dsp:spPr>
        <a:xfrm>
          <a:off x="1408070" y="1647416"/>
          <a:ext cx="5164945" cy="131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63" tIns="138863" rIns="138863" bIns="138863" numCol="1" spcCol="1270" anchor="ctr" anchorCtr="0">
          <a:noAutofit/>
        </a:bodyPr>
        <a:lstStyle/>
        <a:p>
          <a:pPr marL="0" lvl="0" indent="0" algn="l" defTabSz="800100">
            <a:lnSpc>
              <a:spcPct val="90000"/>
            </a:lnSpc>
            <a:spcBef>
              <a:spcPct val="0"/>
            </a:spcBef>
            <a:spcAft>
              <a:spcPct val="35000"/>
            </a:spcAft>
            <a:buNone/>
          </a:pPr>
          <a:r>
            <a:rPr lang="en-IE" sz="1800" b="1" kern="1200" dirty="0"/>
            <a:t>Project Plan </a:t>
          </a:r>
          <a:r>
            <a:rPr lang="en-IE" sz="1800" kern="1200" dirty="0"/>
            <a:t>– To get the </a:t>
          </a:r>
          <a:r>
            <a:rPr lang="en-GB" sz="1800" kern="1200" dirty="0"/>
            <a:t>all the specific details, inputs, outputs, necessary resources and dependencies.</a:t>
          </a:r>
          <a:endParaRPr lang="en-US" sz="1800" kern="1200" dirty="0"/>
        </a:p>
      </dsp:txBody>
      <dsp:txXfrm>
        <a:off x="1408070" y="1647416"/>
        <a:ext cx="5164945" cy="1312091"/>
      </dsp:txXfrm>
    </dsp:sp>
    <dsp:sp modelId="{1B3B52B4-3C0C-4E5C-B6B0-9F1C8C9B4159}">
      <dsp:nvSpPr>
        <dsp:cNvPr id="0" name=""/>
        <dsp:cNvSpPr/>
      </dsp:nvSpPr>
      <dsp:spPr>
        <a:xfrm>
          <a:off x="-107394" y="3287531"/>
          <a:ext cx="6683374" cy="13120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BF9D5-F76E-456C-B7AF-975E78330F95}">
      <dsp:nvSpPr>
        <dsp:cNvPr id="0" name=""/>
        <dsp:cNvSpPr/>
      </dsp:nvSpPr>
      <dsp:spPr>
        <a:xfrm>
          <a:off x="289512" y="3582751"/>
          <a:ext cx="721650" cy="72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35743-0A24-4B7A-99F0-E0696355C043}">
      <dsp:nvSpPr>
        <dsp:cNvPr id="0" name=""/>
        <dsp:cNvSpPr/>
      </dsp:nvSpPr>
      <dsp:spPr>
        <a:xfrm>
          <a:off x="1408070" y="3287531"/>
          <a:ext cx="5164945" cy="131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63" tIns="138863" rIns="138863" bIns="138863" numCol="1" spcCol="1270" anchor="ctr" anchorCtr="0">
          <a:noAutofit/>
        </a:bodyPr>
        <a:lstStyle/>
        <a:p>
          <a:pPr marL="0" lvl="0" indent="0" algn="l" defTabSz="800100">
            <a:lnSpc>
              <a:spcPct val="90000"/>
            </a:lnSpc>
            <a:spcBef>
              <a:spcPct val="0"/>
            </a:spcBef>
            <a:spcAft>
              <a:spcPct val="35000"/>
            </a:spcAft>
            <a:buNone/>
          </a:pPr>
          <a:r>
            <a:rPr lang="en-IE" sz="1800" b="1" kern="1200" dirty="0"/>
            <a:t>Tools and techniques </a:t>
          </a:r>
          <a:r>
            <a:rPr lang="en-IE" sz="1800" kern="1200" dirty="0"/>
            <a:t>– </a:t>
          </a:r>
          <a:r>
            <a:rPr lang="en-IE" sz="1800" kern="1200" dirty="0" err="1"/>
            <a:t>Inorder</a:t>
          </a:r>
          <a:r>
            <a:rPr lang="en-IE" sz="1800" kern="1200" dirty="0"/>
            <a:t> to achieve the goal a machine learning model is proposed and compared with few other models using Python and R.</a:t>
          </a:r>
          <a:endParaRPr lang="en-US" sz="1800" kern="1200" dirty="0"/>
        </a:p>
      </dsp:txBody>
      <dsp:txXfrm>
        <a:off x="1408070" y="3287531"/>
        <a:ext cx="5164945" cy="13120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1F488-0F1F-4E32-8E72-81DCB69DEF87}" type="datetimeFigureOut">
              <a:rPr lang="en-IE" smtClean="0"/>
              <a:t>22/04/2020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38067-B424-4C5D-B928-122B83CAC154}" type="slidenum">
              <a:rPr lang="en-IE" smtClean="0"/>
              <a:t>‹#›</a:t>
            </a:fld>
            <a:endParaRPr lang="en-IE"/>
          </a:p>
        </p:txBody>
      </p:sp>
    </p:spTree>
    <p:extLst>
      <p:ext uri="{BB962C8B-B14F-4D97-AF65-F5344CB8AC3E}">
        <p14:creationId xmlns:p14="http://schemas.microsoft.com/office/powerpoint/2010/main" val="249155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7B38067-B424-4C5D-B928-122B83CAC154}" type="slidenum">
              <a:rPr lang="en-IE" smtClean="0"/>
              <a:t>3</a:t>
            </a:fld>
            <a:endParaRPr lang="en-IE"/>
          </a:p>
        </p:txBody>
      </p:sp>
    </p:spTree>
    <p:extLst>
      <p:ext uri="{BB962C8B-B14F-4D97-AF65-F5344CB8AC3E}">
        <p14:creationId xmlns:p14="http://schemas.microsoft.com/office/powerpoint/2010/main" val="65688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GB the model is generated sequentially, </a:t>
            </a:r>
            <a:r>
              <a:rPr lang="en-IE" dirty="0" err="1"/>
              <a:t>ie</a:t>
            </a:r>
            <a:r>
              <a:rPr lang="en-IE" dirty="0"/>
              <a:t> the next model created will be stronger than the previous base model in order to work with the misclassified data.</a:t>
            </a:r>
          </a:p>
        </p:txBody>
      </p:sp>
      <p:sp>
        <p:nvSpPr>
          <p:cNvPr id="4" name="Slide Number Placeholder 3"/>
          <p:cNvSpPr>
            <a:spLocks noGrp="1"/>
          </p:cNvSpPr>
          <p:nvPr>
            <p:ph type="sldNum" sz="quarter" idx="5"/>
          </p:nvPr>
        </p:nvSpPr>
        <p:spPr/>
        <p:txBody>
          <a:bodyPr/>
          <a:lstStyle/>
          <a:p>
            <a:fld id="{57B38067-B424-4C5D-B928-122B83CAC154}" type="slidenum">
              <a:rPr lang="en-IE" smtClean="0"/>
              <a:t>14</a:t>
            </a:fld>
            <a:endParaRPr lang="en-IE"/>
          </a:p>
        </p:txBody>
      </p:sp>
    </p:spTree>
    <p:extLst>
      <p:ext uri="{BB962C8B-B14F-4D97-AF65-F5344CB8AC3E}">
        <p14:creationId xmlns:p14="http://schemas.microsoft.com/office/powerpoint/2010/main" val="50759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predict the test data of all the folds and after that the mean of all the prediction is calculated and given as input to the meta classifier level</a:t>
            </a:r>
          </a:p>
          <a:p>
            <a:r>
              <a:rPr lang="en-IE" dirty="0"/>
              <a:t>Meta learner just learns </a:t>
            </a:r>
            <a:r>
              <a:rPr lang="en-IE" dirty="0" err="1"/>
              <a:t>frm</a:t>
            </a:r>
            <a:r>
              <a:rPr lang="en-IE" dirty="0"/>
              <a:t> the prediction made by the base learner.</a:t>
            </a:r>
          </a:p>
        </p:txBody>
      </p:sp>
      <p:sp>
        <p:nvSpPr>
          <p:cNvPr id="4" name="Slide Number Placeholder 3"/>
          <p:cNvSpPr>
            <a:spLocks noGrp="1"/>
          </p:cNvSpPr>
          <p:nvPr>
            <p:ph type="sldNum" sz="quarter" idx="5"/>
          </p:nvPr>
        </p:nvSpPr>
        <p:spPr/>
        <p:txBody>
          <a:bodyPr/>
          <a:lstStyle/>
          <a:p>
            <a:fld id="{57B38067-B424-4C5D-B928-122B83CAC154}" type="slidenum">
              <a:rPr lang="en-IE" smtClean="0"/>
              <a:t>17</a:t>
            </a:fld>
            <a:endParaRPr lang="en-IE"/>
          </a:p>
        </p:txBody>
      </p:sp>
    </p:spTree>
    <p:extLst>
      <p:ext uri="{BB962C8B-B14F-4D97-AF65-F5344CB8AC3E}">
        <p14:creationId xmlns:p14="http://schemas.microsoft.com/office/powerpoint/2010/main" val="21028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For ensemble learner the less accuracy is because of the base learner. One reason the algorithms with similar results will not enhance the model performance. </a:t>
            </a:r>
          </a:p>
        </p:txBody>
      </p:sp>
      <p:sp>
        <p:nvSpPr>
          <p:cNvPr id="4" name="Slide Number Placeholder 3"/>
          <p:cNvSpPr>
            <a:spLocks noGrp="1"/>
          </p:cNvSpPr>
          <p:nvPr>
            <p:ph type="sldNum" sz="quarter" idx="5"/>
          </p:nvPr>
        </p:nvSpPr>
        <p:spPr/>
        <p:txBody>
          <a:bodyPr/>
          <a:lstStyle/>
          <a:p>
            <a:fld id="{57B38067-B424-4C5D-B928-122B83CAC154}" type="slidenum">
              <a:rPr lang="en-IE" smtClean="0"/>
              <a:t>19</a:t>
            </a:fld>
            <a:endParaRPr lang="en-IE"/>
          </a:p>
        </p:txBody>
      </p:sp>
    </p:spTree>
    <p:extLst>
      <p:ext uri="{BB962C8B-B14F-4D97-AF65-F5344CB8AC3E}">
        <p14:creationId xmlns:p14="http://schemas.microsoft.com/office/powerpoint/2010/main" val="4132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models vary very much from each other.</a:t>
            </a:r>
          </a:p>
        </p:txBody>
      </p:sp>
      <p:sp>
        <p:nvSpPr>
          <p:cNvPr id="4" name="Slide Number Placeholder 3"/>
          <p:cNvSpPr>
            <a:spLocks noGrp="1"/>
          </p:cNvSpPr>
          <p:nvPr>
            <p:ph type="sldNum" sz="quarter" idx="5"/>
          </p:nvPr>
        </p:nvSpPr>
        <p:spPr/>
        <p:txBody>
          <a:bodyPr/>
          <a:lstStyle/>
          <a:p>
            <a:fld id="{57B38067-B424-4C5D-B928-122B83CAC154}" type="slidenum">
              <a:rPr lang="en-IE" smtClean="0"/>
              <a:t>20</a:t>
            </a:fld>
            <a:endParaRPr lang="en-IE"/>
          </a:p>
        </p:txBody>
      </p:sp>
    </p:spTree>
    <p:extLst>
      <p:ext uri="{BB962C8B-B14F-4D97-AF65-F5344CB8AC3E}">
        <p14:creationId xmlns:p14="http://schemas.microsoft.com/office/powerpoint/2010/main" val="318545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collection of data is randomly taken between 6 months</a:t>
            </a:r>
          </a:p>
        </p:txBody>
      </p:sp>
      <p:sp>
        <p:nvSpPr>
          <p:cNvPr id="4" name="Slide Number Placeholder 3"/>
          <p:cNvSpPr>
            <a:spLocks noGrp="1"/>
          </p:cNvSpPr>
          <p:nvPr>
            <p:ph type="sldNum" sz="quarter" idx="5"/>
          </p:nvPr>
        </p:nvSpPr>
        <p:spPr/>
        <p:txBody>
          <a:bodyPr/>
          <a:lstStyle/>
          <a:p>
            <a:fld id="{57B38067-B424-4C5D-B928-122B83CAC154}" type="slidenum">
              <a:rPr lang="en-IE" smtClean="0"/>
              <a:t>22</a:t>
            </a:fld>
            <a:endParaRPr lang="en-IE"/>
          </a:p>
        </p:txBody>
      </p:sp>
    </p:spTree>
    <p:extLst>
      <p:ext uri="{BB962C8B-B14F-4D97-AF65-F5344CB8AC3E}">
        <p14:creationId xmlns:p14="http://schemas.microsoft.com/office/powerpoint/2010/main" val="186222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H2o consumes less memory and it will be stored in cloud and can be easily accessed by any platforms like R, python and </a:t>
            </a:r>
            <a:r>
              <a:rPr lang="en-IE" dirty="0" err="1"/>
              <a:t>scala</a:t>
            </a:r>
            <a:endParaRPr lang="en-IE" dirty="0"/>
          </a:p>
        </p:txBody>
      </p:sp>
      <p:sp>
        <p:nvSpPr>
          <p:cNvPr id="4" name="Slide Number Placeholder 3"/>
          <p:cNvSpPr>
            <a:spLocks noGrp="1"/>
          </p:cNvSpPr>
          <p:nvPr>
            <p:ph type="sldNum" sz="quarter" idx="5"/>
          </p:nvPr>
        </p:nvSpPr>
        <p:spPr/>
        <p:txBody>
          <a:bodyPr/>
          <a:lstStyle/>
          <a:p>
            <a:fld id="{57B38067-B424-4C5D-B928-122B83CAC154}" type="slidenum">
              <a:rPr lang="en-IE" smtClean="0"/>
              <a:t>23</a:t>
            </a:fld>
            <a:endParaRPr lang="en-IE"/>
          </a:p>
        </p:txBody>
      </p:sp>
    </p:spTree>
    <p:extLst>
      <p:ext uri="{BB962C8B-B14F-4D97-AF65-F5344CB8AC3E}">
        <p14:creationId xmlns:p14="http://schemas.microsoft.com/office/powerpoint/2010/main" val="21402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Managing electricity demand for the households</a:t>
            </a:r>
          </a:p>
        </p:txBody>
      </p:sp>
      <p:sp>
        <p:nvSpPr>
          <p:cNvPr id="4" name="Slide Number Placeholder 3"/>
          <p:cNvSpPr>
            <a:spLocks noGrp="1"/>
          </p:cNvSpPr>
          <p:nvPr>
            <p:ph type="sldNum" sz="quarter" idx="5"/>
          </p:nvPr>
        </p:nvSpPr>
        <p:spPr/>
        <p:txBody>
          <a:bodyPr/>
          <a:lstStyle/>
          <a:p>
            <a:fld id="{57B38067-B424-4C5D-B928-122B83CAC154}" type="slidenum">
              <a:rPr lang="en-IE" smtClean="0"/>
              <a:t>4</a:t>
            </a:fld>
            <a:endParaRPr lang="en-IE"/>
          </a:p>
        </p:txBody>
      </p:sp>
    </p:spTree>
    <p:extLst>
      <p:ext uri="{BB962C8B-B14F-4D97-AF65-F5344CB8AC3E}">
        <p14:creationId xmlns:p14="http://schemas.microsoft.com/office/powerpoint/2010/main" val="27655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Many papers related to the topic was gone thro and discussing 4 papers that led to the ideology of the project</a:t>
            </a:r>
          </a:p>
        </p:txBody>
      </p:sp>
      <p:sp>
        <p:nvSpPr>
          <p:cNvPr id="4" name="Slide Number Placeholder 3"/>
          <p:cNvSpPr>
            <a:spLocks noGrp="1"/>
          </p:cNvSpPr>
          <p:nvPr>
            <p:ph type="sldNum" sz="quarter" idx="5"/>
          </p:nvPr>
        </p:nvSpPr>
        <p:spPr/>
        <p:txBody>
          <a:bodyPr/>
          <a:lstStyle/>
          <a:p>
            <a:fld id="{57B38067-B424-4C5D-B928-122B83CAC154}" type="slidenum">
              <a:rPr lang="en-IE" smtClean="0"/>
              <a:t>5</a:t>
            </a:fld>
            <a:endParaRPr lang="en-IE"/>
          </a:p>
        </p:txBody>
      </p:sp>
    </p:spTree>
    <p:extLst>
      <p:ext uri="{BB962C8B-B14F-4D97-AF65-F5344CB8AC3E}">
        <p14:creationId xmlns:p14="http://schemas.microsoft.com/office/powerpoint/2010/main" val="2147390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a:t>
            </a:r>
            <a:r>
              <a:rPr lang="en-IE" dirty="0" err="1"/>
              <a:t>ll</a:t>
            </a:r>
            <a:r>
              <a:rPr lang="en-IE" dirty="0"/>
              <a:t> go thro the 6 phases </a:t>
            </a:r>
            <a:r>
              <a:rPr lang="en-IE" dirty="0" err="1"/>
              <a:t>wrt</a:t>
            </a:r>
            <a:r>
              <a:rPr lang="en-IE" dirty="0"/>
              <a:t> to our topic</a:t>
            </a:r>
          </a:p>
        </p:txBody>
      </p:sp>
      <p:sp>
        <p:nvSpPr>
          <p:cNvPr id="4" name="Slide Number Placeholder 3"/>
          <p:cNvSpPr>
            <a:spLocks noGrp="1"/>
          </p:cNvSpPr>
          <p:nvPr>
            <p:ph type="sldNum" sz="quarter" idx="5"/>
          </p:nvPr>
        </p:nvSpPr>
        <p:spPr/>
        <p:txBody>
          <a:bodyPr/>
          <a:lstStyle/>
          <a:p>
            <a:fld id="{57B38067-B424-4C5D-B928-122B83CAC154}" type="slidenum">
              <a:rPr lang="en-IE" smtClean="0"/>
              <a:t>6</a:t>
            </a:fld>
            <a:endParaRPr lang="en-IE"/>
          </a:p>
        </p:txBody>
      </p:sp>
    </p:spTree>
    <p:extLst>
      <p:ext uri="{BB962C8B-B14F-4D97-AF65-F5344CB8AC3E}">
        <p14:creationId xmlns:p14="http://schemas.microsoft.com/office/powerpoint/2010/main" val="278706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940 columns</a:t>
            </a:r>
          </a:p>
        </p:txBody>
      </p:sp>
      <p:sp>
        <p:nvSpPr>
          <p:cNvPr id="4" name="Slide Number Placeholder 3"/>
          <p:cNvSpPr>
            <a:spLocks noGrp="1"/>
          </p:cNvSpPr>
          <p:nvPr>
            <p:ph type="sldNum" sz="quarter" idx="5"/>
          </p:nvPr>
        </p:nvSpPr>
        <p:spPr/>
        <p:txBody>
          <a:bodyPr/>
          <a:lstStyle/>
          <a:p>
            <a:fld id="{57B38067-B424-4C5D-B928-122B83CAC154}" type="slidenum">
              <a:rPr lang="en-IE" smtClean="0"/>
              <a:t>8</a:t>
            </a:fld>
            <a:endParaRPr lang="en-IE"/>
          </a:p>
        </p:txBody>
      </p:sp>
    </p:spTree>
    <p:extLst>
      <p:ext uri="{BB962C8B-B14F-4D97-AF65-F5344CB8AC3E}">
        <p14:creationId xmlns:p14="http://schemas.microsoft.com/office/powerpoint/2010/main" val="167607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can and manipulate the data so that It can be analysed accurately. 394 after </a:t>
            </a:r>
            <a:r>
              <a:rPr lang="en-IE" dirty="0" err="1"/>
              <a:t>preprocessing</a:t>
            </a:r>
            <a:endParaRPr lang="en-IE" dirty="0"/>
          </a:p>
        </p:txBody>
      </p:sp>
      <p:sp>
        <p:nvSpPr>
          <p:cNvPr id="4" name="Slide Number Placeholder 3"/>
          <p:cNvSpPr>
            <a:spLocks noGrp="1"/>
          </p:cNvSpPr>
          <p:nvPr>
            <p:ph type="sldNum" sz="quarter" idx="5"/>
          </p:nvPr>
        </p:nvSpPr>
        <p:spPr/>
        <p:txBody>
          <a:bodyPr/>
          <a:lstStyle/>
          <a:p>
            <a:fld id="{57B38067-B424-4C5D-B928-122B83CAC154}" type="slidenum">
              <a:rPr lang="en-IE" smtClean="0"/>
              <a:t>9</a:t>
            </a:fld>
            <a:endParaRPr lang="en-IE"/>
          </a:p>
        </p:txBody>
      </p:sp>
    </p:spTree>
    <p:extLst>
      <p:ext uri="{BB962C8B-B14F-4D97-AF65-F5344CB8AC3E}">
        <p14:creationId xmlns:p14="http://schemas.microsoft.com/office/powerpoint/2010/main" val="284108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Relief </a:t>
            </a:r>
            <a:r>
              <a:rPr lang="en-IE" dirty="0" err="1"/>
              <a:t>cal</a:t>
            </a:r>
            <a:r>
              <a:rPr lang="en-IE" dirty="0"/>
              <a:t> the wight of the features. It feature wights are updated depending on the neighbouring features. Done in R programming. Done for all 3 classifications and with a maximum of 10 features.</a:t>
            </a:r>
          </a:p>
        </p:txBody>
      </p:sp>
      <p:sp>
        <p:nvSpPr>
          <p:cNvPr id="4" name="Slide Number Placeholder 3"/>
          <p:cNvSpPr>
            <a:spLocks noGrp="1"/>
          </p:cNvSpPr>
          <p:nvPr>
            <p:ph type="sldNum" sz="quarter" idx="5"/>
          </p:nvPr>
        </p:nvSpPr>
        <p:spPr/>
        <p:txBody>
          <a:bodyPr/>
          <a:lstStyle/>
          <a:p>
            <a:fld id="{57B38067-B424-4C5D-B928-122B83CAC154}" type="slidenum">
              <a:rPr lang="en-IE" smtClean="0"/>
              <a:t>11</a:t>
            </a:fld>
            <a:endParaRPr lang="en-IE"/>
          </a:p>
        </p:txBody>
      </p:sp>
    </p:spTree>
    <p:extLst>
      <p:ext uri="{BB962C8B-B14F-4D97-AF65-F5344CB8AC3E}">
        <p14:creationId xmlns:p14="http://schemas.microsoft.com/office/powerpoint/2010/main" val="194470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Level 0 will predict the data and their result is fed as the input to level 1</a:t>
            </a:r>
          </a:p>
        </p:txBody>
      </p:sp>
      <p:sp>
        <p:nvSpPr>
          <p:cNvPr id="4" name="Slide Number Placeholder 3"/>
          <p:cNvSpPr>
            <a:spLocks noGrp="1"/>
          </p:cNvSpPr>
          <p:nvPr>
            <p:ph type="sldNum" sz="quarter" idx="5"/>
          </p:nvPr>
        </p:nvSpPr>
        <p:spPr/>
        <p:txBody>
          <a:bodyPr/>
          <a:lstStyle/>
          <a:p>
            <a:fld id="{57B38067-B424-4C5D-B928-122B83CAC154}" type="slidenum">
              <a:rPr lang="en-IE" smtClean="0"/>
              <a:t>12</a:t>
            </a:fld>
            <a:endParaRPr lang="en-IE"/>
          </a:p>
        </p:txBody>
      </p:sp>
    </p:spTree>
    <p:extLst>
      <p:ext uri="{BB962C8B-B14F-4D97-AF65-F5344CB8AC3E}">
        <p14:creationId xmlns:p14="http://schemas.microsoft.com/office/powerpoint/2010/main" val="422793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Calculations are performed in the hidden layer using the neurons.</a:t>
            </a:r>
          </a:p>
        </p:txBody>
      </p:sp>
      <p:sp>
        <p:nvSpPr>
          <p:cNvPr id="4" name="Slide Number Placeholder 3"/>
          <p:cNvSpPr>
            <a:spLocks noGrp="1"/>
          </p:cNvSpPr>
          <p:nvPr>
            <p:ph type="sldNum" sz="quarter" idx="5"/>
          </p:nvPr>
        </p:nvSpPr>
        <p:spPr/>
        <p:txBody>
          <a:bodyPr/>
          <a:lstStyle/>
          <a:p>
            <a:fld id="{57B38067-B424-4C5D-B928-122B83CAC154}" type="slidenum">
              <a:rPr lang="en-IE" smtClean="0"/>
              <a:t>13</a:t>
            </a:fld>
            <a:endParaRPr lang="en-IE"/>
          </a:p>
        </p:txBody>
      </p:sp>
    </p:spTree>
    <p:extLst>
      <p:ext uri="{BB962C8B-B14F-4D97-AF65-F5344CB8AC3E}">
        <p14:creationId xmlns:p14="http://schemas.microsoft.com/office/powerpoint/2010/main" val="134347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9B2A-3D9D-44E9-858A-E02DB15BF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130EF62-5C54-4E2A-821B-92CD63F25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E416892D-C64A-423B-BC97-37FE2C670AAB}"/>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5" name="Footer Placeholder 4">
            <a:extLst>
              <a:ext uri="{FF2B5EF4-FFF2-40B4-BE49-F238E27FC236}">
                <a16:creationId xmlns:a16="http://schemas.microsoft.com/office/drawing/2014/main" id="{50474CD7-FCD9-4646-858A-3218E11F2F6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934E0BB-639A-4791-A9BF-3B7254D8E2A8}"/>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93288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1380-A4B7-4612-BF40-F04F462E514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86047E3-381D-4395-BE3B-14E8E7239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8488182-0705-4DA7-B24C-F6E3362CFA13}"/>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5" name="Footer Placeholder 4">
            <a:extLst>
              <a:ext uri="{FF2B5EF4-FFF2-40B4-BE49-F238E27FC236}">
                <a16:creationId xmlns:a16="http://schemas.microsoft.com/office/drawing/2014/main" id="{4C94034A-9F84-40C5-9062-175025E8FC6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A623645-920F-46C8-90B7-8E05356FEDDB}"/>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119434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35B1D-BE69-417A-824C-5DAB69ADC9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9180AA3-6DD2-40F9-BDDB-EEDC95E62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6AE3256-E278-4457-8227-7B346E52B035}"/>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5" name="Footer Placeholder 4">
            <a:extLst>
              <a:ext uri="{FF2B5EF4-FFF2-40B4-BE49-F238E27FC236}">
                <a16:creationId xmlns:a16="http://schemas.microsoft.com/office/drawing/2014/main" id="{995D5D1F-67A9-443A-BB69-B23504E54CC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B0D4FC8-B7FC-4209-A8D5-0A9747A59A12}"/>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61341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E81B-6BB6-4E83-A792-37897042B20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4E14D39-7955-4383-9A85-207F12DB8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48963EE-49C0-4986-89C9-FABEFB21C3A5}"/>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5" name="Footer Placeholder 4">
            <a:extLst>
              <a:ext uri="{FF2B5EF4-FFF2-40B4-BE49-F238E27FC236}">
                <a16:creationId xmlns:a16="http://schemas.microsoft.com/office/drawing/2014/main" id="{10083C1E-911D-42D2-A3E1-41C5F709092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0DEE23F-01DE-4B9C-A396-3618A95701AC}"/>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108141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44AF-2B63-4F90-9968-FFE7683D5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D2AC7DE-CB32-4BD0-8FD5-3FA5DDDD8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73817-C3DB-4B9A-AC50-25B56E50DCDF}"/>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5" name="Footer Placeholder 4">
            <a:extLst>
              <a:ext uri="{FF2B5EF4-FFF2-40B4-BE49-F238E27FC236}">
                <a16:creationId xmlns:a16="http://schemas.microsoft.com/office/drawing/2014/main" id="{1D203AE9-6873-4813-934F-FF55437FADA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E4BBFAA-7A3D-4DD6-8634-0CA0BABD89CD}"/>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386090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90EC-BA8C-4D8E-A989-B2B62D86B64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1358997-D1E6-42E3-BE29-DDBF15A0A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E81A2BF-AA47-49FC-B5B1-6D3033174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D839141-399D-4821-9342-B19B855BD0BC}"/>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6" name="Footer Placeholder 5">
            <a:extLst>
              <a:ext uri="{FF2B5EF4-FFF2-40B4-BE49-F238E27FC236}">
                <a16:creationId xmlns:a16="http://schemas.microsoft.com/office/drawing/2014/main" id="{DBA43BAE-2751-4861-BCCD-34CA39BF128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573FEAD-2863-49F5-B464-1CFC079061BC}"/>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384422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9C6B-5549-4FF7-A611-13C1CA99E41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D02244E-D570-498A-A08A-9155D6A4A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37100-C4C3-4EA1-AC06-3155E37F63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BBEF711-8A8E-4254-81EC-0B5F502C3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E3C61-A40F-4477-849A-9B02538AE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B9E3270-3ECD-48ED-9CE5-EFAA51E6A1CE}"/>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8" name="Footer Placeholder 7">
            <a:extLst>
              <a:ext uri="{FF2B5EF4-FFF2-40B4-BE49-F238E27FC236}">
                <a16:creationId xmlns:a16="http://schemas.microsoft.com/office/drawing/2014/main" id="{A8D9D634-EFD6-45F4-B5BA-E9D0AA9A7A25}"/>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B4EF9B4E-C52A-41CD-B609-F6ACE6DF8E32}"/>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203428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A498-058E-4398-9F1A-4EFF26CAED1D}"/>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608E7B87-F7CA-4571-B4CA-143EBAEA15D8}"/>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4" name="Footer Placeholder 3">
            <a:extLst>
              <a:ext uri="{FF2B5EF4-FFF2-40B4-BE49-F238E27FC236}">
                <a16:creationId xmlns:a16="http://schemas.microsoft.com/office/drawing/2014/main" id="{425C717A-5061-417F-BCF1-8DF66039B170}"/>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9199A9E4-C902-46ED-ADF5-2512151C1B80}"/>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14095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A78A4-FE4C-46EC-845D-8BCDA93526C7}"/>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3" name="Footer Placeholder 2">
            <a:extLst>
              <a:ext uri="{FF2B5EF4-FFF2-40B4-BE49-F238E27FC236}">
                <a16:creationId xmlns:a16="http://schemas.microsoft.com/office/drawing/2014/main" id="{62D510F2-3E31-4011-ADA1-9827F0ADE5B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676E5805-F82F-473E-968F-CD6214D16BFA}"/>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264391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1943-28C7-4635-B471-6B25EC463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9E1AB81-10FA-4A67-90BC-2F3D2834E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EEB45B4-EB9F-4950-8E8F-111871B45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1346D-3E2B-404C-B345-41CDDA80FCB9}"/>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6" name="Footer Placeholder 5">
            <a:extLst>
              <a:ext uri="{FF2B5EF4-FFF2-40B4-BE49-F238E27FC236}">
                <a16:creationId xmlns:a16="http://schemas.microsoft.com/office/drawing/2014/main" id="{2412870A-F3A6-4CB2-B2E3-D38A55D599C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92FC9AC-956B-479F-B3A1-B722B1F497BB}"/>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287157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71DF-C592-4A28-B649-4684A57DC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0B6ED67-6151-4244-AF6C-3937C5A20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E5B41DD3-2410-4E31-A500-F525A13D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9AA96-E3FC-44B3-9161-4339AD8963A2}"/>
              </a:ext>
            </a:extLst>
          </p:cNvPr>
          <p:cNvSpPr>
            <a:spLocks noGrp="1"/>
          </p:cNvSpPr>
          <p:nvPr>
            <p:ph type="dt" sz="half" idx="10"/>
          </p:nvPr>
        </p:nvSpPr>
        <p:spPr/>
        <p:txBody>
          <a:bodyPr/>
          <a:lstStyle/>
          <a:p>
            <a:fld id="{2C66DE64-5043-4050-A65B-3F41441548E2}" type="datetimeFigureOut">
              <a:rPr lang="en-IE" smtClean="0"/>
              <a:t>22/04/2020</a:t>
            </a:fld>
            <a:endParaRPr lang="en-IE"/>
          </a:p>
        </p:txBody>
      </p:sp>
      <p:sp>
        <p:nvSpPr>
          <p:cNvPr id="6" name="Footer Placeholder 5">
            <a:extLst>
              <a:ext uri="{FF2B5EF4-FFF2-40B4-BE49-F238E27FC236}">
                <a16:creationId xmlns:a16="http://schemas.microsoft.com/office/drawing/2014/main" id="{F5B5E868-40B8-456D-AA4B-382F62C87D6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6BC6349-9DDD-4F7C-B776-A2F85D03B431}"/>
              </a:ext>
            </a:extLst>
          </p:cNvPr>
          <p:cNvSpPr>
            <a:spLocks noGrp="1"/>
          </p:cNvSpPr>
          <p:nvPr>
            <p:ph type="sldNum" sz="quarter" idx="12"/>
          </p:nvPr>
        </p:nvSpPr>
        <p:spPr/>
        <p:txBody>
          <a:bodyPr/>
          <a:lstStyle/>
          <a:p>
            <a:fld id="{2E5F359F-5F1A-4070-B4E0-EE523B68464D}" type="slidenum">
              <a:rPr lang="en-IE" smtClean="0"/>
              <a:t>‹#›</a:t>
            </a:fld>
            <a:endParaRPr lang="en-IE"/>
          </a:p>
        </p:txBody>
      </p:sp>
    </p:spTree>
    <p:extLst>
      <p:ext uri="{BB962C8B-B14F-4D97-AF65-F5344CB8AC3E}">
        <p14:creationId xmlns:p14="http://schemas.microsoft.com/office/powerpoint/2010/main" val="40193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0DB3D-4B04-4485-95BB-7E2D395EB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085DE31-ECE5-4011-8827-919F4378B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DB2D607-D7CC-4235-8B60-C102852D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6DE64-5043-4050-A65B-3F41441548E2}" type="datetimeFigureOut">
              <a:rPr lang="en-IE" smtClean="0"/>
              <a:t>22/04/2020</a:t>
            </a:fld>
            <a:endParaRPr lang="en-IE"/>
          </a:p>
        </p:txBody>
      </p:sp>
      <p:sp>
        <p:nvSpPr>
          <p:cNvPr id="5" name="Footer Placeholder 4">
            <a:extLst>
              <a:ext uri="{FF2B5EF4-FFF2-40B4-BE49-F238E27FC236}">
                <a16:creationId xmlns:a16="http://schemas.microsoft.com/office/drawing/2014/main" id="{904FCFFC-628B-4443-833C-37BA2713D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F0A9A0F-6B29-4FAE-BA27-64D6E202F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F359F-5F1A-4070-B4E0-EE523B68464D}" type="slidenum">
              <a:rPr lang="en-IE" smtClean="0"/>
              <a:t>‹#›</a:t>
            </a:fld>
            <a:endParaRPr lang="en-IE"/>
          </a:p>
        </p:txBody>
      </p:sp>
    </p:spTree>
    <p:extLst>
      <p:ext uri="{BB962C8B-B14F-4D97-AF65-F5344CB8AC3E}">
        <p14:creationId xmlns:p14="http://schemas.microsoft.com/office/powerpoint/2010/main" val="407582958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BC1225BF-08A1-4F1E-80C1-A144E897C559}"/>
              </a:ext>
            </a:extLst>
          </p:cNvPr>
          <p:cNvSpPr>
            <a:spLocks noGrp="1"/>
          </p:cNvSpPr>
          <p:nvPr>
            <p:ph type="ctrTitle"/>
          </p:nvPr>
        </p:nvSpPr>
        <p:spPr>
          <a:xfrm>
            <a:off x="341524" y="3059944"/>
            <a:ext cx="7800528" cy="1293286"/>
          </a:xfrm>
        </p:spPr>
        <p:txBody>
          <a:bodyPr>
            <a:noAutofit/>
          </a:bodyPr>
          <a:lstStyle/>
          <a:p>
            <a:r>
              <a:rPr lang="en-IE" sz="4200" b="1" dirty="0"/>
              <a:t>Prediction of Energy Consumption using Machine Learning Techniques</a:t>
            </a:r>
          </a:p>
        </p:txBody>
      </p:sp>
      <p:sp>
        <p:nvSpPr>
          <p:cNvPr id="3" name="Subtitle 2">
            <a:extLst>
              <a:ext uri="{FF2B5EF4-FFF2-40B4-BE49-F238E27FC236}">
                <a16:creationId xmlns:a16="http://schemas.microsoft.com/office/drawing/2014/main" id="{398643D2-AF05-4932-BDB1-C525D1E303F6}"/>
              </a:ext>
            </a:extLst>
          </p:cNvPr>
          <p:cNvSpPr>
            <a:spLocks noGrp="1"/>
          </p:cNvSpPr>
          <p:nvPr>
            <p:ph type="subTitle" idx="1"/>
          </p:nvPr>
        </p:nvSpPr>
        <p:spPr>
          <a:xfrm>
            <a:off x="1123720" y="4516916"/>
            <a:ext cx="6738450" cy="768024"/>
          </a:xfrm>
        </p:spPr>
        <p:txBody>
          <a:bodyPr>
            <a:normAutofit fontScale="92500" lnSpcReduction="10000"/>
          </a:bodyPr>
          <a:lstStyle/>
          <a:p>
            <a:pPr algn="l"/>
            <a:r>
              <a:rPr lang="en-IE" dirty="0"/>
              <a:t>By,</a:t>
            </a:r>
          </a:p>
          <a:p>
            <a:pPr algn="l"/>
            <a:r>
              <a:rPr lang="en-IE" dirty="0"/>
              <a:t>Feljose </a:t>
            </a:r>
            <a:r>
              <a:rPr lang="en-IE" dirty="0" err="1"/>
              <a:t>Arockia</a:t>
            </a:r>
            <a:r>
              <a:rPr lang="en-IE" dirty="0"/>
              <a:t> Shristeca</a:t>
            </a:r>
          </a:p>
        </p:txBody>
      </p:sp>
      <p:sp>
        <p:nvSpPr>
          <p:cNvPr id="25"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30D75EA-B006-44A9-90E4-2A1ECE270AEA}"/>
              </a:ext>
            </a:extLst>
          </p:cNvPr>
          <p:cNvPicPr>
            <a:picLocks noChangeAspect="1"/>
          </p:cNvPicPr>
          <p:nvPr/>
        </p:nvPicPr>
        <p:blipFill>
          <a:blip r:embed="rId2"/>
          <a:stretch>
            <a:fillRect/>
          </a:stretch>
        </p:blipFill>
        <p:spPr>
          <a:xfrm>
            <a:off x="8472791" y="1184748"/>
            <a:ext cx="3079129" cy="3079129"/>
          </a:xfrm>
          <a:prstGeom prst="rect">
            <a:avLst/>
          </a:prstGeom>
        </p:spPr>
      </p:pic>
      <p:sp>
        <p:nvSpPr>
          <p:cNvPr id="27"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009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41F3-3C6E-436D-A2C4-319CF80506D2}"/>
              </a:ext>
            </a:extLst>
          </p:cNvPr>
          <p:cNvSpPr>
            <a:spLocks noGrp="1"/>
          </p:cNvSpPr>
          <p:nvPr>
            <p:ph type="title"/>
          </p:nvPr>
        </p:nvSpPr>
        <p:spPr>
          <a:xfrm>
            <a:off x="838200" y="365125"/>
            <a:ext cx="10515600" cy="1078085"/>
          </a:xfrm>
        </p:spPr>
        <p:txBody>
          <a:bodyPr/>
          <a:lstStyle/>
          <a:p>
            <a:endParaRPr lang="en-IE" dirty="0"/>
          </a:p>
        </p:txBody>
      </p:sp>
      <p:sp>
        <p:nvSpPr>
          <p:cNvPr id="3" name="Content Placeholder 2">
            <a:extLst>
              <a:ext uri="{FF2B5EF4-FFF2-40B4-BE49-F238E27FC236}">
                <a16:creationId xmlns:a16="http://schemas.microsoft.com/office/drawing/2014/main" id="{74E10E32-00BF-4D4A-8C1F-C1C1ED02A9DE}"/>
              </a:ext>
            </a:extLst>
          </p:cNvPr>
          <p:cNvSpPr>
            <a:spLocks noGrp="1"/>
          </p:cNvSpPr>
          <p:nvPr>
            <p:ph idx="1"/>
          </p:nvPr>
        </p:nvSpPr>
        <p:spPr>
          <a:xfrm>
            <a:off x="88135" y="1825625"/>
            <a:ext cx="11898217" cy="4351338"/>
          </a:xfrm>
        </p:spPr>
        <p:txBody>
          <a:bodyPr/>
          <a:lstStyle/>
          <a:p>
            <a:pPr marL="0" indent="0">
              <a:buNone/>
            </a:pPr>
            <a:r>
              <a:rPr lang="en-IE" dirty="0"/>
              <a:t>      The target variable is discretised into classes for classification purpose.</a:t>
            </a:r>
          </a:p>
        </p:txBody>
      </p:sp>
      <p:pic>
        <p:nvPicPr>
          <p:cNvPr id="4" name="Picture 3" descr="C:\Users\feljo\AppData\Local\Packages\Microsoft.Office.Desktop_8wekyb3d8bbwe\AC\INetCache\Content.MSO\917C5403.tmp">
            <a:extLst>
              <a:ext uri="{FF2B5EF4-FFF2-40B4-BE49-F238E27FC236}">
                <a16:creationId xmlns:a16="http://schemas.microsoft.com/office/drawing/2014/main" id="{89ABA71E-D08A-4018-A20C-7B4D5DD307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648" y="2588518"/>
            <a:ext cx="2978942" cy="2681605"/>
          </a:xfrm>
          <a:prstGeom prst="rect">
            <a:avLst/>
          </a:prstGeom>
          <a:noFill/>
          <a:ln>
            <a:noFill/>
          </a:ln>
        </p:spPr>
      </p:pic>
      <p:pic>
        <p:nvPicPr>
          <p:cNvPr id="5" name="Picture 4" descr="C:\Users\feljo\AppData\Local\Packages\Microsoft.Office.Desktop_8wekyb3d8bbwe\AC\INetCache\Content.MSO\5F05F009.tmp">
            <a:extLst>
              <a:ext uri="{FF2B5EF4-FFF2-40B4-BE49-F238E27FC236}">
                <a16:creationId xmlns:a16="http://schemas.microsoft.com/office/drawing/2014/main" id="{61F9079A-215F-45F3-BB70-4B5869AF8E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75455" y="2588518"/>
            <a:ext cx="3284220" cy="2813049"/>
          </a:xfrm>
          <a:prstGeom prst="rect">
            <a:avLst/>
          </a:prstGeom>
          <a:noFill/>
          <a:ln>
            <a:noFill/>
          </a:ln>
        </p:spPr>
      </p:pic>
      <p:pic>
        <p:nvPicPr>
          <p:cNvPr id="6" name="Picture 5" descr="C:\Users\feljo\AppData\Local\Packages\Microsoft.Office.Desktop_8wekyb3d8bbwe\AC\INetCache\Content.MSO\2E4017FF.tmp">
            <a:extLst>
              <a:ext uri="{FF2B5EF4-FFF2-40B4-BE49-F238E27FC236}">
                <a16:creationId xmlns:a16="http://schemas.microsoft.com/office/drawing/2014/main" id="{A2E29A50-D1AA-4361-A70E-207105C21B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68587" y="2594768"/>
            <a:ext cx="4153359" cy="3023833"/>
          </a:xfrm>
          <a:prstGeom prst="rect">
            <a:avLst/>
          </a:prstGeom>
          <a:noFill/>
          <a:ln>
            <a:noFill/>
          </a:ln>
        </p:spPr>
      </p:pic>
    </p:spTree>
    <p:extLst>
      <p:ext uri="{BB962C8B-B14F-4D97-AF65-F5344CB8AC3E}">
        <p14:creationId xmlns:p14="http://schemas.microsoft.com/office/powerpoint/2010/main" val="425817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02E0-F474-40E5-991D-4D4A4C8649A5}"/>
              </a:ext>
            </a:extLst>
          </p:cNvPr>
          <p:cNvSpPr>
            <a:spLocks noGrp="1"/>
          </p:cNvSpPr>
          <p:nvPr>
            <p:ph type="title"/>
          </p:nvPr>
        </p:nvSpPr>
        <p:spPr>
          <a:xfrm>
            <a:off x="838200" y="365125"/>
            <a:ext cx="10515600" cy="238165"/>
          </a:xfrm>
        </p:spPr>
        <p:txBody>
          <a:bodyPr>
            <a:normAutofit fontScale="90000"/>
          </a:bodyPr>
          <a:lstStyle/>
          <a:p>
            <a:endParaRPr lang="en-IE" dirty="0"/>
          </a:p>
        </p:txBody>
      </p:sp>
      <p:sp>
        <p:nvSpPr>
          <p:cNvPr id="3" name="Content Placeholder 2">
            <a:extLst>
              <a:ext uri="{FF2B5EF4-FFF2-40B4-BE49-F238E27FC236}">
                <a16:creationId xmlns:a16="http://schemas.microsoft.com/office/drawing/2014/main" id="{C198F314-F305-491B-9C4F-2B596B2AA540}"/>
              </a:ext>
            </a:extLst>
          </p:cNvPr>
          <p:cNvSpPr>
            <a:spLocks noGrp="1"/>
          </p:cNvSpPr>
          <p:nvPr>
            <p:ph idx="1"/>
          </p:nvPr>
        </p:nvSpPr>
        <p:spPr>
          <a:xfrm>
            <a:off x="187287" y="1068636"/>
            <a:ext cx="11832115" cy="5659798"/>
          </a:xfrm>
        </p:spPr>
        <p:txBody>
          <a:bodyPr>
            <a:normAutofit fontScale="92500" lnSpcReduction="10000"/>
          </a:bodyPr>
          <a:lstStyle/>
          <a:p>
            <a:pPr marL="0" indent="0">
              <a:buNone/>
            </a:pPr>
            <a:r>
              <a:rPr lang="en-IE" sz="2600" b="1" dirty="0"/>
              <a:t>Construct required data</a:t>
            </a:r>
          </a:p>
          <a:p>
            <a:pPr marL="0" indent="0">
              <a:buNone/>
            </a:pPr>
            <a:endParaRPr lang="en-IE" sz="1800" dirty="0"/>
          </a:p>
          <a:p>
            <a:pPr marL="0" indent="0">
              <a:buNone/>
            </a:pPr>
            <a:r>
              <a:rPr lang="en-IE" sz="1800" dirty="0"/>
              <a:t>Not all parameters are required for predicting the electricity consumption for an entire area. To select only the required parameters feature selection is used.</a:t>
            </a:r>
          </a:p>
          <a:p>
            <a:pPr marL="0" indent="0">
              <a:buNone/>
            </a:pPr>
            <a:endParaRPr lang="en-IE" sz="1800" dirty="0"/>
          </a:p>
          <a:p>
            <a:pPr marL="0" indent="0">
              <a:buNone/>
            </a:pPr>
            <a:r>
              <a:rPr lang="en-IE" sz="1800" dirty="0"/>
              <a:t>3 Feature Selection Methods</a:t>
            </a:r>
          </a:p>
          <a:p>
            <a:pPr marL="0" indent="0">
              <a:buNone/>
            </a:pPr>
            <a:r>
              <a:rPr lang="en-GB" sz="1800" b="1" dirty="0"/>
              <a:t>Relief</a:t>
            </a:r>
            <a:r>
              <a:rPr lang="en-GB" sz="1800" dirty="0"/>
              <a:t> – Relief calculates a feature score for each feature which can then be applied to rank and select top scoring features for feature selection.  If a feature value difference is observed in a </a:t>
            </a:r>
            <a:r>
              <a:rPr lang="en-GB" sz="1800" dirty="0" err="1"/>
              <a:t>neighboring</a:t>
            </a:r>
            <a:r>
              <a:rPr lang="en-GB" sz="1800" dirty="0"/>
              <a:t> instance pair with the same class (a 'hit'), the feature score decreases. Alternatively, if a feature value difference is observed in a </a:t>
            </a:r>
            <a:r>
              <a:rPr lang="en-GB" sz="1800" dirty="0" err="1"/>
              <a:t>neighboring</a:t>
            </a:r>
            <a:r>
              <a:rPr lang="en-GB" sz="1800" dirty="0"/>
              <a:t> instance pair with different class values (a 'miss'), the feature score increases.</a:t>
            </a:r>
          </a:p>
          <a:p>
            <a:pPr marL="0" indent="0">
              <a:buNone/>
            </a:pPr>
            <a:r>
              <a:rPr lang="en-GB" sz="1800" dirty="0"/>
              <a:t>Package – </a:t>
            </a:r>
            <a:r>
              <a:rPr lang="en-GB" sz="1800" i="1" dirty="0"/>
              <a:t>‘</a:t>
            </a:r>
            <a:r>
              <a:rPr lang="en-GB" sz="1800" i="1" dirty="0" err="1"/>
              <a:t>CORElearn</a:t>
            </a:r>
            <a:r>
              <a:rPr lang="en-GB" sz="1800" i="1" dirty="0"/>
              <a:t>’</a:t>
            </a:r>
          </a:p>
          <a:p>
            <a:pPr marL="0" indent="0">
              <a:buNone/>
            </a:pPr>
            <a:endParaRPr lang="en-IE" sz="1800" dirty="0"/>
          </a:p>
          <a:p>
            <a:pPr marL="0" indent="0">
              <a:buNone/>
            </a:pPr>
            <a:r>
              <a:rPr lang="en-GB" sz="1800" b="1" dirty="0"/>
              <a:t>Mutual Information (MI) </a:t>
            </a:r>
            <a:r>
              <a:rPr lang="en-GB" sz="1800" dirty="0"/>
              <a:t>– It generally measures the dependence between the variables. Entropy must be calculated </a:t>
            </a:r>
            <a:r>
              <a:rPr lang="en-GB" sz="1800" dirty="0" err="1"/>
              <a:t>inorder</a:t>
            </a:r>
            <a:r>
              <a:rPr lang="en-GB" sz="1800" dirty="0"/>
              <a:t> to get the information between two variables.</a:t>
            </a:r>
          </a:p>
          <a:p>
            <a:pPr marL="0" indent="0">
              <a:buNone/>
            </a:pPr>
            <a:r>
              <a:rPr lang="en-GB" sz="1800" dirty="0"/>
              <a:t>Package – </a:t>
            </a:r>
            <a:r>
              <a:rPr lang="en-GB" sz="1800" i="1" dirty="0"/>
              <a:t>‘</a:t>
            </a:r>
            <a:r>
              <a:rPr lang="en-GB" sz="1800" i="1" dirty="0" err="1"/>
              <a:t>Fselector</a:t>
            </a:r>
            <a:r>
              <a:rPr lang="en-GB" sz="1800" i="1" dirty="0"/>
              <a:t>’</a:t>
            </a:r>
          </a:p>
          <a:p>
            <a:pPr marL="0" indent="0">
              <a:buNone/>
            </a:pPr>
            <a:endParaRPr lang="en-IE" sz="1800" dirty="0"/>
          </a:p>
          <a:p>
            <a:pPr marL="0" indent="0">
              <a:buNone/>
            </a:pPr>
            <a:r>
              <a:rPr lang="en-GB" sz="1800" b="1" dirty="0"/>
              <a:t>CFS</a:t>
            </a:r>
            <a:r>
              <a:rPr lang="en-GB" sz="1800" dirty="0"/>
              <a:t> – Features on the basis of the following hypothesis: "Good feature subsets contain features highly correlated with the classification, yet uncorrelated to each other".</a:t>
            </a:r>
          </a:p>
          <a:p>
            <a:pPr marL="0" indent="0">
              <a:buNone/>
            </a:pPr>
            <a:r>
              <a:rPr lang="en-GB" sz="1800" dirty="0"/>
              <a:t>Package – </a:t>
            </a:r>
            <a:r>
              <a:rPr lang="en-GB" sz="1800" i="1" dirty="0"/>
              <a:t>‘</a:t>
            </a:r>
            <a:r>
              <a:rPr lang="en-GB" sz="1800" i="1" dirty="0" err="1"/>
              <a:t>Fselector</a:t>
            </a:r>
            <a:r>
              <a:rPr lang="en-GB" sz="1800" i="1" dirty="0"/>
              <a:t>’</a:t>
            </a:r>
          </a:p>
          <a:p>
            <a:pPr marL="0" indent="0">
              <a:buNone/>
            </a:pPr>
            <a:endParaRPr lang="en-GB" sz="1800" dirty="0"/>
          </a:p>
          <a:p>
            <a:pPr marL="0" indent="0">
              <a:buNone/>
            </a:pPr>
            <a:endParaRPr lang="en-IE" sz="1800" dirty="0"/>
          </a:p>
          <a:p>
            <a:pPr marL="0" indent="0">
              <a:buNone/>
            </a:pPr>
            <a:endParaRPr lang="en-IE" sz="1800" dirty="0"/>
          </a:p>
          <a:p>
            <a:endParaRPr lang="en-IE" sz="1800" dirty="0"/>
          </a:p>
        </p:txBody>
      </p:sp>
      <p:pic>
        <p:nvPicPr>
          <p:cNvPr id="3074" name="Picture 2" descr="Image result for feature selection">
            <a:extLst>
              <a:ext uri="{FF2B5EF4-FFF2-40B4-BE49-F238E27FC236}">
                <a16:creationId xmlns:a16="http://schemas.microsoft.com/office/drawing/2014/main" id="{8EA3FFF4-EFBD-445F-B690-70F9C47532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2" t="-1726" r="18328" b="53717"/>
          <a:stretch/>
        </p:blipFill>
        <p:spPr bwMode="auto">
          <a:xfrm>
            <a:off x="3139807" y="129566"/>
            <a:ext cx="8606302" cy="1357712"/>
          </a:xfrm>
          <a:custGeom>
            <a:avLst/>
            <a:gdLst>
              <a:gd name="connsiteX0" fmla="*/ 1331584 w 2663168"/>
              <a:gd name="connsiteY0" fmla="*/ 0 h 2663168"/>
              <a:gd name="connsiteX1" fmla="*/ 2663168 w 2663168"/>
              <a:gd name="connsiteY1" fmla="*/ 1331584 h 2663168"/>
              <a:gd name="connsiteX2" fmla="*/ 1331584 w 2663168"/>
              <a:gd name="connsiteY2" fmla="*/ 2663168 h 2663168"/>
              <a:gd name="connsiteX3" fmla="*/ 0 w 2663168"/>
              <a:gd name="connsiteY3" fmla="*/ 1331584 h 2663168"/>
              <a:gd name="connsiteX4" fmla="*/ 1331584 w 2663168"/>
              <a:gd name="connsiteY4" fmla="*/ 0 h 266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9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AC84-AA9D-41B8-9715-F749F1FFCC2E}"/>
              </a:ext>
            </a:extLst>
          </p:cNvPr>
          <p:cNvSpPr>
            <a:spLocks noGrp="1"/>
          </p:cNvSpPr>
          <p:nvPr>
            <p:ph type="title"/>
          </p:nvPr>
        </p:nvSpPr>
        <p:spPr>
          <a:xfrm>
            <a:off x="6109498" y="908344"/>
            <a:ext cx="5244301" cy="931473"/>
          </a:xfrm>
        </p:spPr>
        <p:txBody>
          <a:bodyPr>
            <a:normAutofit/>
          </a:bodyPr>
          <a:lstStyle/>
          <a:p>
            <a:pPr algn="ctr"/>
            <a:r>
              <a:rPr lang="en-IE" b="1" dirty="0" err="1"/>
              <a:t>Modeling</a:t>
            </a:r>
            <a:endParaRPr lang="en-IE" b="1" dirty="0"/>
          </a:p>
        </p:txBody>
      </p:sp>
      <p:sp>
        <p:nvSpPr>
          <p:cNvPr id="17"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Picture 8" descr="Image result for stacking machine learning">
            <a:extLst>
              <a:ext uri="{FF2B5EF4-FFF2-40B4-BE49-F238E27FC236}">
                <a16:creationId xmlns:a16="http://schemas.microsoft.com/office/drawing/2014/main" id="{12D8F484-6327-4616-9EBD-89E7F85EC8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3889" y="1705043"/>
            <a:ext cx="3712684" cy="31533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5F94EF7-FE34-40DF-85AF-7B8A2FF9723A}"/>
              </a:ext>
            </a:extLst>
          </p:cNvPr>
          <p:cNvSpPr>
            <a:spLocks noGrp="1"/>
          </p:cNvSpPr>
          <p:nvPr>
            <p:ph idx="1"/>
          </p:nvPr>
        </p:nvSpPr>
        <p:spPr>
          <a:xfrm>
            <a:off x="5911158" y="1949987"/>
            <a:ext cx="5383652" cy="4226976"/>
          </a:xfrm>
        </p:spPr>
        <p:txBody>
          <a:bodyPr>
            <a:normAutofit/>
          </a:bodyPr>
          <a:lstStyle/>
          <a:p>
            <a:pPr marL="0" indent="0">
              <a:buNone/>
            </a:pPr>
            <a:r>
              <a:rPr lang="en-IE" sz="2000" b="1" dirty="0"/>
              <a:t>Selection of model technique</a:t>
            </a:r>
          </a:p>
          <a:p>
            <a:r>
              <a:rPr lang="en-IE" sz="2000" dirty="0"/>
              <a:t>The proposed model is a stacking ensemble technique. </a:t>
            </a:r>
            <a:r>
              <a:rPr lang="en-GB" sz="2000" dirty="0"/>
              <a:t>This method combines various models in order to improve the prediction results. </a:t>
            </a:r>
          </a:p>
          <a:p>
            <a:endParaRPr lang="en-GB" sz="2000" dirty="0"/>
          </a:p>
          <a:p>
            <a:r>
              <a:rPr lang="en-GB" sz="2000" dirty="0"/>
              <a:t>Level 1 Classifiers: KNN, MLP Classifier and Random Forest.</a:t>
            </a:r>
          </a:p>
          <a:p>
            <a:endParaRPr lang="en-GB" sz="2000" dirty="0"/>
          </a:p>
          <a:p>
            <a:r>
              <a:rPr lang="en-GB" sz="2000" dirty="0"/>
              <a:t>Meta Classifier: </a:t>
            </a:r>
            <a:r>
              <a:rPr lang="en-GB" sz="2000" dirty="0" err="1"/>
              <a:t>XGBoost</a:t>
            </a:r>
            <a:endParaRPr lang="en-IE" sz="2000" dirty="0"/>
          </a:p>
          <a:p>
            <a:endParaRPr lang="en-IE" sz="2000" dirty="0"/>
          </a:p>
        </p:txBody>
      </p:sp>
    </p:spTree>
    <p:extLst>
      <p:ext uri="{BB962C8B-B14F-4D97-AF65-F5344CB8AC3E}">
        <p14:creationId xmlns:p14="http://schemas.microsoft.com/office/powerpoint/2010/main" val="287719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7FEA-E722-42B4-97A7-FCFCB3081775}"/>
              </a:ext>
            </a:extLst>
          </p:cNvPr>
          <p:cNvSpPr>
            <a:spLocks noGrp="1"/>
          </p:cNvSpPr>
          <p:nvPr>
            <p:ph type="title"/>
          </p:nvPr>
        </p:nvSpPr>
        <p:spPr>
          <a:xfrm>
            <a:off x="839788" y="365125"/>
            <a:ext cx="10515600" cy="1023001"/>
          </a:xfrm>
        </p:spPr>
        <p:txBody>
          <a:bodyPr/>
          <a:lstStyle/>
          <a:p>
            <a:r>
              <a:rPr lang="en-IE" dirty="0"/>
              <a:t>Models used for comparison</a:t>
            </a:r>
          </a:p>
        </p:txBody>
      </p:sp>
      <p:sp>
        <p:nvSpPr>
          <p:cNvPr id="5" name="Text Placeholder 4">
            <a:extLst>
              <a:ext uri="{FF2B5EF4-FFF2-40B4-BE49-F238E27FC236}">
                <a16:creationId xmlns:a16="http://schemas.microsoft.com/office/drawing/2014/main" id="{913451F1-649C-464E-BDB2-41BF88B60FED}"/>
              </a:ext>
            </a:extLst>
          </p:cNvPr>
          <p:cNvSpPr>
            <a:spLocks noGrp="1"/>
          </p:cNvSpPr>
          <p:nvPr>
            <p:ph type="body" idx="1"/>
          </p:nvPr>
        </p:nvSpPr>
        <p:spPr>
          <a:xfrm>
            <a:off x="836613" y="1274258"/>
            <a:ext cx="4954590" cy="2755707"/>
          </a:xfrm>
        </p:spPr>
        <p:txBody>
          <a:bodyPr>
            <a:normAutofit/>
          </a:bodyPr>
          <a:lstStyle/>
          <a:p>
            <a:r>
              <a:rPr lang="en-IE" dirty="0"/>
              <a:t>KNN</a:t>
            </a:r>
          </a:p>
          <a:p>
            <a:pPr algn="just"/>
            <a:r>
              <a:rPr lang="en-GB" b="0" dirty="0"/>
              <a:t>It predicts the class of the target variable by finding the nearest class neighbours. The distance of the new data point with other training data points are calculated. </a:t>
            </a:r>
            <a:endParaRPr lang="en-IE" b="0" dirty="0"/>
          </a:p>
          <a:p>
            <a:endParaRPr lang="en-IE" dirty="0"/>
          </a:p>
        </p:txBody>
      </p:sp>
      <p:sp>
        <p:nvSpPr>
          <p:cNvPr id="6" name="Text Placeholder 5">
            <a:extLst>
              <a:ext uri="{FF2B5EF4-FFF2-40B4-BE49-F238E27FC236}">
                <a16:creationId xmlns:a16="http://schemas.microsoft.com/office/drawing/2014/main" id="{1E218928-9448-483B-B6DB-00182AD98593}"/>
              </a:ext>
            </a:extLst>
          </p:cNvPr>
          <p:cNvSpPr>
            <a:spLocks noGrp="1"/>
          </p:cNvSpPr>
          <p:nvPr>
            <p:ph type="body" sz="quarter" idx="3"/>
          </p:nvPr>
        </p:nvSpPr>
        <p:spPr>
          <a:xfrm>
            <a:off x="6400798" y="1388126"/>
            <a:ext cx="4954590" cy="2247440"/>
          </a:xfrm>
        </p:spPr>
        <p:txBody>
          <a:bodyPr>
            <a:normAutofit/>
          </a:bodyPr>
          <a:lstStyle/>
          <a:p>
            <a:r>
              <a:rPr lang="en-IE" dirty="0"/>
              <a:t>MLP Classifier</a:t>
            </a:r>
          </a:p>
          <a:p>
            <a:pPr algn="just"/>
            <a:r>
              <a:rPr lang="en-GB" b="0" dirty="0" err="1"/>
              <a:t>MLPClassifier</a:t>
            </a:r>
            <a:r>
              <a:rPr lang="en-GB" b="0" dirty="0"/>
              <a:t> is a simple supervised linear feedforward classifier that relies on an underlying Neural Network to perform the task of classification.</a:t>
            </a:r>
          </a:p>
          <a:p>
            <a:endParaRPr lang="en-IE" dirty="0"/>
          </a:p>
        </p:txBody>
      </p:sp>
      <p:sp>
        <p:nvSpPr>
          <p:cNvPr id="4" name="Content Placeholder 3">
            <a:extLst>
              <a:ext uri="{FF2B5EF4-FFF2-40B4-BE49-F238E27FC236}">
                <a16:creationId xmlns:a16="http://schemas.microsoft.com/office/drawing/2014/main" id="{CD4AF276-AAB3-4BA3-8837-C4BEEA3B101C}"/>
              </a:ext>
            </a:extLst>
          </p:cNvPr>
          <p:cNvSpPr>
            <a:spLocks noGrp="1"/>
          </p:cNvSpPr>
          <p:nvPr>
            <p:ph sz="quarter" idx="4"/>
          </p:nvPr>
        </p:nvSpPr>
        <p:spPr>
          <a:xfrm>
            <a:off x="6688005" y="5708971"/>
            <a:ext cx="2964714" cy="480691"/>
          </a:xfrm>
        </p:spPr>
        <p:txBody>
          <a:bodyPr>
            <a:normAutofit fontScale="55000" lnSpcReduction="20000"/>
          </a:bodyPr>
          <a:lstStyle/>
          <a:p>
            <a:pPr marL="0" indent="0">
              <a:buNone/>
            </a:pPr>
            <a:endParaRPr lang="en-GB" sz="2000" dirty="0"/>
          </a:p>
          <a:p>
            <a:pPr marL="0" indent="0">
              <a:buNone/>
            </a:pPr>
            <a:r>
              <a:rPr lang="en-IE" sz="2000" dirty="0"/>
              <a:t>       </a:t>
            </a:r>
          </a:p>
        </p:txBody>
      </p:sp>
      <p:pic>
        <p:nvPicPr>
          <p:cNvPr id="8214" name="Picture 22" descr="Image result for knn classification">
            <a:extLst>
              <a:ext uri="{FF2B5EF4-FFF2-40B4-BE49-F238E27FC236}">
                <a16:creationId xmlns:a16="http://schemas.microsoft.com/office/drawing/2014/main" id="{D9AA9713-28B6-4E82-A0B7-95AEF92AFA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123720" y="3635565"/>
            <a:ext cx="3988107" cy="28573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prediction of energy consumption">
            <a:extLst>
              <a:ext uri="{FF2B5EF4-FFF2-40B4-BE49-F238E27FC236}">
                <a16:creationId xmlns:a16="http://schemas.microsoft.com/office/drawing/2014/main" id="{418807A5-C17D-468D-A40B-679C1C530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026" y="3260993"/>
            <a:ext cx="4168352" cy="292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41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D3D3-EFD6-446C-894E-5D1E0C8B6629}"/>
              </a:ext>
            </a:extLst>
          </p:cNvPr>
          <p:cNvSpPr>
            <a:spLocks noGrp="1"/>
          </p:cNvSpPr>
          <p:nvPr>
            <p:ph type="title"/>
          </p:nvPr>
        </p:nvSpPr>
        <p:spPr>
          <a:xfrm>
            <a:off x="839788" y="365126"/>
            <a:ext cx="10515600" cy="75550"/>
          </a:xfrm>
        </p:spPr>
        <p:txBody>
          <a:bodyPr>
            <a:normAutofit fontScale="90000"/>
          </a:bodyPr>
          <a:lstStyle/>
          <a:p>
            <a:endParaRPr lang="en-IE" dirty="0"/>
          </a:p>
        </p:txBody>
      </p:sp>
      <p:sp>
        <p:nvSpPr>
          <p:cNvPr id="3" name="Text Placeholder 2">
            <a:extLst>
              <a:ext uri="{FF2B5EF4-FFF2-40B4-BE49-F238E27FC236}">
                <a16:creationId xmlns:a16="http://schemas.microsoft.com/office/drawing/2014/main" id="{5A24286D-EC47-414B-9CDB-D48545C900F2}"/>
              </a:ext>
            </a:extLst>
          </p:cNvPr>
          <p:cNvSpPr>
            <a:spLocks noGrp="1"/>
          </p:cNvSpPr>
          <p:nvPr>
            <p:ph type="body" idx="1"/>
          </p:nvPr>
        </p:nvSpPr>
        <p:spPr>
          <a:xfrm>
            <a:off x="839788" y="760165"/>
            <a:ext cx="5157787" cy="1756079"/>
          </a:xfrm>
        </p:spPr>
        <p:txBody>
          <a:bodyPr>
            <a:noAutofit/>
          </a:bodyPr>
          <a:lstStyle/>
          <a:p>
            <a:r>
              <a:rPr lang="en-IE" dirty="0"/>
              <a:t>Random Forest</a:t>
            </a:r>
          </a:p>
          <a:p>
            <a:r>
              <a:rPr lang="en-GB" b="0" dirty="0"/>
              <a:t>It consists of a collection of tree-structured classifiers where each tree is trained on different samples and then takes the maximum voting.</a:t>
            </a:r>
            <a:endParaRPr lang="en-IE" b="0" dirty="0"/>
          </a:p>
        </p:txBody>
      </p:sp>
      <p:sp>
        <p:nvSpPr>
          <p:cNvPr id="5" name="Text Placeholder 4">
            <a:extLst>
              <a:ext uri="{FF2B5EF4-FFF2-40B4-BE49-F238E27FC236}">
                <a16:creationId xmlns:a16="http://schemas.microsoft.com/office/drawing/2014/main" id="{1B88A623-9805-4BC7-ADF4-F807F8375057}"/>
              </a:ext>
            </a:extLst>
          </p:cNvPr>
          <p:cNvSpPr>
            <a:spLocks noGrp="1"/>
          </p:cNvSpPr>
          <p:nvPr>
            <p:ph type="body" sz="quarter" idx="3"/>
          </p:nvPr>
        </p:nvSpPr>
        <p:spPr>
          <a:xfrm>
            <a:off x="6169024" y="1847878"/>
            <a:ext cx="5183188" cy="1325563"/>
          </a:xfrm>
        </p:spPr>
        <p:txBody>
          <a:bodyPr>
            <a:noAutofit/>
          </a:bodyPr>
          <a:lstStyle/>
          <a:p>
            <a:r>
              <a:rPr lang="en-IE" dirty="0"/>
              <a:t>Gradient Boosting</a:t>
            </a:r>
          </a:p>
          <a:p>
            <a:r>
              <a:rPr lang="en-GB" b="0" dirty="0"/>
              <a:t>Gradient Boosting is also based on sequential ensemble learning where the base learners are generated sequentially in such a way that the present base learner is always more effective than the previous one.</a:t>
            </a:r>
            <a:endParaRPr lang="en-IE" dirty="0"/>
          </a:p>
        </p:txBody>
      </p:sp>
      <p:sp>
        <p:nvSpPr>
          <p:cNvPr id="6" name="Content Placeholder 5">
            <a:extLst>
              <a:ext uri="{FF2B5EF4-FFF2-40B4-BE49-F238E27FC236}">
                <a16:creationId xmlns:a16="http://schemas.microsoft.com/office/drawing/2014/main" id="{1A74F27B-8D6C-478C-BA31-FF1266085496}"/>
              </a:ext>
            </a:extLst>
          </p:cNvPr>
          <p:cNvSpPr>
            <a:spLocks noGrp="1"/>
          </p:cNvSpPr>
          <p:nvPr>
            <p:ph sz="quarter" idx="4"/>
          </p:nvPr>
        </p:nvSpPr>
        <p:spPr/>
        <p:txBody>
          <a:bodyPr/>
          <a:lstStyle/>
          <a:p>
            <a:endParaRPr lang="en-IE"/>
          </a:p>
        </p:txBody>
      </p:sp>
      <p:pic>
        <p:nvPicPr>
          <p:cNvPr id="9218" name="Picture 2" descr="What Is Ensemble Learning - Boosting Machine Learning - Edureka">
            <a:extLst>
              <a:ext uri="{FF2B5EF4-FFF2-40B4-BE49-F238E27FC236}">
                <a16:creationId xmlns:a16="http://schemas.microsoft.com/office/drawing/2014/main" id="{4AF813A9-C3D4-421A-8915-4B38C1643A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82648" y="3330631"/>
            <a:ext cx="9868966" cy="285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training model icon">
            <a:extLst>
              <a:ext uri="{FF2B5EF4-FFF2-40B4-BE49-F238E27FC236}">
                <a16:creationId xmlns:a16="http://schemas.microsoft.com/office/drawing/2014/main" id="{33BC3AE3-BD38-4080-AC35-528B6D41A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48" r="12813" b="-1"/>
          <a:stretch/>
        </p:blipFill>
        <p:spPr bwMode="auto">
          <a:xfrm>
            <a:off x="482260" y="1362281"/>
            <a:ext cx="3425957" cy="35600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E3E24EA-7F12-413E-97B9-A2DEA9E0EAD8}"/>
              </a:ext>
            </a:extLst>
          </p:cNvPr>
          <p:cNvSpPr>
            <a:spLocks noGrp="1"/>
          </p:cNvSpPr>
          <p:nvPr>
            <p:ph idx="1"/>
          </p:nvPr>
        </p:nvSpPr>
        <p:spPr>
          <a:xfrm>
            <a:off x="4387515" y="286438"/>
            <a:ext cx="7422567" cy="6015209"/>
          </a:xfrm>
        </p:spPr>
        <p:txBody>
          <a:bodyPr>
            <a:normAutofit lnSpcReduction="10000"/>
          </a:bodyPr>
          <a:lstStyle/>
          <a:p>
            <a:pPr marL="0" indent="0">
              <a:buNone/>
            </a:pPr>
            <a:r>
              <a:rPr lang="en-IE" sz="2000" b="1" dirty="0"/>
              <a:t>Generating the test design </a:t>
            </a:r>
          </a:p>
          <a:p>
            <a:pPr marL="0" indent="0">
              <a:buNone/>
            </a:pPr>
            <a:r>
              <a:rPr lang="en-GB" sz="1800" dirty="0"/>
              <a:t>The dataset in our research is split up into 75% of training set and 25% of testing set and the </a:t>
            </a:r>
            <a:r>
              <a:rPr lang="en-GB" sz="1800" dirty="0" err="1"/>
              <a:t>modeling</a:t>
            </a:r>
            <a:r>
              <a:rPr lang="en-GB" sz="1800" dirty="0"/>
              <a:t> is carried out. </a:t>
            </a:r>
          </a:p>
          <a:p>
            <a:pPr marL="0" indent="0">
              <a:buNone/>
            </a:pPr>
            <a:endParaRPr lang="en-GB" sz="1800" dirty="0"/>
          </a:p>
          <a:p>
            <a:pPr marL="0" indent="0">
              <a:buNone/>
            </a:pPr>
            <a:r>
              <a:rPr lang="en-GB" sz="2000" b="1" dirty="0"/>
              <a:t>Building the model</a:t>
            </a:r>
          </a:p>
          <a:p>
            <a:pPr marL="0" indent="0">
              <a:buNone/>
            </a:pPr>
            <a:r>
              <a:rPr lang="en-GB" sz="1800" dirty="0"/>
              <a:t>The models were performed for all datasets with and without feature selection using python programming language. All models were built following the same pattern.</a:t>
            </a:r>
          </a:p>
          <a:p>
            <a:pPr marL="0" indent="0">
              <a:buNone/>
            </a:pPr>
            <a:endParaRPr lang="en-GB" sz="1800" dirty="0"/>
          </a:p>
          <a:p>
            <a:r>
              <a:rPr lang="en-GB" sz="1800" dirty="0"/>
              <a:t>All categorial features are changed to numeric using the </a:t>
            </a:r>
            <a:r>
              <a:rPr lang="en-GB" sz="1800" dirty="0" err="1"/>
              <a:t>LabelEncoder</a:t>
            </a:r>
            <a:r>
              <a:rPr lang="en-GB" sz="1800" dirty="0"/>
              <a:t>.</a:t>
            </a:r>
          </a:p>
          <a:p>
            <a:r>
              <a:rPr lang="en-GB" sz="1800" dirty="0"/>
              <a:t>The training and testing data are </a:t>
            </a:r>
            <a:r>
              <a:rPr lang="en-GB" sz="1800" dirty="0" err="1"/>
              <a:t>seperated</a:t>
            </a:r>
            <a:r>
              <a:rPr lang="en-GB" sz="1800" dirty="0"/>
              <a:t> as </a:t>
            </a:r>
            <a:r>
              <a:rPr lang="en-GB" sz="1800" dirty="0" err="1"/>
              <a:t>x_train</a:t>
            </a:r>
            <a:r>
              <a:rPr lang="en-GB" sz="1800" dirty="0"/>
              <a:t>, </a:t>
            </a:r>
            <a:r>
              <a:rPr lang="en-GB" sz="1800" dirty="0" err="1"/>
              <a:t>y_train</a:t>
            </a:r>
            <a:r>
              <a:rPr lang="en-GB" sz="1800" dirty="0"/>
              <a:t>, </a:t>
            </a:r>
            <a:r>
              <a:rPr lang="en-GB" sz="1800" dirty="0" err="1"/>
              <a:t>x_test</a:t>
            </a:r>
            <a:r>
              <a:rPr lang="en-GB" sz="1800" dirty="0"/>
              <a:t>, </a:t>
            </a:r>
            <a:r>
              <a:rPr lang="en-GB" sz="1800" dirty="0" err="1"/>
              <a:t>y_test</a:t>
            </a:r>
            <a:r>
              <a:rPr lang="en-GB" sz="1800" dirty="0"/>
              <a:t>.</a:t>
            </a:r>
          </a:p>
          <a:p>
            <a:r>
              <a:rPr lang="en-GB" sz="1800" dirty="0" err="1"/>
              <a:t>x_train</a:t>
            </a:r>
            <a:r>
              <a:rPr lang="en-GB" sz="1800" dirty="0"/>
              <a:t> and </a:t>
            </a:r>
            <a:r>
              <a:rPr lang="en-GB" sz="1800" dirty="0" err="1"/>
              <a:t>x_test</a:t>
            </a:r>
            <a:r>
              <a:rPr lang="en-GB" sz="1800" dirty="0"/>
              <a:t> contains training and testing data predictor variables and </a:t>
            </a:r>
            <a:r>
              <a:rPr lang="en-GB" sz="1800" dirty="0" err="1"/>
              <a:t>y_train</a:t>
            </a:r>
            <a:r>
              <a:rPr lang="en-GB" sz="1800" dirty="0"/>
              <a:t> and </a:t>
            </a:r>
            <a:r>
              <a:rPr lang="en-GB" sz="1800" dirty="0" err="1"/>
              <a:t>y_test</a:t>
            </a:r>
            <a:r>
              <a:rPr lang="en-GB" sz="1800" dirty="0"/>
              <a:t> contains their response variable.</a:t>
            </a:r>
          </a:p>
          <a:p>
            <a:r>
              <a:rPr lang="en-GB" sz="1800" dirty="0"/>
              <a:t>The classifiers are imported from the libraries with which the model is built.</a:t>
            </a:r>
          </a:p>
          <a:p>
            <a:r>
              <a:rPr lang="en-GB" sz="1800" dirty="0"/>
              <a:t>The train data is fitted into the model for training the model.</a:t>
            </a:r>
          </a:p>
          <a:p>
            <a:r>
              <a:rPr lang="en-GB" sz="1800" dirty="0"/>
              <a:t>Now the test set is predicted.</a:t>
            </a:r>
          </a:p>
          <a:p>
            <a:r>
              <a:rPr lang="en-GB" sz="1800" dirty="0"/>
              <a:t>And the predicted values are evaluated.</a:t>
            </a:r>
          </a:p>
          <a:p>
            <a:pPr marL="0" indent="0">
              <a:buNone/>
            </a:pPr>
            <a:endParaRPr lang="en-IE" sz="1100" dirty="0"/>
          </a:p>
        </p:txBody>
      </p:sp>
    </p:spTree>
    <p:extLst>
      <p:ext uri="{BB962C8B-B14F-4D97-AF65-F5344CB8AC3E}">
        <p14:creationId xmlns:p14="http://schemas.microsoft.com/office/powerpoint/2010/main" val="22252645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BC8C-044C-4B83-A462-B0D7B7586214}"/>
              </a:ext>
            </a:extLst>
          </p:cNvPr>
          <p:cNvSpPr>
            <a:spLocks noGrp="1"/>
          </p:cNvSpPr>
          <p:nvPr>
            <p:ph type="title"/>
          </p:nvPr>
        </p:nvSpPr>
        <p:spPr>
          <a:xfrm>
            <a:off x="838200" y="365125"/>
            <a:ext cx="10515600" cy="163685"/>
          </a:xfrm>
        </p:spPr>
        <p:txBody>
          <a:bodyPr>
            <a:normAutofit fontScale="90000"/>
          </a:bodyPr>
          <a:lstStyle/>
          <a:p>
            <a:endParaRPr lang="en-IE" dirty="0"/>
          </a:p>
        </p:txBody>
      </p:sp>
      <p:sp>
        <p:nvSpPr>
          <p:cNvPr id="3" name="Content Placeholder 2">
            <a:extLst>
              <a:ext uri="{FF2B5EF4-FFF2-40B4-BE49-F238E27FC236}">
                <a16:creationId xmlns:a16="http://schemas.microsoft.com/office/drawing/2014/main" id="{43CFE384-9455-4413-BD87-DCCC06FA29C3}"/>
              </a:ext>
            </a:extLst>
          </p:cNvPr>
          <p:cNvSpPr>
            <a:spLocks noGrp="1"/>
          </p:cNvSpPr>
          <p:nvPr>
            <p:ph idx="1"/>
          </p:nvPr>
        </p:nvSpPr>
        <p:spPr>
          <a:xfrm>
            <a:off x="176269" y="365125"/>
            <a:ext cx="11743981" cy="5811838"/>
          </a:xfrm>
        </p:spPr>
        <p:txBody>
          <a:bodyPr/>
          <a:lstStyle/>
          <a:p>
            <a:pPr marL="0" indent="0">
              <a:buNone/>
            </a:pPr>
            <a:r>
              <a:rPr lang="en-IE" dirty="0"/>
              <a:t>Gradient Boosting</a:t>
            </a:r>
          </a:p>
          <a:p>
            <a:pPr marL="0" indent="0">
              <a:buNone/>
            </a:pPr>
            <a:endParaRPr lang="en-IE" dirty="0"/>
          </a:p>
          <a:p>
            <a:pPr marL="0" indent="0">
              <a:buNone/>
            </a:pPr>
            <a:endParaRPr lang="en-IE" dirty="0"/>
          </a:p>
          <a:p>
            <a:pPr marL="0" indent="0">
              <a:buNone/>
            </a:pPr>
            <a:r>
              <a:rPr lang="en-IE" dirty="0"/>
              <a:t>KNN</a:t>
            </a:r>
          </a:p>
          <a:p>
            <a:pPr marL="0" indent="0">
              <a:buNone/>
            </a:pPr>
            <a:endParaRPr lang="en-IE" dirty="0"/>
          </a:p>
          <a:p>
            <a:pPr marL="0" indent="0">
              <a:buNone/>
            </a:pPr>
            <a:endParaRPr lang="en-IE" dirty="0"/>
          </a:p>
          <a:p>
            <a:pPr marL="0" indent="0">
              <a:buNone/>
            </a:pPr>
            <a:r>
              <a:rPr lang="en-IE" dirty="0"/>
              <a:t>MLP Classifier</a:t>
            </a:r>
          </a:p>
          <a:p>
            <a:pPr marL="0" indent="0">
              <a:buNone/>
            </a:pPr>
            <a:endParaRPr lang="en-IE" dirty="0"/>
          </a:p>
          <a:p>
            <a:pPr marL="0" indent="0">
              <a:buNone/>
            </a:pPr>
            <a:endParaRPr lang="en-IE" dirty="0"/>
          </a:p>
          <a:p>
            <a:pPr marL="0" indent="0">
              <a:buNone/>
            </a:pPr>
            <a:r>
              <a:rPr lang="en-IE" dirty="0"/>
              <a:t>Random Forest</a:t>
            </a:r>
          </a:p>
          <a:p>
            <a:pPr marL="0" indent="0">
              <a:buNone/>
            </a:pPr>
            <a:endParaRPr lang="en-IE" dirty="0"/>
          </a:p>
          <a:p>
            <a:pPr marL="0" indent="0">
              <a:buNone/>
            </a:pPr>
            <a:endParaRPr lang="en-IE" dirty="0"/>
          </a:p>
          <a:p>
            <a:pPr marL="0" indent="0">
              <a:buNone/>
            </a:pPr>
            <a:endParaRPr lang="en-IE" dirty="0"/>
          </a:p>
        </p:txBody>
      </p:sp>
      <p:pic>
        <p:nvPicPr>
          <p:cNvPr id="6" name="Picture 5">
            <a:extLst>
              <a:ext uri="{FF2B5EF4-FFF2-40B4-BE49-F238E27FC236}">
                <a16:creationId xmlns:a16="http://schemas.microsoft.com/office/drawing/2014/main" id="{4F407E38-5E4E-4080-BE94-F38498566CAF}"/>
              </a:ext>
            </a:extLst>
          </p:cNvPr>
          <p:cNvPicPr>
            <a:picLocks noChangeAspect="1"/>
          </p:cNvPicPr>
          <p:nvPr/>
        </p:nvPicPr>
        <p:blipFill>
          <a:blip r:embed="rId2"/>
          <a:stretch>
            <a:fillRect/>
          </a:stretch>
        </p:blipFill>
        <p:spPr>
          <a:xfrm>
            <a:off x="176269" y="2319505"/>
            <a:ext cx="5781675" cy="628650"/>
          </a:xfrm>
          <a:prstGeom prst="rect">
            <a:avLst/>
          </a:prstGeom>
        </p:spPr>
      </p:pic>
      <p:pic>
        <p:nvPicPr>
          <p:cNvPr id="7" name="Picture 6">
            <a:extLst>
              <a:ext uri="{FF2B5EF4-FFF2-40B4-BE49-F238E27FC236}">
                <a16:creationId xmlns:a16="http://schemas.microsoft.com/office/drawing/2014/main" id="{55AD7B17-6A20-4752-BCC1-9F1074AC9D55}"/>
              </a:ext>
            </a:extLst>
          </p:cNvPr>
          <p:cNvPicPr>
            <a:picLocks noChangeAspect="1"/>
          </p:cNvPicPr>
          <p:nvPr/>
        </p:nvPicPr>
        <p:blipFill>
          <a:blip r:embed="rId3"/>
          <a:stretch>
            <a:fillRect/>
          </a:stretch>
        </p:blipFill>
        <p:spPr>
          <a:xfrm>
            <a:off x="271750" y="772007"/>
            <a:ext cx="11648500" cy="891540"/>
          </a:xfrm>
          <a:prstGeom prst="rect">
            <a:avLst/>
          </a:prstGeom>
        </p:spPr>
      </p:pic>
      <p:pic>
        <p:nvPicPr>
          <p:cNvPr id="8" name="Picture 7">
            <a:extLst>
              <a:ext uri="{FF2B5EF4-FFF2-40B4-BE49-F238E27FC236}">
                <a16:creationId xmlns:a16="http://schemas.microsoft.com/office/drawing/2014/main" id="{3CF031BF-9872-4A16-8E91-A3B16083155B}"/>
              </a:ext>
            </a:extLst>
          </p:cNvPr>
          <p:cNvPicPr>
            <a:picLocks noChangeAspect="1"/>
          </p:cNvPicPr>
          <p:nvPr/>
        </p:nvPicPr>
        <p:blipFill>
          <a:blip r:embed="rId4"/>
          <a:stretch>
            <a:fillRect/>
          </a:stretch>
        </p:blipFill>
        <p:spPr>
          <a:xfrm>
            <a:off x="271750" y="3909845"/>
            <a:ext cx="11648500" cy="750290"/>
          </a:xfrm>
          <a:prstGeom prst="rect">
            <a:avLst/>
          </a:prstGeom>
        </p:spPr>
      </p:pic>
      <p:pic>
        <p:nvPicPr>
          <p:cNvPr id="9" name="Picture 8">
            <a:extLst>
              <a:ext uri="{FF2B5EF4-FFF2-40B4-BE49-F238E27FC236}">
                <a16:creationId xmlns:a16="http://schemas.microsoft.com/office/drawing/2014/main" id="{49AEADDB-78B3-4C46-BCA8-24A99EE47082}"/>
              </a:ext>
            </a:extLst>
          </p:cNvPr>
          <p:cNvPicPr>
            <a:picLocks noChangeAspect="1"/>
          </p:cNvPicPr>
          <p:nvPr/>
        </p:nvPicPr>
        <p:blipFill>
          <a:blip r:embed="rId5"/>
          <a:stretch>
            <a:fillRect/>
          </a:stretch>
        </p:blipFill>
        <p:spPr>
          <a:xfrm>
            <a:off x="271750" y="5514493"/>
            <a:ext cx="11648500" cy="750290"/>
          </a:xfrm>
          <a:prstGeom prst="rect">
            <a:avLst/>
          </a:prstGeom>
        </p:spPr>
      </p:pic>
    </p:spTree>
    <p:extLst>
      <p:ext uri="{BB962C8B-B14F-4D97-AF65-F5344CB8AC3E}">
        <p14:creationId xmlns:p14="http://schemas.microsoft.com/office/powerpoint/2010/main" val="305470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CE78-4F34-4418-BA25-E76DA5BC200C}"/>
              </a:ext>
            </a:extLst>
          </p:cNvPr>
          <p:cNvSpPr>
            <a:spLocks noGrp="1"/>
          </p:cNvSpPr>
          <p:nvPr>
            <p:ph type="title"/>
          </p:nvPr>
        </p:nvSpPr>
        <p:spPr>
          <a:xfrm>
            <a:off x="4005030" y="413136"/>
            <a:ext cx="7221158" cy="59003"/>
          </a:xfrm>
        </p:spPr>
        <p:txBody>
          <a:bodyPr>
            <a:normAutofit fontScale="90000"/>
          </a:bodyPr>
          <a:lstStyle/>
          <a:p>
            <a:endParaRPr lang="en-IE" dirty="0"/>
          </a:p>
        </p:txBody>
      </p:sp>
      <p:sp>
        <p:nvSpPr>
          <p:cNvPr id="3" name="Content Placeholder 2">
            <a:extLst>
              <a:ext uri="{FF2B5EF4-FFF2-40B4-BE49-F238E27FC236}">
                <a16:creationId xmlns:a16="http://schemas.microsoft.com/office/drawing/2014/main" id="{72FC1BB1-3124-4FC2-B637-4FA803D9761D}"/>
              </a:ext>
            </a:extLst>
          </p:cNvPr>
          <p:cNvSpPr>
            <a:spLocks noGrp="1"/>
          </p:cNvSpPr>
          <p:nvPr>
            <p:ph idx="1"/>
          </p:nvPr>
        </p:nvSpPr>
        <p:spPr>
          <a:xfrm>
            <a:off x="209319" y="110170"/>
            <a:ext cx="11865167" cy="6066794"/>
          </a:xfrm>
        </p:spPr>
        <p:txBody>
          <a:bodyPr/>
          <a:lstStyle/>
          <a:p>
            <a:pPr marL="0" indent="0">
              <a:buNone/>
            </a:pPr>
            <a:r>
              <a:rPr lang="en-IE" dirty="0"/>
              <a:t>Stacking Generalization</a:t>
            </a:r>
          </a:p>
          <a:p>
            <a:pPr marL="0" indent="0">
              <a:buNone/>
            </a:pPr>
            <a:r>
              <a:rPr lang="en-IE" dirty="0"/>
              <a:t>Level 0</a:t>
            </a:r>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r>
              <a:rPr lang="en-IE" dirty="0"/>
              <a:t>Level 1</a:t>
            </a:r>
          </a:p>
          <a:p>
            <a:pPr marL="0" indent="0">
              <a:buNone/>
            </a:pPr>
            <a:endParaRPr lang="en-IE" b="1" dirty="0"/>
          </a:p>
          <a:p>
            <a:pPr marL="0" indent="0">
              <a:buNone/>
            </a:pPr>
            <a:endParaRPr lang="en-IE" dirty="0"/>
          </a:p>
        </p:txBody>
      </p:sp>
      <p:pic>
        <p:nvPicPr>
          <p:cNvPr id="6" name="Picture 5">
            <a:extLst>
              <a:ext uri="{FF2B5EF4-FFF2-40B4-BE49-F238E27FC236}">
                <a16:creationId xmlns:a16="http://schemas.microsoft.com/office/drawing/2014/main" id="{89B5072E-378D-4F54-B39A-9C8A26AF99A7}"/>
              </a:ext>
            </a:extLst>
          </p:cNvPr>
          <p:cNvPicPr>
            <a:picLocks noChangeAspect="1"/>
          </p:cNvPicPr>
          <p:nvPr/>
        </p:nvPicPr>
        <p:blipFill>
          <a:blip r:embed="rId3"/>
          <a:stretch>
            <a:fillRect/>
          </a:stretch>
        </p:blipFill>
        <p:spPr>
          <a:xfrm>
            <a:off x="209318" y="1101688"/>
            <a:ext cx="11773363" cy="3966072"/>
          </a:xfrm>
          <a:prstGeom prst="rect">
            <a:avLst/>
          </a:prstGeom>
        </p:spPr>
      </p:pic>
      <p:pic>
        <p:nvPicPr>
          <p:cNvPr id="8" name="Picture 7">
            <a:extLst>
              <a:ext uri="{FF2B5EF4-FFF2-40B4-BE49-F238E27FC236}">
                <a16:creationId xmlns:a16="http://schemas.microsoft.com/office/drawing/2014/main" id="{693CC165-B811-406D-ACF9-3F5A357E950D}"/>
              </a:ext>
            </a:extLst>
          </p:cNvPr>
          <p:cNvPicPr>
            <a:picLocks noChangeAspect="1"/>
          </p:cNvPicPr>
          <p:nvPr/>
        </p:nvPicPr>
        <p:blipFill>
          <a:blip r:embed="rId4"/>
          <a:stretch>
            <a:fillRect/>
          </a:stretch>
        </p:blipFill>
        <p:spPr>
          <a:xfrm>
            <a:off x="209318" y="5756312"/>
            <a:ext cx="7591425" cy="733425"/>
          </a:xfrm>
          <a:prstGeom prst="rect">
            <a:avLst/>
          </a:prstGeom>
        </p:spPr>
      </p:pic>
    </p:spTree>
    <p:extLst>
      <p:ext uri="{BB962C8B-B14F-4D97-AF65-F5344CB8AC3E}">
        <p14:creationId xmlns:p14="http://schemas.microsoft.com/office/powerpoint/2010/main" val="362281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175E-959A-44B7-B727-B12612BEE63B}"/>
              </a:ext>
            </a:extLst>
          </p:cNvPr>
          <p:cNvSpPr>
            <a:spLocks noGrp="1"/>
          </p:cNvSpPr>
          <p:nvPr>
            <p:ph type="title"/>
          </p:nvPr>
        </p:nvSpPr>
        <p:spPr/>
        <p:txBody>
          <a:bodyPr/>
          <a:lstStyle/>
          <a:p>
            <a:r>
              <a:rPr lang="en-IE" b="1" dirty="0"/>
              <a:t>Evaluation</a:t>
            </a:r>
          </a:p>
        </p:txBody>
      </p:sp>
      <p:sp>
        <p:nvSpPr>
          <p:cNvPr id="3" name="Content Placeholder 2">
            <a:extLst>
              <a:ext uri="{FF2B5EF4-FFF2-40B4-BE49-F238E27FC236}">
                <a16:creationId xmlns:a16="http://schemas.microsoft.com/office/drawing/2014/main" id="{DEF3CEA6-862E-4090-B9F9-2C19EE472E5E}"/>
              </a:ext>
            </a:extLst>
          </p:cNvPr>
          <p:cNvSpPr>
            <a:spLocks noGrp="1"/>
          </p:cNvSpPr>
          <p:nvPr>
            <p:ph idx="1"/>
          </p:nvPr>
        </p:nvSpPr>
        <p:spPr>
          <a:xfrm>
            <a:off x="838200" y="1520328"/>
            <a:ext cx="10515600" cy="4656635"/>
          </a:xfrm>
        </p:spPr>
        <p:txBody>
          <a:bodyPr/>
          <a:lstStyle/>
          <a:p>
            <a:pPr marL="0" indent="0">
              <a:buNone/>
            </a:pPr>
            <a:r>
              <a:rPr lang="en-GB" dirty="0"/>
              <a:t>Two evaluation metrics chosen are Classification Accuracy and Confusion matrix. It is basically the ratio of the number of correct predictions made to the total number of input samples. To add more information to the accuracy score, a confusion matrix is introduced. This matrix gives us a clear picture of how many sample are predicted right and how many has been wrongly classified.</a:t>
            </a:r>
          </a:p>
          <a:p>
            <a:pPr marL="0" indent="0">
              <a:buNone/>
            </a:pPr>
            <a:r>
              <a:rPr lang="en-GB" dirty="0"/>
              <a:t> </a:t>
            </a:r>
          </a:p>
          <a:p>
            <a:pPr marL="0" indent="0">
              <a:buNone/>
            </a:pPr>
            <a:endParaRPr lang="en-GB" dirty="0"/>
          </a:p>
          <a:p>
            <a:pPr marL="0" indent="0">
              <a:buNone/>
            </a:pPr>
            <a:r>
              <a:rPr lang="en-GB" dirty="0"/>
              <a:t> </a:t>
            </a:r>
          </a:p>
          <a:p>
            <a:pPr marL="0" indent="0">
              <a:buNone/>
            </a:pPr>
            <a:endParaRPr lang="en-IE" dirty="0"/>
          </a:p>
        </p:txBody>
      </p:sp>
      <p:pic>
        <p:nvPicPr>
          <p:cNvPr id="5" name="Picture 4" descr="Related image">
            <a:extLst>
              <a:ext uri="{FF2B5EF4-FFF2-40B4-BE49-F238E27FC236}">
                <a16:creationId xmlns:a16="http://schemas.microsoft.com/office/drawing/2014/main" id="{6764F246-2199-4A93-A02F-CB30820716F8}"/>
              </a:ext>
            </a:extLst>
          </p:cNvPr>
          <p:cNvPicPr/>
          <p:nvPr/>
        </p:nvPicPr>
        <p:blipFill rotWithShape="1">
          <a:blip r:embed="rId2">
            <a:extLst>
              <a:ext uri="{28A0092B-C50C-407E-A947-70E740481C1C}">
                <a14:useLocalDpi xmlns:a14="http://schemas.microsoft.com/office/drawing/2010/main" val="0"/>
              </a:ext>
            </a:extLst>
          </a:blip>
          <a:srcRect b="20230"/>
          <a:stretch/>
        </p:blipFill>
        <p:spPr bwMode="auto">
          <a:xfrm>
            <a:off x="3249976" y="4087258"/>
            <a:ext cx="5618602" cy="24056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201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3858-D729-4BED-9F77-CFBBCEB74DF4}"/>
              </a:ext>
            </a:extLst>
          </p:cNvPr>
          <p:cNvSpPr>
            <a:spLocks noGrp="1"/>
          </p:cNvSpPr>
          <p:nvPr>
            <p:ph type="title"/>
          </p:nvPr>
        </p:nvSpPr>
        <p:spPr/>
        <p:txBody>
          <a:bodyPr/>
          <a:lstStyle/>
          <a:p>
            <a:endParaRPr lang="en-IE"/>
          </a:p>
        </p:txBody>
      </p:sp>
      <p:graphicFrame>
        <p:nvGraphicFramePr>
          <p:cNvPr id="4" name="Content Placeholder 3">
            <a:extLst>
              <a:ext uri="{FF2B5EF4-FFF2-40B4-BE49-F238E27FC236}">
                <a16:creationId xmlns:a16="http://schemas.microsoft.com/office/drawing/2014/main" id="{B8CB282B-7297-40C0-937B-9B0BD4EB61DB}"/>
              </a:ext>
            </a:extLst>
          </p:cNvPr>
          <p:cNvGraphicFramePr>
            <a:graphicFrameLocks noGrp="1"/>
          </p:cNvGraphicFramePr>
          <p:nvPr>
            <p:ph idx="1"/>
            <p:extLst>
              <p:ext uri="{D42A27DB-BD31-4B8C-83A1-F6EECF244321}">
                <p14:modId xmlns:p14="http://schemas.microsoft.com/office/powerpoint/2010/main" val="2498713740"/>
              </p:ext>
            </p:extLst>
          </p:nvPr>
        </p:nvGraphicFramePr>
        <p:xfrm>
          <a:off x="6224531" y="672025"/>
          <a:ext cx="5860970" cy="2745956"/>
        </p:xfrm>
        <a:graphic>
          <a:graphicData uri="http://schemas.openxmlformats.org/drawingml/2006/table">
            <a:tbl>
              <a:tblPr firstRow="1" firstCol="1" bandRow="1">
                <a:tableStyleId>{5C22544A-7EE6-4342-B048-85BDC9FD1C3A}</a:tableStyleId>
              </a:tblPr>
              <a:tblGrid>
                <a:gridCol w="1698412">
                  <a:extLst>
                    <a:ext uri="{9D8B030D-6E8A-4147-A177-3AD203B41FA5}">
                      <a16:colId xmlns:a16="http://schemas.microsoft.com/office/drawing/2014/main" val="2813141937"/>
                    </a:ext>
                  </a:extLst>
                </a:gridCol>
                <a:gridCol w="696783">
                  <a:extLst>
                    <a:ext uri="{9D8B030D-6E8A-4147-A177-3AD203B41FA5}">
                      <a16:colId xmlns:a16="http://schemas.microsoft.com/office/drawing/2014/main" val="2628961045"/>
                    </a:ext>
                  </a:extLst>
                </a:gridCol>
                <a:gridCol w="856464">
                  <a:extLst>
                    <a:ext uri="{9D8B030D-6E8A-4147-A177-3AD203B41FA5}">
                      <a16:colId xmlns:a16="http://schemas.microsoft.com/office/drawing/2014/main" val="2856839767"/>
                    </a:ext>
                  </a:extLst>
                </a:gridCol>
                <a:gridCol w="696783">
                  <a:extLst>
                    <a:ext uri="{9D8B030D-6E8A-4147-A177-3AD203B41FA5}">
                      <a16:colId xmlns:a16="http://schemas.microsoft.com/office/drawing/2014/main" val="3205310094"/>
                    </a:ext>
                  </a:extLst>
                </a:gridCol>
                <a:gridCol w="1912528">
                  <a:extLst>
                    <a:ext uri="{9D8B030D-6E8A-4147-A177-3AD203B41FA5}">
                      <a16:colId xmlns:a16="http://schemas.microsoft.com/office/drawing/2014/main" val="2489901151"/>
                    </a:ext>
                  </a:extLst>
                </a:gridCol>
              </a:tblGrid>
              <a:tr h="816296">
                <a:tc>
                  <a:txBody>
                    <a:bodyPr/>
                    <a:lstStyle/>
                    <a:p>
                      <a:pPr algn="ctr">
                        <a:lnSpc>
                          <a:spcPct val="150000"/>
                        </a:lnSpc>
                        <a:spcAft>
                          <a:spcPts val="0"/>
                        </a:spcAft>
                      </a:pPr>
                      <a:r>
                        <a:rPr lang="en-IE" sz="1600" dirty="0">
                          <a:effectLst/>
                        </a:rPr>
                        <a:t>5 CLASS CLASSIFICATION</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dirty="0">
                          <a:effectLst/>
                        </a:rPr>
                        <a:t>CFS</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dirty="0">
                          <a:effectLst/>
                        </a:rPr>
                        <a:t>Mutual Info</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a:effectLst/>
                        </a:rPr>
                        <a:t>ReliefF</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a:effectLst/>
                        </a:rPr>
                        <a:t>Without Feature Selection</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17627968"/>
                  </a:ext>
                </a:extLst>
              </a:tr>
              <a:tr h="385932">
                <a:tc>
                  <a:txBody>
                    <a:bodyPr/>
                    <a:lstStyle/>
                    <a:p>
                      <a:pPr>
                        <a:lnSpc>
                          <a:spcPct val="150000"/>
                        </a:lnSpc>
                        <a:spcAft>
                          <a:spcPts val="0"/>
                        </a:spcAft>
                      </a:pPr>
                      <a:r>
                        <a:rPr lang="en-IE" sz="1600">
                          <a:effectLst/>
                        </a:rPr>
                        <a:t>Gradient Boosting</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88.44</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95.13</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83.78</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93.41</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66273579"/>
                  </a:ext>
                </a:extLst>
              </a:tr>
              <a:tr h="385932">
                <a:tc>
                  <a:txBody>
                    <a:bodyPr/>
                    <a:lstStyle/>
                    <a:p>
                      <a:pPr>
                        <a:lnSpc>
                          <a:spcPct val="150000"/>
                        </a:lnSpc>
                        <a:spcAft>
                          <a:spcPts val="0"/>
                        </a:spcAft>
                      </a:pPr>
                      <a:r>
                        <a:rPr lang="en-IE" sz="1600">
                          <a:effectLst/>
                        </a:rPr>
                        <a:t>KNN</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74.77</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77.82</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76.43</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66.79</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6243220"/>
                  </a:ext>
                </a:extLst>
              </a:tr>
              <a:tr h="385932">
                <a:tc>
                  <a:txBody>
                    <a:bodyPr/>
                    <a:lstStyle/>
                    <a:p>
                      <a:pPr>
                        <a:lnSpc>
                          <a:spcPct val="150000"/>
                        </a:lnSpc>
                        <a:spcAft>
                          <a:spcPts val="0"/>
                        </a:spcAft>
                      </a:pPr>
                      <a:r>
                        <a:rPr lang="en-IE" sz="1600">
                          <a:effectLst/>
                        </a:rPr>
                        <a:t>MLP Classifier</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21.58</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40.45</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56.14</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84.37</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54335251"/>
                  </a:ext>
                </a:extLst>
              </a:tr>
              <a:tr h="385932">
                <a:tc>
                  <a:txBody>
                    <a:bodyPr/>
                    <a:lstStyle/>
                    <a:p>
                      <a:pPr>
                        <a:lnSpc>
                          <a:spcPct val="150000"/>
                        </a:lnSpc>
                        <a:spcAft>
                          <a:spcPts val="0"/>
                        </a:spcAft>
                      </a:pPr>
                      <a:r>
                        <a:rPr lang="en-IE" sz="1600">
                          <a:effectLst/>
                        </a:rPr>
                        <a:t>Random Forest</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88.21</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91.72</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82.09</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70.53</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5929653"/>
                  </a:ext>
                </a:extLst>
              </a:tr>
              <a:tr h="385932">
                <a:tc>
                  <a:txBody>
                    <a:bodyPr/>
                    <a:lstStyle/>
                    <a:p>
                      <a:pPr>
                        <a:lnSpc>
                          <a:spcPct val="150000"/>
                        </a:lnSpc>
                        <a:spcAft>
                          <a:spcPts val="0"/>
                        </a:spcAft>
                      </a:pPr>
                      <a:r>
                        <a:rPr lang="en-IE" sz="1600">
                          <a:effectLst/>
                        </a:rPr>
                        <a:t>Ensemble Learner</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87.95</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91.98</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82.29</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89.67</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5113475"/>
                  </a:ext>
                </a:extLst>
              </a:tr>
            </a:tbl>
          </a:graphicData>
        </a:graphic>
      </p:graphicFrame>
      <p:graphicFrame>
        <p:nvGraphicFramePr>
          <p:cNvPr id="5" name="Table 4">
            <a:extLst>
              <a:ext uri="{FF2B5EF4-FFF2-40B4-BE49-F238E27FC236}">
                <a16:creationId xmlns:a16="http://schemas.microsoft.com/office/drawing/2014/main" id="{9860B628-F2B5-4353-B143-4E5A9A58DC8E}"/>
              </a:ext>
            </a:extLst>
          </p:cNvPr>
          <p:cNvGraphicFramePr>
            <a:graphicFrameLocks noGrp="1"/>
          </p:cNvGraphicFramePr>
          <p:nvPr>
            <p:extLst>
              <p:ext uri="{D42A27DB-BD31-4B8C-83A1-F6EECF244321}">
                <p14:modId xmlns:p14="http://schemas.microsoft.com/office/powerpoint/2010/main" val="2423364379"/>
              </p:ext>
            </p:extLst>
          </p:nvPr>
        </p:nvGraphicFramePr>
        <p:xfrm>
          <a:off x="2423709" y="3988103"/>
          <a:ext cx="7050792" cy="2625090"/>
        </p:xfrm>
        <a:graphic>
          <a:graphicData uri="http://schemas.openxmlformats.org/drawingml/2006/table">
            <a:tbl>
              <a:tblPr firstRow="1" firstCol="1" bandRow="1">
                <a:tableStyleId>{5C22544A-7EE6-4342-B048-85BDC9FD1C3A}</a:tableStyleId>
              </a:tblPr>
              <a:tblGrid>
                <a:gridCol w="2141352">
                  <a:extLst>
                    <a:ext uri="{9D8B030D-6E8A-4147-A177-3AD203B41FA5}">
                      <a16:colId xmlns:a16="http://schemas.microsoft.com/office/drawing/2014/main" val="2545480307"/>
                    </a:ext>
                  </a:extLst>
                </a:gridCol>
                <a:gridCol w="835649">
                  <a:extLst>
                    <a:ext uri="{9D8B030D-6E8A-4147-A177-3AD203B41FA5}">
                      <a16:colId xmlns:a16="http://schemas.microsoft.com/office/drawing/2014/main" val="3034960130"/>
                    </a:ext>
                  </a:extLst>
                </a:gridCol>
                <a:gridCol w="1027152">
                  <a:extLst>
                    <a:ext uri="{9D8B030D-6E8A-4147-A177-3AD203B41FA5}">
                      <a16:colId xmlns:a16="http://schemas.microsoft.com/office/drawing/2014/main" val="3377664161"/>
                    </a:ext>
                  </a:extLst>
                </a:gridCol>
                <a:gridCol w="835649">
                  <a:extLst>
                    <a:ext uri="{9D8B030D-6E8A-4147-A177-3AD203B41FA5}">
                      <a16:colId xmlns:a16="http://schemas.microsoft.com/office/drawing/2014/main" val="3395319182"/>
                    </a:ext>
                  </a:extLst>
                </a:gridCol>
                <a:gridCol w="2210990">
                  <a:extLst>
                    <a:ext uri="{9D8B030D-6E8A-4147-A177-3AD203B41FA5}">
                      <a16:colId xmlns:a16="http://schemas.microsoft.com/office/drawing/2014/main" val="2861326345"/>
                    </a:ext>
                  </a:extLst>
                </a:gridCol>
              </a:tblGrid>
              <a:tr h="733600">
                <a:tc>
                  <a:txBody>
                    <a:bodyPr/>
                    <a:lstStyle/>
                    <a:p>
                      <a:pPr algn="ctr">
                        <a:lnSpc>
                          <a:spcPct val="150000"/>
                        </a:lnSpc>
                        <a:spcAft>
                          <a:spcPts val="0"/>
                        </a:spcAft>
                      </a:pPr>
                      <a:r>
                        <a:rPr lang="en-IE" sz="1800" dirty="0">
                          <a:effectLst/>
                        </a:rPr>
                        <a:t>10 CLASS CLASSIFICATION</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800">
                          <a:effectLst/>
                        </a:rPr>
                        <a:t>CFS</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800">
                          <a:effectLst/>
                        </a:rPr>
                        <a:t>Mutual Info</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800">
                          <a:effectLst/>
                        </a:rPr>
                        <a:t>ReliefF</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800">
                          <a:effectLst/>
                        </a:rPr>
                        <a:t>Without Feature Selection</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04439261"/>
                  </a:ext>
                </a:extLst>
              </a:tr>
              <a:tr h="346835">
                <a:tc>
                  <a:txBody>
                    <a:bodyPr/>
                    <a:lstStyle/>
                    <a:p>
                      <a:pPr>
                        <a:lnSpc>
                          <a:spcPct val="150000"/>
                        </a:lnSpc>
                        <a:spcAft>
                          <a:spcPts val="0"/>
                        </a:spcAft>
                      </a:pPr>
                      <a:r>
                        <a:rPr lang="en-IE" sz="1800" dirty="0">
                          <a:effectLst/>
                        </a:rPr>
                        <a:t>Gradient Boosting</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76.53</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82.38</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58.98</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77.98</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86512960"/>
                  </a:ext>
                </a:extLst>
              </a:tr>
              <a:tr h="346835">
                <a:tc>
                  <a:txBody>
                    <a:bodyPr/>
                    <a:lstStyle/>
                    <a:p>
                      <a:pPr>
                        <a:lnSpc>
                          <a:spcPct val="150000"/>
                        </a:lnSpc>
                        <a:spcAft>
                          <a:spcPts val="0"/>
                        </a:spcAft>
                      </a:pPr>
                      <a:r>
                        <a:rPr lang="en-IE" sz="1800">
                          <a:effectLst/>
                        </a:rPr>
                        <a:t>KNN</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56.76</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58.55</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47.4</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47.83</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47819590"/>
                  </a:ext>
                </a:extLst>
              </a:tr>
              <a:tr h="346835">
                <a:tc>
                  <a:txBody>
                    <a:bodyPr/>
                    <a:lstStyle/>
                    <a:p>
                      <a:pPr>
                        <a:lnSpc>
                          <a:spcPct val="150000"/>
                        </a:lnSpc>
                        <a:spcAft>
                          <a:spcPts val="0"/>
                        </a:spcAft>
                      </a:pPr>
                      <a:r>
                        <a:rPr lang="en-IE" sz="1800">
                          <a:effectLst/>
                        </a:rPr>
                        <a:t>MLP Classifier</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29.79</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10.32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13.1</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67.36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22902155"/>
                  </a:ext>
                </a:extLst>
              </a:tr>
              <a:tr h="346835">
                <a:tc>
                  <a:txBody>
                    <a:bodyPr/>
                    <a:lstStyle/>
                    <a:p>
                      <a:pPr>
                        <a:lnSpc>
                          <a:spcPct val="150000"/>
                        </a:lnSpc>
                        <a:spcAft>
                          <a:spcPts val="0"/>
                        </a:spcAft>
                      </a:pPr>
                      <a:r>
                        <a:rPr lang="en-IE" sz="1800">
                          <a:effectLst/>
                        </a:rPr>
                        <a:t>Random Forest</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75.2</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80.6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60.04</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44.85</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3479562"/>
                  </a:ext>
                </a:extLst>
              </a:tr>
              <a:tr h="346835">
                <a:tc>
                  <a:txBody>
                    <a:bodyPr/>
                    <a:lstStyle/>
                    <a:p>
                      <a:pPr>
                        <a:lnSpc>
                          <a:spcPct val="150000"/>
                        </a:lnSpc>
                        <a:spcAft>
                          <a:spcPts val="0"/>
                        </a:spcAft>
                      </a:pPr>
                      <a:r>
                        <a:rPr lang="en-IE" sz="1800">
                          <a:effectLst/>
                        </a:rPr>
                        <a:t>Ensemble Learner</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76.76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81.26</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a:effectLst/>
                        </a:rPr>
                        <a:t>60.14</a:t>
                      </a:r>
                      <a:endParaRPr lang="en-IE"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800" dirty="0">
                          <a:effectLst/>
                        </a:rPr>
                        <a:t>67.72</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39276933"/>
                  </a:ext>
                </a:extLst>
              </a:tr>
            </a:tbl>
          </a:graphicData>
        </a:graphic>
      </p:graphicFrame>
      <p:graphicFrame>
        <p:nvGraphicFramePr>
          <p:cNvPr id="6" name="Table 5">
            <a:extLst>
              <a:ext uri="{FF2B5EF4-FFF2-40B4-BE49-F238E27FC236}">
                <a16:creationId xmlns:a16="http://schemas.microsoft.com/office/drawing/2014/main" id="{C94298EE-B8B1-4F97-B245-572D127E6EE0}"/>
              </a:ext>
            </a:extLst>
          </p:cNvPr>
          <p:cNvGraphicFramePr>
            <a:graphicFrameLocks noGrp="1"/>
          </p:cNvGraphicFramePr>
          <p:nvPr>
            <p:extLst>
              <p:ext uri="{D42A27DB-BD31-4B8C-83A1-F6EECF244321}">
                <p14:modId xmlns:p14="http://schemas.microsoft.com/office/powerpoint/2010/main" val="3111837298"/>
              </p:ext>
            </p:extLst>
          </p:nvPr>
        </p:nvGraphicFramePr>
        <p:xfrm>
          <a:off x="106500" y="683043"/>
          <a:ext cx="5989501" cy="2734938"/>
        </p:xfrm>
        <a:graphic>
          <a:graphicData uri="http://schemas.openxmlformats.org/drawingml/2006/table">
            <a:tbl>
              <a:tblPr firstRow="1" firstCol="1" bandRow="1">
                <a:tableStyleId>{5C22544A-7EE6-4342-B048-85BDC9FD1C3A}</a:tableStyleId>
              </a:tblPr>
              <a:tblGrid>
                <a:gridCol w="1664997">
                  <a:extLst>
                    <a:ext uri="{9D8B030D-6E8A-4147-A177-3AD203B41FA5}">
                      <a16:colId xmlns:a16="http://schemas.microsoft.com/office/drawing/2014/main" val="3708396805"/>
                    </a:ext>
                  </a:extLst>
                </a:gridCol>
                <a:gridCol w="679970">
                  <a:extLst>
                    <a:ext uri="{9D8B030D-6E8A-4147-A177-3AD203B41FA5}">
                      <a16:colId xmlns:a16="http://schemas.microsoft.com/office/drawing/2014/main" val="3810147099"/>
                    </a:ext>
                  </a:extLst>
                </a:gridCol>
                <a:gridCol w="835795">
                  <a:extLst>
                    <a:ext uri="{9D8B030D-6E8A-4147-A177-3AD203B41FA5}">
                      <a16:colId xmlns:a16="http://schemas.microsoft.com/office/drawing/2014/main" val="3078631863"/>
                    </a:ext>
                  </a:extLst>
                </a:gridCol>
                <a:gridCol w="1020065">
                  <a:extLst>
                    <a:ext uri="{9D8B030D-6E8A-4147-A177-3AD203B41FA5}">
                      <a16:colId xmlns:a16="http://schemas.microsoft.com/office/drawing/2014/main" val="2746495347"/>
                    </a:ext>
                  </a:extLst>
                </a:gridCol>
                <a:gridCol w="1788674">
                  <a:extLst>
                    <a:ext uri="{9D8B030D-6E8A-4147-A177-3AD203B41FA5}">
                      <a16:colId xmlns:a16="http://schemas.microsoft.com/office/drawing/2014/main" val="363772008"/>
                    </a:ext>
                  </a:extLst>
                </a:gridCol>
              </a:tblGrid>
              <a:tr h="719670">
                <a:tc>
                  <a:txBody>
                    <a:bodyPr/>
                    <a:lstStyle/>
                    <a:p>
                      <a:pPr algn="ctr">
                        <a:lnSpc>
                          <a:spcPct val="150000"/>
                        </a:lnSpc>
                        <a:spcAft>
                          <a:spcPts val="0"/>
                        </a:spcAft>
                      </a:pPr>
                      <a:r>
                        <a:rPr lang="en-IE" sz="1600" dirty="0">
                          <a:effectLst/>
                        </a:rPr>
                        <a:t>3 CLASS CLASSIFICATION</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dirty="0">
                          <a:effectLst/>
                        </a:rPr>
                        <a:t>CFS</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dirty="0">
                          <a:effectLst/>
                        </a:rPr>
                        <a:t>Mutual Info</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0"/>
                        </a:spcAft>
                      </a:pPr>
                      <a:r>
                        <a:rPr lang="en-IE" sz="1600">
                          <a:effectLst/>
                        </a:rPr>
                        <a:t>ReliefF</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E" sz="1600">
                          <a:effectLst/>
                        </a:rPr>
                        <a:t>Without Feature Selection</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8842486"/>
                  </a:ext>
                </a:extLst>
              </a:tr>
              <a:tr h="654456">
                <a:tc>
                  <a:txBody>
                    <a:bodyPr/>
                    <a:lstStyle/>
                    <a:p>
                      <a:pPr>
                        <a:lnSpc>
                          <a:spcPct val="150000"/>
                        </a:lnSpc>
                        <a:spcAft>
                          <a:spcPts val="0"/>
                        </a:spcAft>
                      </a:pPr>
                      <a:r>
                        <a:rPr lang="en-IE" sz="1600" dirty="0">
                          <a:effectLst/>
                        </a:rPr>
                        <a:t>Gradient Boosting</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97.94</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97.91</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91.19</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97.84</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52014894"/>
                  </a:ext>
                </a:extLst>
              </a:tr>
              <a:tr h="340203">
                <a:tc>
                  <a:txBody>
                    <a:bodyPr/>
                    <a:lstStyle/>
                    <a:p>
                      <a:pPr>
                        <a:lnSpc>
                          <a:spcPct val="150000"/>
                        </a:lnSpc>
                        <a:spcAft>
                          <a:spcPts val="0"/>
                        </a:spcAft>
                      </a:pPr>
                      <a:r>
                        <a:rPr lang="en-IE" sz="1600">
                          <a:effectLst/>
                        </a:rPr>
                        <a:t>KNN</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88.41</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87.22</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86.69</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80.13</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7142862"/>
                  </a:ext>
                </a:extLst>
              </a:tr>
              <a:tr h="340203">
                <a:tc>
                  <a:txBody>
                    <a:bodyPr/>
                    <a:lstStyle/>
                    <a:p>
                      <a:pPr>
                        <a:lnSpc>
                          <a:spcPct val="150000"/>
                        </a:lnSpc>
                        <a:spcAft>
                          <a:spcPts val="0"/>
                        </a:spcAft>
                      </a:pPr>
                      <a:r>
                        <a:rPr lang="en-IE" sz="1600">
                          <a:effectLst/>
                        </a:rPr>
                        <a:t>MLP Classifier</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84.77</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65.21</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78.18</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94.53</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9865181"/>
                  </a:ext>
                </a:extLst>
              </a:tr>
              <a:tr h="340203">
                <a:tc>
                  <a:txBody>
                    <a:bodyPr/>
                    <a:lstStyle/>
                    <a:p>
                      <a:pPr>
                        <a:lnSpc>
                          <a:spcPct val="150000"/>
                        </a:lnSpc>
                        <a:spcAft>
                          <a:spcPts val="0"/>
                        </a:spcAft>
                      </a:pPr>
                      <a:r>
                        <a:rPr lang="en-IE" sz="1600">
                          <a:effectLst/>
                        </a:rPr>
                        <a:t>Random Forest</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96.22</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95.92</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89.9</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86.79</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52116989"/>
                  </a:ext>
                </a:extLst>
              </a:tr>
              <a:tr h="340203">
                <a:tc>
                  <a:txBody>
                    <a:bodyPr/>
                    <a:lstStyle/>
                    <a:p>
                      <a:pPr>
                        <a:lnSpc>
                          <a:spcPct val="150000"/>
                        </a:lnSpc>
                        <a:spcAft>
                          <a:spcPts val="0"/>
                        </a:spcAft>
                      </a:pPr>
                      <a:r>
                        <a:rPr lang="en-IE" sz="1600">
                          <a:effectLst/>
                        </a:rPr>
                        <a:t>Ensemble Learner</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96.25</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96.09</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a:effectLst/>
                        </a:rPr>
                        <a:t>90.1</a:t>
                      </a:r>
                      <a:endParaRPr lang="en-I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E" sz="1600" dirty="0">
                          <a:effectLst/>
                        </a:rPr>
                        <a:t>93.84</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2742426"/>
                  </a:ext>
                </a:extLst>
              </a:tr>
            </a:tbl>
          </a:graphicData>
        </a:graphic>
      </p:graphicFrame>
    </p:spTree>
    <p:extLst>
      <p:ext uri="{BB962C8B-B14F-4D97-AF65-F5344CB8AC3E}">
        <p14:creationId xmlns:p14="http://schemas.microsoft.com/office/powerpoint/2010/main" val="307126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E2C398-0F3F-4158-A2E5-0F3DD2B57A69}"/>
              </a:ext>
            </a:extLst>
          </p:cNvPr>
          <p:cNvPicPr>
            <a:picLocks noChangeAspect="1"/>
          </p:cNvPicPr>
          <p:nvPr/>
        </p:nvPicPr>
        <p:blipFill rotWithShape="1">
          <a:blip r:embed="rId2">
            <a:duotone>
              <a:prstClr val="black"/>
              <a:schemeClr val="tx2">
                <a:tint val="45000"/>
                <a:satMod val="400000"/>
              </a:schemeClr>
            </a:duotone>
            <a:alphaModFix amt="25000"/>
          </a:blip>
          <a:srcRect t="27510" b="13743"/>
          <a:stretch/>
        </p:blipFill>
        <p:spPr>
          <a:xfrm>
            <a:off x="20" y="10"/>
            <a:ext cx="12191980" cy="6857990"/>
          </a:xfrm>
          <a:prstGeom prst="rect">
            <a:avLst/>
          </a:prstGeom>
        </p:spPr>
      </p:pic>
      <p:sp>
        <p:nvSpPr>
          <p:cNvPr id="2" name="Title 1">
            <a:extLst>
              <a:ext uri="{FF2B5EF4-FFF2-40B4-BE49-F238E27FC236}">
                <a16:creationId xmlns:a16="http://schemas.microsoft.com/office/drawing/2014/main" id="{FDDECB73-7879-4EEA-B023-483EDB66E9F6}"/>
              </a:ext>
            </a:extLst>
          </p:cNvPr>
          <p:cNvSpPr>
            <a:spLocks noGrp="1"/>
          </p:cNvSpPr>
          <p:nvPr>
            <p:ph type="title"/>
          </p:nvPr>
        </p:nvSpPr>
        <p:spPr>
          <a:xfrm>
            <a:off x="838200" y="365125"/>
            <a:ext cx="10515600" cy="1325563"/>
          </a:xfrm>
        </p:spPr>
        <p:txBody>
          <a:bodyPr>
            <a:normAutofit/>
          </a:bodyPr>
          <a:lstStyle/>
          <a:p>
            <a:r>
              <a:rPr lang="en-IE" dirty="0"/>
              <a:t>Roadmap</a:t>
            </a:r>
          </a:p>
        </p:txBody>
      </p:sp>
      <p:graphicFrame>
        <p:nvGraphicFramePr>
          <p:cNvPr id="5" name="Content Placeholder 2">
            <a:extLst>
              <a:ext uri="{FF2B5EF4-FFF2-40B4-BE49-F238E27FC236}">
                <a16:creationId xmlns:a16="http://schemas.microsoft.com/office/drawing/2014/main" id="{37D813ED-FB4F-46B9-93F5-A8F1EED8BFDC}"/>
              </a:ext>
            </a:extLst>
          </p:cNvPr>
          <p:cNvGraphicFramePr>
            <a:graphicFrameLocks noGrp="1"/>
          </p:cNvGraphicFramePr>
          <p:nvPr>
            <p:ph idx="1"/>
            <p:extLst>
              <p:ext uri="{D42A27DB-BD31-4B8C-83A1-F6EECF244321}">
                <p14:modId xmlns:p14="http://schemas.microsoft.com/office/powerpoint/2010/main" val="42247133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048796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BE027-BC85-4852-B8E6-7E191A76A937}"/>
              </a:ext>
            </a:extLst>
          </p:cNvPr>
          <p:cNvSpPr>
            <a:spLocks noGrp="1"/>
          </p:cNvSpPr>
          <p:nvPr>
            <p:ph type="title"/>
          </p:nvPr>
        </p:nvSpPr>
        <p:spPr>
          <a:xfrm>
            <a:off x="838200" y="963877"/>
            <a:ext cx="3494362" cy="4930246"/>
          </a:xfrm>
        </p:spPr>
        <p:txBody>
          <a:bodyPr>
            <a:normAutofit/>
          </a:bodyPr>
          <a:lstStyle/>
          <a:p>
            <a:pPr algn="r"/>
            <a:r>
              <a:rPr lang="en-IE" b="1" dirty="0">
                <a:solidFill>
                  <a:schemeClr val="accent1"/>
                </a:solidFill>
              </a:rPr>
              <a:t>Hypothesis Testing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F46F82-9E0F-47F5-B241-EC139CECCBAF}"/>
              </a:ext>
            </a:extLst>
          </p:cNvPr>
          <p:cNvSpPr>
            <a:spLocks noGrp="1"/>
          </p:cNvSpPr>
          <p:nvPr>
            <p:ph idx="1"/>
          </p:nvPr>
        </p:nvSpPr>
        <p:spPr>
          <a:xfrm>
            <a:off x="4654296" y="705080"/>
            <a:ext cx="7216137" cy="5497415"/>
          </a:xfrm>
        </p:spPr>
        <p:txBody>
          <a:bodyPr anchor="ctr">
            <a:normAutofit/>
          </a:bodyPr>
          <a:lstStyle/>
          <a:p>
            <a:pPr marL="0" indent="0">
              <a:buNone/>
            </a:pPr>
            <a:r>
              <a:rPr lang="en-IE" sz="1800" b="1" dirty="0"/>
              <a:t>T-score = (acc1-acc2) / sqrt(acc1*(1-acc1)/n + acc2*(1-acc2)/n)</a:t>
            </a:r>
            <a:endParaRPr lang="en-IE" sz="1800" dirty="0"/>
          </a:p>
          <a:p>
            <a:pPr marL="0" indent="0">
              <a:buNone/>
            </a:pPr>
            <a:endParaRPr lang="en-IE" sz="1800" dirty="0"/>
          </a:p>
          <a:p>
            <a:pPr marL="0" indent="0">
              <a:buNone/>
            </a:pPr>
            <a:r>
              <a:rPr lang="en-IE" sz="1800" dirty="0"/>
              <a:t>If the difference between the two models are</a:t>
            </a:r>
          </a:p>
          <a:p>
            <a:pPr marL="0" indent="0">
              <a:buNone/>
            </a:pPr>
            <a:r>
              <a:rPr lang="en-IE" sz="1800" dirty="0"/>
              <a:t>&gt; 1.64 = statistical difference at 90% confidence level</a:t>
            </a:r>
          </a:p>
          <a:p>
            <a:pPr marL="0" indent="0">
              <a:buNone/>
            </a:pPr>
            <a:r>
              <a:rPr lang="en-IE" sz="1800" dirty="0"/>
              <a:t>&gt; 1.96    = statistical difference at 95% confidence level</a:t>
            </a:r>
          </a:p>
          <a:p>
            <a:pPr marL="0" indent="0">
              <a:buNone/>
            </a:pPr>
            <a:r>
              <a:rPr lang="en-IE" sz="1800" dirty="0"/>
              <a:t>&gt; 2.32   = statistical difference at 99% confidence level</a:t>
            </a:r>
          </a:p>
          <a:p>
            <a:pPr marL="0" indent="0">
              <a:buNone/>
            </a:pPr>
            <a:endParaRPr lang="en-IE" sz="1800" dirty="0"/>
          </a:p>
          <a:p>
            <a:r>
              <a:rPr lang="en-IE" sz="1800" dirty="0"/>
              <a:t>For 3 class classification the t-score calculated is 6.44 &gt; 2.32 and hence the models have a statistical difference at 99% confidence interval.</a:t>
            </a:r>
          </a:p>
          <a:p>
            <a:r>
              <a:rPr lang="en-IE" sz="1800" dirty="0"/>
              <a:t>For 5 class classification t-score calculated is 20.17 &gt; 2.32 and hence the models have a statistical difference at 99% confidence interval.</a:t>
            </a:r>
          </a:p>
          <a:p>
            <a:r>
              <a:rPr lang="en-IE" sz="1800" dirty="0"/>
              <a:t>For 10 class classification t-score calculated is 2.86 &gt; 2.32 and hence the models have a statistical difference at 99% confidence interval.</a:t>
            </a:r>
          </a:p>
          <a:p>
            <a:pPr marL="0" indent="0">
              <a:buNone/>
            </a:pPr>
            <a:endParaRPr lang="en-IE" sz="1800" dirty="0"/>
          </a:p>
          <a:p>
            <a:pPr marL="0" indent="0">
              <a:buNone/>
            </a:pPr>
            <a:r>
              <a:rPr lang="en-IE" sz="1800" dirty="0"/>
              <a:t>Both models varies significantly.</a:t>
            </a:r>
          </a:p>
          <a:p>
            <a:pPr marL="0" indent="0">
              <a:buNone/>
            </a:pPr>
            <a:endParaRPr lang="en-IE" sz="1500" dirty="0"/>
          </a:p>
        </p:txBody>
      </p:sp>
    </p:spTree>
    <p:extLst>
      <p:ext uri="{BB962C8B-B14F-4D97-AF65-F5344CB8AC3E}">
        <p14:creationId xmlns:p14="http://schemas.microsoft.com/office/powerpoint/2010/main" val="265050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5B9F44-FA35-4865-B238-861A3F1611C4}"/>
              </a:ext>
            </a:extLst>
          </p:cNvPr>
          <p:cNvSpPr>
            <a:spLocks noGrp="1"/>
          </p:cNvSpPr>
          <p:nvPr>
            <p:ph type="title"/>
          </p:nvPr>
        </p:nvSpPr>
        <p:spPr>
          <a:xfrm>
            <a:off x="341523" y="-19491"/>
            <a:ext cx="10725837" cy="867790"/>
          </a:xfrm>
        </p:spPr>
        <p:txBody>
          <a:bodyPr>
            <a:normAutofit/>
          </a:bodyPr>
          <a:lstStyle/>
          <a:p>
            <a:pPr algn="ctr"/>
            <a:r>
              <a:rPr lang="en-IE" b="1" dirty="0"/>
              <a:t>Conclusion</a:t>
            </a:r>
          </a:p>
        </p:txBody>
      </p:sp>
      <p:sp>
        <p:nvSpPr>
          <p:cNvPr id="3" name="Content Placeholder 2">
            <a:extLst>
              <a:ext uri="{FF2B5EF4-FFF2-40B4-BE49-F238E27FC236}">
                <a16:creationId xmlns:a16="http://schemas.microsoft.com/office/drawing/2014/main" id="{7202AB4D-3A25-45E8-B35F-1BF0CB9E4711}"/>
              </a:ext>
            </a:extLst>
          </p:cNvPr>
          <p:cNvSpPr>
            <a:spLocks noGrp="1"/>
          </p:cNvSpPr>
          <p:nvPr>
            <p:ph idx="1"/>
          </p:nvPr>
        </p:nvSpPr>
        <p:spPr>
          <a:xfrm>
            <a:off x="1" y="848299"/>
            <a:ext cx="8670274" cy="6374826"/>
          </a:xfrm>
        </p:spPr>
        <p:txBody>
          <a:bodyPr>
            <a:noAutofit/>
          </a:bodyPr>
          <a:lstStyle/>
          <a:p>
            <a:pPr lvl="0"/>
            <a:r>
              <a:rPr lang="en-IE" sz="2000" dirty="0"/>
              <a:t>Gradient Boosting model achieves better accuracy when compared to the proposed ensemble learner.</a:t>
            </a:r>
          </a:p>
          <a:p>
            <a:pPr lvl="0"/>
            <a:endParaRPr lang="en-IE" sz="2000" dirty="0"/>
          </a:p>
          <a:p>
            <a:pPr lvl="0"/>
            <a:r>
              <a:rPr lang="en-IE" sz="2000" dirty="0"/>
              <a:t>The features selected using CFS method led to higher accuracy rate for 3 class classification.</a:t>
            </a:r>
          </a:p>
          <a:p>
            <a:pPr lvl="0"/>
            <a:endParaRPr lang="en-IE" sz="2000" dirty="0"/>
          </a:p>
          <a:p>
            <a:pPr lvl="0"/>
            <a:r>
              <a:rPr lang="en-IE" sz="2000" dirty="0"/>
              <a:t>For 5 and 10 class classification, the features selected with Mutual Information produced higher accuracies. </a:t>
            </a:r>
          </a:p>
          <a:p>
            <a:pPr lvl="0"/>
            <a:endParaRPr lang="en-IE" sz="2000" dirty="0"/>
          </a:p>
          <a:p>
            <a:pPr lvl="0"/>
            <a:r>
              <a:rPr lang="en-IE" sz="2000" dirty="0"/>
              <a:t>There is not much of difference in the accuracies obtained by the models with and without feature selection.</a:t>
            </a:r>
          </a:p>
          <a:p>
            <a:pPr lvl="0"/>
            <a:endParaRPr lang="en-IE" sz="2000" dirty="0"/>
          </a:p>
          <a:p>
            <a:pPr lvl="0"/>
            <a:r>
              <a:rPr lang="en-IE" sz="2000" dirty="0"/>
              <a:t>Lesser number of classes improves the performance leading to higher accuracy.</a:t>
            </a:r>
          </a:p>
          <a:p>
            <a:pPr lvl="0"/>
            <a:endParaRPr lang="en-IE" sz="2000" dirty="0"/>
          </a:p>
          <a:p>
            <a:pPr lvl="0"/>
            <a:r>
              <a:rPr lang="en-IE" sz="2000" dirty="0"/>
              <a:t>Neural network needs larger number of parameters to be estimated.</a:t>
            </a:r>
          </a:p>
        </p:txBody>
      </p:sp>
      <p:sp>
        <p:nvSpPr>
          <p:cNvPr id="139" name="Oval 13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52" name="Picture 4" descr="Image result for conclusion icon">
            <a:extLst>
              <a:ext uri="{FF2B5EF4-FFF2-40B4-BE49-F238E27FC236}">
                <a16:creationId xmlns:a16="http://schemas.microsoft.com/office/drawing/2014/main" id="{BD98C788-224C-4467-8C88-A17E7D2C95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82989" y="2095736"/>
            <a:ext cx="3260431" cy="3132291"/>
          </a:xfrm>
          <a:custGeom>
            <a:avLst/>
            <a:gdLst>
              <a:gd name="connsiteX0" fmla="*/ 126986 w 4221597"/>
              <a:gd name="connsiteY0" fmla="*/ 0 h 4303912"/>
              <a:gd name="connsiteX1" fmla="*/ 4094611 w 4221597"/>
              <a:gd name="connsiteY1" fmla="*/ 0 h 4303912"/>
              <a:gd name="connsiteX2" fmla="*/ 4221597 w 4221597"/>
              <a:gd name="connsiteY2" fmla="*/ 126986 h 4303912"/>
              <a:gd name="connsiteX3" fmla="*/ 4221597 w 4221597"/>
              <a:gd name="connsiteY3" fmla="*/ 4176926 h 4303912"/>
              <a:gd name="connsiteX4" fmla="*/ 4094611 w 4221597"/>
              <a:gd name="connsiteY4" fmla="*/ 4303912 h 4303912"/>
              <a:gd name="connsiteX5" fmla="*/ 126986 w 4221597"/>
              <a:gd name="connsiteY5" fmla="*/ 4303912 h 4303912"/>
              <a:gd name="connsiteX6" fmla="*/ 0 w 4221597"/>
              <a:gd name="connsiteY6" fmla="*/ 4176926 h 4303912"/>
              <a:gd name="connsiteX7" fmla="*/ 0 w 4221597"/>
              <a:gd name="connsiteY7" fmla="*/ 126986 h 4303912"/>
              <a:gd name="connsiteX8" fmla="*/ 126986 w 4221597"/>
              <a:gd name="connsiteY8" fmla="*/ 0 h 430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
        <p:nvSpPr>
          <p:cNvPr id="141" name="Arc 14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26746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CCFA0-0274-408F-A3C9-6792F5491BB1}"/>
              </a:ext>
            </a:extLst>
          </p:cNvPr>
          <p:cNvSpPr>
            <a:spLocks noGrp="1"/>
          </p:cNvSpPr>
          <p:nvPr>
            <p:ph type="title"/>
          </p:nvPr>
        </p:nvSpPr>
        <p:spPr>
          <a:xfrm>
            <a:off x="833002" y="365125"/>
            <a:ext cx="3973667" cy="5811837"/>
          </a:xfrm>
        </p:spPr>
        <p:txBody>
          <a:bodyPr>
            <a:normAutofit/>
          </a:bodyPr>
          <a:lstStyle/>
          <a:p>
            <a:r>
              <a:rPr lang="en-IE" sz="4800" b="1" dirty="0">
                <a:solidFill>
                  <a:srgbClr val="FFFFFF"/>
                </a:solidFill>
              </a:rPr>
              <a:t>Limitations</a:t>
            </a:r>
          </a:p>
        </p:txBody>
      </p:sp>
      <p:sp>
        <p:nvSpPr>
          <p:cNvPr id="3" name="Content Placeholder 2">
            <a:extLst>
              <a:ext uri="{FF2B5EF4-FFF2-40B4-BE49-F238E27FC236}">
                <a16:creationId xmlns:a16="http://schemas.microsoft.com/office/drawing/2014/main" id="{40AF6451-9317-4439-B521-52E689C10192}"/>
              </a:ext>
            </a:extLst>
          </p:cNvPr>
          <p:cNvSpPr>
            <a:spLocks noGrp="1"/>
          </p:cNvSpPr>
          <p:nvPr>
            <p:ph idx="1"/>
          </p:nvPr>
        </p:nvSpPr>
        <p:spPr>
          <a:xfrm>
            <a:off x="4164377" y="859316"/>
            <a:ext cx="7189422" cy="5317646"/>
          </a:xfrm>
        </p:spPr>
        <p:txBody>
          <a:bodyPr anchor="ctr">
            <a:normAutofit/>
          </a:bodyPr>
          <a:lstStyle/>
          <a:p>
            <a:pPr marL="0" lvl="0" indent="0">
              <a:buNone/>
            </a:pPr>
            <a:r>
              <a:rPr lang="en-IE" sz="2400" dirty="0">
                <a:solidFill>
                  <a:srgbClr val="FFFFFF"/>
                </a:solidFill>
              </a:rPr>
              <a:t>The data collected are random samples for a period of 6 months and hence prediction for a specific area or a house in a time frame cannot be done with this data.</a:t>
            </a:r>
          </a:p>
          <a:p>
            <a:pPr marL="0" lvl="0" indent="0">
              <a:buNone/>
            </a:pPr>
            <a:endParaRPr lang="en-IE" sz="2400" dirty="0">
              <a:solidFill>
                <a:srgbClr val="FFFFFF"/>
              </a:solidFill>
            </a:endParaRPr>
          </a:p>
          <a:p>
            <a:pPr marL="0" lvl="0" indent="0">
              <a:buNone/>
            </a:pPr>
            <a:r>
              <a:rPr lang="en-IE" sz="2400" dirty="0">
                <a:solidFill>
                  <a:srgbClr val="FFFFFF"/>
                </a:solidFill>
              </a:rPr>
              <a:t>Based on the literature review only 3 feature selection methods have been used for selecting feature which is not enough for good comparison. More types of methods can be experimented.</a:t>
            </a:r>
          </a:p>
          <a:p>
            <a:pPr marL="0" indent="0">
              <a:buNone/>
            </a:pPr>
            <a:endParaRPr lang="en-IE" sz="2000" dirty="0">
              <a:solidFill>
                <a:srgbClr val="FFFFFF"/>
              </a:solidFill>
            </a:endParaRPr>
          </a:p>
        </p:txBody>
      </p:sp>
    </p:spTree>
    <p:extLst>
      <p:ext uri="{BB962C8B-B14F-4D97-AF65-F5344CB8AC3E}">
        <p14:creationId xmlns:p14="http://schemas.microsoft.com/office/powerpoint/2010/main" val="296831281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A71BB-2663-4A0E-9193-27AAD8377F7F}"/>
              </a:ext>
            </a:extLst>
          </p:cNvPr>
          <p:cNvSpPr>
            <a:spLocks noGrp="1"/>
          </p:cNvSpPr>
          <p:nvPr>
            <p:ph type="title"/>
          </p:nvPr>
        </p:nvSpPr>
        <p:spPr>
          <a:xfrm>
            <a:off x="838200" y="365125"/>
            <a:ext cx="10515600" cy="1325563"/>
          </a:xfrm>
        </p:spPr>
        <p:txBody>
          <a:bodyPr>
            <a:normAutofit/>
          </a:bodyPr>
          <a:lstStyle/>
          <a:p>
            <a:r>
              <a:rPr lang="en-IE" b="1"/>
              <a:t>Future Work</a:t>
            </a:r>
            <a:endParaRPr lang="en-IE" dirty="0"/>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F19B21B-F2EB-4AAC-99AE-E49AEC1E4CC5}"/>
              </a:ext>
            </a:extLst>
          </p:cNvPr>
          <p:cNvSpPr>
            <a:spLocks noGrp="1"/>
          </p:cNvSpPr>
          <p:nvPr>
            <p:ph idx="1"/>
          </p:nvPr>
        </p:nvSpPr>
        <p:spPr>
          <a:xfrm>
            <a:off x="838200" y="1825625"/>
            <a:ext cx="10515600" cy="4351338"/>
          </a:xfrm>
        </p:spPr>
        <p:txBody>
          <a:bodyPr>
            <a:normAutofit/>
          </a:bodyPr>
          <a:lstStyle/>
          <a:p>
            <a:pPr lvl="0"/>
            <a:r>
              <a:rPr lang="en-IE" dirty="0"/>
              <a:t>The selected model will be tested on different data sets like time series forecasting, hourly, sub hourly prediction datasets etc and improving the model as needed. </a:t>
            </a:r>
          </a:p>
          <a:p>
            <a:pPr marL="0" lvl="0" indent="0">
              <a:buNone/>
            </a:pPr>
            <a:endParaRPr lang="en-IE" dirty="0"/>
          </a:p>
          <a:p>
            <a:pPr lvl="0"/>
            <a:r>
              <a:rPr lang="en-IE" dirty="0"/>
              <a:t>Other feature selection methods can be done.</a:t>
            </a:r>
          </a:p>
          <a:p>
            <a:pPr marL="0" lvl="0" indent="0">
              <a:buNone/>
            </a:pPr>
            <a:endParaRPr lang="en-IE" dirty="0"/>
          </a:p>
          <a:p>
            <a:pPr lvl="0"/>
            <a:r>
              <a:rPr lang="en-IE" dirty="0"/>
              <a:t>Algorithm tuning.</a:t>
            </a:r>
          </a:p>
          <a:p>
            <a:endParaRPr lang="en-IE" dirty="0"/>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6348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884544" y="2265762"/>
            <a:ext cx="6329167" cy="2547872"/>
            <a:chOff x="-2412483" y="5117355"/>
            <a:chExt cx="4342728" cy="1748210"/>
          </a:xfrm>
        </p:grpSpPr>
        <p:sp>
          <p:nvSpPr>
            <p:cNvPr id="10" name="Isosceles Triangle 9">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Shape 12">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883073" y="-1094168"/>
            <a:ext cx="4864676" cy="3807333"/>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83537" y="3632636"/>
            <a:ext cx="1185708" cy="1185708"/>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303927" y="5624986"/>
            <a:ext cx="989294" cy="98929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2" y="-723949"/>
            <a:ext cx="5389379" cy="5389379"/>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4" y="-1424977"/>
            <a:ext cx="6791435" cy="6791435"/>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635B4B7-B81E-4DF8-B72A-B41EA6065A7F}"/>
              </a:ext>
            </a:extLst>
          </p:cNvPr>
          <p:cNvSpPr>
            <a:spLocks noGrp="1"/>
          </p:cNvSpPr>
          <p:nvPr>
            <p:ph type="title"/>
          </p:nvPr>
        </p:nvSpPr>
        <p:spPr>
          <a:xfrm>
            <a:off x="3095740" y="1837483"/>
            <a:ext cx="5982763" cy="1994053"/>
          </a:xfrm>
          <a:noFill/>
        </p:spPr>
        <p:txBody>
          <a:bodyPr vert="horz" lIns="91440" tIns="45720" rIns="91440" bIns="45720" rtlCol="0" anchor="ctr">
            <a:normAutofit/>
          </a:bodyPr>
          <a:lstStyle/>
          <a:p>
            <a:pPr algn="ctr"/>
            <a:r>
              <a:rPr lang="en-US" sz="8800" b="1" i="1" kern="1200" dirty="0">
                <a:solidFill>
                  <a:srgbClr val="080808"/>
                </a:solidFill>
                <a:latin typeface="+mj-lt"/>
                <a:ea typeface="+mj-ea"/>
                <a:cs typeface="+mj-cs"/>
              </a:rPr>
              <a:t>Thank you</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23" name="Isosceles Triangle 22">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67461" y="5398157"/>
            <a:ext cx="2934814"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Isosceles Triangle 24">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5580"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9271" y="5949259"/>
            <a:ext cx="1832612"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14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1D0-530A-49C0-AE70-19C2686E36D6}"/>
              </a:ext>
            </a:extLst>
          </p:cNvPr>
          <p:cNvSpPr>
            <a:spLocks noGrp="1"/>
          </p:cNvSpPr>
          <p:nvPr>
            <p:ph type="title"/>
          </p:nvPr>
        </p:nvSpPr>
        <p:spPr>
          <a:xfrm>
            <a:off x="4965430" y="629268"/>
            <a:ext cx="6586491" cy="1286160"/>
          </a:xfrm>
        </p:spPr>
        <p:txBody>
          <a:bodyPr anchor="b">
            <a:normAutofit/>
          </a:bodyPr>
          <a:lstStyle/>
          <a:p>
            <a:r>
              <a:rPr lang="en-IE" b="1" dirty="0"/>
              <a:t>Introduction</a:t>
            </a:r>
          </a:p>
        </p:txBody>
      </p:sp>
      <p:sp>
        <p:nvSpPr>
          <p:cNvPr id="3" name="Content Placeholder 2">
            <a:extLst>
              <a:ext uri="{FF2B5EF4-FFF2-40B4-BE49-F238E27FC236}">
                <a16:creationId xmlns:a16="http://schemas.microsoft.com/office/drawing/2014/main" id="{916CF29D-6ABE-45B0-9E7E-5F345E867DD0}"/>
              </a:ext>
            </a:extLst>
          </p:cNvPr>
          <p:cNvSpPr>
            <a:spLocks noGrp="1"/>
          </p:cNvSpPr>
          <p:nvPr>
            <p:ph idx="1"/>
          </p:nvPr>
        </p:nvSpPr>
        <p:spPr>
          <a:xfrm>
            <a:off x="4965431" y="2438400"/>
            <a:ext cx="6586489" cy="4281886"/>
          </a:xfrm>
        </p:spPr>
        <p:txBody>
          <a:bodyPr>
            <a:normAutofit/>
          </a:bodyPr>
          <a:lstStyle/>
          <a:p>
            <a:r>
              <a:rPr lang="en-IE" sz="2000" dirty="0"/>
              <a:t>Electricity is regarded as one of the most significant driving forces of economic development and is deemed essential in our daily life.</a:t>
            </a:r>
          </a:p>
          <a:p>
            <a:pPr marL="0" indent="0">
              <a:buNone/>
            </a:pPr>
            <a:endParaRPr lang="en-IE" sz="2000" dirty="0"/>
          </a:p>
          <a:p>
            <a:r>
              <a:rPr lang="en-IE" sz="2000" dirty="0"/>
              <a:t>Rapid development of economy has led to fast growing electric power demand all over the world.</a:t>
            </a:r>
          </a:p>
          <a:p>
            <a:pPr marL="0" indent="0">
              <a:buNone/>
            </a:pPr>
            <a:endParaRPr lang="en-IE" sz="2000" dirty="0"/>
          </a:p>
          <a:p>
            <a:r>
              <a:rPr lang="en-IE" sz="2000" dirty="0"/>
              <a:t>Prediction of electricity consumption has become urgent and important for a country or region.</a:t>
            </a:r>
          </a:p>
          <a:p>
            <a:pPr marL="0" indent="0">
              <a:buNone/>
            </a:pPr>
            <a:endParaRPr lang="en-IE" sz="2000" dirty="0"/>
          </a:p>
          <a:p>
            <a:r>
              <a:rPr lang="en-IE" sz="2000" dirty="0"/>
              <a:t>Residential sector consumes a considerable amount of energy and it is important to analyse its requirements.</a:t>
            </a:r>
          </a:p>
          <a:p>
            <a:endParaRPr lang="en-IE" sz="1700" dirty="0"/>
          </a:p>
        </p:txBody>
      </p:sp>
      <p:pic>
        <p:nvPicPr>
          <p:cNvPr id="4" name="Picture 3">
            <a:extLst>
              <a:ext uri="{FF2B5EF4-FFF2-40B4-BE49-F238E27FC236}">
                <a16:creationId xmlns:a16="http://schemas.microsoft.com/office/drawing/2014/main" id="{DE98806A-B8A7-4A1F-B6EB-F5F12DAF3FAE}"/>
              </a:ext>
            </a:extLst>
          </p:cNvPr>
          <p:cNvPicPr>
            <a:picLocks noChangeAspect="1"/>
          </p:cNvPicPr>
          <p:nvPr/>
        </p:nvPicPr>
        <p:blipFill rotWithShape="1">
          <a:blip r:embed="rId3"/>
          <a:srcRect l="7865" t="3" r="16571" b="28352"/>
          <a:stretch/>
        </p:blipFill>
        <p:spPr>
          <a:xfrm>
            <a:off x="1" y="782208"/>
            <a:ext cx="4549966" cy="5519440"/>
          </a:xfrm>
          <a:prstGeom prst="rect">
            <a:avLst/>
          </a:prstGeom>
          <a:effectLst/>
        </p:spPr>
      </p:pic>
      <p:cxnSp>
        <p:nvCxnSpPr>
          <p:cNvPr id="2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14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888F-C73B-4CD6-96A2-C11B7AF4BCA7}"/>
              </a:ext>
            </a:extLst>
          </p:cNvPr>
          <p:cNvSpPr>
            <a:spLocks noGrp="1"/>
          </p:cNvSpPr>
          <p:nvPr>
            <p:ph type="title"/>
          </p:nvPr>
        </p:nvSpPr>
        <p:spPr>
          <a:xfrm>
            <a:off x="1136428" y="627564"/>
            <a:ext cx="7474172" cy="980899"/>
          </a:xfrm>
        </p:spPr>
        <p:txBody>
          <a:bodyPr>
            <a:normAutofit/>
          </a:bodyPr>
          <a:lstStyle/>
          <a:p>
            <a:r>
              <a:rPr lang="en-IE" b="1" dirty="0"/>
              <a:t>Advantages</a:t>
            </a:r>
          </a:p>
        </p:txBody>
      </p:sp>
      <p:sp>
        <p:nvSpPr>
          <p:cNvPr id="3" name="Content Placeholder 2">
            <a:extLst>
              <a:ext uri="{FF2B5EF4-FFF2-40B4-BE49-F238E27FC236}">
                <a16:creationId xmlns:a16="http://schemas.microsoft.com/office/drawing/2014/main" id="{F3EBCBA8-3546-4EA1-931B-60D8B9CAF5BF}"/>
              </a:ext>
            </a:extLst>
          </p:cNvPr>
          <p:cNvSpPr>
            <a:spLocks noGrp="1"/>
          </p:cNvSpPr>
          <p:nvPr>
            <p:ph idx="1"/>
          </p:nvPr>
        </p:nvSpPr>
        <p:spPr>
          <a:xfrm>
            <a:off x="1136429" y="1222871"/>
            <a:ext cx="7203340" cy="4505915"/>
          </a:xfrm>
        </p:spPr>
        <p:txBody>
          <a:bodyPr anchor="ctr">
            <a:normAutofit/>
          </a:bodyPr>
          <a:lstStyle/>
          <a:p>
            <a:r>
              <a:rPr lang="en-IE" sz="2400" dirty="0"/>
              <a:t>Planning the electricity expenditure in household.</a:t>
            </a:r>
          </a:p>
          <a:p>
            <a:pPr marL="0" indent="0">
              <a:buNone/>
            </a:pPr>
            <a:endParaRPr lang="en-IE" sz="2400" dirty="0"/>
          </a:p>
          <a:p>
            <a:r>
              <a:rPr lang="en-IE" sz="2400" dirty="0"/>
              <a:t>Helpful on the supply side for planning electricity demand for a specific household.</a:t>
            </a:r>
          </a:p>
          <a:p>
            <a:pPr marL="0" indent="0">
              <a:buNone/>
            </a:pPr>
            <a:endParaRPr lang="en-IE" sz="2400" dirty="0"/>
          </a:p>
          <a:p>
            <a:r>
              <a:rPr lang="en-IE" sz="2400" dirty="0"/>
              <a:t>Provide valuable information for the electricity system operators to formulate policies and plans that is vital for the management of power system.</a:t>
            </a: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6BFEA8-7EB8-4FC0-8B6C-F6934DFED31B}"/>
              </a:ext>
            </a:extLst>
          </p:cNvPr>
          <p:cNvPicPr>
            <a:picLocks noChangeAspect="1"/>
          </p:cNvPicPr>
          <p:nvPr/>
        </p:nvPicPr>
        <p:blipFill>
          <a:blip r:embed="rId3"/>
          <a:stretch>
            <a:fillRect/>
          </a:stretch>
        </p:blipFill>
        <p:spPr>
          <a:xfrm>
            <a:off x="9413986" y="2857500"/>
            <a:ext cx="1228307" cy="1228307"/>
          </a:xfrm>
          <a:prstGeom prst="rect">
            <a:avLst/>
          </a:prstGeom>
        </p:spPr>
      </p:pic>
    </p:spTree>
    <p:extLst>
      <p:ext uri="{BB962C8B-B14F-4D97-AF65-F5344CB8AC3E}">
        <p14:creationId xmlns:p14="http://schemas.microsoft.com/office/powerpoint/2010/main" val="352516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7DAC5-966B-48CA-97E1-7C5EBD1724C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kern="1200" dirty="0">
                <a:solidFill>
                  <a:schemeClr val="bg1"/>
                </a:solidFill>
                <a:latin typeface="+mj-lt"/>
                <a:ea typeface="+mj-ea"/>
                <a:cs typeface="+mj-cs"/>
              </a:rPr>
              <a:t>Literature Review</a:t>
            </a:r>
          </a:p>
        </p:txBody>
      </p:sp>
      <p:graphicFrame>
        <p:nvGraphicFramePr>
          <p:cNvPr id="7" name="Content Placeholder 6">
            <a:extLst>
              <a:ext uri="{FF2B5EF4-FFF2-40B4-BE49-F238E27FC236}">
                <a16:creationId xmlns:a16="http://schemas.microsoft.com/office/drawing/2014/main" id="{77DBBC7D-3205-42BF-A2B1-740F4D8047C3}"/>
              </a:ext>
            </a:extLst>
          </p:cNvPr>
          <p:cNvGraphicFramePr>
            <a:graphicFrameLocks noGrp="1"/>
          </p:cNvGraphicFramePr>
          <p:nvPr>
            <p:ph idx="1"/>
            <p:extLst>
              <p:ext uri="{D42A27DB-BD31-4B8C-83A1-F6EECF244321}">
                <p14:modId xmlns:p14="http://schemas.microsoft.com/office/powerpoint/2010/main" val="667920495"/>
              </p:ext>
            </p:extLst>
          </p:nvPr>
        </p:nvGraphicFramePr>
        <p:xfrm>
          <a:off x="429658" y="1718631"/>
          <a:ext cx="11118877" cy="4667829"/>
        </p:xfrm>
        <a:graphic>
          <a:graphicData uri="http://schemas.openxmlformats.org/drawingml/2006/table">
            <a:tbl>
              <a:tblPr firstRow="1" bandRow="1">
                <a:noFill/>
                <a:tableStyleId>{5C22544A-7EE6-4342-B048-85BDC9FD1C3A}</a:tableStyleId>
              </a:tblPr>
              <a:tblGrid>
                <a:gridCol w="1079081">
                  <a:extLst>
                    <a:ext uri="{9D8B030D-6E8A-4147-A177-3AD203B41FA5}">
                      <a16:colId xmlns:a16="http://schemas.microsoft.com/office/drawing/2014/main" val="3032141215"/>
                    </a:ext>
                  </a:extLst>
                </a:gridCol>
                <a:gridCol w="3352858">
                  <a:extLst>
                    <a:ext uri="{9D8B030D-6E8A-4147-A177-3AD203B41FA5}">
                      <a16:colId xmlns:a16="http://schemas.microsoft.com/office/drawing/2014/main" val="1398041144"/>
                    </a:ext>
                  </a:extLst>
                </a:gridCol>
                <a:gridCol w="1612060">
                  <a:extLst>
                    <a:ext uri="{9D8B030D-6E8A-4147-A177-3AD203B41FA5}">
                      <a16:colId xmlns:a16="http://schemas.microsoft.com/office/drawing/2014/main" val="2683236532"/>
                    </a:ext>
                  </a:extLst>
                </a:gridCol>
                <a:gridCol w="2669902">
                  <a:extLst>
                    <a:ext uri="{9D8B030D-6E8A-4147-A177-3AD203B41FA5}">
                      <a16:colId xmlns:a16="http://schemas.microsoft.com/office/drawing/2014/main" val="3080934305"/>
                    </a:ext>
                  </a:extLst>
                </a:gridCol>
                <a:gridCol w="2404976">
                  <a:extLst>
                    <a:ext uri="{9D8B030D-6E8A-4147-A177-3AD203B41FA5}">
                      <a16:colId xmlns:a16="http://schemas.microsoft.com/office/drawing/2014/main" val="2902608933"/>
                    </a:ext>
                  </a:extLst>
                </a:gridCol>
              </a:tblGrid>
              <a:tr h="392979">
                <a:tc>
                  <a:txBody>
                    <a:bodyPr/>
                    <a:lstStyle/>
                    <a:p>
                      <a:pPr algn="l" fontAlgn="b"/>
                      <a:r>
                        <a:rPr lang="en-IE" sz="1600" b="1" u="none" strike="noStrike" dirty="0">
                          <a:solidFill>
                            <a:srgbClr val="FFFFFF"/>
                          </a:solidFill>
                          <a:effectLst/>
                        </a:rPr>
                        <a:t>Year</a:t>
                      </a:r>
                      <a:endParaRPr lang="en-IE" sz="1600" b="1" i="0" u="none" strike="noStrike" dirty="0">
                        <a:solidFill>
                          <a:srgbClr val="FFFFFF"/>
                        </a:solidFill>
                        <a:effectLst/>
                        <a:latin typeface="Calibri" panose="020F0502020204030204" pitchFamily="34" charset="0"/>
                      </a:endParaRPr>
                    </a:p>
                  </a:txBody>
                  <a:tcPr marL="143406" marR="86044" marT="86044" marB="8604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IE" sz="1600" b="1" u="none" strike="noStrike">
                          <a:solidFill>
                            <a:srgbClr val="FFFFFF"/>
                          </a:solidFill>
                          <a:effectLst/>
                        </a:rPr>
                        <a:t>Research Datasets</a:t>
                      </a:r>
                      <a:endParaRPr lang="en-IE" sz="1600" b="1" i="0" u="none" strike="noStrike">
                        <a:solidFill>
                          <a:srgbClr val="FFFFFF"/>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IE" sz="1600" b="1" u="none" strike="noStrike">
                          <a:solidFill>
                            <a:srgbClr val="FFFFFF"/>
                          </a:solidFill>
                          <a:effectLst/>
                        </a:rPr>
                        <a:t>Feature Selection </a:t>
                      </a:r>
                      <a:endParaRPr lang="en-IE" sz="1600" b="1" i="0" u="none" strike="noStrike">
                        <a:solidFill>
                          <a:srgbClr val="FFFFFF"/>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IE" sz="1600" b="1" u="none" strike="noStrike">
                          <a:solidFill>
                            <a:srgbClr val="FFFFFF"/>
                          </a:solidFill>
                          <a:effectLst/>
                        </a:rPr>
                        <a:t>Algorithms Used</a:t>
                      </a:r>
                      <a:endParaRPr lang="en-IE" sz="1600" b="1" i="0" u="none" strike="noStrike">
                        <a:solidFill>
                          <a:srgbClr val="FFFFFF"/>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IE" sz="1600" b="1" u="none" strike="noStrike" dirty="0">
                          <a:solidFill>
                            <a:srgbClr val="FFFFFF"/>
                          </a:solidFill>
                          <a:effectLst/>
                        </a:rPr>
                        <a:t>Result</a:t>
                      </a:r>
                      <a:endParaRPr lang="en-IE" sz="1600" b="1" i="0" u="none" strike="noStrike" dirty="0">
                        <a:solidFill>
                          <a:srgbClr val="FFFFFF"/>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139691833"/>
                  </a:ext>
                </a:extLst>
              </a:tr>
              <a:tr h="911193">
                <a:tc>
                  <a:txBody>
                    <a:bodyPr/>
                    <a:lstStyle/>
                    <a:p>
                      <a:pPr algn="r" fontAlgn="b"/>
                      <a:r>
                        <a:rPr lang="en-IE" sz="1200" u="none" strike="noStrike" dirty="0">
                          <a:solidFill>
                            <a:schemeClr val="tx1">
                              <a:lumMod val="85000"/>
                              <a:lumOff val="15000"/>
                            </a:schemeClr>
                          </a:solidFill>
                          <a:effectLst/>
                        </a:rPr>
                        <a:t>2017</a:t>
                      </a:r>
                      <a:endParaRPr lang="en-IE"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rPr>
                        <a:t>Data collected from 114 apartments in Western Massachusetts for the period from year 2014 to 2016.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Metering frequency is 1 min, 15 min.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Hourly weather information</a:t>
                      </a:r>
                      <a:endParaRPr lang="en-GB"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E" sz="1200" u="none" strike="noStrike">
                          <a:solidFill>
                            <a:schemeClr val="tx1">
                              <a:lumMod val="85000"/>
                              <a:lumOff val="15000"/>
                            </a:schemeClr>
                          </a:solidFill>
                          <a:effectLst/>
                        </a:rPr>
                        <a:t>Random Forest-Recursive Feature Elimination </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a:solidFill>
                            <a:schemeClr val="tx1">
                              <a:lumMod val="85000"/>
                              <a:lumOff val="15000"/>
                            </a:schemeClr>
                          </a:solidFill>
                          <a:effectLst/>
                        </a:rPr>
                        <a:t>Power LSTM model proposed.</a:t>
                      </a:r>
                      <a:br>
                        <a:rPr lang="en-GB" sz="1200" u="none" strike="noStrike">
                          <a:solidFill>
                            <a:schemeClr val="tx1">
                              <a:lumMod val="85000"/>
                              <a:lumOff val="15000"/>
                            </a:schemeClr>
                          </a:solidFill>
                          <a:effectLst/>
                        </a:rPr>
                      </a:br>
                      <a:r>
                        <a:rPr lang="en-GB" sz="1200" u="none" strike="noStrike">
                          <a:solidFill>
                            <a:schemeClr val="tx1">
                              <a:lumMod val="85000"/>
                              <a:lumOff val="15000"/>
                            </a:schemeClr>
                          </a:solidFill>
                          <a:effectLst/>
                        </a:rPr>
                        <a:t>Compared with Gradient Boosting Tree and Support Vector Regression</a:t>
                      </a:r>
                      <a:endParaRPr lang="en-GB"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E" sz="1200" u="none" strike="noStrike" dirty="0">
                          <a:solidFill>
                            <a:schemeClr val="tx1">
                              <a:lumMod val="85000"/>
                              <a:lumOff val="15000"/>
                            </a:schemeClr>
                          </a:solidFill>
                          <a:effectLst/>
                        </a:rPr>
                        <a:t>MSE and MAPE</a:t>
                      </a:r>
                      <a:endParaRPr lang="en-IE"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32054354"/>
                  </a:ext>
                </a:extLst>
              </a:tr>
              <a:tr h="1429405">
                <a:tc>
                  <a:txBody>
                    <a:bodyPr/>
                    <a:lstStyle/>
                    <a:p>
                      <a:pPr algn="r" fontAlgn="b"/>
                      <a:r>
                        <a:rPr lang="en-IE" sz="1200" u="none" strike="noStrike">
                          <a:solidFill>
                            <a:schemeClr val="tx1">
                              <a:lumMod val="85000"/>
                              <a:lumOff val="15000"/>
                            </a:schemeClr>
                          </a:solidFill>
                          <a:effectLst/>
                        </a:rPr>
                        <a:t>2018</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rPr>
                        <a:t>Data of Spain for a period of 9 years 6</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 months with a 10 minute interval.</a:t>
                      </a:r>
                      <a:endParaRPr lang="en-GB"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E" sz="1200" u="none" strike="noStrike" dirty="0">
                          <a:solidFill>
                            <a:schemeClr val="tx1">
                              <a:lumMod val="85000"/>
                              <a:lumOff val="15000"/>
                            </a:schemeClr>
                          </a:solidFill>
                          <a:effectLst/>
                        </a:rPr>
                        <a:t> </a:t>
                      </a:r>
                      <a:endParaRPr lang="en-IE"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rPr>
                        <a:t>Stacking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Level 0 -  Evolutionary Tree, ANN and RF</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Level 1 - Generalized boosting model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Compared with the individual algorithm and methods like Linear Regression, ARIMA, Deep learning and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Decision Tree</a:t>
                      </a:r>
                      <a:endParaRPr lang="en-GB"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rPr>
                        <a:t>MRE, MAE, SMAPE,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R2 and RMSE</a:t>
                      </a:r>
                      <a:endParaRPr lang="en-GB"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727538696"/>
                  </a:ext>
                </a:extLst>
              </a:tr>
              <a:tr h="565717">
                <a:tc>
                  <a:txBody>
                    <a:bodyPr/>
                    <a:lstStyle/>
                    <a:p>
                      <a:pPr algn="r" fontAlgn="b"/>
                      <a:r>
                        <a:rPr lang="en-IE" sz="1200" u="none" strike="noStrike">
                          <a:solidFill>
                            <a:schemeClr val="tx1">
                              <a:lumMod val="85000"/>
                              <a:lumOff val="15000"/>
                            </a:schemeClr>
                          </a:solidFill>
                          <a:effectLst/>
                        </a:rPr>
                        <a:t>2012</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rPr>
                        <a:t> The Ontario and Alberta electricity market price </a:t>
                      </a:r>
                      <a:br>
                        <a:rPr lang="en-GB" sz="1200" u="none" strike="noStrike" dirty="0">
                          <a:solidFill>
                            <a:schemeClr val="tx1">
                              <a:lumMod val="85000"/>
                              <a:lumOff val="15000"/>
                            </a:schemeClr>
                          </a:solidFill>
                          <a:effectLst/>
                        </a:rPr>
                      </a:br>
                      <a:r>
                        <a:rPr lang="en-GB" sz="1200" u="none" strike="noStrike" dirty="0">
                          <a:solidFill>
                            <a:schemeClr val="tx1">
                              <a:lumMod val="85000"/>
                              <a:lumOff val="15000"/>
                            </a:schemeClr>
                          </a:solidFill>
                          <a:effectLst/>
                        </a:rPr>
                        <a:t>data collected for a day.</a:t>
                      </a:r>
                      <a:endParaRPr lang="en-GB"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E" sz="1200" u="none" strike="noStrike">
                          <a:solidFill>
                            <a:schemeClr val="tx1">
                              <a:lumMod val="85000"/>
                              <a:lumOff val="15000"/>
                            </a:schemeClr>
                          </a:solidFill>
                          <a:effectLst/>
                        </a:rPr>
                        <a:t>Relief and CFS</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a:solidFill>
                            <a:schemeClr val="tx1">
                              <a:lumMod val="85000"/>
                              <a:lumOff val="15000"/>
                            </a:schemeClr>
                          </a:solidFill>
                          <a:effectLst/>
                        </a:rPr>
                        <a:t>DT, KNN, NB, MLP and Feed forward </a:t>
                      </a:r>
                      <a:br>
                        <a:rPr lang="en-GB" sz="1200" u="none" strike="noStrike">
                          <a:solidFill>
                            <a:schemeClr val="tx1">
                              <a:lumMod val="85000"/>
                              <a:lumOff val="15000"/>
                            </a:schemeClr>
                          </a:solidFill>
                          <a:effectLst/>
                        </a:rPr>
                      </a:br>
                      <a:r>
                        <a:rPr lang="en-GB" sz="1200" u="none" strike="noStrike">
                          <a:solidFill>
                            <a:schemeClr val="tx1">
                              <a:lumMod val="85000"/>
                              <a:lumOff val="15000"/>
                            </a:schemeClr>
                          </a:solidFill>
                          <a:effectLst/>
                        </a:rPr>
                        <a:t>Neural Network</a:t>
                      </a:r>
                      <a:endParaRPr lang="en-GB"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E" sz="1200" u="none" strike="noStrike" dirty="0">
                          <a:solidFill>
                            <a:schemeClr val="tx1">
                              <a:lumMod val="85000"/>
                              <a:lumOff val="15000"/>
                            </a:schemeClr>
                          </a:solidFill>
                          <a:effectLst/>
                        </a:rPr>
                        <a:t>MPCE and confusion matrix</a:t>
                      </a:r>
                      <a:endParaRPr lang="en-IE"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249507657"/>
                  </a:ext>
                </a:extLst>
              </a:tr>
              <a:tr h="565717">
                <a:tc>
                  <a:txBody>
                    <a:bodyPr/>
                    <a:lstStyle/>
                    <a:p>
                      <a:pPr algn="r" fontAlgn="b"/>
                      <a:r>
                        <a:rPr lang="en-IE" sz="1200" u="none" strike="noStrike">
                          <a:solidFill>
                            <a:schemeClr val="tx1">
                              <a:lumMod val="85000"/>
                              <a:lumOff val="15000"/>
                            </a:schemeClr>
                          </a:solidFill>
                          <a:effectLst/>
                        </a:rPr>
                        <a:t>2017</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r>
                        <a:rPr lang="en-GB" sz="1200" u="none" strike="noStrike">
                          <a:solidFill>
                            <a:schemeClr val="tx1">
                              <a:lumMod val="85000"/>
                              <a:lumOff val="15000"/>
                            </a:schemeClr>
                          </a:solidFill>
                          <a:effectLst/>
                        </a:rPr>
                        <a:t>USA daatset of the year 2014 with 237 instances</a:t>
                      </a:r>
                      <a:endParaRPr lang="en-GB"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r>
                        <a:rPr lang="en-IE" sz="1200" u="none" strike="noStrike">
                          <a:solidFill>
                            <a:schemeClr val="tx1">
                              <a:lumMod val="85000"/>
                              <a:lumOff val="15000"/>
                            </a:schemeClr>
                          </a:solidFill>
                          <a:effectLst/>
                        </a:rPr>
                        <a:t> </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r>
                        <a:rPr lang="en-IE" sz="1200" u="none" strike="noStrike">
                          <a:solidFill>
                            <a:schemeClr val="tx1">
                              <a:lumMod val="85000"/>
                              <a:lumOff val="15000"/>
                            </a:schemeClr>
                          </a:solidFill>
                          <a:effectLst/>
                        </a:rPr>
                        <a:t>DT and RF</a:t>
                      </a:r>
                      <a:endParaRPr lang="en-IE" sz="1200" b="0" i="0" u="none" strike="noStrike">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rPr>
                        <a:t>Misclassification error and accuracy were accomplished using MATLAB.</a:t>
                      </a:r>
                      <a:endParaRPr lang="en-GB" sz="1200" b="0" i="0" u="none" strike="noStrike" dirty="0">
                        <a:solidFill>
                          <a:schemeClr val="tx1">
                            <a:lumMod val="85000"/>
                            <a:lumOff val="15000"/>
                          </a:schemeClr>
                        </a:solidFill>
                        <a:effectLst/>
                        <a:latin typeface="Calibri" panose="020F0502020204030204" pitchFamily="34" charset="0"/>
                      </a:endParaRPr>
                    </a:p>
                  </a:txBody>
                  <a:tcPr marL="143406" marR="86044" marT="86044" marB="86044"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39887050"/>
                  </a:ext>
                </a:extLst>
              </a:tr>
            </a:tbl>
          </a:graphicData>
        </a:graphic>
      </p:graphicFrame>
    </p:spTree>
    <p:extLst>
      <p:ext uri="{BB962C8B-B14F-4D97-AF65-F5344CB8AC3E}">
        <p14:creationId xmlns:p14="http://schemas.microsoft.com/office/powerpoint/2010/main" val="341401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D5F3FD-D477-40DF-AA48-A9773409700B}"/>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4400" b="1" dirty="0">
                <a:solidFill>
                  <a:srgbClr val="000000"/>
                </a:solidFill>
              </a:rPr>
              <a:t>Methodology Used</a:t>
            </a:r>
          </a:p>
        </p:txBody>
      </p:sp>
      <p:sp>
        <p:nvSpPr>
          <p:cNvPr id="139"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what is crisp dm">
            <a:extLst>
              <a:ext uri="{FF2B5EF4-FFF2-40B4-BE49-F238E27FC236}">
                <a16:creationId xmlns:a16="http://schemas.microsoft.com/office/drawing/2014/main" id="{25599751-C4DB-496C-8382-F313109D94F7}"/>
              </a:ext>
            </a:extLst>
          </p:cNvPr>
          <p:cNvPicPr>
            <a:picLocks noGrp="1" noChangeAspect="1" noChangeArrowheads="1"/>
          </p:cNvPicPr>
          <p:nvPr>
            <p:ph idx="1"/>
          </p:nvPr>
        </p:nvPicPr>
        <p:blipFill rotWithShape="1">
          <a:blip r:embed="rId4">
            <a:alphaModFix/>
            <a:extLst>
              <a:ext uri="{28A0092B-C50C-407E-A947-70E740481C1C}">
                <a14:useLocalDpi xmlns:a14="http://schemas.microsoft.com/office/drawing/2010/main" val="0"/>
              </a:ext>
            </a:extLst>
          </a:blip>
          <a:srcRect l="2211" r="2242" b="-5"/>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9183B3-D482-4CCD-A705-43DF93615191}"/>
              </a:ext>
            </a:extLst>
          </p:cNvPr>
          <p:cNvSpPr>
            <a:spLocks noGrp="1"/>
          </p:cNvSpPr>
          <p:nvPr>
            <p:ph type="body" sz="half" idx="2"/>
          </p:nvPr>
        </p:nvSpPr>
        <p:spPr>
          <a:xfrm>
            <a:off x="6090574" y="2421682"/>
            <a:ext cx="4977578" cy="3639289"/>
          </a:xfrm>
        </p:spPr>
        <p:txBody>
          <a:bodyPr vert="horz" lIns="91440" tIns="45720" rIns="91440" bIns="45720" rtlCol="0" anchor="ctr">
            <a:normAutofit/>
          </a:bodyPr>
          <a:lstStyle/>
          <a:p>
            <a:r>
              <a:rPr lang="en-US" dirty="0">
                <a:solidFill>
                  <a:srgbClr val="000000"/>
                </a:solidFill>
              </a:rPr>
              <a:t>A crisp dm methodology is followed,  is an industry-proven way to guide through the data mining efforts.</a:t>
            </a:r>
          </a:p>
          <a:p>
            <a:r>
              <a:rPr lang="en-US" dirty="0">
                <a:solidFill>
                  <a:srgbClr val="000000"/>
                </a:solidFill>
              </a:rPr>
              <a:t>It is a flexible model and a good workflow for data science projects.</a:t>
            </a:r>
          </a:p>
          <a:p>
            <a:r>
              <a:rPr lang="en-US" dirty="0">
                <a:solidFill>
                  <a:srgbClr val="000000"/>
                </a:solidFill>
              </a:rPr>
              <a:t>The six major iterative phases are,</a:t>
            </a:r>
          </a:p>
          <a:p>
            <a:pPr indent="-228600">
              <a:buFont typeface="Arial" panose="020B0604020202020204" pitchFamily="34" charset="0"/>
              <a:buChar char="•"/>
            </a:pPr>
            <a:r>
              <a:rPr lang="en-US" dirty="0">
                <a:solidFill>
                  <a:srgbClr val="000000"/>
                </a:solidFill>
              </a:rPr>
              <a:t>Business Understanding</a:t>
            </a:r>
          </a:p>
          <a:p>
            <a:pPr indent="-228600">
              <a:buFont typeface="Arial" panose="020B0604020202020204" pitchFamily="34" charset="0"/>
              <a:buChar char="•"/>
            </a:pPr>
            <a:r>
              <a:rPr lang="en-US" dirty="0">
                <a:solidFill>
                  <a:srgbClr val="000000"/>
                </a:solidFill>
              </a:rPr>
              <a:t>Data Understanding</a:t>
            </a:r>
          </a:p>
          <a:p>
            <a:pPr indent="-228600">
              <a:buFont typeface="Arial" panose="020B0604020202020204" pitchFamily="34" charset="0"/>
              <a:buChar char="•"/>
            </a:pPr>
            <a:r>
              <a:rPr lang="en-US" dirty="0">
                <a:solidFill>
                  <a:srgbClr val="000000"/>
                </a:solidFill>
              </a:rPr>
              <a:t>Data Preparation</a:t>
            </a:r>
          </a:p>
          <a:p>
            <a:pPr indent="-228600">
              <a:buFont typeface="Arial" panose="020B0604020202020204" pitchFamily="34" charset="0"/>
              <a:buChar char="•"/>
            </a:pPr>
            <a:r>
              <a:rPr lang="en-US" dirty="0">
                <a:solidFill>
                  <a:srgbClr val="000000"/>
                </a:solidFill>
              </a:rPr>
              <a:t>Modeling</a:t>
            </a:r>
          </a:p>
          <a:p>
            <a:pPr indent="-228600">
              <a:buFont typeface="Arial" panose="020B0604020202020204" pitchFamily="34" charset="0"/>
              <a:buChar char="•"/>
            </a:pPr>
            <a:r>
              <a:rPr lang="en-US" dirty="0">
                <a:solidFill>
                  <a:srgbClr val="000000"/>
                </a:solidFill>
              </a:rPr>
              <a:t>Evaluation </a:t>
            </a:r>
          </a:p>
          <a:p>
            <a:pPr indent="-228600">
              <a:buFont typeface="Arial" panose="020B0604020202020204" pitchFamily="34" charset="0"/>
              <a:buChar char="•"/>
            </a:pPr>
            <a:r>
              <a:rPr lang="en-US" dirty="0">
                <a:solidFill>
                  <a:srgbClr val="000000"/>
                </a:solidFill>
              </a:rPr>
              <a:t>Deployment</a:t>
            </a:r>
          </a:p>
        </p:txBody>
      </p:sp>
    </p:spTree>
    <p:extLst>
      <p:ext uri="{BB962C8B-B14F-4D97-AF65-F5344CB8AC3E}">
        <p14:creationId xmlns:p14="http://schemas.microsoft.com/office/powerpoint/2010/main" val="253269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42E5-4A8D-4605-9345-A4BD2ED58A6A}"/>
              </a:ext>
            </a:extLst>
          </p:cNvPr>
          <p:cNvSpPr>
            <a:spLocks noGrp="1"/>
          </p:cNvSpPr>
          <p:nvPr>
            <p:ph type="title"/>
          </p:nvPr>
        </p:nvSpPr>
        <p:spPr>
          <a:xfrm>
            <a:off x="319489" y="1314450"/>
            <a:ext cx="3165587" cy="3680244"/>
          </a:xfrm>
        </p:spPr>
        <p:txBody>
          <a:bodyPr>
            <a:normAutofit/>
          </a:bodyPr>
          <a:lstStyle/>
          <a:p>
            <a:pPr algn="r"/>
            <a:r>
              <a:rPr lang="en-IE" sz="4000" b="1" dirty="0"/>
              <a:t>Business Understanding</a:t>
            </a:r>
          </a:p>
        </p:txBody>
      </p:sp>
      <p:graphicFrame>
        <p:nvGraphicFramePr>
          <p:cNvPr id="5" name="Content Placeholder 2">
            <a:extLst>
              <a:ext uri="{FF2B5EF4-FFF2-40B4-BE49-F238E27FC236}">
                <a16:creationId xmlns:a16="http://schemas.microsoft.com/office/drawing/2014/main" id="{0E2FAF7F-D21B-4F4C-AE9C-EE2DA70E9CD0}"/>
              </a:ext>
            </a:extLst>
          </p:cNvPr>
          <p:cNvGraphicFramePr>
            <a:graphicFrameLocks noGrp="1"/>
          </p:cNvGraphicFramePr>
          <p:nvPr>
            <p:ph idx="1"/>
            <p:extLst>
              <p:ext uri="{D42A27DB-BD31-4B8C-83A1-F6EECF244321}">
                <p14:modId xmlns:p14="http://schemas.microsoft.com/office/powerpoint/2010/main" val="221184756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68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124" name="Picture 4" descr="Image result for data analysis">
            <a:extLst>
              <a:ext uri="{FF2B5EF4-FFF2-40B4-BE49-F238E27FC236}">
                <a16:creationId xmlns:a16="http://schemas.microsoft.com/office/drawing/2014/main" id="{E9EC983F-FB8D-4024-A148-B048B8637B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1445" y="1719913"/>
            <a:ext cx="3427091" cy="3427091"/>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49CCB9-5553-48B1-871B-435959760491}"/>
              </a:ext>
            </a:extLst>
          </p:cNvPr>
          <p:cNvSpPr>
            <a:spLocks noGrp="1"/>
          </p:cNvSpPr>
          <p:nvPr>
            <p:ph type="title"/>
          </p:nvPr>
        </p:nvSpPr>
        <p:spPr>
          <a:xfrm>
            <a:off x="913776" y="640831"/>
            <a:ext cx="6564205" cy="1573863"/>
          </a:xfrm>
        </p:spPr>
        <p:txBody>
          <a:bodyPr>
            <a:normAutofit/>
          </a:bodyPr>
          <a:lstStyle/>
          <a:p>
            <a:pPr algn="ctr"/>
            <a:r>
              <a:rPr lang="en-IE" b="1" dirty="0"/>
              <a:t>Data Understanding</a:t>
            </a:r>
          </a:p>
        </p:txBody>
      </p:sp>
      <p:sp>
        <p:nvSpPr>
          <p:cNvPr id="3" name="Content Placeholder 2">
            <a:extLst>
              <a:ext uri="{FF2B5EF4-FFF2-40B4-BE49-F238E27FC236}">
                <a16:creationId xmlns:a16="http://schemas.microsoft.com/office/drawing/2014/main" id="{A6426098-017C-47F9-9E23-254F70A1E8F1}"/>
              </a:ext>
            </a:extLst>
          </p:cNvPr>
          <p:cNvSpPr>
            <a:spLocks noGrp="1"/>
          </p:cNvSpPr>
          <p:nvPr>
            <p:ph idx="1"/>
          </p:nvPr>
        </p:nvSpPr>
        <p:spPr>
          <a:xfrm>
            <a:off x="643464" y="1817783"/>
            <a:ext cx="7035293" cy="4419601"/>
          </a:xfrm>
        </p:spPr>
        <p:txBody>
          <a:bodyPr>
            <a:normAutofit/>
          </a:bodyPr>
          <a:lstStyle/>
          <a:p>
            <a:pPr marL="0" indent="0">
              <a:lnSpc>
                <a:spcPct val="110000"/>
              </a:lnSpc>
              <a:buNone/>
            </a:pPr>
            <a:r>
              <a:rPr lang="en-IE" sz="1800" b="1" dirty="0"/>
              <a:t>Initial data collection </a:t>
            </a:r>
            <a:r>
              <a:rPr lang="en-IE" sz="1800" dirty="0"/>
              <a:t>- </a:t>
            </a:r>
            <a:r>
              <a:rPr lang="en-GB" sz="1800" dirty="0"/>
              <a:t>The Residential Energy Consumption Survey Data (RECS) containing information about the energy usage in U.S. homes updated by U.S. Energy Information Administration was taken for this research purpose.</a:t>
            </a:r>
          </a:p>
          <a:p>
            <a:pPr marL="0" indent="0">
              <a:lnSpc>
                <a:spcPct val="110000"/>
              </a:lnSpc>
              <a:buNone/>
            </a:pPr>
            <a:endParaRPr lang="en-GB" sz="1800" dirty="0"/>
          </a:p>
          <a:p>
            <a:pPr marL="0" indent="0">
              <a:lnSpc>
                <a:spcPct val="110000"/>
              </a:lnSpc>
              <a:buNone/>
            </a:pPr>
            <a:r>
              <a:rPr lang="en-GB" sz="1800" b="1" dirty="0"/>
              <a:t>Analysis</a:t>
            </a:r>
            <a:r>
              <a:rPr lang="en-GB" sz="1800" dirty="0"/>
              <a:t> -  The dataset contains data of 12,083 households in 16 states of U.S. for the period February to August 2010. The survey included the type and number of energy-consuming devices, usage patterns, structural characteristics of the home, household demographics, and energy supplier information.</a:t>
            </a:r>
          </a:p>
          <a:p>
            <a:pPr marL="0" indent="0">
              <a:lnSpc>
                <a:spcPct val="110000"/>
              </a:lnSpc>
              <a:buNone/>
            </a:pPr>
            <a:endParaRPr lang="en-GB" sz="1600" dirty="0"/>
          </a:p>
        </p:txBody>
      </p:sp>
    </p:spTree>
    <p:extLst>
      <p:ext uri="{BB962C8B-B14F-4D97-AF65-F5344CB8AC3E}">
        <p14:creationId xmlns:p14="http://schemas.microsoft.com/office/powerpoint/2010/main" val="81964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cleaning the data">
            <a:extLst>
              <a:ext uri="{FF2B5EF4-FFF2-40B4-BE49-F238E27FC236}">
                <a16:creationId xmlns:a16="http://schemas.microsoft.com/office/drawing/2014/main" id="{1B3219C2-8923-4142-8B5E-0402C729A8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16" r="17391"/>
          <a:stretch/>
        </p:blipFill>
        <p:spPr bwMode="auto">
          <a:xfrm>
            <a:off x="6728728" y="1690688"/>
            <a:ext cx="5463273" cy="5167312"/>
          </a:xfrm>
          <a:custGeom>
            <a:avLst/>
            <a:gdLst>
              <a:gd name="connsiteX0" fmla="*/ 2391664 w 5463273"/>
              <a:gd name="connsiteY0" fmla="*/ 0 h 5167312"/>
              <a:gd name="connsiteX1" fmla="*/ 2729598 w 5463273"/>
              <a:gd name="connsiteY1" fmla="*/ 0 h 5167312"/>
              <a:gd name="connsiteX2" fmla="*/ 3668014 w 5463273"/>
              <a:gd name="connsiteY2" fmla="*/ 0 h 5167312"/>
              <a:gd name="connsiteX3" fmla="*/ 5463273 w 5463273"/>
              <a:gd name="connsiteY3" fmla="*/ 0 h 5167312"/>
              <a:gd name="connsiteX4" fmla="*/ 5463273 w 5463273"/>
              <a:gd name="connsiteY4" fmla="*/ 5167310 h 5167312"/>
              <a:gd name="connsiteX5" fmla="*/ 3668014 w 5463273"/>
              <a:gd name="connsiteY5" fmla="*/ 5167310 h 5167312"/>
              <a:gd name="connsiteX6" fmla="*/ 3668014 w 5463273"/>
              <a:gd name="connsiteY6" fmla="*/ 5167312 h 5167312"/>
              <a:gd name="connsiteX7" fmla="*/ 0 w 5463273"/>
              <a:gd name="connsiteY7" fmla="*/ 5167312 h 5167312"/>
              <a:gd name="connsiteX8" fmla="*/ 2393879 w 5463273"/>
              <a:gd name="connsiteY8" fmla="*/ 952 h 5167312"/>
              <a:gd name="connsiteX9" fmla="*/ 2391664 w 5463273"/>
              <a:gd name="connsiteY9"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4F17CF-C97F-457B-9CE3-FB1F890590A8}"/>
              </a:ext>
            </a:extLst>
          </p:cNvPr>
          <p:cNvSpPr>
            <a:spLocks noGrp="1"/>
          </p:cNvSpPr>
          <p:nvPr>
            <p:ph type="title"/>
          </p:nvPr>
        </p:nvSpPr>
        <p:spPr>
          <a:xfrm>
            <a:off x="841248" y="365759"/>
            <a:ext cx="7769352" cy="1325880"/>
          </a:xfrm>
        </p:spPr>
        <p:txBody>
          <a:bodyPr anchor="ctr">
            <a:normAutofit/>
          </a:bodyPr>
          <a:lstStyle/>
          <a:p>
            <a:r>
              <a:rPr lang="en-IE" b="1" dirty="0"/>
              <a:t>Data Preparation</a:t>
            </a:r>
          </a:p>
        </p:txBody>
      </p:sp>
      <p:sp>
        <p:nvSpPr>
          <p:cNvPr id="3" name="Content Placeholder 2">
            <a:extLst>
              <a:ext uri="{FF2B5EF4-FFF2-40B4-BE49-F238E27FC236}">
                <a16:creationId xmlns:a16="http://schemas.microsoft.com/office/drawing/2014/main" id="{22229618-7B3A-46E5-823F-F87D5574CEB2}"/>
              </a:ext>
            </a:extLst>
          </p:cNvPr>
          <p:cNvSpPr>
            <a:spLocks noGrp="1"/>
          </p:cNvSpPr>
          <p:nvPr>
            <p:ph idx="1"/>
          </p:nvPr>
        </p:nvSpPr>
        <p:spPr>
          <a:xfrm>
            <a:off x="841248" y="1690688"/>
            <a:ext cx="5887479" cy="4621977"/>
          </a:xfrm>
        </p:spPr>
        <p:txBody>
          <a:bodyPr anchor="t">
            <a:noAutofit/>
          </a:bodyPr>
          <a:lstStyle/>
          <a:p>
            <a:pPr marL="0" indent="0">
              <a:buNone/>
            </a:pPr>
            <a:r>
              <a:rPr lang="en-GB" sz="2000" dirty="0">
                <a:solidFill>
                  <a:srgbClr val="FFFFFF"/>
                </a:solidFill>
              </a:rPr>
              <a:t>Cleaning the data</a:t>
            </a:r>
          </a:p>
          <a:p>
            <a:r>
              <a:rPr lang="en-GB" sz="2000" dirty="0">
                <a:solidFill>
                  <a:srgbClr val="FFFFFF"/>
                </a:solidFill>
              </a:rPr>
              <a:t>Replacing missing values</a:t>
            </a:r>
          </a:p>
          <a:p>
            <a:pPr marL="0" indent="0">
              <a:buNone/>
            </a:pPr>
            <a:r>
              <a:rPr lang="en-GB" sz="2000" dirty="0">
                <a:solidFill>
                  <a:srgbClr val="FFFFFF"/>
                </a:solidFill>
              </a:rPr>
              <a:t>    </a:t>
            </a:r>
            <a:r>
              <a:rPr lang="en-GB" sz="2000" i="1" dirty="0">
                <a:solidFill>
                  <a:srgbClr val="FFFFFF"/>
                </a:solidFill>
              </a:rPr>
              <a:t>‘</a:t>
            </a:r>
            <a:r>
              <a:rPr lang="en-GB" sz="2000" i="1" dirty="0" err="1">
                <a:solidFill>
                  <a:srgbClr val="FFFFFF"/>
                </a:solidFill>
              </a:rPr>
              <a:t>NaN</a:t>
            </a:r>
            <a:r>
              <a:rPr lang="en-GB" sz="2000" i="1" dirty="0">
                <a:solidFill>
                  <a:srgbClr val="FFFFFF"/>
                </a:solidFill>
              </a:rPr>
              <a:t>’</a:t>
            </a:r>
            <a:r>
              <a:rPr lang="en-GB" sz="2000" dirty="0">
                <a:solidFill>
                  <a:srgbClr val="FFFFFF"/>
                </a:solidFill>
              </a:rPr>
              <a:t> is replaced by the most frequent values</a:t>
            </a:r>
          </a:p>
          <a:p>
            <a:r>
              <a:rPr lang="en-GB" sz="2000" dirty="0">
                <a:solidFill>
                  <a:srgbClr val="FFFFFF"/>
                </a:solidFill>
              </a:rPr>
              <a:t>Removing highly correlated features</a:t>
            </a:r>
          </a:p>
          <a:p>
            <a:pPr marL="0" indent="0">
              <a:buNone/>
            </a:pPr>
            <a:r>
              <a:rPr lang="en-GB" sz="2000" dirty="0">
                <a:solidFill>
                  <a:srgbClr val="FFFFFF"/>
                </a:solidFill>
              </a:rPr>
              <a:t>     Features with correlation 90% and above has been            identified and removed.</a:t>
            </a:r>
          </a:p>
          <a:p>
            <a:r>
              <a:rPr lang="en-GB" sz="2000" dirty="0">
                <a:solidFill>
                  <a:srgbClr val="FFFFFF"/>
                </a:solidFill>
              </a:rPr>
              <a:t>Removing features with a single unique value</a:t>
            </a:r>
          </a:p>
          <a:p>
            <a:pPr marL="0" indent="0">
              <a:buNone/>
            </a:pPr>
            <a:r>
              <a:rPr lang="en-GB" sz="2000" dirty="0">
                <a:solidFill>
                  <a:srgbClr val="FFFFFF"/>
                </a:solidFill>
              </a:rPr>
              <a:t>     All features that have only one value</a:t>
            </a:r>
          </a:p>
          <a:p>
            <a:r>
              <a:rPr lang="en-GB" sz="2000" dirty="0">
                <a:solidFill>
                  <a:srgbClr val="FFFFFF"/>
                </a:solidFill>
              </a:rPr>
              <a:t>Removal of unwanted columns</a:t>
            </a:r>
          </a:p>
          <a:p>
            <a:pPr marL="0" indent="0">
              <a:buNone/>
            </a:pPr>
            <a:r>
              <a:rPr lang="en-GB" sz="2000" dirty="0">
                <a:solidFill>
                  <a:srgbClr val="FFFFFF"/>
                </a:solidFill>
              </a:rPr>
              <a:t>      All irrelevant columns are removed.</a:t>
            </a:r>
          </a:p>
          <a:p>
            <a:pPr marL="0" indent="0">
              <a:buNone/>
            </a:pPr>
            <a:r>
              <a:rPr lang="en-GB" sz="2000" dirty="0">
                <a:solidFill>
                  <a:srgbClr val="FFFFFF"/>
                </a:solidFill>
              </a:rPr>
              <a:t>Data is segregated into 3, 5 and 10 classes to find the best split</a:t>
            </a:r>
            <a:endParaRPr lang="en-IE" sz="2000" dirty="0">
              <a:solidFill>
                <a:srgbClr val="FFFFFF"/>
              </a:solidFill>
            </a:endParaRPr>
          </a:p>
        </p:txBody>
      </p:sp>
    </p:spTree>
    <p:extLst>
      <p:ext uri="{BB962C8B-B14F-4D97-AF65-F5344CB8AC3E}">
        <p14:creationId xmlns:p14="http://schemas.microsoft.com/office/powerpoint/2010/main" val="3229277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1974</Words>
  <Application>Microsoft Office PowerPoint</Application>
  <PresentationFormat>Widescreen</PresentationFormat>
  <Paragraphs>308</Paragraphs>
  <Slides>24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Prediction of Energy Consumption using Machine Learning Techniques</vt:lpstr>
      <vt:lpstr>Roadmap</vt:lpstr>
      <vt:lpstr>Introduction</vt:lpstr>
      <vt:lpstr>Advantages</vt:lpstr>
      <vt:lpstr>Literature Review</vt:lpstr>
      <vt:lpstr>Methodology Used</vt:lpstr>
      <vt:lpstr>Business Understanding</vt:lpstr>
      <vt:lpstr>Data Understanding</vt:lpstr>
      <vt:lpstr>Data Preparation</vt:lpstr>
      <vt:lpstr>PowerPoint Presentation</vt:lpstr>
      <vt:lpstr>PowerPoint Presentation</vt:lpstr>
      <vt:lpstr>Modeling</vt:lpstr>
      <vt:lpstr>Models used for comparison</vt:lpstr>
      <vt:lpstr>PowerPoint Presentation</vt:lpstr>
      <vt:lpstr>PowerPoint Presentation</vt:lpstr>
      <vt:lpstr>PowerPoint Presentation</vt:lpstr>
      <vt:lpstr>PowerPoint Presentation</vt:lpstr>
      <vt:lpstr>Evaluation</vt:lpstr>
      <vt:lpstr>PowerPoint Presentation</vt:lpstr>
      <vt:lpstr>Hypothesis Testing</vt:lpstr>
      <vt:lpstr>Conclusion</vt:lpstr>
      <vt:lpstr>Limitations</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Energy Consumption using Machine Learning Techniques</dc:title>
  <dc:creator>Feljose Shristeca</dc:creator>
  <cp:lastModifiedBy>Feljose Shristeca</cp:lastModifiedBy>
  <cp:revision>17</cp:revision>
  <dcterms:created xsi:type="dcterms:W3CDTF">2020-01-19T21:36:40Z</dcterms:created>
  <dcterms:modified xsi:type="dcterms:W3CDTF">2020-04-22T00:53:07Z</dcterms:modified>
</cp:coreProperties>
</file>