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99adf7c748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99adf7c748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99adf7c748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99adf7c748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99adf7c748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99adf7c748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99adf7c748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99adf7c748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99adf7c748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99adf7c748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99adf7c748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99adf7c748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99adf7c748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99adf7c748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99adf7c748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99adf7c748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99adf7c748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99adf7c748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99adf7c748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99adf7c748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99adf7c748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99adf7c748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99adf7c748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99adf7c748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Presentation on </a:t>
            </a:r>
            <a:endParaRPr/>
          </a:p>
          <a:p>
            <a:pPr indent="0" lvl="0" marL="0" rtl="0" algn="l">
              <a:spcBef>
                <a:spcPts val="0"/>
              </a:spcBef>
              <a:spcAft>
                <a:spcPts val="0"/>
              </a:spcAft>
              <a:buNone/>
            </a:pPr>
            <a:r>
              <a:rPr lang="en"/>
              <a:t>JSF Lifecycle </a:t>
            </a:r>
            <a:endParaRPr/>
          </a:p>
        </p:txBody>
      </p:sp>
      <p:sp>
        <p:nvSpPr>
          <p:cNvPr id="55" name="Google Shape;55;p13"/>
          <p:cNvSpPr txBox="1"/>
          <p:nvPr>
            <p:ph idx="1" type="subTitle"/>
          </p:nvPr>
        </p:nvSpPr>
        <p:spPr>
          <a:xfrm>
            <a:off x="67225" y="4018925"/>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Presented By: Shristi Dongol</a:t>
            </a:r>
            <a:endParaRPr/>
          </a:p>
        </p:txBody>
      </p:sp>
      <p:pic>
        <p:nvPicPr>
          <p:cNvPr id="56" name="Google Shape;56;p13"/>
          <p:cNvPicPr preferRelativeResize="0"/>
          <p:nvPr/>
        </p:nvPicPr>
        <p:blipFill>
          <a:blip r:embed="rId3">
            <a:alphaModFix/>
          </a:blip>
          <a:stretch>
            <a:fillRect/>
          </a:stretch>
        </p:blipFill>
        <p:spPr>
          <a:xfrm>
            <a:off x="5961575" y="0"/>
            <a:ext cx="3182425" cy="5143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INVOKE APPLICATION PHASE</a:t>
            </a:r>
            <a:endParaRPr>
              <a:solidFill>
                <a:srgbClr val="000000"/>
              </a:solidFill>
            </a:endParaRPr>
          </a:p>
        </p:txBody>
      </p:sp>
      <p:sp>
        <p:nvSpPr>
          <p:cNvPr id="111" name="Google Shape;111;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lnSpc>
                <a:spcPct val="90000"/>
              </a:lnSpc>
              <a:spcBef>
                <a:spcPts val="1200"/>
              </a:spcBef>
              <a:spcAft>
                <a:spcPts val="0"/>
              </a:spcAft>
              <a:buClr>
                <a:srgbClr val="434343"/>
              </a:buClr>
              <a:buSzPts val="1600"/>
              <a:buFont typeface="Lato"/>
              <a:buChar char="➢"/>
            </a:pPr>
            <a:r>
              <a:rPr lang="en" sz="1600">
                <a:solidFill>
                  <a:srgbClr val="434343"/>
                </a:solidFill>
                <a:latin typeface="Lato"/>
                <a:ea typeface="Lato"/>
                <a:cs typeface="Lato"/>
                <a:sym typeface="Lato"/>
              </a:rPr>
              <a:t>In this phase, JSF handles application-level events, such as submitting a form or linking to another page.</a:t>
            </a:r>
            <a:endParaRPr sz="1600">
              <a:solidFill>
                <a:srgbClr val="434343"/>
              </a:solidFill>
              <a:latin typeface="Lato"/>
              <a:ea typeface="Lato"/>
              <a:cs typeface="Lato"/>
              <a:sym typeface="Lato"/>
            </a:endParaRPr>
          </a:p>
          <a:p>
            <a:pPr indent="-330200" lvl="0" marL="457200" rtl="0" algn="l">
              <a:lnSpc>
                <a:spcPct val="90000"/>
              </a:lnSpc>
              <a:spcBef>
                <a:spcPts val="0"/>
              </a:spcBef>
              <a:spcAft>
                <a:spcPts val="0"/>
              </a:spcAft>
              <a:buClr>
                <a:srgbClr val="434343"/>
              </a:buClr>
              <a:buSzPts val="1600"/>
              <a:buFont typeface="Lato"/>
              <a:buChar char="➢"/>
            </a:pPr>
            <a:r>
              <a:rPr lang="en" sz="1600">
                <a:solidFill>
                  <a:srgbClr val="434343"/>
                </a:solidFill>
                <a:latin typeface="Lato"/>
                <a:ea typeface="Lato"/>
                <a:cs typeface="Lato"/>
                <a:sym typeface="Lato"/>
              </a:rPr>
              <a:t>Now, if the application needs to redirect to a different web application resource or generate a response that does not contain any JSF components, it can call the FacesContext.responseComplete() method.</a:t>
            </a:r>
            <a:endParaRPr sz="1600">
              <a:solidFill>
                <a:srgbClr val="434343"/>
              </a:solidFill>
              <a:latin typeface="Lato"/>
              <a:ea typeface="Lato"/>
              <a:cs typeface="Lato"/>
              <a:sym typeface="Lato"/>
            </a:endParaRPr>
          </a:p>
          <a:p>
            <a:pPr indent="-330200" lvl="0" marL="457200" rtl="0" algn="l">
              <a:lnSpc>
                <a:spcPct val="90000"/>
              </a:lnSpc>
              <a:spcBef>
                <a:spcPts val="0"/>
              </a:spcBef>
              <a:spcAft>
                <a:spcPts val="0"/>
              </a:spcAft>
              <a:buClr>
                <a:srgbClr val="434343"/>
              </a:buClr>
              <a:buSzPts val="1600"/>
              <a:buFont typeface="Lato"/>
              <a:buChar char="➢"/>
            </a:pPr>
            <a:r>
              <a:rPr lang="en" sz="1600">
                <a:solidFill>
                  <a:srgbClr val="434343"/>
                </a:solidFill>
                <a:latin typeface="Lato"/>
                <a:ea typeface="Lato"/>
                <a:cs typeface="Lato"/>
                <a:sym typeface="Lato"/>
              </a:rPr>
              <a:t>After that, the JavaServer Faces implementation transfers control to the Render Response phase.</a:t>
            </a:r>
            <a:endParaRPr sz="1600">
              <a:solidFill>
                <a:srgbClr val="434343"/>
              </a:solidFill>
              <a:latin typeface="Lato"/>
              <a:ea typeface="Lato"/>
              <a:cs typeface="Lato"/>
              <a:sym typeface="Lato"/>
            </a:endParaRPr>
          </a:p>
          <a:p>
            <a:pPr indent="0" lvl="0" marL="0" rtl="0" algn="l">
              <a:spcBef>
                <a:spcPts val="2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RENDER RESPONSE PHASE</a:t>
            </a:r>
            <a:endParaRPr>
              <a:solidFill>
                <a:srgbClr val="000000"/>
              </a:solidFill>
            </a:endParaRPr>
          </a:p>
        </p:txBody>
      </p:sp>
      <p:sp>
        <p:nvSpPr>
          <p:cNvPr id="117" name="Google Shape;117;p23"/>
          <p:cNvSpPr txBox="1"/>
          <p:nvPr>
            <p:ph idx="1" type="body"/>
          </p:nvPr>
        </p:nvSpPr>
        <p:spPr>
          <a:xfrm>
            <a:off x="311700" y="1152475"/>
            <a:ext cx="8520600" cy="3588300"/>
          </a:xfrm>
          <a:prstGeom prst="rect">
            <a:avLst/>
          </a:prstGeom>
        </p:spPr>
        <p:txBody>
          <a:bodyPr anchorCtr="0" anchor="t" bIns="91425" lIns="91425" spcFirstLastPara="1" rIns="91425" wrap="square" tIns="91425">
            <a:noAutofit/>
          </a:bodyPr>
          <a:lstStyle/>
          <a:p>
            <a:pPr indent="-330200" lvl="0" marL="457200" rtl="0" algn="l">
              <a:lnSpc>
                <a:spcPct val="90000"/>
              </a:lnSpc>
              <a:spcBef>
                <a:spcPts val="1200"/>
              </a:spcBef>
              <a:spcAft>
                <a:spcPts val="0"/>
              </a:spcAft>
              <a:buClr>
                <a:srgbClr val="434343"/>
              </a:buClr>
              <a:buSzPts val="1600"/>
              <a:buFont typeface="Lato"/>
              <a:buChar char="➢"/>
            </a:pPr>
            <a:r>
              <a:rPr lang="en" sz="1600">
                <a:solidFill>
                  <a:srgbClr val="434343"/>
                </a:solidFill>
                <a:latin typeface="Lato"/>
                <a:ea typeface="Lato"/>
                <a:cs typeface="Lato"/>
                <a:sym typeface="Lato"/>
              </a:rPr>
              <a:t>In this phase, JSF builds the view and delegates authority to the appropriate resource for rendering the pages.</a:t>
            </a:r>
            <a:endParaRPr sz="1600">
              <a:solidFill>
                <a:srgbClr val="434343"/>
              </a:solidFill>
              <a:latin typeface="Lato"/>
              <a:ea typeface="Lato"/>
              <a:cs typeface="Lato"/>
              <a:sym typeface="Lato"/>
            </a:endParaRPr>
          </a:p>
          <a:p>
            <a:pPr indent="-330200" lvl="0" marL="457200" rtl="0" algn="l">
              <a:lnSpc>
                <a:spcPct val="90000"/>
              </a:lnSpc>
              <a:spcBef>
                <a:spcPts val="0"/>
              </a:spcBef>
              <a:spcAft>
                <a:spcPts val="0"/>
              </a:spcAft>
              <a:buClr>
                <a:srgbClr val="434343"/>
              </a:buClr>
              <a:buSzPts val="1600"/>
              <a:buFont typeface="Lato"/>
              <a:buChar char="➢"/>
            </a:pPr>
            <a:r>
              <a:rPr lang="en" sz="1600">
                <a:solidFill>
                  <a:srgbClr val="434343"/>
                </a:solidFill>
                <a:latin typeface="Lato"/>
                <a:ea typeface="Lato"/>
                <a:cs typeface="Lato"/>
                <a:sym typeface="Lato"/>
              </a:rPr>
              <a:t>If this is an initial request, the components that are represented on the page will be added to the component tree.</a:t>
            </a:r>
            <a:endParaRPr sz="1600">
              <a:solidFill>
                <a:srgbClr val="434343"/>
              </a:solidFill>
              <a:latin typeface="Lato"/>
              <a:ea typeface="Lato"/>
              <a:cs typeface="Lato"/>
              <a:sym typeface="Lato"/>
            </a:endParaRPr>
          </a:p>
          <a:p>
            <a:pPr indent="-330200" lvl="0" marL="457200" rtl="0" algn="l">
              <a:lnSpc>
                <a:spcPct val="90000"/>
              </a:lnSpc>
              <a:spcBef>
                <a:spcPts val="0"/>
              </a:spcBef>
              <a:spcAft>
                <a:spcPts val="0"/>
              </a:spcAft>
              <a:buClr>
                <a:srgbClr val="434343"/>
              </a:buClr>
              <a:buSzPts val="1600"/>
              <a:buFont typeface="Lato"/>
              <a:buChar char="➢"/>
            </a:pPr>
            <a:r>
              <a:rPr lang="en" sz="1600">
                <a:solidFill>
                  <a:srgbClr val="434343"/>
                </a:solidFill>
                <a:latin typeface="Lato"/>
                <a:ea typeface="Lato"/>
                <a:cs typeface="Lato"/>
                <a:sym typeface="Lato"/>
              </a:rPr>
              <a:t>If this is not an initial request, the components are already added to the tree and need not to be added again.</a:t>
            </a:r>
            <a:endParaRPr sz="1600">
              <a:solidFill>
                <a:srgbClr val="434343"/>
              </a:solidFill>
              <a:latin typeface="Lato"/>
              <a:ea typeface="Lato"/>
              <a:cs typeface="Lato"/>
              <a:sym typeface="Lato"/>
            </a:endParaRPr>
          </a:p>
          <a:p>
            <a:pPr indent="-330200" lvl="0" marL="457200" rtl="0" algn="l">
              <a:lnSpc>
                <a:spcPct val="90000"/>
              </a:lnSpc>
              <a:spcBef>
                <a:spcPts val="0"/>
              </a:spcBef>
              <a:spcAft>
                <a:spcPts val="0"/>
              </a:spcAft>
              <a:buClr>
                <a:srgbClr val="434343"/>
              </a:buClr>
              <a:buSzPts val="1600"/>
              <a:buFont typeface="Lato"/>
              <a:buChar char="➢"/>
            </a:pPr>
            <a:r>
              <a:rPr lang="en" sz="1600">
                <a:solidFill>
                  <a:srgbClr val="434343"/>
                </a:solidFill>
                <a:latin typeface="Lato"/>
                <a:ea typeface="Lato"/>
                <a:cs typeface="Lato"/>
                <a:sym typeface="Lato"/>
              </a:rPr>
              <a:t>If the request is a postback and errors were encountered during the Apply Request Values phase, Process Validations phase, or Update Model Values phase, the original page is rendered again during this phase.</a:t>
            </a:r>
            <a:endParaRPr sz="1600">
              <a:solidFill>
                <a:srgbClr val="434343"/>
              </a:solidFill>
              <a:latin typeface="Lato"/>
              <a:ea typeface="Lato"/>
              <a:cs typeface="Lato"/>
              <a:sym typeface="Lato"/>
            </a:endParaRPr>
          </a:p>
          <a:p>
            <a:pPr indent="-330200" lvl="0" marL="457200" rtl="0" algn="l">
              <a:lnSpc>
                <a:spcPct val="90000"/>
              </a:lnSpc>
              <a:spcBef>
                <a:spcPts val="0"/>
              </a:spcBef>
              <a:spcAft>
                <a:spcPts val="0"/>
              </a:spcAft>
              <a:buClr>
                <a:srgbClr val="434343"/>
              </a:buClr>
              <a:buSzPts val="1600"/>
              <a:buFont typeface="Lato"/>
              <a:buChar char="➢"/>
            </a:pPr>
            <a:r>
              <a:rPr lang="en" sz="1600">
                <a:solidFill>
                  <a:srgbClr val="434343"/>
                </a:solidFill>
                <a:latin typeface="Lato"/>
                <a:ea typeface="Lato"/>
                <a:cs typeface="Lato"/>
                <a:sym typeface="Lato"/>
              </a:rPr>
              <a:t>If the pages contain h:message or h:messages tags, any queued error messages are displayed on the page.</a:t>
            </a:r>
            <a:endParaRPr sz="1600">
              <a:solidFill>
                <a:srgbClr val="434343"/>
              </a:solidFill>
              <a:latin typeface="Lato"/>
              <a:ea typeface="Lato"/>
              <a:cs typeface="Lato"/>
              <a:sym typeface="Lato"/>
            </a:endParaRPr>
          </a:p>
          <a:p>
            <a:pPr indent="-330200" lvl="0" marL="457200" rtl="0" algn="l">
              <a:lnSpc>
                <a:spcPct val="90000"/>
              </a:lnSpc>
              <a:spcBef>
                <a:spcPts val="0"/>
              </a:spcBef>
              <a:spcAft>
                <a:spcPts val="0"/>
              </a:spcAft>
              <a:buClr>
                <a:srgbClr val="434343"/>
              </a:buClr>
              <a:buSzPts val="1600"/>
              <a:buFont typeface="Lato"/>
              <a:buChar char="➢"/>
            </a:pPr>
            <a:r>
              <a:rPr lang="en" sz="1600">
                <a:solidFill>
                  <a:srgbClr val="434343"/>
                </a:solidFill>
                <a:latin typeface="Lato"/>
                <a:ea typeface="Lato"/>
                <a:cs typeface="Lato"/>
                <a:sym typeface="Lato"/>
              </a:rPr>
              <a:t>After rendering the content of the view, the state of the response is saved so that subsequent requests can access it. The saved state is available to the Restore View phase.</a:t>
            </a:r>
            <a:endParaRPr sz="1600">
              <a:solidFill>
                <a:srgbClr val="434343"/>
              </a:solidFill>
              <a:latin typeface="Lato"/>
              <a:ea typeface="Lato"/>
              <a:cs typeface="Lato"/>
              <a:sym typeface="Lato"/>
            </a:endParaRPr>
          </a:p>
          <a:p>
            <a:pPr indent="0" lvl="0" marL="0" rtl="0" algn="l">
              <a:spcBef>
                <a:spcPts val="2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RENDER PHASE</a:t>
            </a:r>
            <a:endParaRPr>
              <a:solidFill>
                <a:srgbClr val="000000"/>
              </a:solidFill>
            </a:endParaRPr>
          </a:p>
        </p:txBody>
      </p:sp>
      <p:sp>
        <p:nvSpPr>
          <p:cNvPr id="123" name="Google Shape;123;p24"/>
          <p:cNvSpPr txBox="1"/>
          <p:nvPr>
            <p:ph idx="1" type="body"/>
          </p:nvPr>
        </p:nvSpPr>
        <p:spPr>
          <a:xfrm>
            <a:off x="311700" y="1105125"/>
            <a:ext cx="8520600" cy="3811200"/>
          </a:xfrm>
          <a:prstGeom prst="rect">
            <a:avLst/>
          </a:prstGeom>
        </p:spPr>
        <p:txBody>
          <a:bodyPr anchorCtr="0" anchor="t" bIns="91425" lIns="91425" spcFirstLastPara="1" rIns="91425" wrap="square" tIns="91425">
            <a:noAutofit/>
          </a:bodyPr>
          <a:lstStyle/>
          <a:p>
            <a:pPr indent="-330200" lvl="0" marL="457200" rtl="0" algn="l">
              <a:lnSpc>
                <a:spcPct val="90000"/>
              </a:lnSpc>
              <a:spcBef>
                <a:spcPts val="1200"/>
              </a:spcBef>
              <a:spcAft>
                <a:spcPts val="0"/>
              </a:spcAft>
              <a:buClr>
                <a:srgbClr val="404040"/>
              </a:buClr>
              <a:buSzPts val="1600"/>
              <a:buFont typeface="Lato"/>
              <a:buChar char="➢"/>
            </a:pPr>
            <a:r>
              <a:rPr lang="en" sz="1600">
                <a:solidFill>
                  <a:srgbClr val="404040"/>
                </a:solidFill>
                <a:latin typeface="Lato"/>
                <a:ea typeface="Lato"/>
                <a:cs typeface="Lato"/>
                <a:sym typeface="Lato"/>
              </a:rPr>
              <a:t>In this phase, the requested view is rendered as a response to the client browser. </a:t>
            </a:r>
            <a:endParaRPr sz="1600">
              <a:solidFill>
                <a:srgbClr val="404040"/>
              </a:solidFill>
              <a:latin typeface="Lato"/>
              <a:ea typeface="Lato"/>
              <a:cs typeface="Lato"/>
              <a:sym typeface="Lato"/>
            </a:endParaRPr>
          </a:p>
          <a:p>
            <a:pPr indent="-330200" lvl="0" marL="457200" rtl="0" algn="l">
              <a:lnSpc>
                <a:spcPct val="90000"/>
              </a:lnSpc>
              <a:spcBef>
                <a:spcPts val="0"/>
              </a:spcBef>
              <a:spcAft>
                <a:spcPts val="0"/>
              </a:spcAft>
              <a:buClr>
                <a:srgbClr val="404040"/>
              </a:buClr>
              <a:buSzPts val="1600"/>
              <a:buFont typeface="Lato"/>
              <a:buChar char="➢"/>
            </a:pPr>
            <a:r>
              <a:rPr lang="en" sz="1600">
                <a:solidFill>
                  <a:srgbClr val="404040"/>
                </a:solidFill>
                <a:latin typeface="Lato"/>
                <a:ea typeface="Lato"/>
                <a:cs typeface="Lato"/>
                <a:sym typeface="Lato"/>
              </a:rPr>
              <a:t>View rendering is a process in which output is generated as HTML or XHTML.</a:t>
            </a:r>
            <a:endParaRPr sz="1600">
              <a:solidFill>
                <a:srgbClr val="404040"/>
              </a:solidFill>
              <a:latin typeface="Lato"/>
              <a:ea typeface="Lato"/>
              <a:cs typeface="Lato"/>
              <a:sym typeface="Lato"/>
            </a:endParaRPr>
          </a:p>
          <a:p>
            <a:pPr indent="-330200" lvl="0" marL="457200" rtl="0" algn="l">
              <a:lnSpc>
                <a:spcPct val="90000"/>
              </a:lnSpc>
              <a:spcBef>
                <a:spcPts val="0"/>
              </a:spcBef>
              <a:spcAft>
                <a:spcPts val="0"/>
              </a:spcAft>
              <a:buClr>
                <a:srgbClr val="404040"/>
              </a:buClr>
              <a:buSzPts val="1600"/>
              <a:buFont typeface="Lato"/>
              <a:buChar char="➢"/>
            </a:pPr>
            <a:r>
              <a:rPr lang="en" sz="1600">
                <a:solidFill>
                  <a:srgbClr val="404040"/>
                </a:solidFill>
                <a:latin typeface="Lato"/>
                <a:ea typeface="Lato"/>
                <a:cs typeface="Lato"/>
                <a:sym typeface="Lato"/>
              </a:rPr>
              <a:t>The following steps are taken during the render process.</a:t>
            </a:r>
            <a:endParaRPr sz="1600">
              <a:solidFill>
                <a:srgbClr val="404040"/>
              </a:solidFill>
              <a:latin typeface="Lato"/>
              <a:ea typeface="Lato"/>
              <a:cs typeface="Lato"/>
              <a:sym typeface="Lato"/>
            </a:endParaRPr>
          </a:p>
          <a:p>
            <a:pPr indent="-330200" lvl="1" marL="914400" rtl="0" algn="l">
              <a:lnSpc>
                <a:spcPct val="90000"/>
              </a:lnSpc>
              <a:spcBef>
                <a:spcPts val="0"/>
              </a:spcBef>
              <a:spcAft>
                <a:spcPts val="0"/>
              </a:spcAft>
              <a:buClr>
                <a:srgbClr val="404040"/>
              </a:buClr>
              <a:buSzPts val="1600"/>
              <a:buFont typeface="Lato"/>
              <a:buChar char="●"/>
            </a:pPr>
            <a:r>
              <a:rPr lang="en" sz="1600">
                <a:solidFill>
                  <a:srgbClr val="404040"/>
                </a:solidFill>
                <a:latin typeface="Lato"/>
                <a:ea typeface="Lato"/>
                <a:cs typeface="Lato"/>
                <a:sym typeface="Lato"/>
              </a:rPr>
              <a:t>Application is compiled, when a client makes an initial request for the index.xhtml web page.</a:t>
            </a:r>
            <a:endParaRPr sz="1600">
              <a:solidFill>
                <a:srgbClr val="404040"/>
              </a:solidFill>
              <a:latin typeface="Lato"/>
              <a:ea typeface="Lato"/>
              <a:cs typeface="Lato"/>
              <a:sym typeface="Lato"/>
            </a:endParaRPr>
          </a:p>
          <a:p>
            <a:pPr indent="-330200" lvl="1" marL="914400" rtl="0" algn="l">
              <a:lnSpc>
                <a:spcPct val="90000"/>
              </a:lnSpc>
              <a:spcBef>
                <a:spcPts val="0"/>
              </a:spcBef>
              <a:spcAft>
                <a:spcPts val="0"/>
              </a:spcAft>
              <a:buClr>
                <a:srgbClr val="404040"/>
              </a:buClr>
              <a:buSzPts val="1600"/>
              <a:buFont typeface="Lato"/>
              <a:buChar char="●"/>
            </a:pPr>
            <a:r>
              <a:rPr lang="en" sz="1600">
                <a:solidFill>
                  <a:srgbClr val="404040"/>
                </a:solidFill>
                <a:latin typeface="Lato"/>
                <a:ea typeface="Lato"/>
                <a:cs typeface="Lato"/>
                <a:sym typeface="Lato"/>
              </a:rPr>
              <a:t>A</a:t>
            </a:r>
            <a:r>
              <a:rPr lang="en" sz="1600">
                <a:solidFill>
                  <a:srgbClr val="404040"/>
                </a:solidFill>
                <a:latin typeface="Lato"/>
                <a:ea typeface="Lato"/>
                <a:cs typeface="Lato"/>
                <a:sym typeface="Lato"/>
              </a:rPr>
              <a:t>pplication executes after compilation and a new component tree is constructed for the application and placed in a FacesContext.</a:t>
            </a:r>
            <a:endParaRPr sz="1600">
              <a:solidFill>
                <a:srgbClr val="404040"/>
              </a:solidFill>
              <a:latin typeface="Lato"/>
              <a:ea typeface="Lato"/>
              <a:cs typeface="Lato"/>
              <a:sym typeface="Lato"/>
            </a:endParaRPr>
          </a:p>
          <a:p>
            <a:pPr indent="-330200" lvl="1" marL="914400" rtl="0" algn="l">
              <a:lnSpc>
                <a:spcPct val="90000"/>
              </a:lnSpc>
              <a:spcBef>
                <a:spcPts val="0"/>
              </a:spcBef>
              <a:spcAft>
                <a:spcPts val="0"/>
              </a:spcAft>
              <a:buClr>
                <a:srgbClr val="404040"/>
              </a:buClr>
              <a:buSzPts val="1600"/>
              <a:buFont typeface="Lato"/>
              <a:buChar char="●"/>
            </a:pPr>
            <a:r>
              <a:rPr lang="en" sz="1600">
                <a:solidFill>
                  <a:srgbClr val="404040"/>
                </a:solidFill>
                <a:latin typeface="Lato"/>
                <a:ea typeface="Lato"/>
                <a:cs typeface="Lato"/>
                <a:sym typeface="Lato"/>
              </a:rPr>
              <a:t>Th</a:t>
            </a:r>
            <a:r>
              <a:rPr lang="en" sz="1600">
                <a:solidFill>
                  <a:srgbClr val="404040"/>
                </a:solidFill>
                <a:latin typeface="Lato"/>
                <a:ea typeface="Lato"/>
                <a:cs typeface="Lato"/>
                <a:sym typeface="Lato"/>
              </a:rPr>
              <a:t>e component tree is populated with the component and the managed bean property associated with it, represented by the EL expression.</a:t>
            </a:r>
            <a:endParaRPr sz="1600">
              <a:solidFill>
                <a:srgbClr val="404040"/>
              </a:solidFill>
              <a:latin typeface="Lato"/>
              <a:ea typeface="Lato"/>
              <a:cs typeface="Lato"/>
              <a:sym typeface="Lato"/>
            </a:endParaRPr>
          </a:p>
          <a:p>
            <a:pPr indent="-330200" lvl="1" marL="914400" rtl="0" algn="l">
              <a:lnSpc>
                <a:spcPct val="90000"/>
              </a:lnSpc>
              <a:spcBef>
                <a:spcPts val="0"/>
              </a:spcBef>
              <a:spcAft>
                <a:spcPts val="0"/>
              </a:spcAft>
              <a:buClr>
                <a:srgbClr val="404040"/>
              </a:buClr>
              <a:buSzPts val="1600"/>
              <a:buFont typeface="Lato"/>
              <a:buChar char="●"/>
            </a:pPr>
            <a:r>
              <a:rPr lang="en" sz="1600">
                <a:solidFill>
                  <a:srgbClr val="404040"/>
                </a:solidFill>
                <a:latin typeface="Lato"/>
                <a:ea typeface="Lato"/>
                <a:cs typeface="Lato"/>
                <a:sym typeface="Lato"/>
              </a:rPr>
              <a:t>Based on the component tree. A new view is built.</a:t>
            </a:r>
            <a:endParaRPr sz="1600">
              <a:solidFill>
                <a:srgbClr val="404040"/>
              </a:solidFill>
              <a:latin typeface="Lato"/>
              <a:ea typeface="Lato"/>
              <a:cs typeface="Lato"/>
              <a:sym typeface="Lato"/>
            </a:endParaRPr>
          </a:p>
          <a:p>
            <a:pPr indent="-330200" lvl="1" marL="914400" rtl="0" algn="l">
              <a:lnSpc>
                <a:spcPct val="90000"/>
              </a:lnSpc>
              <a:spcBef>
                <a:spcPts val="0"/>
              </a:spcBef>
              <a:spcAft>
                <a:spcPts val="0"/>
              </a:spcAft>
              <a:buClr>
                <a:srgbClr val="404040"/>
              </a:buClr>
              <a:buSzPts val="1600"/>
              <a:buFont typeface="Lato"/>
              <a:buChar char="●"/>
            </a:pPr>
            <a:r>
              <a:rPr lang="en" sz="1600">
                <a:solidFill>
                  <a:srgbClr val="404040"/>
                </a:solidFill>
                <a:latin typeface="Lato"/>
                <a:ea typeface="Lato"/>
                <a:cs typeface="Lato"/>
                <a:sym typeface="Lato"/>
              </a:rPr>
              <a:t>The view is rendered to the requesting client as a response.</a:t>
            </a:r>
            <a:endParaRPr sz="1600">
              <a:solidFill>
                <a:srgbClr val="404040"/>
              </a:solidFill>
              <a:latin typeface="Lato"/>
              <a:ea typeface="Lato"/>
              <a:cs typeface="Lato"/>
              <a:sym typeface="Lato"/>
            </a:endParaRPr>
          </a:p>
          <a:p>
            <a:pPr indent="-330200" lvl="1" marL="914400" rtl="0" algn="l">
              <a:lnSpc>
                <a:spcPct val="90000"/>
              </a:lnSpc>
              <a:spcBef>
                <a:spcPts val="0"/>
              </a:spcBef>
              <a:spcAft>
                <a:spcPts val="0"/>
              </a:spcAft>
              <a:buClr>
                <a:srgbClr val="404040"/>
              </a:buClr>
              <a:buSzPts val="1600"/>
              <a:buFont typeface="Lato"/>
              <a:buChar char="●"/>
            </a:pPr>
            <a:r>
              <a:rPr lang="en" sz="1600">
                <a:solidFill>
                  <a:srgbClr val="404040"/>
                </a:solidFill>
                <a:latin typeface="Lato"/>
                <a:ea typeface="Lato"/>
                <a:cs typeface="Lato"/>
                <a:sym typeface="Lato"/>
              </a:rPr>
              <a:t>The component tree is destroyed automatically.</a:t>
            </a:r>
            <a:endParaRPr sz="1600">
              <a:solidFill>
                <a:srgbClr val="404040"/>
              </a:solidFill>
              <a:latin typeface="Lato"/>
              <a:ea typeface="Lato"/>
              <a:cs typeface="Lato"/>
              <a:sym typeface="Lato"/>
            </a:endParaRPr>
          </a:p>
          <a:p>
            <a:pPr indent="-330200" lvl="1" marL="914400" rtl="0" algn="l">
              <a:lnSpc>
                <a:spcPct val="90000"/>
              </a:lnSpc>
              <a:spcBef>
                <a:spcPts val="0"/>
              </a:spcBef>
              <a:spcAft>
                <a:spcPts val="0"/>
              </a:spcAft>
              <a:buClr>
                <a:srgbClr val="404040"/>
              </a:buClr>
              <a:buSzPts val="1600"/>
              <a:buFont typeface="Lato"/>
              <a:buChar char="●"/>
            </a:pPr>
            <a:r>
              <a:rPr lang="en" sz="1600">
                <a:solidFill>
                  <a:srgbClr val="404040"/>
                </a:solidFill>
                <a:latin typeface="Lato"/>
                <a:ea typeface="Lato"/>
                <a:cs typeface="Lato"/>
                <a:sym typeface="Lato"/>
              </a:rPr>
              <a:t>On subsequent requests, the component tree is rebuilt, and the saved state is applied.</a:t>
            </a:r>
            <a:endParaRPr sz="1600">
              <a:solidFill>
                <a:srgbClr val="404040"/>
              </a:solidFill>
              <a:latin typeface="Lato"/>
              <a:ea typeface="Lato"/>
              <a:cs typeface="Lato"/>
              <a:sym typeface="Lato"/>
            </a:endParaRPr>
          </a:p>
          <a:p>
            <a:pPr indent="0" lvl="0" marL="0" rtl="0" algn="l">
              <a:spcBef>
                <a:spcPts val="4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CONTENTS</a:t>
            </a:r>
            <a:endParaRPr>
              <a:solidFill>
                <a:srgbClr val="000000"/>
              </a:solidFill>
            </a:endParaRPr>
          </a:p>
        </p:txBody>
      </p:sp>
      <p:sp>
        <p:nvSpPr>
          <p:cNvPr id="62" name="Google Shape;62;p14"/>
          <p:cNvSpPr txBox="1"/>
          <p:nvPr>
            <p:ph idx="1" type="body"/>
          </p:nvPr>
        </p:nvSpPr>
        <p:spPr>
          <a:xfrm>
            <a:off x="311700" y="1152475"/>
            <a:ext cx="8520600" cy="3699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434343"/>
              </a:buClr>
              <a:buSzPts val="1800"/>
              <a:buAutoNum type="arabicPeriod"/>
            </a:pPr>
            <a:r>
              <a:rPr lang="en">
                <a:solidFill>
                  <a:srgbClr val="434343"/>
                </a:solidFill>
              </a:rPr>
              <a:t>INTRODUCTION</a:t>
            </a:r>
            <a:endParaRPr>
              <a:solidFill>
                <a:srgbClr val="434343"/>
              </a:solidFill>
            </a:endParaRPr>
          </a:p>
          <a:p>
            <a:pPr indent="-342900" lvl="0" marL="457200" rtl="0" algn="l">
              <a:spcBef>
                <a:spcPts val="0"/>
              </a:spcBef>
              <a:spcAft>
                <a:spcPts val="0"/>
              </a:spcAft>
              <a:buClr>
                <a:srgbClr val="434343"/>
              </a:buClr>
              <a:buSzPts val="1800"/>
              <a:buAutoNum type="arabicPeriod"/>
            </a:pPr>
            <a:r>
              <a:rPr lang="en">
                <a:solidFill>
                  <a:srgbClr val="434343"/>
                </a:solidFill>
              </a:rPr>
              <a:t>FLOWCHART</a:t>
            </a:r>
            <a:endParaRPr>
              <a:solidFill>
                <a:srgbClr val="434343"/>
              </a:solidFill>
            </a:endParaRPr>
          </a:p>
          <a:p>
            <a:pPr indent="-342900" lvl="0" marL="457200" rtl="0" algn="l">
              <a:spcBef>
                <a:spcPts val="0"/>
              </a:spcBef>
              <a:spcAft>
                <a:spcPts val="0"/>
              </a:spcAft>
              <a:buClr>
                <a:srgbClr val="434343"/>
              </a:buClr>
              <a:buSzPts val="1800"/>
              <a:buAutoNum type="arabicPeriod"/>
            </a:pPr>
            <a:r>
              <a:rPr lang="en">
                <a:solidFill>
                  <a:srgbClr val="434343"/>
                </a:solidFill>
              </a:rPr>
              <a:t>EXECUTE PHASE</a:t>
            </a:r>
            <a:endParaRPr>
              <a:solidFill>
                <a:srgbClr val="434343"/>
              </a:solidFill>
            </a:endParaRPr>
          </a:p>
          <a:p>
            <a:pPr indent="-317500" lvl="1" marL="914400" rtl="0" algn="l">
              <a:lnSpc>
                <a:spcPct val="115000"/>
              </a:lnSpc>
              <a:spcBef>
                <a:spcPts val="0"/>
              </a:spcBef>
              <a:spcAft>
                <a:spcPts val="0"/>
              </a:spcAft>
              <a:buClr>
                <a:srgbClr val="434343"/>
              </a:buClr>
              <a:buSzPts val="1400"/>
              <a:buAutoNum type="romanLcPeriod"/>
            </a:pPr>
            <a:r>
              <a:rPr lang="en" sz="1800">
                <a:solidFill>
                  <a:srgbClr val="434343"/>
                </a:solidFill>
              </a:rPr>
              <a:t>Restore View Phase</a:t>
            </a:r>
            <a:endParaRPr sz="1800">
              <a:solidFill>
                <a:srgbClr val="434343"/>
              </a:solidFill>
            </a:endParaRPr>
          </a:p>
          <a:p>
            <a:pPr indent="-317500" lvl="1" marL="914400" rtl="0" algn="l">
              <a:lnSpc>
                <a:spcPct val="115000"/>
              </a:lnSpc>
              <a:spcBef>
                <a:spcPts val="0"/>
              </a:spcBef>
              <a:spcAft>
                <a:spcPts val="0"/>
              </a:spcAft>
              <a:buClr>
                <a:srgbClr val="434343"/>
              </a:buClr>
              <a:buSzPts val="1400"/>
              <a:buAutoNum type="romanLcPeriod"/>
            </a:pPr>
            <a:r>
              <a:rPr lang="en" sz="1800">
                <a:solidFill>
                  <a:srgbClr val="434343"/>
                </a:solidFill>
              </a:rPr>
              <a:t>Apply Request Values Phase</a:t>
            </a:r>
            <a:endParaRPr sz="1800">
              <a:solidFill>
                <a:srgbClr val="434343"/>
              </a:solidFill>
            </a:endParaRPr>
          </a:p>
          <a:p>
            <a:pPr indent="-317500" lvl="1" marL="914400" rtl="0" algn="l">
              <a:lnSpc>
                <a:spcPct val="115000"/>
              </a:lnSpc>
              <a:spcBef>
                <a:spcPts val="0"/>
              </a:spcBef>
              <a:spcAft>
                <a:spcPts val="0"/>
              </a:spcAft>
              <a:buClr>
                <a:srgbClr val="434343"/>
              </a:buClr>
              <a:buSzPts val="1400"/>
              <a:buAutoNum type="romanLcPeriod"/>
            </a:pPr>
            <a:r>
              <a:rPr lang="en" sz="1800">
                <a:solidFill>
                  <a:srgbClr val="434343"/>
                </a:solidFill>
              </a:rPr>
              <a:t>Process Validations Phase</a:t>
            </a:r>
            <a:endParaRPr sz="1800">
              <a:solidFill>
                <a:srgbClr val="434343"/>
              </a:solidFill>
            </a:endParaRPr>
          </a:p>
          <a:p>
            <a:pPr indent="-317500" lvl="1" marL="914400" rtl="0" algn="l">
              <a:lnSpc>
                <a:spcPct val="115000"/>
              </a:lnSpc>
              <a:spcBef>
                <a:spcPts val="0"/>
              </a:spcBef>
              <a:spcAft>
                <a:spcPts val="0"/>
              </a:spcAft>
              <a:buClr>
                <a:srgbClr val="434343"/>
              </a:buClr>
              <a:buSzPts val="1400"/>
              <a:buAutoNum type="romanLcPeriod"/>
            </a:pPr>
            <a:r>
              <a:rPr lang="en" sz="1800">
                <a:solidFill>
                  <a:srgbClr val="434343"/>
                </a:solidFill>
              </a:rPr>
              <a:t>Update Model Values Phase</a:t>
            </a:r>
            <a:endParaRPr sz="1800">
              <a:solidFill>
                <a:srgbClr val="434343"/>
              </a:solidFill>
            </a:endParaRPr>
          </a:p>
          <a:p>
            <a:pPr indent="-317500" lvl="1" marL="914400" rtl="0" algn="l">
              <a:lnSpc>
                <a:spcPct val="115000"/>
              </a:lnSpc>
              <a:spcBef>
                <a:spcPts val="0"/>
              </a:spcBef>
              <a:spcAft>
                <a:spcPts val="0"/>
              </a:spcAft>
              <a:buClr>
                <a:srgbClr val="434343"/>
              </a:buClr>
              <a:buSzPts val="1400"/>
              <a:buAutoNum type="romanLcPeriod"/>
            </a:pPr>
            <a:r>
              <a:rPr lang="en" sz="1800">
                <a:solidFill>
                  <a:srgbClr val="434343"/>
                </a:solidFill>
              </a:rPr>
              <a:t>Invoke Application Phase</a:t>
            </a:r>
            <a:endParaRPr sz="1800">
              <a:solidFill>
                <a:srgbClr val="434343"/>
              </a:solidFill>
            </a:endParaRPr>
          </a:p>
          <a:p>
            <a:pPr indent="-317500" lvl="1" marL="914400" rtl="0" algn="l">
              <a:lnSpc>
                <a:spcPct val="115000"/>
              </a:lnSpc>
              <a:spcBef>
                <a:spcPts val="0"/>
              </a:spcBef>
              <a:spcAft>
                <a:spcPts val="0"/>
              </a:spcAft>
              <a:buClr>
                <a:srgbClr val="434343"/>
              </a:buClr>
              <a:buSzPts val="1400"/>
              <a:buAutoNum type="romanLcPeriod"/>
            </a:pPr>
            <a:r>
              <a:rPr lang="en" sz="1800">
                <a:solidFill>
                  <a:srgbClr val="434343"/>
                </a:solidFill>
              </a:rPr>
              <a:t>Render Response Phase</a:t>
            </a:r>
            <a:endParaRPr sz="1800">
              <a:solidFill>
                <a:srgbClr val="434343"/>
              </a:solidFill>
            </a:endParaRPr>
          </a:p>
          <a:p>
            <a:pPr indent="-342900" lvl="0" marL="457200" rtl="0" algn="l">
              <a:lnSpc>
                <a:spcPct val="115000"/>
              </a:lnSpc>
              <a:spcBef>
                <a:spcPts val="0"/>
              </a:spcBef>
              <a:spcAft>
                <a:spcPts val="0"/>
              </a:spcAft>
              <a:buClr>
                <a:srgbClr val="434343"/>
              </a:buClr>
              <a:buSzPts val="1800"/>
              <a:buAutoNum type="arabicPeriod" startAt="4"/>
            </a:pPr>
            <a:r>
              <a:rPr lang="en">
                <a:solidFill>
                  <a:srgbClr val="434343"/>
                </a:solidFill>
              </a:rPr>
              <a:t>RENDER PHASE</a:t>
            </a:r>
            <a:endParaRPr>
              <a:solidFill>
                <a:srgbClr val="43434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INTRODUCTION</a:t>
            </a:r>
            <a:endParaRPr>
              <a:solidFill>
                <a:srgbClr val="000000"/>
              </a:solidFill>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434343"/>
              </a:buClr>
              <a:buSzPts val="1600"/>
              <a:buFont typeface="Lato"/>
              <a:buChar char="➢"/>
            </a:pPr>
            <a:r>
              <a:rPr lang="en" sz="1600">
                <a:solidFill>
                  <a:srgbClr val="434343"/>
                </a:solidFill>
                <a:latin typeface="Lato"/>
                <a:ea typeface="Lato"/>
                <a:cs typeface="Lato"/>
                <a:sym typeface="Lato"/>
              </a:rPr>
              <a:t>The lifecycle of JSF applications begin when the clients makes an HTTP request for a page and ends when the server responds with the page.</a:t>
            </a:r>
            <a:endParaRPr sz="1600">
              <a:solidFill>
                <a:srgbClr val="434343"/>
              </a:solidFill>
              <a:latin typeface="Lato"/>
              <a:ea typeface="Lato"/>
              <a:cs typeface="Lato"/>
              <a:sym typeface="Lato"/>
            </a:endParaRPr>
          </a:p>
          <a:p>
            <a:pPr indent="-330200" lvl="0" marL="457200" rtl="0" algn="l">
              <a:spcBef>
                <a:spcPts val="0"/>
              </a:spcBef>
              <a:spcAft>
                <a:spcPts val="0"/>
              </a:spcAft>
              <a:buClr>
                <a:srgbClr val="434343"/>
              </a:buClr>
              <a:buSzPts val="1600"/>
              <a:buChar char="➢"/>
            </a:pPr>
            <a:r>
              <a:rPr lang="en" sz="1600">
                <a:solidFill>
                  <a:srgbClr val="434343"/>
                </a:solidFill>
                <a:latin typeface="Lato"/>
                <a:ea typeface="Lato"/>
                <a:cs typeface="Lato"/>
                <a:sym typeface="Lato"/>
              </a:rPr>
              <a:t>The life cycle handles both kinds of requests: </a:t>
            </a:r>
            <a:r>
              <a:rPr b="1" lang="en" sz="1600">
                <a:solidFill>
                  <a:srgbClr val="434343"/>
                </a:solidFill>
                <a:latin typeface="Lato"/>
                <a:ea typeface="Lato"/>
                <a:cs typeface="Lato"/>
                <a:sym typeface="Lato"/>
              </a:rPr>
              <a:t>initial requests</a:t>
            </a:r>
            <a:r>
              <a:rPr lang="en" sz="1600">
                <a:solidFill>
                  <a:srgbClr val="434343"/>
                </a:solidFill>
                <a:latin typeface="Lato"/>
                <a:ea typeface="Lato"/>
                <a:cs typeface="Lato"/>
                <a:sym typeface="Lato"/>
              </a:rPr>
              <a:t>(occurs when a user makes a request for a page for the first time) and </a:t>
            </a:r>
            <a:r>
              <a:rPr b="1" lang="en" sz="1600">
                <a:solidFill>
                  <a:srgbClr val="434343"/>
                </a:solidFill>
                <a:latin typeface="Lato"/>
                <a:ea typeface="Lato"/>
                <a:cs typeface="Lato"/>
                <a:sym typeface="Lato"/>
              </a:rPr>
              <a:t>postback requests</a:t>
            </a:r>
            <a:r>
              <a:rPr lang="en" sz="1600">
                <a:solidFill>
                  <a:srgbClr val="434343"/>
                </a:solidFill>
                <a:latin typeface="Lato"/>
                <a:ea typeface="Lato"/>
                <a:cs typeface="Lato"/>
                <a:sym typeface="Lato"/>
              </a:rPr>
              <a:t>(occurs when a user submits the form contained on a page that was previously loaded into the browser as a result of executing an initial request.).</a:t>
            </a:r>
            <a:endParaRPr sz="1600">
              <a:solidFill>
                <a:srgbClr val="434343"/>
              </a:solidFill>
              <a:latin typeface="Lato"/>
              <a:ea typeface="Lato"/>
              <a:cs typeface="Lato"/>
              <a:sym typeface="Lato"/>
            </a:endParaRPr>
          </a:p>
          <a:p>
            <a:pPr indent="-330200" lvl="0" marL="457200" rtl="0" algn="l">
              <a:lnSpc>
                <a:spcPct val="90000"/>
              </a:lnSpc>
              <a:spcBef>
                <a:spcPts val="0"/>
              </a:spcBef>
              <a:spcAft>
                <a:spcPts val="0"/>
              </a:spcAft>
              <a:buClr>
                <a:srgbClr val="434343"/>
              </a:buClr>
              <a:buSzPts val="1600"/>
              <a:buFont typeface="Lato"/>
              <a:buChar char="➢"/>
            </a:pPr>
            <a:r>
              <a:rPr lang="en" sz="1600">
                <a:solidFill>
                  <a:srgbClr val="434343"/>
                </a:solidFill>
                <a:latin typeface="Lato"/>
                <a:ea typeface="Lato"/>
                <a:cs typeface="Lato"/>
                <a:sym typeface="Lato"/>
              </a:rPr>
              <a:t>The JSF lifecycle is divided into two main phases:</a:t>
            </a:r>
            <a:endParaRPr sz="1600">
              <a:solidFill>
                <a:srgbClr val="434343"/>
              </a:solidFill>
              <a:latin typeface="Lato"/>
              <a:ea typeface="Lato"/>
              <a:cs typeface="Lato"/>
              <a:sym typeface="Lato"/>
            </a:endParaRPr>
          </a:p>
          <a:p>
            <a:pPr indent="-330200" lvl="1" marL="914400" rtl="0" algn="l">
              <a:lnSpc>
                <a:spcPct val="90000"/>
              </a:lnSpc>
              <a:spcBef>
                <a:spcPts val="0"/>
              </a:spcBef>
              <a:spcAft>
                <a:spcPts val="0"/>
              </a:spcAft>
              <a:buClr>
                <a:srgbClr val="434343"/>
              </a:buClr>
              <a:buSzPts val="1600"/>
              <a:buFont typeface="Lato"/>
              <a:buChar char="○"/>
            </a:pPr>
            <a:r>
              <a:rPr lang="en" sz="1600">
                <a:solidFill>
                  <a:srgbClr val="434343"/>
                </a:solidFill>
                <a:latin typeface="Lato"/>
                <a:ea typeface="Lato"/>
                <a:cs typeface="Lato"/>
                <a:sym typeface="Lato"/>
              </a:rPr>
              <a:t>Execute Phase</a:t>
            </a:r>
            <a:endParaRPr sz="1600">
              <a:solidFill>
                <a:srgbClr val="434343"/>
              </a:solidFill>
              <a:latin typeface="Lato"/>
              <a:ea typeface="Lato"/>
              <a:cs typeface="Lato"/>
              <a:sym typeface="Lato"/>
            </a:endParaRPr>
          </a:p>
          <a:p>
            <a:pPr indent="-330200" lvl="1" marL="914400" rtl="0" algn="l">
              <a:lnSpc>
                <a:spcPct val="90000"/>
              </a:lnSpc>
              <a:spcBef>
                <a:spcPts val="0"/>
              </a:spcBef>
              <a:spcAft>
                <a:spcPts val="0"/>
              </a:spcAft>
              <a:buClr>
                <a:srgbClr val="434343"/>
              </a:buClr>
              <a:buSzPts val="1600"/>
              <a:buFont typeface="Lato"/>
              <a:buChar char="○"/>
            </a:pPr>
            <a:r>
              <a:rPr lang="en" sz="1600">
                <a:solidFill>
                  <a:srgbClr val="434343"/>
                </a:solidFill>
                <a:latin typeface="Lato"/>
                <a:ea typeface="Lato"/>
                <a:cs typeface="Lato"/>
                <a:sym typeface="Lato"/>
              </a:rPr>
              <a:t>Render Phase</a:t>
            </a:r>
            <a:endParaRPr sz="1600">
              <a:solidFill>
                <a:srgbClr val="434343"/>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FLOWCHART</a:t>
            </a:r>
            <a:endParaRPr>
              <a:solidFill>
                <a:srgbClr val="000000"/>
              </a:solidFill>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75" name="Google Shape;75;p16"/>
          <p:cNvPicPr preferRelativeResize="0"/>
          <p:nvPr/>
        </p:nvPicPr>
        <p:blipFill>
          <a:blip r:embed="rId3">
            <a:alphaModFix/>
          </a:blip>
          <a:stretch>
            <a:fillRect/>
          </a:stretch>
        </p:blipFill>
        <p:spPr>
          <a:xfrm>
            <a:off x="311700" y="1176350"/>
            <a:ext cx="8520600" cy="3416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EXECUTE PHASE</a:t>
            </a:r>
            <a:endParaRPr>
              <a:solidFill>
                <a:srgbClr val="000000"/>
              </a:solidFill>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lnSpc>
                <a:spcPct val="90000"/>
              </a:lnSpc>
              <a:spcBef>
                <a:spcPts val="1200"/>
              </a:spcBef>
              <a:spcAft>
                <a:spcPts val="0"/>
              </a:spcAft>
              <a:buClr>
                <a:srgbClr val="434343"/>
              </a:buClr>
              <a:buSzPts val="2000"/>
              <a:buChar char="➢"/>
            </a:pPr>
            <a:r>
              <a:rPr lang="en" sz="2000">
                <a:solidFill>
                  <a:srgbClr val="434343"/>
                </a:solidFill>
              </a:rPr>
              <a:t>In execute phase, when first request is made, application view is built or restored.</a:t>
            </a:r>
            <a:endParaRPr sz="2000">
              <a:solidFill>
                <a:srgbClr val="434343"/>
              </a:solidFill>
            </a:endParaRPr>
          </a:p>
          <a:p>
            <a:pPr indent="-355600" lvl="0" marL="457200" rtl="0" algn="l">
              <a:lnSpc>
                <a:spcPct val="90000"/>
              </a:lnSpc>
              <a:spcBef>
                <a:spcPts val="0"/>
              </a:spcBef>
              <a:spcAft>
                <a:spcPts val="0"/>
              </a:spcAft>
              <a:buClr>
                <a:srgbClr val="434343"/>
              </a:buClr>
              <a:buSzPts val="2000"/>
              <a:buChar char="➢"/>
            </a:pPr>
            <a:r>
              <a:rPr lang="en" sz="2000">
                <a:solidFill>
                  <a:srgbClr val="434343"/>
                </a:solidFill>
              </a:rPr>
              <a:t>The execute phase is further divided into following subphases.</a:t>
            </a:r>
            <a:endParaRPr sz="2000">
              <a:solidFill>
                <a:srgbClr val="434343"/>
              </a:solidFill>
            </a:endParaRPr>
          </a:p>
          <a:p>
            <a:pPr indent="-355600" lvl="1" marL="914400" rtl="0" algn="l">
              <a:lnSpc>
                <a:spcPct val="90000"/>
              </a:lnSpc>
              <a:spcBef>
                <a:spcPts val="0"/>
              </a:spcBef>
              <a:spcAft>
                <a:spcPts val="0"/>
              </a:spcAft>
              <a:buClr>
                <a:srgbClr val="434343"/>
              </a:buClr>
              <a:buSzPts val="2000"/>
              <a:buChar char="○"/>
            </a:pPr>
            <a:r>
              <a:rPr lang="en" sz="2000">
                <a:solidFill>
                  <a:srgbClr val="434343"/>
                </a:solidFill>
              </a:rPr>
              <a:t>Restore View Phase</a:t>
            </a:r>
            <a:endParaRPr sz="2000">
              <a:solidFill>
                <a:srgbClr val="434343"/>
              </a:solidFill>
            </a:endParaRPr>
          </a:p>
          <a:p>
            <a:pPr indent="-355600" lvl="1" marL="914400" rtl="0" algn="l">
              <a:lnSpc>
                <a:spcPct val="90000"/>
              </a:lnSpc>
              <a:spcBef>
                <a:spcPts val="0"/>
              </a:spcBef>
              <a:spcAft>
                <a:spcPts val="0"/>
              </a:spcAft>
              <a:buClr>
                <a:srgbClr val="434343"/>
              </a:buClr>
              <a:buSzPts val="2000"/>
              <a:buChar char="○"/>
            </a:pPr>
            <a:r>
              <a:rPr lang="en" sz="2000">
                <a:solidFill>
                  <a:srgbClr val="434343"/>
                </a:solidFill>
              </a:rPr>
              <a:t>Apply Request Values Phase</a:t>
            </a:r>
            <a:endParaRPr sz="2000">
              <a:solidFill>
                <a:srgbClr val="434343"/>
              </a:solidFill>
            </a:endParaRPr>
          </a:p>
          <a:p>
            <a:pPr indent="-355600" lvl="1" marL="914400" rtl="0" algn="l">
              <a:lnSpc>
                <a:spcPct val="90000"/>
              </a:lnSpc>
              <a:spcBef>
                <a:spcPts val="0"/>
              </a:spcBef>
              <a:spcAft>
                <a:spcPts val="0"/>
              </a:spcAft>
              <a:buClr>
                <a:srgbClr val="434343"/>
              </a:buClr>
              <a:buSzPts val="2000"/>
              <a:buChar char="○"/>
            </a:pPr>
            <a:r>
              <a:rPr lang="en" sz="2000">
                <a:solidFill>
                  <a:srgbClr val="434343"/>
                </a:solidFill>
              </a:rPr>
              <a:t>Process Validations Phase</a:t>
            </a:r>
            <a:endParaRPr sz="2000">
              <a:solidFill>
                <a:srgbClr val="434343"/>
              </a:solidFill>
            </a:endParaRPr>
          </a:p>
          <a:p>
            <a:pPr indent="-355600" lvl="1" marL="914400" rtl="0" algn="l">
              <a:lnSpc>
                <a:spcPct val="90000"/>
              </a:lnSpc>
              <a:spcBef>
                <a:spcPts val="0"/>
              </a:spcBef>
              <a:spcAft>
                <a:spcPts val="0"/>
              </a:spcAft>
              <a:buClr>
                <a:srgbClr val="434343"/>
              </a:buClr>
              <a:buSzPts val="2000"/>
              <a:buChar char="○"/>
            </a:pPr>
            <a:r>
              <a:rPr lang="en" sz="2000">
                <a:solidFill>
                  <a:srgbClr val="434343"/>
                </a:solidFill>
              </a:rPr>
              <a:t>Update Model Values Phase</a:t>
            </a:r>
            <a:endParaRPr sz="2000">
              <a:solidFill>
                <a:srgbClr val="434343"/>
              </a:solidFill>
            </a:endParaRPr>
          </a:p>
          <a:p>
            <a:pPr indent="-355600" lvl="1" marL="914400" rtl="0" algn="l">
              <a:lnSpc>
                <a:spcPct val="90000"/>
              </a:lnSpc>
              <a:spcBef>
                <a:spcPts val="0"/>
              </a:spcBef>
              <a:spcAft>
                <a:spcPts val="0"/>
              </a:spcAft>
              <a:buClr>
                <a:srgbClr val="434343"/>
              </a:buClr>
              <a:buSzPts val="2000"/>
              <a:buChar char="○"/>
            </a:pPr>
            <a:r>
              <a:rPr lang="en" sz="2000">
                <a:solidFill>
                  <a:srgbClr val="434343"/>
                </a:solidFill>
              </a:rPr>
              <a:t>Invoke Application Phase</a:t>
            </a:r>
            <a:endParaRPr sz="2000">
              <a:solidFill>
                <a:srgbClr val="434343"/>
              </a:solidFill>
            </a:endParaRPr>
          </a:p>
          <a:p>
            <a:pPr indent="-355600" lvl="1" marL="914400" rtl="0" algn="l">
              <a:lnSpc>
                <a:spcPct val="90000"/>
              </a:lnSpc>
              <a:spcBef>
                <a:spcPts val="0"/>
              </a:spcBef>
              <a:spcAft>
                <a:spcPts val="0"/>
              </a:spcAft>
              <a:buClr>
                <a:srgbClr val="434343"/>
              </a:buClr>
              <a:buSzPts val="2000"/>
              <a:buChar char="○"/>
            </a:pPr>
            <a:r>
              <a:rPr lang="en" sz="2000">
                <a:solidFill>
                  <a:srgbClr val="434343"/>
                </a:solidFill>
              </a:rPr>
              <a:t>Render Response Phase</a:t>
            </a:r>
            <a:endParaRPr sz="2000">
              <a:solidFill>
                <a:srgbClr val="434343"/>
              </a:solidFill>
            </a:endParaRPr>
          </a:p>
          <a:p>
            <a:pPr indent="0" lvl="0" marL="0" rtl="0" algn="l">
              <a:spcBef>
                <a:spcPts val="4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RESTORE VIEW PHASE</a:t>
            </a:r>
            <a:endParaRPr>
              <a:solidFill>
                <a:srgbClr val="000000"/>
              </a:solidFill>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lnSpc>
                <a:spcPct val="90000"/>
              </a:lnSpc>
              <a:spcBef>
                <a:spcPts val="1200"/>
              </a:spcBef>
              <a:spcAft>
                <a:spcPts val="0"/>
              </a:spcAft>
              <a:buClr>
                <a:srgbClr val="434343"/>
              </a:buClr>
              <a:buSzPts val="1400"/>
              <a:buFont typeface="Lato"/>
              <a:buChar char="➢"/>
            </a:pPr>
            <a:r>
              <a:rPr lang="en" sz="1600">
                <a:solidFill>
                  <a:srgbClr val="434343"/>
                </a:solidFill>
                <a:latin typeface="Lato"/>
                <a:ea typeface="Lato"/>
                <a:cs typeface="Lato"/>
                <a:sym typeface="Lato"/>
              </a:rPr>
              <a:t>JSF begins the restore view phase as soon as JSF receives a request.</a:t>
            </a:r>
            <a:endParaRPr sz="1600">
              <a:solidFill>
                <a:srgbClr val="434343"/>
              </a:solidFill>
              <a:latin typeface="Lato"/>
              <a:ea typeface="Lato"/>
              <a:cs typeface="Lato"/>
              <a:sym typeface="Lato"/>
            </a:endParaRPr>
          </a:p>
          <a:p>
            <a:pPr indent="-317500" lvl="0" marL="457200" rtl="0" algn="l">
              <a:lnSpc>
                <a:spcPct val="90000"/>
              </a:lnSpc>
              <a:spcBef>
                <a:spcPts val="0"/>
              </a:spcBef>
              <a:spcAft>
                <a:spcPts val="0"/>
              </a:spcAft>
              <a:buClr>
                <a:srgbClr val="434343"/>
              </a:buClr>
              <a:buSzPts val="1400"/>
              <a:buFont typeface="Lato"/>
              <a:buChar char="➢"/>
            </a:pPr>
            <a:r>
              <a:rPr lang="en" sz="1600">
                <a:solidFill>
                  <a:srgbClr val="434343"/>
                </a:solidFill>
                <a:latin typeface="Lato"/>
                <a:ea typeface="Lato"/>
                <a:cs typeface="Lato"/>
                <a:sym typeface="Lato"/>
              </a:rPr>
              <a:t>In this phase, JSF builds the view of the requested page, wires event handlers and validators to components in the view and saves the view in the FacesContext instance.</a:t>
            </a:r>
            <a:endParaRPr sz="1600">
              <a:solidFill>
                <a:srgbClr val="434343"/>
              </a:solidFill>
              <a:latin typeface="Lato"/>
              <a:ea typeface="Lato"/>
              <a:cs typeface="Lato"/>
              <a:sym typeface="Lato"/>
            </a:endParaRPr>
          </a:p>
          <a:p>
            <a:pPr indent="-317500" lvl="0" marL="457200" rtl="0" algn="l">
              <a:lnSpc>
                <a:spcPct val="90000"/>
              </a:lnSpc>
              <a:spcBef>
                <a:spcPts val="0"/>
              </a:spcBef>
              <a:spcAft>
                <a:spcPts val="0"/>
              </a:spcAft>
              <a:buClr>
                <a:srgbClr val="434343"/>
              </a:buClr>
              <a:buSzPts val="1400"/>
              <a:buFont typeface="Lato"/>
              <a:buChar char="➢"/>
            </a:pPr>
            <a:r>
              <a:rPr lang="en" sz="1600">
                <a:solidFill>
                  <a:srgbClr val="434343"/>
                </a:solidFill>
                <a:latin typeface="Lato"/>
                <a:ea typeface="Lato"/>
                <a:cs typeface="Lato"/>
                <a:sym typeface="Lato"/>
              </a:rPr>
              <a:t>If the request for the page is an initial request, the JavaServer Faces implementation creates an empty view during this phase and the lifecycle advances to the Render Response phase, during which the empty view is populated with the components referenced by the tags in the page.</a:t>
            </a:r>
            <a:endParaRPr sz="1600">
              <a:solidFill>
                <a:srgbClr val="434343"/>
              </a:solidFill>
              <a:latin typeface="Lato"/>
              <a:ea typeface="Lato"/>
              <a:cs typeface="Lato"/>
              <a:sym typeface="Lato"/>
            </a:endParaRPr>
          </a:p>
          <a:p>
            <a:pPr indent="-317500" lvl="0" marL="457200" rtl="0" algn="l">
              <a:lnSpc>
                <a:spcPct val="90000"/>
              </a:lnSpc>
              <a:spcBef>
                <a:spcPts val="0"/>
              </a:spcBef>
              <a:spcAft>
                <a:spcPts val="0"/>
              </a:spcAft>
              <a:buClr>
                <a:srgbClr val="434343"/>
              </a:buClr>
              <a:buSzPts val="1400"/>
              <a:buFont typeface="Lato"/>
              <a:buChar char="➢"/>
            </a:pPr>
            <a:r>
              <a:rPr lang="en" sz="1600">
                <a:solidFill>
                  <a:srgbClr val="434343"/>
                </a:solidFill>
                <a:latin typeface="Lato"/>
                <a:ea typeface="Lato"/>
                <a:cs typeface="Lato"/>
                <a:sym typeface="Lato"/>
              </a:rPr>
              <a:t>If the request for the page is a postback, a view corresponding to this page already exists in the FacesContext instance. During this phase, the JavaServer Faces implementation restores the view by using the state information saved on the client or the server.</a:t>
            </a:r>
            <a:endParaRPr sz="1600">
              <a:solidFill>
                <a:srgbClr val="434343"/>
              </a:solidFill>
              <a:latin typeface="Lato"/>
              <a:ea typeface="Lato"/>
              <a:cs typeface="Lato"/>
              <a:sym typeface="Lato"/>
            </a:endParaRPr>
          </a:p>
          <a:p>
            <a:pPr indent="0" lvl="0" marL="0" rtl="0" algn="l">
              <a:spcBef>
                <a:spcPts val="2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APPLY REQUEST VALUE PHASE</a:t>
            </a:r>
            <a:endParaRPr>
              <a:solidFill>
                <a:srgbClr val="000000"/>
              </a:solidFill>
            </a:endParaRPr>
          </a:p>
        </p:txBody>
      </p:sp>
      <p:sp>
        <p:nvSpPr>
          <p:cNvPr id="93" name="Google Shape;93;p19"/>
          <p:cNvSpPr txBox="1"/>
          <p:nvPr>
            <p:ph idx="1" type="body"/>
          </p:nvPr>
        </p:nvSpPr>
        <p:spPr>
          <a:xfrm>
            <a:off x="311700" y="1074150"/>
            <a:ext cx="8520600" cy="3821400"/>
          </a:xfrm>
          <a:prstGeom prst="rect">
            <a:avLst/>
          </a:prstGeom>
        </p:spPr>
        <p:txBody>
          <a:bodyPr anchorCtr="0" anchor="t" bIns="91425" lIns="91425" spcFirstLastPara="1" rIns="91425" wrap="square" tIns="91425">
            <a:noAutofit/>
          </a:bodyPr>
          <a:lstStyle/>
          <a:p>
            <a:pPr indent="-330200" lvl="0" marL="457200" rtl="0" algn="l">
              <a:lnSpc>
                <a:spcPct val="90000"/>
              </a:lnSpc>
              <a:spcBef>
                <a:spcPts val="1200"/>
              </a:spcBef>
              <a:spcAft>
                <a:spcPts val="0"/>
              </a:spcAft>
              <a:buClr>
                <a:srgbClr val="434343"/>
              </a:buClr>
              <a:buSzPts val="1600"/>
              <a:buChar char="➢"/>
            </a:pPr>
            <a:r>
              <a:rPr lang="en" sz="1600">
                <a:solidFill>
                  <a:srgbClr val="434343"/>
                </a:solidFill>
              </a:rPr>
              <a:t>In this phase, component tree is restored during a postback request. Component tree is a collection of form elements.</a:t>
            </a:r>
            <a:endParaRPr sz="1600">
              <a:solidFill>
                <a:srgbClr val="434343"/>
              </a:solidFill>
            </a:endParaRPr>
          </a:p>
          <a:p>
            <a:pPr indent="-330200" lvl="0" marL="457200" rtl="0" algn="l">
              <a:lnSpc>
                <a:spcPct val="90000"/>
              </a:lnSpc>
              <a:spcBef>
                <a:spcPts val="0"/>
              </a:spcBef>
              <a:spcAft>
                <a:spcPts val="0"/>
              </a:spcAft>
              <a:buClr>
                <a:srgbClr val="434343"/>
              </a:buClr>
              <a:buSzPts val="1600"/>
              <a:buChar char="➢"/>
            </a:pPr>
            <a:r>
              <a:rPr lang="en" sz="1600">
                <a:solidFill>
                  <a:srgbClr val="434343"/>
                </a:solidFill>
              </a:rPr>
              <a:t>Each component in the tree extracts its new value from the request parameters by using its decode (processDecodes()) method.</a:t>
            </a:r>
            <a:endParaRPr sz="1600">
              <a:solidFill>
                <a:srgbClr val="434343"/>
              </a:solidFill>
            </a:endParaRPr>
          </a:p>
          <a:p>
            <a:pPr indent="-330200" lvl="0" marL="457200" rtl="0" algn="l">
              <a:lnSpc>
                <a:spcPct val="90000"/>
              </a:lnSpc>
              <a:spcBef>
                <a:spcPts val="0"/>
              </a:spcBef>
              <a:spcAft>
                <a:spcPts val="0"/>
              </a:spcAft>
              <a:buClr>
                <a:srgbClr val="434343"/>
              </a:buClr>
              <a:buSzPts val="1600"/>
              <a:buChar char="➢"/>
            </a:pPr>
            <a:r>
              <a:rPr lang="en" sz="1600">
                <a:solidFill>
                  <a:srgbClr val="434343"/>
                </a:solidFill>
              </a:rPr>
              <a:t>If any decode methods or event listeners have called the renderResponse method on the current FacesContext instance, the JavaServer Faces implementation skips to the Render Response phase.</a:t>
            </a:r>
            <a:endParaRPr sz="1600">
              <a:solidFill>
                <a:srgbClr val="434343"/>
              </a:solidFill>
            </a:endParaRPr>
          </a:p>
          <a:p>
            <a:pPr indent="-330200" lvl="0" marL="457200" rtl="0" algn="l">
              <a:lnSpc>
                <a:spcPct val="90000"/>
              </a:lnSpc>
              <a:spcBef>
                <a:spcPts val="0"/>
              </a:spcBef>
              <a:spcAft>
                <a:spcPts val="0"/>
              </a:spcAft>
              <a:buClr>
                <a:srgbClr val="434343"/>
              </a:buClr>
              <a:buSzPts val="1600"/>
              <a:buChar char="➢"/>
            </a:pPr>
            <a:r>
              <a:rPr lang="en" sz="1600">
                <a:solidFill>
                  <a:srgbClr val="434343"/>
                </a:solidFill>
              </a:rPr>
              <a:t>If any events have been queued during this phase, the JavaServer Faces implementation broadcasts the events to interested listeners.</a:t>
            </a:r>
            <a:endParaRPr sz="1600">
              <a:solidFill>
                <a:srgbClr val="434343"/>
              </a:solidFill>
            </a:endParaRPr>
          </a:p>
          <a:p>
            <a:pPr indent="-330200" lvl="0" marL="457200" rtl="0" algn="l">
              <a:lnSpc>
                <a:spcPct val="90000"/>
              </a:lnSpc>
              <a:spcBef>
                <a:spcPts val="0"/>
              </a:spcBef>
              <a:spcAft>
                <a:spcPts val="0"/>
              </a:spcAft>
              <a:buClr>
                <a:srgbClr val="434343"/>
              </a:buClr>
              <a:buSzPts val="1600"/>
              <a:buChar char="➢"/>
            </a:pPr>
            <a:r>
              <a:rPr lang="en" sz="1600">
                <a:solidFill>
                  <a:srgbClr val="434343"/>
                </a:solidFill>
              </a:rPr>
              <a:t>If the application needs to redirect to a different web application resource or generate a response that does not contain any JavaServer Faces components, it can call the FacesContext.responseComplete() method.</a:t>
            </a:r>
            <a:endParaRPr sz="1600">
              <a:solidFill>
                <a:srgbClr val="434343"/>
              </a:solidFill>
            </a:endParaRPr>
          </a:p>
          <a:p>
            <a:pPr indent="-330200" lvl="0" marL="457200" rtl="0" algn="l">
              <a:lnSpc>
                <a:spcPct val="90000"/>
              </a:lnSpc>
              <a:spcBef>
                <a:spcPts val="0"/>
              </a:spcBef>
              <a:spcAft>
                <a:spcPts val="0"/>
              </a:spcAft>
              <a:buClr>
                <a:srgbClr val="434343"/>
              </a:buClr>
              <a:buSzPts val="1600"/>
              <a:buChar char="➢"/>
            </a:pPr>
            <a:r>
              <a:rPr lang="en" sz="1600">
                <a:solidFill>
                  <a:srgbClr val="434343"/>
                </a:solidFill>
              </a:rPr>
              <a:t>If the current request is identified as a partial request, the partial context is retrieved from the FacesContext, and the partial processing method is applied.</a:t>
            </a:r>
            <a:endParaRPr sz="1600">
              <a:solidFill>
                <a:srgbClr val="434343"/>
              </a:solidFill>
            </a:endParaRPr>
          </a:p>
          <a:p>
            <a:pPr indent="0" lvl="0" marL="0" rtl="0" algn="l">
              <a:spcBef>
                <a:spcPts val="2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PROCESS VALIDATION PHASE</a:t>
            </a:r>
            <a:endParaRPr>
              <a:solidFill>
                <a:srgbClr val="000000"/>
              </a:solidFill>
            </a:endParaRPr>
          </a:p>
        </p:txBody>
      </p:sp>
      <p:sp>
        <p:nvSpPr>
          <p:cNvPr id="99" name="Google Shape;99;p20"/>
          <p:cNvSpPr txBox="1"/>
          <p:nvPr>
            <p:ph idx="1" type="body"/>
          </p:nvPr>
        </p:nvSpPr>
        <p:spPr>
          <a:xfrm>
            <a:off x="311700" y="1017725"/>
            <a:ext cx="8520600" cy="3991500"/>
          </a:xfrm>
          <a:prstGeom prst="rect">
            <a:avLst/>
          </a:prstGeom>
        </p:spPr>
        <p:txBody>
          <a:bodyPr anchorCtr="0" anchor="t" bIns="91425" lIns="91425" spcFirstLastPara="1" rIns="91425" wrap="square" tIns="91425">
            <a:noAutofit/>
          </a:bodyPr>
          <a:lstStyle/>
          <a:p>
            <a:pPr indent="-330200" lvl="0" marL="457200" rtl="0" algn="l">
              <a:lnSpc>
                <a:spcPct val="90000"/>
              </a:lnSpc>
              <a:spcBef>
                <a:spcPts val="1200"/>
              </a:spcBef>
              <a:spcAft>
                <a:spcPts val="0"/>
              </a:spcAft>
              <a:buClr>
                <a:srgbClr val="434343"/>
              </a:buClr>
              <a:buSzPts val="1600"/>
              <a:buFont typeface="Lato"/>
              <a:buChar char="➢"/>
            </a:pPr>
            <a:r>
              <a:rPr lang="en" sz="1600">
                <a:solidFill>
                  <a:srgbClr val="434343"/>
                </a:solidFill>
                <a:latin typeface="Lato"/>
                <a:ea typeface="Lato"/>
                <a:cs typeface="Lato"/>
                <a:sym typeface="Lato"/>
              </a:rPr>
              <a:t>During this phase, the JavaServer Faces implementation processes all validators registered on the components in the tree by using its validate (processValidators) method.</a:t>
            </a:r>
            <a:endParaRPr sz="1600">
              <a:solidFill>
                <a:srgbClr val="434343"/>
              </a:solidFill>
              <a:latin typeface="Lato"/>
              <a:ea typeface="Lato"/>
              <a:cs typeface="Lato"/>
              <a:sym typeface="Lato"/>
            </a:endParaRPr>
          </a:p>
          <a:p>
            <a:pPr indent="-330200" lvl="0" marL="457200" rtl="0" algn="l">
              <a:lnSpc>
                <a:spcPct val="90000"/>
              </a:lnSpc>
              <a:spcBef>
                <a:spcPts val="0"/>
              </a:spcBef>
              <a:spcAft>
                <a:spcPts val="0"/>
              </a:spcAft>
              <a:buClr>
                <a:srgbClr val="434343"/>
              </a:buClr>
              <a:buSzPts val="1600"/>
              <a:buFont typeface="Lato"/>
              <a:buChar char="➢"/>
            </a:pPr>
            <a:r>
              <a:rPr lang="en" sz="1600">
                <a:solidFill>
                  <a:srgbClr val="434343"/>
                </a:solidFill>
                <a:latin typeface="Lato"/>
                <a:ea typeface="Lato"/>
                <a:cs typeface="Lato"/>
                <a:sym typeface="Lato"/>
              </a:rPr>
              <a:t>It examines the component attributes that specify the rules for the validation and compares these rules to the local value stored for the component.</a:t>
            </a:r>
            <a:endParaRPr sz="1600">
              <a:solidFill>
                <a:srgbClr val="434343"/>
              </a:solidFill>
              <a:latin typeface="Lato"/>
              <a:ea typeface="Lato"/>
              <a:cs typeface="Lato"/>
              <a:sym typeface="Lato"/>
            </a:endParaRPr>
          </a:p>
          <a:p>
            <a:pPr indent="-330200" lvl="0" marL="457200" rtl="0" algn="l">
              <a:lnSpc>
                <a:spcPct val="90000"/>
              </a:lnSpc>
              <a:spcBef>
                <a:spcPts val="0"/>
              </a:spcBef>
              <a:spcAft>
                <a:spcPts val="0"/>
              </a:spcAft>
              <a:buClr>
                <a:srgbClr val="434343"/>
              </a:buClr>
              <a:buSzPts val="1600"/>
              <a:buFont typeface="Lato"/>
              <a:buChar char="➢"/>
            </a:pPr>
            <a:r>
              <a:rPr lang="en" sz="1600">
                <a:solidFill>
                  <a:srgbClr val="434343"/>
                </a:solidFill>
                <a:latin typeface="Lato"/>
                <a:ea typeface="Lato"/>
                <a:cs typeface="Lato"/>
                <a:sym typeface="Lato"/>
              </a:rPr>
              <a:t>If any validate methods or event listeners have called the renderResponse method on the current FacesContext, the JavaServer Faces implementation skips to the Render Response phase.</a:t>
            </a:r>
            <a:endParaRPr sz="1600">
              <a:solidFill>
                <a:srgbClr val="434343"/>
              </a:solidFill>
              <a:latin typeface="Lato"/>
              <a:ea typeface="Lato"/>
              <a:cs typeface="Lato"/>
              <a:sym typeface="Lato"/>
            </a:endParaRPr>
          </a:p>
          <a:p>
            <a:pPr indent="-330200" lvl="0" marL="457200" rtl="0" algn="l">
              <a:lnSpc>
                <a:spcPct val="90000"/>
              </a:lnSpc>
              <a:spcBef>
                <a:spcPts val="0"/>
              </a:spcBef>
              <a:spcAft>
                <a:spcPts val="0"/>
              </a:spcAft>
              <a:buClr>
                <a:srgbClr val="434343"/>
              </a:buClr>
              <a:buSzPts val="1600"/>
              <a:buFont typeface="Lato"/>
              <a:buChar char="➢"/>
            </a:pPr>
            <a:r>
              <a:rPr lang="en" sz="1600">
                <a:solidFill>
                  <a:srgbClr val="434343"/>
                </a:solidFill>
                <a:latin typeface="Lato"/>
                <a:ea typeface="Lato"/>
                <a:cs typeface="Lato"/>
                <a:sym typeface="Lato"/>
              </a:rPr>
              <a:t>If the application needs to redirect to a different web application resource or generate a response that does not contain any JavaServer Faces components, it can call the FacesContext.responseComplete method.</a:t>
            </a:r>
            <a:endParaRPr sz="1600">
              <a:solidFill>
                <a:srgbClr val="434343"/>
              </a:solidFill>
              <a:latin typeface="Lato"/>
              <a:ea typeface="Lato"/>
              <a:cs typeface="Lato"/>
              <a:sym typeface="Lato"/>
            </a:endParaRPr>
          </a:p>
          <a:p>
            <a:pPr indent="-330200" lvl="0" marL="457200" rtl="0" algn="l">
              <a:lnSpc>
                <a:spcPct val="90000"/>
              </a:lnSpc>
              <a:spcBef>
                <a:spcPts val="0"/>
              </a:spcBef>
              <a:spcAft>
                <a:spcPts val="0"/>
              </a:spcAft>
              <a:buClr>
                <a:srgbClr val="434343"/>
              </a:buClr>
              <a:buSzPts val="1600"/>
              <a:buFont typeface="Lato"/>
              <a:buChar char="➢"/>
            </a:pPr>
            <a:r>
              <a:rPr lang="en" sz="1600">
                <a:solidFill>
                  <a:srgbClr val="434343"/>
                </a:solidFill>
                <a:latin typeface="Lato"/>
                <a:ea typeface="Lato"/>
                <a:cs typeface="Lato"/>
                <a:sym typeface="Lato"/>
              </a:rPr>
              <a:t>If events have been queued during this phase, the JavaServer Faces implementation broadcasts them to interested listeners.</a:t>
            </a:r>
            <a:endParaRPr sz="1600">
              <a:solidFill>
                <a:srgbClr val="434343"/>
              </a:solidFill>
              <a:latin typeface="Lato"/>
              <a:ea typeface="Lato"/>
              <a:cs typeface="Lato"/>
              <a:sym typeface="Lato"/>
            </a:endParaRPr>
          </a:p>
          <a:p>
            <a:pPr indent="-330200" lvl="0" marL="457200" rtl="0" algn="l">
              <a:lnSpc>
                <a:spcPct val="90000"/>
              </a:lnSpc>
              <a:spcBef>
                <a:spcPts val="0"/>
              </a:spcBef>
              <a:spcAft>
                <a:spcPts val="0"/>
              </a:spcAft>
              <a:buClr>
                <a:srgbClr val="434343"/>
              </a:buClr>
              <a:buSzPts val="1600"/>
              <a:buFont typeface="Lato"/>
              <a:buChar char="➢"/>
            </a:pPr>
            <a:r>
              <a:rPr lang="en" sz="1600">
                <a:solidFill>
                  <a:srgbClr val="434343"/>
                </a:solidFill>
                <a:latin typeface="Lato"/>
                <a:ea typeface="Lato"/>
                <a:cs typeface="Lato"/>
                <a:sym typeface="Lato"/>
              </a:rPr>
              <a:t>If the current request is identified as a partial request, the partial context is retrieved from the FacesContext, and the partial processing method is applied.</a:t>
            </a:r>
            <a:endParaRPr sz="1600">
              <a:solidFill>
                <a:srgbClr val="434343"/>
              </a:solidFill>
              <a:latin typeface="Lato"/>
              <a:ea typeface="Lato"/>
              <a:cs typeface="Lato"/>
              <a:sym typeface="Lato"/>
            </a:endParaRPr>
          </a:p>
          <a:p>
            <a:pPr indent="0" lvl="0" marL="0" rtl="0" algn="l">
              <a:spcBef>
                <a:spcPts val="2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UPDATE MODEL VALUES PHASE</a:t>
            </a:r>
            <a:endParaRPr>
              <a:solidFill>
                <a:srgbClr val="000000"/>
              </a:solidFill>
            </a:endParaRPr>
          </a:p>
        </p:txBody>
      </p:sp>
      <p:sp>
        <p:nvSpPr>
          <p:cNvPr id="105" name="Google Shape;105;p21"/>
          <p:cNvSpPr txBox="1"/>
          <p:nvPr>
            <p:ph idx="1" type="body"/>
          </p:nvPr>
        </p:nvSpPr>
        <p:spPr>
          <a:xfrm>
            <a:off x="311700" y="1017725"/>
            <a:ext cx="8520600" cy="3991500"/>
          </a:xfrm>
          <a:prstGeom prst="rect">
            <a:avLst/>
          </a:prstGeom>
        </p:spPr>
        <p:txBody>
          <a:bodyPr anchorCtr="0" anchor="t" bIns="91425" lIns="91425" spcFirstLastPara="1" rIns="91425" wrap="square" tIns="91425">
            <a:noAutofit/>
          </a:bodyPr>
          <a:lstStyle/>
          <a:p>
            <a:pPr indent="-330200" lvl="0" marL="457200" rtl="0" algn="l">
              <a:lnSpc>
                <a:spcPct val="90000"/>
              </a:lnSpc>
              <a:spcBef>
                <a:spcPts val="1200"/>
              </a:spcBef>
              <a:spcAft>
                <a:spcPts val="0"/>
              </a:spcAft>
              <a:buClr>
                <a:srgbClr val="434343"/>
              </a:buClr>
              <a:buSzPts val="1600"/>
              <a:buFont typeface="Lato"/>
              <a:buChar char="➢"/>
            </a:pPr>
            <a:r>
              <a:rPr lang="en" sz="1600">
                <a:solidFill>
                  <a:srgbClr val="434343"/>
                </a:solidFill>
                <a:latin typeface="Lato"/>
                <a:ea typeface="Lato"/>
                <a:cs typeface="Lato"/>
                <a:sym typeface="Lato"/>
              </a:rPr>
              <a:t>The JavaServer Faces implementation updates only the bean properties pointed at by an input component's value attribute. </a:t>
            </a:r>
            <a:endParaRPr sz="1600">
              <a:solidFill>
                <a:srgbClr val="434343"/>
              </a:solidFill>
              <a:latin typeface="Lato"/>
              <a:ea typeface="Lato"/>
              <a:cs typeface="Lato"/>
              <a:sym typeface="Lato"/>
            </a:endParaRPr>
          </a:p>
          <a:p>
            <a:pPr indent="-330200" lvl="0" marL="457200" rtl="0" algn="l">
              <a:lnSpc>
                <a:spcPct val="90000"/>
              </a:lnSpc>
              <a:spcBef>
                <a:spcPts val="0"/>
              </a:spcBef>
              <a:spcAft>
                <a:spcPts val="0"/>
              </a:spcAft>
              <a:buClr>
                <a:srgbClr val="434343"/>
              </a:buClr>
              <a:buSzPts val="1600"/>
              <a:buFont typeface="Lato"/>
              <a:buChar char="➢"/>
            </a:pPr>
            <a:r>
              <a:rPr lang="en" sz="1600">
                <a:solidFill>
                  <a:srgbClr val="434343"/>
                </a:solidFill>
                <a:latin typeface="Lato"/>
                <a:ea typeface="Lato"/>
                <a:cs typeface="Lato"/>
                <a:sym typeface="Lato"/>
              </a:rPr>
              <a:t>If the local data cannot be converted to the types specified by the bean properties, the lifecycle advances directly to the Render Response phase so that the page is re-rendered with errors displayed.</a:t>
            </a:r>
            <a:endParaRPr sz="1600">
              <a:solidFill>
                <a:srgbClr val="434343"/>
              </a:solidFill>
              <a:latin typeface="Lato"/>
              <a:ea typeface="Lato"/>
              <a:cs typeface="Lato"/>
              <a:sym typeface="Lato"/>
            </a:endParaRPr>
          </a:p>
          <a:p>
            <a:pPr indent="-330200" lvl="0" marL="457200" rtl="0" algn="l">
              <a:lnSpc>
                <a:spcPct val="90000"/>
              </a:lnSpc>
              <a:spcBef>
                <a:spcPts val="0"/>
              </a:spcBef>
              <a:spcAft>
                <a:spcPts val="0"/>
              </a:spcAft>
              <a:buClr>
                <a:srgbClr val="434343"/>
              </a:buClr>
              <a:buSzPts val="1600"/>
              <a:buFont typeface="Lato"/>
              <a:buChar char="➢"/>
            </a:pPr>
            <a:r>
              <a:rPr lang="en" sz="1600">
                <a:solidFill>
                  <a:srgbClr val="434343"/>
                </a:solidFill>
                <a:latin typeface="Lato"/>
                <a:ea typeface="Lato"/>
                <a:cs typeface="Lato"/>
                <a:sym typeface="Lato"/>
              </a:rPr>
              <a:t>If any updateModels methods or any listeners have called the renderResponse() method on the current FacesContext instance, the JavaServer Faces implementation skips to the Render Response phase.</a:t>
            </a:r>
            <a:endParaRPr sz="1600">
              <a:solidFill>
                <a:srgbClr val="434343"/>
              </a:solidFill>
              <a:latin typeface="Lato"/>
              <a:ea typeface="Lato"/>
              <a:cs typeface="Lato"/>
              <a:sym typeface="Lato"/>
            </a:endParaRPr>
          </a:p>
          <a:p>
            <a:pPr indent="-330200" lvl="0" marL="457200" rtl="0" algn="l">
              <a:lnSpc>
                <a:spcPct val="90000"/>
              </a:lnSpc>
              <a:spcBef>
                <a:spcPts val="0"/>
              </a:spcBef>
              <a:spcAft>
                <a:spcPts val="0"/>
              </a:spcAft>
              <a:buClr>
                <a:srgbClr val="434343"/>
              </a:buClr>
              <a:buSzPts val="1600"/>
              <a:buFont typeface="Lato"/>
              <a:buChar char="➢"/>
            </a:pPr>
            <a:r>
              <a:rPr lang="en" sz="1600">
                <a:solidFill>
                  <a:srgbClr val="434343"/>
                </a:solidFill>
                <a:latin typeface="Lato"/>
                <a:ea typeface="Lato"/>
                <a:cs typeface="Lato"/>
                <a:sym typeface="Lato"/>
              </a:rPr>
              <a:t>If the application needs to redirect to a different web application resource or generate a response that does not contain any JavaServer Faces components, it can call the FacesContext.responseComplete() method.</a:t>
            </a:r>
            <a:endParaRPr sz="1600">
              <a:solidFill>
                <a:srgbClr val="434343"/>
              </a:solidFill>
              <a:latin typeface="Lato"/>
              <a:ea typeface="Lato"/>
              <a:cs typeface="Lato"/>
              <a:sym typeface="Lato"/>
            </a:endParaRPr>
          </a:p>
          <a:p>
            <a:pPr indent="-330200" lvl="0" marL="457200" rtl="0" algn="l">
              <a:lnSpc>
                <a:spcPct val="90000"/>
              </a:lnSpc>
              <a:spcBef>
                <a:spcPts val="0"/>
              </a:spcBef>
              <a:spcAft>
                <a:spcPts val="0"/>
              </a:spcAft>
              <a:buClr>
                <a:srgbClr val="434343"/>
              </a:buClr>
              <a:buSzPts val="1600"/>
              <a:buFont typeface="Lato"/>
              <a:buChar char="➢"/>
            </a:pPr>
            <a:r>
              <a:rPr lang="en" sz="1600">
                <a:solidFill>
                  <a:srgbClr val="434343"/>
                </a:solidFill>
                <a:latin typeface="Lato"/>
                <a:ea typeface="Lato"/>
                <a:cs typeface="Lato"/>
                <a:sym typeface="Lato"/>
              </a:rPr>
              <a:t>If any events have been queued during this phase, the JavaServer Faces implementation broadcasts them to interested listeners.</a:t>
            </a:r>
            <a:endParaRPr sz="1600">
              <a:solidFill>
                <a:srgbClr val="434343"/>
              </a:solidFill>
              <a:latin typeface="Lato"/>
              <a:ea typeface="Lato"/>
              <a:cs typeface="Lato"/>
              <a:sym typeface="Lato"/>
            </a:endParaRPr>
          </a:p>
          <a:p>
            <a:pPr indent="-330200" lvl="0" marL="457200" rtl="0" algn="l">
              <a:lnSpc>
                <a:spcPct val="90000"/>
              </a:lnSpc>
              <a:spcBef>
                <a:spcPts val="0"/>
              </a:spcBef>
              <a:spcAft>
                <a:spcPts val="0"/>
              </a:spcAft>
              <a:buClr>
                <a:srgbClr val="434343"/>
              </a:buClr>
              <a:buSzPts val="1600"/>
              <a:buFont typeface="Lato"/>
              <a:buChar char="➢"/>
            </a:pPr>
            <a:r>
              <a:rPr lang="en" sz="1600">
                <a:solidFill>
                  <a:srgbClr val="434343"/>
                </a:solidFill>
                <a:latin typeface="Lato"/>
                <a:ea typeface="Lato"/>
                <a:cs typeface="Lato"/>
                <a:sym typeface="Lato"/>
              </a:rPr>
              <a:t>If the current request is identified as a partial request, the partial context is retrieved from the FacesContext, and the partial processing method is applied.</a:t>
            </a:r>
            <a:endParaRPr sz="1600">
              <a:solidFill>
                <a:srgbClr val="434343"/>
              </a:solidFill>
              <a:latin typeface="Lato"/>
              <a:ea typeface="Lato"/>
              <a:cs typeface="Lato"/>
              <a:sym typeface="Lato"/>
            </a:endParaRPr>
          </a:p>
          <a:p>
            <a:pPr indent="0" lvl="0" marL="0" rtl="0" algn="l">
              <a:spcBef>
                <a:spcPts val="200"/>
              </a:spcBef>
              <a:spcAft>
                <a:spcPts val="1600"/>
              </a:spcAft>
              <a:buNone/>
            </a:pPr>
            <a:r>
              <a:t/>
            </a:r>
            <a:endParaRPr>
              <a:solidFill>
                <a:srgbClr val="434343"/>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