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4318db59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4318db59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44a4643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44a4643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44a46439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44a46439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4318db59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4318db59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cca55d0dd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cca55d0d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4318db5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4318db5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4318db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4318db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4318db5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4318db5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4318db5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4318db5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4318db59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4318db59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318db59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318db59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4318db59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4318db59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Project 3 </a:t>
            </a:r>
            <a:endParaRPr/>
          </a:p>
          <a:p>
            <a:pPr indent="0" lvl="0" marL="0" rtl="0" algn="ctr">
              <a:spcBef>
                <a:spcPts val="0"/>
              </a:spcBef>
              <a:spcAft>
                <a:spcPts val="0"/>
              </a:spcAft>
              <a:buNone/>
            </a:pPr>
            <a:r>
              <a:rPr lang="en"/>
              <a:t>Housing Prices in Perth</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043225" y="2727075"/>
            <a:ext cx="7583700" cy="1763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t/>
            </a:r>
            <a:endParaRPr sz="5200">
              <a:solidFill>
                <a:schemeClr val="dk1"/>
              </a:solidFill>
            </a:endParaRPr>
          </a:p>
          <a:p>
            <a:pPr indent="0" lvl="0" marL="0" rtl="0" algn="ctr">
              <a:spcBef>
                <a:spcPts val="0"/>
              </a:spcBef>
              <a:spcAft>
                <a:spcPts val="0"/>
              </a:spcAft>
              <a:buNone/>
            </a:pPr>
            <a:r>
              <a:t/>
            </a:r>
            <a:endParaRPr sz="5200">
              <a:solidFill>
                <a:schemeClr val="dk1"/>
              </a:solidFill>
            </a:endParaRPr>
          </a:p>
          <a:p>
            <a:pPr indent="0" lvl="0" marL="0" rtl="0" algn="ctr">
              <a:spcBef>
                <a:spcPts val="0"/>
              </a:spcBef>
              <a:spcAft>
                <a:spcPts val="0"/>
              </a:spcAft>
              <a:buClr>
                <a:schemeClr val="dk1"/>
              </a:buClr>
              <a:buSzPts val="275"/>
              <a:buFont typeface="Arial"/>
              <a:buNone/>
            </a:pPr>
            <a:r>
              <a:t/>
            </a:r>
            <a:endParaRPr sz="5200">
              <a:solidFill>
                <a:schemeClr val="dk1"/>
              </a:solidFill>
            </a:endParaRPr>
          </a:p>
          <a:p>
            <a:pPr indent="0" lvl="0" marL="0" rtl="0" algn="ctr">
              <a:spcBef>
                <a:spcPts val="0"/>
              </a:spcBef>
              <a:spcAft>
                <a:spcPts val="0"/>
              </a:spcAft>
              <a:buNone/>
            </a:pPr>
            <a:r>
              <a:rPr lang="en" sz="5200">
                <a:solidFill>
                  <a:schemeClr val="dk1"/>
                </a:solidFill>
              </a:rPr>
              <a:t>Group Members</a:t>
            </a:r>
            <a:endParaRPr sz="5200">
              <a:solidFill>
                <a:schemeClr val="dk1"/>
              </a:solidFill>
            </a:endParaRPr>
          </a:p>
          <a:p>
            <a:pPr indent="0" lvl="0" marL="0" rtl="0" algn="ctr">
              <a:spcBef>
                <a:spcPts val="0"/>
              </a:spcBef>
              <a:spcAft>
                <a:spcPts val="0"/>
              </a:spcAft>
              <a:buNone/>
            </a:pPr>
            <a:r>
              <a:rPr lang="en" sz="5200">
                <a:solidFill>
                  <a:schemeClr val="dk1"/>
                </a:solidFill>
                <a:highlight>
                  <a:schemeClr val="dk2"/>
                </a:highlight>
              </a:rPr>
              <a:t>Yingzhen Wang</a:t>
            </a:r>
            <a:endParaRPr sz="5200">
              <a:solidFill>
                <a:schemeClr val="dk1"/>
              </a:solidFill>
              <a:highlight>
                <a:schemeClr val="dk2"/>
              </a:highlight>
            </a:endParaRPr>
          </a:p>
          <a:p>
            <a:pPr indent="0" lvl="0" marL="0" rtl="0" algn="ctr">
              <a:spcBef>
                <a:spcPts val="0"/>
              </a:spcBef>
              <a:spcAft>
                <a:spcPts val="0"/>
              </a:spcAft>
              <a:buNone/>
            </a:pPr>
            <a:r>
              <a:rPr lang="en" sz="5200">
                <a:solidFill>
                  <a:schemeClr val="dk1"/>
                </a:solidFill>
                <a:highlight>
                  <a:schemeClr val="dk2"/>
                </a:highlight>
              </a:rPr>
              <a:t>Shristi Bhattarai</a:t>
            </a:r>
            <a:endParaRPr sz="5200">
              <a:solidFill>
                <a:schemeClr val="dk1"/>
              </a:solidFill>
              <a:highlight>
                <a:schemeClr val="dk2"/>
              </a:highlight>
            </a:endParaRPr>
          </a:p>
          <a:p>
            <a:pPr indent="0" lvl="0" marL="0" rtl="0" algn="ctr">
              <a:spcBef>
                <a:spcPts val="0"/>
              </a:spcBef>
              <a:spcAft>
                <a:spcPts val="0"/>
              </a:spcAft>
              <a:buNone/>
            </a:pPr>
            <a:r>
              <a:rPr lang="en" sz="5200">
                <a:solidFill>
                  <a:schemeClr val="dk1"/>
                </a:solidFill>
                <a:highlight>
                  <a:schemeClr val="dk2"/>
                </a:highlight>
              </a:rPr>
              <a:t>Dashrath Bhandari</a:t>
            </a:r>
            <a:endParaRPr sz="5200">
              <a:solidFill>
                <a:schemeClr val="dk1"/>
              </a:solidFill>
              <a:highlight>
                <a:schemeClr val="dk2"/>
              </a:highlight>
            </a:endParaRPr>
          </a:p>
          <a:p>
            <a:pPr indent="0" lvl="0" marL="0" rtl="0" algn="ctr">
              <a:spcBef>
                <a:spcPts val="0"/>
              </a:spcBef>
              <a:spcAft>
                <a:spcPts val="0"/>
              </a:spcAft>
              <a:buNone/>
            </a:pPr>
            <a:r>
              <a:rPr lang="en" sz="5200">
                <a:solidFill>
                  <a:schemeClr val="dk1"/>
                </a:solidFill>
                <a:highlight>
                  <a:schemeClr val="dk2"/>
                </a:highlight>
              </a:rPr>
              <a:t>Sushil Baskota</a:t>
            </a:r>
            <a:endParaRPr sz="5200">
              <a:solidFill>
                <a:schemeClr val="dk1"/>
              </a:solidFill>
              <a:highlight>
                <a:schemeClr val="dk2"/>
              </a:highlight>
            </a:endParaRPr>
          </a:p>
          <a:p>
            <a:pPr indent="0" lvl="0" marL="0" rtl="0" algn="ctr">
              <a:spcBef>
                <a:spcPts val="0"/>
              </a:spcBef>
              <a:spcAft>
                <a:spcPts val="0"/>
              </a:spcAft>
              <a:buNone/>
            </a:pPr>
            <a:r>
              <a:t/>
            </a:r>
            <a:endParaRPr sz="5200">
              <a:solidFill>
                <a:schemeClr val="dk1"/>
              </a:solidFill>
            </a:endParaRPr>
          </a:p>
          <a:p>
            <a:pPr indent="0" lvl="0" marL="0" rtl="0" algn="l">
              <a:spcBef>
                <a:spcPts val="0"/>
              </a:spcBef>
              <a:spcAft>
                <a:spcPts val="0"/>
              </a:spcAft>
              <a:buNone/>
            </a:pPr>
            <a:r>
              <a:t/>
            </a:r>
            <a:endParaRPr sz="5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 from the leaflet</a:t>
            </a:r>
            <a:endParaRPr/>
          </a:p>
          <a:p>
            <a:pPr indent="0" lvl="0" marL="0" rtl="0" algn="l">
              <a:spcBef>
                <a:spcPts val="0"/>
              </a:spcBef>
              <a:spcAft>
                <a:spcPts val="0"/>
              </a:spcAft>
              <a:buNone/>
            </a:pPr>
            <a:r>
              <a:t/>
            </a:r>
            <a:endParaRPr/>
          </a:p>
        </p:txBody>
      </p:sp>
      <p:pic>
        <p:nvPicPr>
          <p:cNvPr id="183" name="Google Shape;183;p22"/>
          <p:cNvPicPr preferRelativeResize="0"/>
          <p:nvPr/>
        </p:nvPicPr>
        <p:blipFill>
          <a:blip r:embed="rId3">
            <a:alphaModFix/>
          </a:blip>
          <a:stretch>
            <a:fillRect/>
          </a:stretch>
        </p:blipFill>
        <p:spPr>
          <a:xfrm>
            <a:off x="1772850" y="1800200"/>
            <a:ext cx="5598324" cy="262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3"/>
          <p:cNvPicPr preferRelativeResize="0"/>
          <p:nvPr/>
        </p:nvPicPr>
        <p:blipFill>
          <a:blip r:embed="rId3">
            <a:alphaModFix/>
          </a:blip>
          <a:stretch>
            <a:fillRect/>
          </a:stretch>
        </p:blipFill>
        <p:spPr>
          <a:xfrm>
            <a:off x="726975" y="445550"/>
            <a:ext cx="7597875" cy="414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4"/>
          <p:cNvPicPr preferRelativeResize="0"/>
          <p:nvPr/>
        </p:nvPicPr>
        <p:blipFill>
          <a:blip r:embed="rId3">
            <a:alphaModFix/>
          </a:blip>
          <a:stretch>
            <a:fillRect/>
          </a:stretch>
        </p:blipFill>
        <p:spPr>
          <a:xfrm>
            <a:off x="1786900" y="232738"/>
            <a:ext cx="5140775" cy="467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449100"/>
            <a:ext cx="7505700" cy="7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1" name="Google Shape;201;p25"/>
          <p:cNvSpPr txBox="1"/>
          <p:nvPr>
            <p:ph idx="1" type="body"/>
          </p:nvPr>
        </p:nvSpPr>
        <p:spPr>
          <a:xfrm>
            <a:off x="819150" y="1222500"/>
            <a:ext cx="7505700" cy="3320400"/>
          </a:xfrm>
          <a:prstGeom prst="rect">
            <a:avLst/>
          </a:prstGeom>
        </p:spPr>
        <p:txBody>
          <a:bodyPr anchorCtr="0" anchor="t" bIns="91425" lIns="91425" spcFirstLastPara="1" rIns="91425" wrap="square" tIns="91425">
            <a:normAutofit fontScale="77500" lnSpcReduction="20000"/>
          </a:bodyPr>
          <a:lstStyle/>
          <a:p>
            <a:pPr indent="-317860" lvl="0" marL="457200" rtl="0" algn="l">
              <a:lnSpc>
                <a:spcPct val="107000"/>
              </a:lnSpc>
              <a:spcBef>
                <a:spcPts val="0"/>
              </a:spcBef>
              <a:spcAft>
                <a:spcPts val="0"/>
              </a:spcAft>
              <a:buSzPct val="100000"/>
              <a:buChar char="●"/>
            </a:pPr>
            <a:r>
              <a:rPr lang="en" sz="1813"/>
              <a:t>O</a:t>
            </a:r>
            <a:r>
              <a:rPr lang="en" sz="1813"/>
              <a:t>ur analysis of housing prices in Perth from 2011 to 2020 shows some interesting trends and variations among different suburbs. </a:t>
            </a:r>
            <a:endParaRPr sz="1813"/>
          </a:p>
          <a:p>
            <a:pPr indent="-317860" lvl="0" marL="457200" rtl="0" algn="l">
              <a:lnSpc>
                <a:spcPct val="107000"/>
              </a:lnSpc>
              <a:spcBef>
                <a:spcPts val="0"/>
              </a:spcBef>
              <a:spcAft>
                <a:spcPts val="0"/>
              </a:spcAft>
              <a:buSzPct val="100000"/>
              <a:buChar char="●"/>
            </a:pPr>
            <a:r>
              <a:rPr lang="en" sz="1813"/>
              <a:t>We found that the overall sales volume peaked in the mid-2010s and has been declining since then. Through the dashboard and visualization tools we created, we were able to gain a better understanding of the data and identify some patterns and outliers. </a:t>
            </a:r>
            <a:endParaRPr sz="1813"/>
          </a:p>
          <a:p>
            <a:pPr indent="-317860" lvl="0" marL="457200" rtl="0" algn="l">
              <a:lnSpc>
                <a:spcPct val="107000"/>
              </a:lnSpc>
              <a:spcBef>
                <a:spcPts val="0"/>
              </a:spcBef>
              <a:spcAft>
                <a:spcPts val="0"/>
              </a:spcAft>
              <a:buSzPct val="100000"/>
              <a:buChar char="●"/>
            </a:pPr>
            <a:r>
              <a:rPr lang="en" sz="1813"/>
              <a:t>Our case study of five suburbs revealed that the housing markets in these areas vary significantly in terms of size and growth. While there could be many factors contributing to these differences, our analysis suggests that location, amenities, and market demand play a key role in shaping real estate prices. </a:t>
            </a:r>
            <a:endParaRPr sz="1813"/>
          </a:p>
          <a:p>
            <a:pPr indent="-317860" lvl="0" marL="457200" rtl="0" algn="l">
              <a:lnSpc>
                <a:spcPct val="107000"/>
              </a:lnSpc>
              <a:spcBef>
                <a:spcPts val="0"/>
              </a:spcBef>
              <a:spcAft>
                <a:spcPts val="0"/>
              </a:spcAft>
              <a:buSzPct val="100000"/>
              <a:buChar char="●"/>
            </a:pPr>
            <a:r>
              <a:rPr lang="en" sz="1813"/>
              <a:t>We hope that this presentation has given you some insights into the housing market in Perth and the power of data analysis  has helped in making right decisions. </a:t>
            </a:r>
            <a:endParaRPr sz="1813"/>
          </a:p>
          <a:p>
            <a:pPr indent="0" lvl="0" marL="0" rtl="0" algn="l">
              <a:lnSpc>
                <a:spcPct val="107000"/>
              </a:lnSpc>
              <a:spcBef>
                <a:spcPts val="800"/>
              </a:spcBef>
              <a:spcAft>
                <a:spcPts val="0"/>
              </a:spcAft>
              <a:buNone/>
            </a:pPr>
            <a:r>
              <a:t/>
            </a:r>
            <a:endParaRPr/>
          </a:p>
          <a:p>
            <a:pPr indent="0" lvl="0" marL="0" rtl="0" algn="l">
              <a:lnSpc>
                <a:spcPct val="107000"/>
              </a:lnSpc>
              <a:spcBef>
                <a:spcPts val="800"/>
              </a:spcBef>
              <a:spcAft>
                <a:spcPts val="0"/>
              </a:spcAft>
              <a:buNone/>
            </a:pPr>
            <a:r>
              <a:t/>
            </a:r>
            <a:endParaRPr/>
          </a:p>
          <a:p>
            <a:pPr indent="0" lvl="0" marL="0" rtl="0" algn="l">
              <a:lnSpc>
                <a:spcPct val="107000"/>
              </a:lnSpc>
              <a:spcBef>
                <a:spcPts val="800"/>
              </a:spcBef>
              <a:spcAft>
                <a:spcPts val="0"/>
              </a:spcAft>
              <a:buNone/>
            </a:pPr>
            <a:r>
              <a:rPr lang="en"/>
              <a:t>                                                                     </a:t>
            </a:r>
            <a:r>
              <a:rPr lang="en" sz="1535"/>
              <a:t>Thank you for your attention</a:t>
            </a:r>
            <a:endParaRPr sz="1535"/>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991150" y="424147"/>
            <a:ext cx="5361300" cy="11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PURPOSE OF PROJECT</a:t>
            </a:r>
            <a:endParaRPr/>
          </a:p>
        </p:txBody>
      </p:sp>
      <p:sp>
        <p:nvSpPr>
          <p:cNvPr id="135" name="Google Shape;135;p14"/>
          <p:cNvSpPr txBox="1"/>
          <p:nvPr>
            <p:ph idx="1" type="subTitle"/>
          </p:nvPr>
        </p:nvSpPr>
        <p:spPr>
          <a:xfrm>
            <a:off x="449100" y="1596850"/>
            <a:ext cx="3729900" cy="24699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1800"/>
              <a:t>To provide an </a:t>
            </a:r>
            <a:r>
              <a:rPr lang="en" sz="1800"/>
              <a:t>overview</a:t>
            </a:r>
            <a:r>
              <a:rPr lang="en" sz="1800"/>
              <a:t> of how the housing prices have changed over the past decade, </a:t>
            </a:r>
            <a:r>
              <a:rPr lang="en" sz="1800"/>
              <a:t>highlighting any significant trends or patterns in the data also focus on five suburbs in perth with the highest sold prices and it will include a map with markers indicating the location and price of each property  </a:t>
            </a:r>
            <a:r>
              <a:rPr lang="en" sz="1800"/>
              <a:t>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T</a:t>
            </a:r>
            <a:r>
              <a:rPr lang="en" sz="1800"/>
              <a:t>o analyse out the factors thats affects the housing prices so that we can make the best decision while investing in real estate.</a:t>
            </a:r>
            <a:endParaRPr/>
          </a:p>
        </p:txBody>
      </p:sp>
      <p:pic>
        <p:nvPicPr>
          <p:cNvPr id="136" name="Google Shape;136;p14"/>
          <p:cNvPicPr preferRelativeResize="0"/>
          <p:nvPr/>
        </p:nvPicPr>
        <p:blipFill>
          <a:blip r:embed="rId3">
            <a:alphaModFix/>
          </a:blip>
          <a:stretch>
            <a:fillRect/>
          </a:stretch>
        </p:blipFill>
        <p:spPr>
          <a:xfrm>
            <a:off x="4179050" y="1438400"/>
            <a:ext cx="4751826" cy="357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 and libraries </a:t>
            </a:r>
            <a:endParaRPr/>
          </a:p>
        </p:txBody>
      </p:sp>
      <p:sp>
        <p:nvSpPr>
          <p:cNvPr id="142" name="Google Shape;142;p15"/>
          <p:cNvSpPr txBox="1"/>
          <p:nvPr>
            <p:ph idx="1" type="body"/>
          </p:nvPr>
        </p:nvSpPr>
        <p:spPr>
          <a:xfrm>
            <a:off x="57330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a:t>
            </a:r>
            <a:endParaRPr/>
          </a:p>
          <a:p>
            <a:pPr indent="0" lvl="0" marL="0" rtl="0" algn="l">
              <a:spcBef>
                <a:spcPts val="1200"/>
              </a:spcBef>
              <a:spcAft>
                <a:spcPts val="0"/>
              </a:spcAft>
              <a:buNone/>
            </a:pPr>
            <a:r>
              <a:rPr lang="en"/>
              <a:t>Pandas</a:t>
            </a:r>
            <a:endParaRPr/>
          </a:p>
          <a:p>
            <a:pPr indent="0" lvl="0" marL="0" rtl="0" algn="l">
              <a:spcBef>
                <a:spcPts val="1200"/>
              </a:spcBef>
              <a:spcAft>
                <a:spcPts val="0"/>
              </a:spcAft>
              <a:buNone/>
            </a:pPr>
            <a:r>
              <a:rPr lang="en"/>
              <a:t>SQLite</a:t>
            </a:r>
            <a:endParaRPr/>
          </a:p>
          <a:p>
            <a:pPr indent="0" lvl="0" marL="0" rtl="0" algn="l">
              <a:spcBef>
                <a:spcPts val="1200"/>
              </a:spcBef>
              <a:spcAft>
                <a:spcPts val="0"/>
              </a:spcAft>
              <a:buNone/>
            </a:pPr>
            <a:r>
              <a:rPr lang="en"/>
              <a:t>Python Flask API </a:t>
            </a:r>
            <a:endParaRPr/>
          </a:p>
          <a:p>
            <a:pPr indent="0" lvl="0" marL="0" rtl="0" algn="l">
              <a:spcBef>
                <a:spcPts val="1200"/>
              </a:spcBef>
              <a:spcAft>
                <a:spcPts val="0"/>
              </a:spcAft>
              <a:buNone/>
            </a:pPr>
            <a:r>
              <a:rPr lang="en"/>
              <a:t>JavaScript</a:t>
            </a:r>
            <a:endParaRPr/>
          </a:p>
          <a:p>
            <a:pPr indent="0" lvl="0" marL="0" rtl="0" algn="l">
              <a:spcBef>
                <a:spcPts val="1200"/>
              </a:spcBef>
              <a:spcAft>
                <a:spcPts val="1200"/>
              </a:spcAft>
              <a:buNone/>
            </a:pPr>
            <a:r>
              <a:rPr lang="en"/>
              <a:t>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 OUR DATA VISUALISATION</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collection KAGGLE</a:t>
            </a:r>
            <a:endParaRPr/>
          </a:p>
          <a:p>
            <a:pPr indent="-311150" lvl="0" marL="457200" rtl="0" algn="l">
              <a:spcBef>
                <a:spcPts val="0"/>
              </a:spcBef>
              <a:spcAft>
                <a:spcPts val="0"/>
              </a:spcAft>
              <a:buSzPts val="1300"/>
              <a:buChar char="●"/>
            </a:pPr>
            <a:r>
              <a:rPr lang="en"/>
              <a:t>Analyse data ( look at the missing information, check required information (rows/column)</a:t>
            </a:r>
            <a:endParaRPr/>
          </a:p>
          <a:p>
            <a:pPr indent="-311150" lvl="0" marL="457200" rtl="0" algn="l">
              <a:spcBef>
                <a:spcPts val="0"/>
              </a:spcBef>
              <a:spcAft>
                <a:spcPts val="0"/>
              </a:spcAft>
              <a:buSzPts val="1300"/>
              <a:buChar char="●"/>
            </a:pPr>
            <a:r>
              <a:rPr lang="en"/>
              <a:t>Data cleaning </a:t>
            </a:r>
            <a:endParaRPr/>
          </a:p>
          <a:p>
            <a:pPr indent="-311150" lvl="0" marL="457200" rtl="0" algn="l">
              <a:spcBef>
                <a:spcPts val="0"/>
              </a:spcBef>
              <a:spcAft>
                <a:spcPts val="0"/>
              </a:spcAft>
              <a:buSzPts val="1300"/>
              <a:buChar char="●"/>
            </a:pPr>
            <a:r>
              <a:rPr lang="en"/>
              <a:t>Check</a:t>
            </a:r>
            <a:r>
              <a:rPr lang="en"/>
              <a:t> data type</a:t>
            </a:r>
            <a:endParaRPr/>
          </a:p>
          <a:p>
            <a:pPr indent="-311150" lvl="0" marL="457200" rtl="0" algn="l">
              <a:spcBef>
                <a:spcPts val="0"/>
              </a:spcBef>
              <a:spcAft>
                <a:spcPts val="0"/>
              </a:spcAft>
              <a:buSzPts val="1300"/>
              <a:buChar char="●"/>
            </a:pPr>
            <a:r>
              <a:rPr lang="en"/>
              <a:t>Create database</a:t>
            </a:r>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1" y="-398050"/>
            <a:ext cx="9143997" cy="5541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0" y="-288675"/>
            <a:ext cx="9378176" cy="5432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t>
            </a:r>
            <a:r>
              <a:rPr lang="en"/>
              <a:t>Visualization</a:t>
            </a:r>
            <a:r>
              <a:rPr lang="en"/>
              <a:t> 	</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Dashboard</a:t>
            </a:r>
            <a:endParaRPr/>
          </a:p>
          <a:p>
            <a:pPr indent="0" lvl="0" marL="0" rtl="0" algn="l">
              <a:spcBef>
                <a:spcPts val="1200"/>
              </a:spcBef>
              <a:spcAft>
                <a:spcPts val="0"/>
              </a:spcAft>
              <a:buNone/>
            </a:pPr>
            <a:r>
              <a:rPr lang="en"/>
              <a:t>	Bar graph</a:t>
            </a:r>
            <a:endParaRPr/>
          </a:p>
          <a:p>
            <a:pPr indent="0" lvl="0" marL="0" rtl="0" algn="l">
              <a:spcBef>
                <a:spcPts val="1200"/>
              </a:spcBef>
              <a:spcAft>
                <a:spcPts val="0"/>
              </a:spcAft>
              <a:buNone/>
            </a:pPr>
            <a:r>
              <a:rPr lang="en"/>
              <a:t>	Line graph </a:t>
            </a:r>
            <a:endParaRPr/>
          </a:p>
          <a:p>
            <a:pPr indent="-311150" lvl="0" marL="457200" rtl="0" algn="l">
              <a:spcBef>
                <a:spcPts val="1200"/>
              </a:spcBef>
              <a:spcAft>
                <a:spcPts val="0"/>
              </a:spcAft>
              <a:buSzPts val="1300"/>
              <a:buChar char="●"/>
            </a:pPr>
            <a:r>
              <a:rPr lang="en"/>
              <a:t>Leaflet</a:t>
            </a:r>
            <a:endParaRPr/>
          </a:p>
          <a:p>
            <a:pPr indent="0" lvl="0" marL="457200" rtl="0" algn="l">
              <a:spcBef>
                <a:spcPts val="1200"/>
              </a:spcBef>
              <a:spcAft>
                <a:spcPts val="1200"/>
              </a:spcAft>
              <a:buNone/>
            </a:pPr>
            <a:r>
              <a:rPr lang="en"/>
              <a:t>Maps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449100"/>
            <a:ext cx="7505700" cy="7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Images </a:t>
            </a:r>
            <a:r>
              <a:rPr lang="en"/>
              <a:t>from the dashboard</a:t>
            </a:r>
            <a:endParaRPr/>
          </a:p>
        </p:txBody>
      </p:sp>
      <p:pic>
        <p:nvPicPr>
          <p:cNvPr id="170" name="Google Shape;170;p20"/>
          <p:cNvPicPr preferRelativeResize="0"/>
          <p:nvPr/>
        </p:nvPicPr>
        <p:blipFill>
          <a:blip r:embed="rId3">
            <a:alphaModFix/>
          </a:blip>
          <a:stretch>
            <a:fillRect/>
          </a:stretch>
        </p:blipFill>
        <p:spPr>
          <a:xfrm>
            <a:off x="332975" y="1151424"/>
            <a:ext cx="4087926" cy="3108800"/>
          </a:xfrm>
          <a:prstGeom prst="rect">
            <a:avLst/>
          </a:prstGeom>
          <a:noFill/>
          <a:ln>
            <a:noFill/>
          </a:ln>
        </p:spPr>
      </p:pic>
      <p:pic>
        <p:nvPicPr>
          <p:cNvPr id="171" name="Google Shape;171;p20"/>
          <p:cNvPicPr preferRelativeResize="0"/>
          <p:nvPr/>
        </p:nvPicPr>
        <p:blipFill>
          <a:blip r:embed="rId4">
            <a:alphaModFix/>
          </a:blip>
          <a:stretch>
            <a:fillRect/>
          </a:stretch>
        </p:blipFill>
        <p:spPr>
          <a:xfrm>
            <a:off x="4341225" y="1151425"/>
            <a:ext cx="4576374" cy="299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from Leaflet</a:t>
            </a:r>
            <a:endParaRPr/>
          </a:p>
        </p:txBody>
      </p:sp>
      <p:sp>
        <p:nvSpPr>
          <p:cNvPr id="177" name="Google Shape;177;p21"/>
          <p:cNvSpPr txBox="1"/>
          <p:nvPr/>
        </p:nvSpPr>
        <p:spPr>
          <a:xfrm>
            <a:off x="933775" y="1725150"/>
            <a:ext cx="6448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Use D3 library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Use Font Awesome library to create home icon markers - plug in to JavaScript.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Popup address and price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