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8"/>
  </p:notesMasterIdLst>
  <p:sldIdLst>
    <p:sldId id="271" r:id="rId5"/>
    <p:sldId id="286" r:id="rId6"/>
    <p:sldId id="278" r:id="rId7"/>
    <p:sldId id="282" r:id="rId8"/>
    <p:sldId id="279" r:id="rId9"/>
    <p:sldId id="280" r:id="rId10"/>
    <p:sldId id="263" r:id="rId11"/>
    <p:sldId id="281" r:id="rId12"/>
    <p:sldId id="262" r:id="rId13"/>
    <p:sldId id="284" r:id="rId14"/>
    <p:sldId id="283" r:id="rId15"/>
    <p:sldId id="285" r:id="rId16"/>
    <p:sldId id="289" r:id="rId17"/>
  </p:sldIdLst>
  <p:sldSz cx="12192000" cy="6858000"/>
  <p:notesSz cx="6858000" cy="9144000"/>
  <p:defaultTextStyle>
    <a:defPPr>
      <a:defRPr lang="m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7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FCC6F-3510-0AF9-D66A-32162405F719}" v="48" dt="2024-12-08T22:31:28.342"/>
    <p1510:client id="{A6F2BDBF-6B05-E53F-A2EB-FA3499A96985}" v="26" dt="2024-12-09T15:43:34.217"/>
    <p1510:client id="{C8075664-EBD5-26F2-42BE-C36757B6A14A}" v="1" dt="2024-12-09T15:16:10.416"/>
    <p1510:client id="{D0B945D3-0699-49D9-9479-FE57FF9BFF3A}" v="430" dt="2024-12-09T15:56:3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>
        <p:scale>
          <a:sx n="50" d="100"/>
          <a:sy n="50" d="100"/>
        </p:scale>
        <p:origin x="141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BC392-E55D-4D87-9D7C-B417C7585A06}" type="doc">
      <dgm:prSet loTypeId="urn:microsoft.com/office/officeart/2005/8/layout/chevron2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mn-MN"/>
        </a:p>
      </dgm:t>
    </dgm:pt>
    <dgm:pt modelId="{D4953458-FE30-41B0-84D5-867976BBD78B}">
      <dgm:prSet phldrT="[Text]"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Database creation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48E64B-10AA-4396-92FC-2C6FE86EA1D4}" type="parTrans" cxnId="{344CF84D-3B0F-4981-8262-0E6CDF37522B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58D9E5-3833-4B0D-92F8-1D875EF4FAFA}" type="sibTrans" cxnId="{344CF84D-3B0F-4981-8262-0E6CDF37522B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EAB438-B3E3-4C9B-8814-C9BE4239C94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kumimoji="0" lang="en-US" altLang="mn-MN" sz="1600" b="0" i="0" u="none" strike="noStrike" cap="none" normalizeH="0" baseline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11 interrelated tables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CC511F-E374-46EB-B643-AE29779D8223}" type="parTrans" cxnId="{C276847E-51B1-4E79-8B9E-8CF8AB7D751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DD8735-0028-4492-8045-0700323477B0}" type="sibTrans" cxnId="{C276847E-51B1-4E79-8B9E-8CF8AB7D751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10AF9-2234-4797-96F4-7D4802BA649E}">
      <dgm:prSet phldrT="[Text]"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Data manipulation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3E3EB-9840-4FDF-9D09-17A68D93F807}" type="parTrans" cxnId="{FFE8279A-6BD0-40FA-9EBC-B047150541AF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7C7FC2-B2E1-447F-8BE4-8A3C43AD4880}" type="sibTrans" cxnId="{FFE8279A-6BD0-40FA-9EBC-B047150541AF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1FBB32-25B8-41F6-B3E1-B26E921C863F}">
      <dgm:prSet phldrT="[Text]" custT="1"/>
      <dgm:spPr/>
      <dgm:t>
        <a:bodyPr/>
        <a:lstStyle/>
        <a:p>
          <a:r>
            <a:rPr kumimoji="0" lang="en-US" altLang="mn-MN" sz="1600" b="0" i="0" u="none" strike="noStrike" cap="none" normalizeH="0" baseline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Inserting data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7CFDC-94E3-487D-A9F7-DF3C32ED1C81}" type="parTrans" cxnId="{0A314CF8-FA88-4062-AFA3-01AE27EC6383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592E16-F2B0-4217-A54E-66187C676F49}" type="sibTrans" cxnId="{0A314CF8-FA88-4062-AFA3-01AE27EC6383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B7198-9735-4454-8098-A7F3DBED8A0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Data retrieval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880962-0567-4F73-B214-0BB536BB9A49}" type="parTrans" cxnId="{1373624D-571C-4AA8-AB10-AEAFE236BDB9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5829E2-DAC8-41E1-B3BC-4444B492F98A}" type="sibTrans" cxnId="{1373624D-571C-4AA8-AB10-AEAFE236BDB9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A559A6-FB6B-49E6-8927-57C2A2A5C27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Used Python to generate fake data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0300D0-D412-457C-8F38-ED55A2D7A8E1}" type="parTrans" cxnId="{7B01245E-CD0C-4589-87AD-EA44AC9B437D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4D25D-76AE-46CF-8154-D7AC13A8BB4C}" type="sibTrans" cxnId="{7B01245E-CD0C-4589-87AD-EA44AC9B437D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F5214C-7A1C-4B91-ADA2-E1E40832DFA5}">
      <dgm:prSet phldrT="[Text]"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Updating data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C5F74-AB1D-4141-8563-1D58BFD52C66}" type="parTrans" cxnId="{0F35F553-4A4B-4F3C-AC4A-DD7B00E31E6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C38421-1FF7-44A2-B9B5-F13C8320DA46}" type="sibTrans" cxnId="{0F35F553-4A4B-4F3C-AC4A-DD7B00E31E6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0C9BB-E1D6-4E45-A01D-A276AB4A2484}">
      <dgm:prSet phldrT="[Text]"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Deleting data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B75B50-3A46-4C67-A67E-5582E7EFC014}" type="parTrans" cxnId="{AA8C685F-2AA1-4889-8771-0B7A05C39FA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9031F-7163-4331-BB14-F4EE58DECECE}" type="sibTrans" cxnId="{AA8C685F-2AA1-4889-8771-0B7A05C39FA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364B74-7642-4CB3-A124-F1E0157D2BB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Aggregation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BFA656-9A3F-48CD-8237-4DB8C9B862EA}" type="parTrans" cxnId="{53D1260F-F2F1-4472-9733-5F2E4613FBBA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226135-5E24-4BFF-8505-B44EFBAC4318}" type="sibTrans" cxnId="{53D1260F-F2F1-4472-9733-5F2E4613FBBA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B590E9-262A-4561-8FA0-39920BCACC66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Subquery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97E427-AFD0-49D1-B0CC-2FC6C15BA1E9}" type="parTrans" cxnId="{EAC17A4F-B5EB-4202-BD10-868293B3455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668D50-AFFB-48B1-A016-1D8B45CCC5C6}" type="sibTrans" cxnId="{EAC17A4F-B5EB-4202-BD10-868293B34555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3F07AD-07B4-45A4-8337-64C96DAB277C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CTE, multiple CTE’s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18B983-6BCC-4D23-99FF-C91EF6B9BAE9}" type="parTrans" cxnId="{AEC074DB-987C-4143-9F89-1CEB056AD4CF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062B2B-3496-4127-91FF-0B70457A4B8A}" type="sibTrans" cxnId="{AEC074DB-987C-4143-9F89-1CEB056AD4CF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6D6141-8427-4B60-A328-55577611656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View</a:t>
          </a:r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48DE40-4922-4E0C-A2B9-973E2D90B71D}" type="parTrans" cxnId="{80F677A2-A2D0-4BF6-98B7-33BF0087BA3A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6DB31-FCE1-4AA8-8A27-1CC6AF5F3FED}" type="sibTrans" cxnId="{80F677A2-A2D0-4BF6-98B7-33BF0087BA3A}">
      <dgm:prSet/>
      <dgm:spPr/>
      <dgm:t>
        <a:bodyPr/>
        <a:lstStyle/>
        <a:p>
          <a:endParaRPr lang="mn-MN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B81E26-AB8C-4E9C-B848-25F722043559}" type="pres">
      <dgm:prSet presAssocID="{7F0BC392-E55D-4D87-9D7C-B417C7585A06}" presName="linearFlow" presStyleCnt="0">
        <dgm:presLayoutVars>
          <dgm:dir/>
          <dgm:animLvl val="lvl"/>
          <dgm:resizeHandles val="exact"/>
        </dgm:presLayoutVars>
      </dgm:prSet>
      <dgm:spPr/>
    </dgm:pt>
    <dgm:pt modelId="{9CD20F62-9F9D-4E8C-A5B5-D6F96C1C5DC5}" type="pres">
      <dgm:prSet presAssocID="{D4953458-FE30-41B0-84D5-867976BBD78B}" presName="composite" presStyleCnt="0"/>
      <dgm:spPr/>
    </dgm:pt>
    <dgm:pt modelId="{CEB67836-5199-4778-AF3A-D4C935D2513C}" type="pres">
      <dgm:prSet presAssocID="{D4953458-FE30-41B0-84D5-867976BBD78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4D2F8FF-EFCA-44D4-9114-D94E39E6D496}" type="pres">
      <dgm:prSet presAssocID="{D4953458-FE30-41B0-84D5-867976BBD78B}" presName="descendantText" presStyleLbl="alignAcc1" presStyleIdx="0" presStyleCnt="3">
        <dgm:presLayoutVars>
          <dgm:bulletEnabled val="1"/>
        </dgm:presLayoutVars>
      </dgm:prSet>
      <dgm:spPr/>
    </dgm:pt>
    <dgm:pt modelId="{2D696008-CB81-48A7-B3B1-D1F3E808B543}" type="pres">
      <dgm:prSet presAssocID="{0A58D9E5-3833-4B0D-92F8-1D875EF4FAFA}" presName="sp" presStyleCnt="0"/>
      <dgm:spPr/>
    </dgm:pt>
    <dgm:pt modelId="{EFC5D312-23DE-4A66-9D10-81666F9560DB}" type="pres">
      <dgm:prSet presAssocID="{F4210AF9-2234-4797-96F4-7D4802BA649E}" presName="composite" presStyleCnt="0"/>
      <dgm:spPr/>
    </dgm:pt>
    <dgm:pt modelId="{D95A0604-B810-4709-9AE9-184687040E60}" type="pres">
      <dgm:prSet presAssocID="{F4210AF9-2234-4797-96F4-7D4802BA64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4ACF24-1AA6-4353-84AB-F987719C8281}" type="pres">
      <dgm:prSet presAssocID="{F4210AF9-2234-4797-96F4-7D4802BA649E}" presName="descendantText" presStyleLbl="alignAcc1" presStyleIdx="1" presStyleCnt="3">
        <dgm:presLayoutVars>
          <dgm:bulletEnabled val="1"/>
        </dgm:presLayoutVars>
      </dgm:prSet>
      <dgm:spPr/>
    </dgm:pt>
    <dgm:pt modelId="{74BD7E1D-E277-4476-9FE8-17516B300821}" type="pres">
      <dgm:prSet presAssocID="{8E7C7FC2-B2E1-447F-8BE4-8A3C43AD4880}" presName="sp" presStyleCnt="0"/>
      <dgm:spPr/>
    </dgm:pt>
    <dgm:pt modelId="{0F1B2BF0-F95C-4AC5-81AB-940125C2992A}" type="pres">
      <dgm:prSet presAssocID="{7B0B7198-9735-4454-8098-A7F3DBED8A03}" presName="composite" presStyleCnt="0"/>
      <dgm:spPr/>
    </dgm:pt>
    <dgm:pt modelId="{DFFB7760-C85A-44D2-B211-B35BEE5F4879}" type="pres">
      <dgm:prSet presAssocID="{7B0B7198-9735-4454-8098-A7F3DBED8A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6D5CBE-3096-424C-9741-D20F1DF8D715}" type="pres">
      <dgm:prSet presAssocID="{7B0B7198-9735-4454-8098-A7F3DBED8A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D1260F-F2F1-4472-9733-5F2E4613FBBA}" srcId="{7B0B7198-9735-4454-8098-A7F3DBED8A03}" destId="{EA364B74-7642-4CB3-A124-F1E0157D2BB2}" srcOrd="0" destOrd="0" parTransId="{24BFA656-9A3F-48CD-8237-4DB8C9B862EA}" sibTransId="{BA226135-5E24-4BFF-8505-B44EFBAC4318}"/>
    <dgm:cxn modelId="{8FEE6824-56A0-43EC-87D6-2898007BEEA3}" type="presOf" srcId="{DBA559A6-FB6B-49E6-8927-57C2A2A5C27D}" destId="{D4D2F8FF-EFCA-44D4-9114-D94E39E6D496}" srcOrd="0" destOrd="1" presId="urn:microsoft.com/office/officeart/2005/8/layout/chevron2"/>
    <dgm:cxn modelId="{67C8812C-FD66-48A6-A889-53A328265C76}" type="presOf" srcId="{F91FBB32-25B8-41F6-B3E1-B26E921C863F}" destId="{9D4ACF24-1AA6-4353-84AB-F987719C8281}" srcOrd="0" destOrd="0" presId="urn:microsoft.com/office/officeart/2005/8/layout/chevron2"/>
    <dgm:cxn modelId="{019D2137-0261-41C8-AC15-1265D2E3BED8}" type="presOf" srcId="{7F0BC392-E55D-4D87-9D7C-B417C7585A06}" destId="{36B81E26-AB8C-4E9C-B848-25F722043559}" srcOrd="0" destOrd="0" presId="urn:microsoft.com/office/officeart/2005/8/layout/chevron2"/>
    <dgm:cxn modelId="{17E9863C-B01B-428E-92B9-6AA2A74E0093}" type="presOf" srcId="{EA364B74-7642-4CB3-A124-F1E0157D2BB2}" destId="{116D5CBE-3096-424C-9741-D20F1DF8D715}" srcOrd="0" destOrd="0" presId="urn:microsoft.com/office/officeart/2005/8/layout/chevron2"/>
    <dgm:cxn modelId="{151E155B-99FB-4CBE-A414-566668025C84}" type="presOf" srcId="{E9EAB438-B3E3-4C9B-8814-C9BE4239C943}" destId="{D4D2F8FF-EFCA-44D4-9114-D94E39E6D496}" srcOrd="0" destOrd="0" presId="urn:microsoft.com/office/officeart/2005/8/layout/chevron2"/>
    <dgm:cxn modelId="{7B01245E-CD0C-4589-87AD-EA44AC9B437D}" srcId="{D4953458-FE30-41B0-84D5-867976BBD78B}" destId="{DBA559A6-FB6B-49E6-8927-57C2A2A5C27D}" srcOrd="1" destOrd="0" parTransId="{DA0300D0-D412-457C-8F38-ED55A2D7A8E1}" sibTransId="{A444D25D-76AE-46CF-8154-D7AC13A8BB4C}"/>
    <dgm:cxn modelId="{AA8C685F-2AA1-4889-8771-0B7A05C39FA5}" srcId="{F4210AF9-2234-4797-96F4-7D4802BA649E}" destId="{2FE0C9BB-E1D6-4E45-A01D-A276AB4A2484}" srcOrd="2" destOrd="0" parTransId="{7EB75B50-3A46-4C67-A67E-5582E7EFC014}" sibTransId="{14F9031F-7163-4331-BB14-F4EE58DECECE}"/>
    <dgm:cxn modelId="{1373624D-571C-4AA8-AB10-AEAFE236BDB9}" srcId="{7F0BC392-E55D-4D87-9D7C-B417C7585A06}" destId="{7B0B7198-9735-4454-8098-A7F3DBED8A03}" srcOrd="2" destOrd="0" parTransId="{15880962-0567-4F73-B214-0BB536BB9A49}" sibTransId="{515829E2-DAC8-41E1-B3BC-4444B492F98A}"/>
    <dgm:cxn modelId="{344CF84D-3B0F-4981-8262-0E6CDF37522B}" srcId="{7F0BC392-E55D-4D87-9D7C-B417C7585A06}" destId="{D4953458-FE30-41B0-84D5-867976BBD78B}" srcOrd="0" destOrd="0" parTransId="{CB48E64B-10AA-4396-92FC-2C6FE86EA1D4}" sibTransId="{0A58D9E5-3833-4B0D-92F8-1D875EF4FAFA}"/>
    <dgm:cxn modelId="{EAC17A4F-B5EB-4202-BD10-868293B34555}" srcId="{7B0B7198-9735-4454-8098-A7F3DBED8A03}" destId="{DEB590E9-262A-4561-8FA0-39920BCACC66}" srcOrd="1" destOrd="0" parTransId="{2397E427-AFD0-49D1-B0CC-2FC6C15BA1E9}" sibTransId="{77668D50-AFFB-48B1-A016-1D8B45CCC5C6}"/>
    <dgm:cxn modelId="{C071BF70-C0A0-4AF3-8164-E93A164B1DCD}" type="presOf" srcId="{DEB590E9-262A-4561-8FA0-39920BCACC66}" destId="{116D5CBE-3096-424C-9741-D20F1DF8D715}" srcOrd="0" destOrd="1" presId="urn:microsoft.com/office/officeart/2005/8/layout/chevron2"/>
    <dgm:cxn modelId="{0F35F553-4A4B-4F3C-AC4A-DD7B00E31E65}" srcId="{F4210AF9-2234-4797-96F4-7D4802BA649E}" destId="{D1F5214C-7A1C-4B91-ADA2-E1E40832DFA5}" srcOrd="1" destOrd="0" parTransId="{FF0C5F74-AB1D-4141-8563-1D58BFD52C66}" sibTransId="{02C38421-1FF7-44A2-B9B5-F13C8320DA46}"/>
    <dgm:cxn modelId="{483BBA56-F438-404E-89E7-4E27FD40093F}" type="presOf" srcId="{F4210AF9-2234-4797-96F4-7D4802BA649E}" destId="{D95A0604-B810-4709-9AE9-184687040E60}" srcOrd="0" destOrd="0" presId="urn:microsoft.com/office/officeart/2005/8/layout/chevron2"/>
    <dgm:cxn modelId="{C276847E-51B1-4E79-8B9E-8CF8AB7D7515}" srcId="{D4953458-FE30-41B0-84D5-867976BBD78B}" destId="{E9EAB438-B3E3-4C9B-8814-C9BE4239C943}" srcOrd="0" destOrd="0" parTransId="{A6CC511F-E374-46EB-B643-AE29779D8223}" sibTransId="{5BDD8735-0028-4492-8045-0700323477B0}"/>
    <dgm:cxn modelId="{DAA04582-5DC1-465E-A708-7D09E2211470}" type="presOf" srcId="{D4953458-FE30-41B0-84D5-867976BBD78B}" destId="{CEB67836-5199-4778-AF3A-D4C935D2513C}" srcOrd="0" destOrd="0" presId="urn:microsoft.com/office/officeart/2005/8/layout/chevron2"/>
    <dgm:cxn modelId="{BE46A786-A06E-4004-8512-593E4D168F40}" type="presOf" srcId="{5D3F07AD-07B4-45A4-8337-64C96DAB277C}" destId="{116D5CBE-3096-424C-9741-D20F1DF8D715}" srcOrd="0" destOrd="2" presId="urn:microsoft.com/office/officeart/2005/8/layout/chevron2"/>
    <dgm:cxn modelId="{FFE8279A-6BD0-40FA-9EBC-B047150541AF}" srcId="{7F0BC392-E55D-4D87-9D7C-B417C7585A06}" destId="{F4210AF9-2234-4797-96F4-7D4802BA649E}" srcOrd="1" destOrd="0" parTransId="{F0C3E3EB-9840-4FDF-9D09-17A68D93F807}" sibTransId="{8E7C7FC2-B2E1-447F-8BE4-8A3C43AD4880}"/>
    <dgm:cxn modelId="{80F677A2-A2D0-4BF6-98B7-33BF0087BA3A}" srcId="{7B0B7198-9735-4454-8098-A7F3DBED8A03}" destId="{E56D6141-8427-4B60-A328-55577611656E}" srcOrd="3" destOrd="0" parTransId="{4948DE40-4922-4E0C-A2B9-973E2D90B71D}" sibTransId="{1046DB31-FCE1-4AA8-8A27-1CC6AF5F3FED}"/>
    <dgm:cxn modelId="{24EE9EC5-06F1-4CD3-9F44-303397664CE1}" type="presOf" srcId="{E56D6141-8427-4B60-A328-55577611656E}" destId="{116D5CBE-3096-424C-9741-D20F1DF8D715}" srcOrd="0" destOrd="3" presId="urn:microsoft.com/office/officeart/2005/8/layout/chevron2"/>
    <dgm:cxn modelId="{4A7E21C9-715B-4827-A43C-1941728725A4}" type="presOf" srcId="{2FE0C9BB-E1D6-4E45-A01D-A276AB4A2484}" destId="{9D4ACF24-1AA6-4353-84AB-F987719C8281}" srcOrd="0" destOrd="2" presId="urn:microsoft.com/office/officeart/2005/8/layout/chevron2"/>
    <dgm:cxn modelId="{AEC074DB-987C-4143-9F89-1CEB056AD4CF}" srcId="{7B0B7198-9735-4454-8098-A7F3DBED8A03}" destId="{5D3F07AD-07B4-45A4-8337-64C96DAB277C}" srcOrd="2" destOrd="0" parTransId="{4518B983-6BCC-4D23-99FF-C91EF6B9BAE9}" sibTransId="{DB062B2B-3496-4127-91FF-0B70457A4B8A}"/>
    <dgm:cxn modelId="{952DF0E0-1D2F-4E0F-A8D9-D5E54D29FECC}" type="presOf" srcId="{D1F5214C-7A1C-4B91-ADA2-E1E40832DFA5}" destId="{9D4ACF24-1AA6-4353-84AB-F987719C8281}" srcOrd="0" destOrd="1" presId="urn:microsoft.com/office/officeart/2005/8/layout/chevron2"/>
    <dgm:cxn modelId="{D7AA51F2-751B-4C94-BF99-5FDD0E485399}" type="presOf" srcId="{7B0B7198-9735-4454-8098-A7F3DBED8A03}" destId="{DFFB7760-C85A-44D2-B211-B35BEE5F4879}" srcOrd="0" destOrd="0" presId="urn:microsoft.com/office/officeart/2005/8/layout/chevron2"/>
    <dgm:cxn modelId="{0A314CF8-FA88-4062-AFA3-01AE27EC6383}" srcId="{F4210AF9-2234-4797-96F4-7D4802BA649E}" destId="{F91FBB32-25B8-41F6-B3E1-B26E921C863F}" srcOrd="0" destOrd="0" parTransId="{7E57CFDC-94E3-487D-A9F7-DF3C32ED1C81}" sibTransId="{EE592E16-F2B0-4217-A54E-66187C676F49}"/>
    <dgm:cxn modelId="{9A758EA2-49EA-4033-9D4B-63F937EB40E8}" type="presParOf" srcId="{36B81E26-AB8C-4E9C-B848-25F722043559}" destId="{9CD20F62-9F9D-4E8C-A5B5-D6F96C1C5DC5}" srcOrd="0" destOrd="0" presId="urn:microsoft.com/office/officeart/2005/8/layout/chevron2"/>
    <dgm:cxn modelId="{2CCD91D7-6580-43C2-82CE-5239C8519A31}" type="presParOf" srcId="{9CD20F62-9F9D-4E8C-A5B5-D6F96C1C5DC5}" destId="{CEB67836-5199-4778-AF3A-D4C935D2513C}" srcOrd="0" destOrd="0" presId="urn:microsoft.com/office/officeart/2005/8/layout/chevron2"/>
    <dgm:cxn modelId="{1A2914D4-2284-4CAB-9180-0AEA8A49870C}" type="presParOf" srcId="{9CD20F62-9F9D-4E8C-A5B5-D6F96C1C5DC5}" destId="{D4D2F8FF-EFCA-44D4-9114-D94E39E6D496}" srcOrd="1" destOrd="0" presId="urn:microsoft.com/office/officeart/2005/8/layout/chevron2"/>
    <dgm:cxn modelId="{65F0A665-7F00-4EC3-A1DF-804A8C9DC317}" type="presParOf" srcId="{36B81E26-AB8C-4E9C-B848-25F722043559}" destId="{2D696008-CB81-48A7-B3B1-D1F3E808B543}" srcOrd="1" destOrd="0" presId="urn:microsoft.com/office/officeart/2005/8/layout/chevron2"/>
    <dgm:cxn modelId="{B460AC34-4F6A-4C01-9C60-6E79192BD9D4}" type="presParOf" srcId="{36B81E26-AB8C-4E9C-B848-25F722043559}" destId="{EFC5D312-23DE-4A66-9D10-81666F9560DB}" srcOrd="2" destOrd="0" presId="urn:microsoft.com/office/officeart/2005/8/layout/chevron2"/>
    <dgm:cxn modelId="{88172096-34A2-4031-B6FB-AA1F2E6C7EA6}" type="presParOf" srcId="{EFC5D312-23DE-4A66-9D10-81666F9560DB}" destId="{D95A0604-B810-4709-9AE9-184687040E60}" srcOrd="0" destOrd="0" presId="urn:microsoft.com/office/officeart/2005/8/layout/chevron2"/>
    <dgm:cxn modelId="{EB2E3234-0F42-4228-8A71-8F728A78D959}" type="presParOf" srcId="{EFC5D312-23DE-4A66-9D10-81666F9560DB}" destId="{9D4ACF24-1AA6-4353-84AB-F987719C8281}" srcOrd="1" destOrd="0" presId="urn:microsoft.com/office/officeart/2005/8/layout/chevron2"/>
    <dgm:cxn modelId="{30D5B80F-8E9D-404D-9A06-D2AD13C68DD4}" type="presParOf" srcId="{36B81E26-AB8C-4E9C-B848-25F722043559}" destId="{74BD7E1D-E277-4476-9FE8-17516B300821}" srcOrd="3" destOrd="0" presId="urn:microsoft.com/office/officeart/2005/8/layout/chevron2"/>
    <dgm:cxn modelId="{76C0EACE-DD43-4C1A-8D2D-B8F34E0D776B}" type="presParOf" srcId="{36B81E26-AB8C-4E9C-B848-25F722043559}" destId="{0F1B2BF0-F95C-4AC5-81AB-940125C2992A}" srcOrd="4" destOrd="0" presId="urn:microsoft.com/office/officeart/2005/8/layout/chevron2"/>
    <dgm:cxn modelId="{4F6EE324-B1BB-492D-86D7-7F31AC7225CD}" type="presParOf" srcId="{0F1B2BF0-F95C-4AC5-81AB-940125C2992A}" destId="{DFFB7760-C85A-44D2-B211-B35BEE5F4879}" srcOrd="0" destOrd="0" presId="urn:microsoft.com/office/officeart/2005/8/layout/chevron2"/>
    <dgm:cxn modelId="{E4BAC227-7A9F-42EF-8423-97B2426ED4BB}" type="presParOf" srcId="{0F1B2BF0-F95C-4AC5-81AB-940125C2992A}" destId="{116D5CBE-3096-424C-9741-D20F1DF8D7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6328F-8FB8-434E-A649-10C76B4AA74A}" type="doc">
      <dgm:prSet loTypeId="urn:microsoft.com/office/officeart/2005/8/layout/list1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mn-MN"/>
        </a:p>
      </dgm:t>
    </dgm:pt>
    <dgm:pt modelId="{6659E47B-EEDC-4939-8EC1-7E0A7D490477}">
      <dgm:prSet phldrT="[Text]" custT="1"/>
      <dgm:spPr/>
      <dgm:t>
        <a:bodyPr/>
        <a:lstStyle/>
        <a:p>
          <a:pPr>
            <a:buFont typeface="Arial"/>
            <a:buChar char="•"/>
          </a:pPr>
          <a:r>
            <a:rPr lang="en-US" sz="14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Comprehensive and Well-Structured Design: 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	11 interconnected tables.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	Efficient management of core data entities, such as customers, drivers, vehicles, 	payments, and trip history.</a:t>
          </a:r>
          <a:endParaRPr lang="mn-MN" sz="1400"/>
        </a:p>
      </dgm:t>
    </dgm:pt>
    <dgm:pt modelId="{16A8B5ED-E59A-46FE-BBC8-D28B7899AA77}" type="parTrans" cxnId="{BE3E1A77-6FC7-4C0F-B58D-E0B58729612D}">
      <dgm:prSet/>
      <dgm:spPr/>
      <dgm:t>
        <a:bodyPr/>
        <a:lstStyle/>
        <a:p>
          <a:endParaRPr lang="mn-MN" sz="1400"/>
        </a:p>
      </dgm:t>
    </dgm:pt>
    <dgm:pt modelId="{5BA0571D-89C7-4CD4-BC30-01EC8A834396}" type="sibTrans" cxnId="{BE3E1A77-6FC7-4C0F-B58D-E0B58729612D}">
      <dgm:prSet/>
      <dgm:spPr/>
      <dgm:t>
        <a:bodyPr/>
        <a:lstStyle/>
        <a:p>
          <a:endParaRPr lang="mn-MN" sz="1400"/>
        </a:p>
      </dgm:t>
    </dgm:pt>
    <dgm:pt modelId="{EEE83AD3-C0A5-4CD5-820B-20AA5B70204A}">
      <dgm:prSet phldrT="[Text]" custT="1"/>
      <dgm:spPr/>
      <dgm:t>
        <a:bodyPr/>
        <a:lstStyle/>
        <a:p>
          <a:pPr>
            <a:buFont typeface="Arial"/>
            <a:buChar char="•"/>
          </a:pPr>
          <a:r>
            <a:rPr lang="en-US" sz="1400">
              <a:latin typeface="Arial"/>
              <a:cs typeface="Arial"/>
            </a:rPr>
            <a:t>Data Integrity and Normalization Third Normal Form (3NF) Compliance:</a:t>
          </a:r>
          <a:endParaRPr lang="mn-MN" sz="1400">
            <a:latin typeface="Arial"/>
            <a:cs typeface="Arial"/>
          </a:endParaRPr>
        </a:p>
        <a:p>
          <a:r>
            <a:rPr lang="en-US" sz="1400">
              <a:latin typeface="Arial"/>
              <a:cs typeface="Arial"/>
            </a:rPr>
            <a:t>	Ensures data integrity, reduces redundancy, and maintains consistency.</a:t>
          </a:r>
          <a:endParaRPr lang="mn-MN" sz="1400">
            <a:latin typeface="Arial"/>
            <a:cs typeface="Arial"/>
          </a:endParaRPr>
        </a:p>
      </dgm:t>
    </dgm:pt>
    <dgm:pt modelId="{3768278E-3068-4B01-AF2C-9D86E89DDF5A}" type="parTrans" cxnId="{02965E90-6E6D-4B89-9849-A97ACF19EB1D}">
      <dgm:prSet/>
      <dgm:spPr/>
      <dgm:t>
        <a:bodyPr/>
        <a:lstStyle/>
        <a:p>
          <a:endParaRPr lang="mn-MN" sz="1400"/>
        </a:p>
      </dgm:t>
    </dgm:pt>
    <dgm:pt modelId="{AB1C8083-2F7E-4388-A3EC-55D68AF42A82}" type="sibTrans" cxnId="{02965E90-6E6D-4B89-9849-A97ACF19EB1D}">
      <dgm:prSet/>
      <dgm:spPr/>
      <dgm:t>
        <a:bodyPr/>
        <a:lstStyle/>
        <a:p>
          <a:endParaRPr lang="mn-MN" sz="1400"/>
        </a:p>
      </dgm:t>
    </dgm:pt>
    <dgm:pt modelId="{D7AEC848-B2E8-4F06-9335-624EF156C15D}">
      <dgm:prSet phldrT="[Text]" custT="1"/>
      <dgm:spPr/>
      <dgm:t>
        <a:bodyPr/>
        <a:lstStyle/>
        <a:p>
          <a:r>
            <a:rPr kumimoji="0" lang="en-US" altLang="mn-MN" sz="1400" b="0" i="0" u="none" strike="noStrike" cap="none" normalizeH="0" baseline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cs typeface="Arial"/>
            </a:rPr>
            <a:t>Implementation of SQL Views: Facilitates reusable queries, reducing repetitive query writing.</a:t>
          </a:r>
          <a:endParaRPr kumimoji="0" lang="mn-MN" altLang="mn-MN" sz="1400" b="0" i="0" u="none" strike="noStrike" cap="none" normalizeH="0" baseline="0">
            <a:ln/>
            <a:solidFill>
              <a:schemeClr val="tx1">
                <a:lumMod val="85000"/>
                <a:lumOff val="15000"/>
              </a:schemeClr>
            </a:solidFill>
            <a:effectLst/>
            <a:latin typeface="Arial"/>
            <a:cs typeface="Arial"/>
          </a:endParaRPr>
        </a:p>
        <a:p>
          <a:r>
            <a:rPr kumimoji="0" lang="en-US" altLang="mn-MN" sz="1400" b="0" i="0" u="none" strike="noStrike" cap="none" normalizeH="0" baseline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cs typeface="Arial"/>
            </a:rPr>
            <a:t>	Insights from Views: Ability to track monthly trip activity, payment trends, and driver 	performance.</a:t>
          </a:r>
          <a:endParaRPr kumimoji="0" lang="mn-MN" altLang="mn-MN" sz="1400" b="0" i="0" u="none" strike="noStrike" cap="none" normalizeH="0" baseline="0">
            <a:ln/>
            <a:solidFill>
              <a:schemeClr val="tx1">
                <a:lumMod val="85000"/>
                <a:lumOff val="15000"/>
              </a:schemeClr>
            </a:solidFill>
            <a:effectLst/>
            <a:latin typeface="Arial"/>
            <a:cs typeface="Arial"/>
          </a:endParaRPr>
        </a:p>
      </dgm:t>
    </dgm:pt>
    <dgm:pt modelId="{078F6FEC-3EBE-4062-A828-6F0867F4FC99}" type="parTrans" cxnId="{CE2B0E37-1FF7-44FA-90B3-A8BC08BE54DC}">
      <dgm:prSet/>
      <dgm:spPr/>
      <dgm:t>
        <a:bodyPr/>
        <a:lstStyle/>
        <a:p>
          <a:endParaRPr lang="mn-MN" sz="1400"/>
        </a:p>
      </dgm:t>
    </dgm:pt>
    <dgm:pt modelId="{853DDCB0-870F-4A94-84E7-C0641B99FD38}" type="sibTrans" cxnId="{CE2B0E37-1FF7-44FA-90B3-A8BC08BE54DC}">
      <dgm:prSet/>
      <dgm:spPr/>
      <dgm:t>
        <a:bodyPr/>
        <a:lstStyle/>
        <a:p>
          <a:endParaRPr lang="mn-MN" sz="1400"/>
        </a:p>
      </dgm:t>
    </dgm:pt>
    <dgm:pt modelId="{4D7546E5-B1FC-4F42-8AD6-F10209D940F0}" type="pres">
      <dgm:prSet presAssocID="{6B06328F-8FB8-434E-A649-10C76B4AA74A}" presName="linear" presStyleCnt="0">
        <dgm:presLayoutVars>
          <dgm:dir/>
          <dgm:animLvl val="lvl"/>
          <dgm:resizeHandles val="exact"/>
        </dgm:presLayoutVars>
      </dgm:prSet>
      <dgm:spPr/>
    </dgm:pt>
    <dgm:pt modelId="{36F5E1FB-3325-4279-823B-BA3588831D45}" type="pres">
      <dgm:prSet presAssocID="{6659E47B-EEDC-4939-8EC1-7E0A7D490477}" presName="parentLin" presStyleCnt="0"/>
      <dgm:spPr/>
    </dgm:pt>
    <dgm:pt modelId="{8ABAA795-46E8-45FA-A30F-62A519F6A9B5}" type="pres">
      <dgm:prSet presAssocID="{6659E47B-EEDC-4939-8EC1-7E0A7D490477}" presName="parentLeftMargin" presStyleLbl="node1" presStyleIdx="0" presStyleCnt="3"/>
      <dgm:spPr/>
    </dgm:pt>
    <dgm:pt modelId="{54917F74-6A0A-4637-812B-06BF5E15C2D0}" type="pres">
      <dgm:prSet presAssocID="{6659E47B-EEDC-4939-8EC1-7E0A7D490477}" presName="parentText" presStyleLbl="node1" presStyleIdx="0" presStyleCnt="3" custScaleX="142857" custScaleY="205354">
        <dgm:presLayoutVars>
          <dgm:chMax val="0"/>
          <dgm:bulletEnabled val="1"/>
        </dgm:presLayoutVars>
      </dgm:prSet>
      <dgm:spPr/>
    </dgm:pt>
    <dgm:pt modelId="{DFC82DFC-3899-427C-B84D-EAD25C8F0CDB}" type="pres">
      <dgm:prSet presAssocID="{6659E47B-EEDC-4939-8EC1-7E0A7D490477}" presName="negativeSpace" presStyleCnt="0"/>
      <dgm:spPr/>
    </dgm:pt>
    <dgm:pt modelId="{4DB40A8D-76FD-4D32-B9E1-A1C1C3C6305A}" type="pres">
      <dgm:prSet presAssocID="{6659E47B-EEDC-4939-8EC1-7E0A7D490477}" presName="childText" presStyleLbl="conFgAcc1" presStyleIdx="0" presStyleCnt="3">
        <dgm:presLayoutVars>
          <dgm:bulletEnabled val="1"/>
        </dgm:presLayoutVars>
      </dgm:prSet>
      <dgm:spPr/>
    </dgm:pt>
    <dgm:pt modelId="{1AF595AB-B080-4024-8324-6F30F893467A}" type="pres">
      <dgm:prSet presAssocID="{5BA0571D-89C7-4CD4-BC30-01EC8A834396}" presName="spaceBetweenRectangles" presStyleCnt="0"/>
      <dgm:spPr/>
    </dgm:pt>
    <dgm:pt modelId="{63E659E3-5BC1-4397-AAE9-9D324EBDC2AE}" type="pres">
      <dgm:prSet presAssocID="{EEE83AD3-C0A5-4CD5-820B-20AA5B70204A}" presName="parentLin" presStyleCnt="0"/>
      <dgm:spPr/>
    </dgm:pt>
    <dgm:pt modelId="{661F95E4-5F90-435A-A5FA-2E097332540D}" type="pres">
      <dgm:prSet presAssocID="{EEE83AD3-C0A5-4CD5-820B-20AA5B70204A}" presName="parentLeftMargin" presStyleLbl="node1" presStyleIdx="0" presStyleCnt="3"/>
      <dgm:spPr/>
    </dgm:pt>
    <dgm:pt modelId="{60DE06AA-9E20-457B-8F31-8DF465BEDAE2}" type="pres">
      <dgm:prSet presAssocID="{EEE83AD3-C0A5-4CD5-820B-20AA5B70204A}" presName="parentText" presStyleLbl="node1" presStyleIdx="1" presStyleCnt="3" custScaleX="142857" custScaleY="247194">
        <dgm:presLayoutVars>
          <dgm:chMax val="0"/>
          <dgm:bulletEnabled val="1"/>
        </dgm:presLayoutVars>
      </dgm:prSet>
      <dgm:spPr/>
    </dgm:pt>
    <dgm:pt modelId="{F8C5BB25-7345-418B-A726-11D0027AC0B5}" type="pres">
      <dgm:prSet presAssocID="{EEE83AD3-C0A5-4CD5-820B-20AA5B70204A}" presName="negativeSpace" presStyleCnt="0"/>
      <dgm:spPr/>
    </dgm:pt>
    <dgm:pt modelId="{B7E9835C-D50C-441E-B26B-6244DBAF4536}" type="pres">
      <dgm:prSet presAssocID="{EEE83AD3-C0A5-4CD5-820B-20AA5B70204A}" presName="childText" presStyleLbl="conFgAcc1" presStyleIdx="1" presStyleCnt="3">
        <dgm:presLayoutVars>
          <dgm:bulletEnabled val="1"/>
        </dgm:presLayoutVars>
      </dgm:prSet>
      <dgm:spPr/>
    </dgm:pt>
    <dgm:pt modelId="{CF5A3F10-13C9-4FEE-BDAC-59F0580FB7B2}" type="pres">
      <dgm:prSet presAssocID="{AB1C8083-2F7E-4388-A3EC-55D68AF42A82}" presName="spaceBetweenRectangles" presStyleCnt="0"/>
      <dgm:spPr/>
    </dgm:pt>
    <dgm:pt modelId="{00E12C88-9660-417F-A2BB-753C07B421B0}" type="pres">
      <dgm:prSet presAssocID="{D7AEC848-B2E8-4F06-9335-624EF156C15D}" presName="parentLin" presStyleCnt="0"/>
      <dgm:spPr/>
    </dgm:pt>
    <dgm:pt modelId="{F654A2D8-D7E2-45C1-A403-D8D8A12EA388}" type="pres">
      <dgm:prSet presAssocID="{D7AEC848-B2E8-4F06-9335-624EF156C15D}" presName="parentLeftMargin" presStyleLbl="node1" presStyleIdx="1" presStyleCnt="3"/>
      <dgm:spPr/>
    </dgm:pt>
    <dgm:pt modelId="{F79AD04E-3C95-4143-9961-B033F45340F2}" type="pres">
      <dgm:prSet presAssocID="{D7AEC848-B2E8-4F06-9335-624EF156C15D}" presName="parentText" presStyleLbl="node1" presStyleIdx="2" presStyleCnt="3" custScaleX="142857" custScaleY="365901" custLinFactNeighborX="-14516" custLinFactNeighborY="-19984">
        <dgm:presLayoutVars>
          <dgm:chMax val="0"/>
          <dgm:bulletEnabled val="1"/>
        </dgm:presLayoutVars>
      </dgm:prSet>
      <dgm:spPr/>
    </dgm:pt>
    <dgm:pt modelId="{69C850C1-3142-43E3-823F-982D73AB53F0}" type="pres">
      <dgm:prSet presAssocID="{D7AEC848-B2E8-4F06-9335-624EF156C15D}" presName="negativeSpace" presStyleCnt="0"/>
      <dgm:spPr/>
    </dgm:pt>
    <dgm:pt modelId="{4893FE3F-C6C8-4635-B0A0-9BFA64E7580B}" type="pres">
      <dgm:prSet presAssocID="{D7AEC848-B2E8-4F06-9335-624EF156C1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5F2811-EAC5-4068-A4C4-0C0D85AC311B}" type="presOf" srcId="{6B06328F-8FB8-434E-A649-10C76B4AA74A}" destId="{4D7546E5-B1FC-4F42-8AD6-F10209D940F0}" srcOrd="0" destOrd="0" presId="urn:microsoft.com/office/officeart/2005/8/layout/list1"/>
    <dgm:cxn modelId="{CE2B0E37-1FF7-44FA-90B3-A8BC08BE54DC}" srcId="{6B06328F-8FB8-434E-A649-10C76B4AA74A}" destId="{D7AEC848-B2E8-4F06-9335-624EF156C15D}" srcOrd="2" destOrd="0" parTransId="{078F6FEC-3EBE-4062-A828-6F0867F4FC99}" sibTransId="{853DDCB0-870F-4A94-84E7-C0641B99FD38}"/>
    <dgm:cxn modelId="{BE3E1A77-6FC7-4C0F-B58D-E0B58729612D}" srcId="{6B06328F-8FB8-434E-A649-10C76B4AA74A}" destId="{6659E47B-EEDC-4939-8EC1-7E0A7D490477}" srcOrd="0" destOrd="0" parTransId="{16A8B5ED-E59A-46FE-BBC8-D28B7899AA77}" sibTransId="{5BA0571D-89C7-4CD4-BC30-01EC8A834396}"/>
    <dgm:cxn modelId="{DB708B7B-1334-4B14-9EF1-5661D2EA613E}" type="presOf" srcId="{D7AEC848-B2E8-4F06-9335-624EF156C15D}" destId="{F654A2D8-D7E2-45C1-A403-D8D8A12EA388}" srcOrd="0" destOrd="0" presId="urn:microsoft.com/office/officeart/2005/8/layout/list1"/>
    <dgm:cxn modelId="{02965E90-6E6D-4B89-9849-A97ACF19EB1D}" srcId="{6B06328F-8FB8-434E-A649-10C76B4AA74A}" destId="{EEE83AD3-C0A5-4CD5-820B-20AA5B70204A}" srcOrd="1" destOrd="0" parTransId="{3768278E-3068-4B01-AF2C-9D86E89DDF5A}" sibTransId="{AB1C8083-2F7E-4388-A3EC-55D68AF42A82}"/>
    <dgm:cxn modelId="{117CBAA3-419B-4061-89C3-3E503D829084}" type="presOf" srcId="{D7AEC848-B2E8-4F06-9335-624EF156C15D}" destId="{F79AD04E-3C95-4143-9961-B033F45340F2}" srcOrd="1" destOrd="0" presId="urn:microsoft.com/office/officeart/2005/8/layout/list1"/>
    <dgm:cxn modelId="{763BEFB9-CE4B-4772-BDBF-67A4A0C68F55}" type="presOf" srcId="{6659E47B-EEDC-4939-8EC1-7E0A7D490477}" destId="{54917F74-6A0A-4637-812B-06BF5E15C2D0}" srcOrd="1" destOrd="0" presId="urn:microsoft.com/office/officeart/2005/8/layout/list1"/>
    <dgm:cxn modelId="{332A47E6-0A44-4745-A81E-835B3477BAE2}" type="presOf" srcId="{EEE83AD3-C0A5-4CD5-820B-20AA5B70204A}" destId="{661F95E4-5F90-435A-A5FA-2E097332540D}" srcOrd="0" destOrd="0" presId="urn:microsoft.com/office/officeart/2005/8/layout/list1"/>
    <dgm:cxn modelId="{676071E6-B1B6-4321-BEFF-9F02D7E2E6AC}" type="presOf" srcId="{EEE83AD3-C0A5-4CD5-820B-20AA5B70204A}" destId="{60DE06AA-9E20-457B-8F31-8DF465BEDAE2}" srcOrd="1" destOrd="0" presId="urn:microsoft.com/office/officeart/2005/8/layout/list1"/>
    <dgm:cxn modelId="{4A71C6EF-B64F-42CA-9BEB-6B4B8205B44A}" type="presOf" srcId="{6659E47B-EEDC-4939-8EC1-7E0A7D490477}" destId="{8ABAA795-46E8-45FA-A30F-62A519F6A9B5}" srcOrd="0" destOrd="0" presId="urn:microsoft.com/office/officeart/2005/8/layout/list1"/>
    <dgm:cxn modelId="{33DB6434-B1C6-4918-B32A-C60F2D97CF30}" type="presParOf" srcId="{4D7546E5-B1FC-4F42-8AD6-F10209D940F0}" destId="{36F5E1FB-3325-4279-823B-BA3588831D45}" srcOrd="0" destOrd="0" presId="urn:microsoft.com/office/officeart/2005/8/layout/list1"/>
    <dgm:cxn modelId="{73681A12-2849-40D8-B539-92005FBEE52A}" type="presParOf" srcId="{36F5E1FB-3325-4279-823B-BA3588831D45}" destId="{8ABAA795-46E8-45FA-A30F-62A519F6A9B5}" srcOrd="0" destOrd="0" presId="urn:microsoft.com/office/officeart/2005/8/layout/list1"/>
    <dgm:cxn modelId="{34EEA53C-35AE-4B73-8DDA-3C84AEE130F2}" type="presParOf" srcId="{36F5E1FB-3325-4279-823B-BA3588831D45}" destId="{54917F74-6A0A-4637-812B-06BF5E15C2D0}" srcOrd="1" destOrd="0" presId="urn:microsoft.com/office/officeart/2005/8/layout/list1"/>
    <dgm:cxn modelId="{9BF84C7B-9089-4D96-8963-1D75D5B556C9}" type="presParOf" srcId="{4D7546E5-B1FC-4F42-8AD6-F10209D940F0}" destId="{DFC82DFC-3899-427C-B84D-EAD25C8F0CDB}" srcOrd="1" destOrd="0" presId="urn:microsoft.com/office/officeart/2005/8/layout/list1"/>
    <dgm:cxn modelId="{EA6BB2EB-F3A5-455A-878A-DB12AB32AF6F}" type="presParOf" srcId="{4D7546E5-B1FC-4F42-8AD6-F10209D940F0}" destId="{4DB40A8D-76FD-4D32-B9E1-A1C1C3C6305A}" srcOrd="2" destOrd="0" presId="urn:microsoft.com/office/officeart/2005/8/layout/list1"/>
    <dgm:cxn modelId="{CA167811-7B41-4CE9-A4D2-A67EB84EA639}" type="presParOf" srcId="{4D7546E5-B1FC-4F42-8AD6-F10209D940F0}" destId="{1AF595AB-B080-4024-8324-6F30F893467A}" srcOrd="3" destOrd="0" presId="urn:microsoft.com/office/officeart/2005/8/layout/list1"/>
    <dgm:cxn modelId="{04BE70C3-B880-4327-85B5-774A8AADECDC}" type="presParOf" srcId="{4D7546E5-B1FC-4F42-8AD6-F10209D940F0}" destId="{63E659E3-5BC1-4397-AAE9-9D324EBDC2AE}" srcOrd="4" destOrd="0" presId="urn:microsoft.com/office/officeart/2005/8/layout/list1"/>
    <dgm:cxn modelId="{8B465144-9CD8-49AA-A10B-B69071BBDA31}" type="presParOf" srcId="{63E659E3-5BC1-4397-AAE9-9D324EBDC2AE}" destId="{661F95E4-5F90-435A-A5FA-2E097332540D}" srcOrd="0" destOrd="0" presId="urn:microsoft.com/office/officeart/2005/8/layout/list1"/>
    <dgm:cxn modelId="{50DF9F01-B5A4-40AE-B2A8-BCBD47AD9B73}" type="presParOf" srcId="{63E659E3-5BC1-4397-AAE9-9D324EBDC2AE}" destId="{60DE06AA-9E20-457B-8F31-8DF465BEDAE2}" srcOrd="1" destOrd="0" presId="urn:microsoft.com/office/officeart/2005/8/layout/list1"/>
    <dgm:cxn modelId="{814C4277-4F72-41C1-B147-99CC44875643}" type="presParOf" srcId="{4D7546E5-B1FC-4F42-8AD6-F10209D940F0}" destId="{F8C5BB25-7345-418B-A726-11D0027AC0B5}" srcOrd="5" destOrd="0" presId="urn:microsoft.com/office/officeart/2005/8/layout/list1"/>
    <dgm:cxn modelId="{2EBA842F-E8B9-4101-A9E6-5A4C0D980AD4}" type="presParOf" srcId="{4D7546E5-B1FC-4F42-8AD6-F10209D940F0}" destId="{B7E9835C-D50C-441E-B26B-6244DBAF4536}" srcOrd="6" destOrd="0" presId="urn:microsoft.com/office/officeart/2005/8/layout/list1"/>
    <dgm:cxn modelId="{D45640C4-6C6D-4EF9-84E9-755A91E7A24C}" type="presParOf" srcId="{4D7546E5-B1FC-4F42-8AD6-F10209D940F0}" destId="{CF5A3F10-13C9-4FEE-BDAC-59F0580FB7B2}" srcOrd="7" destOrd="0" presId="urn:microsoft.com/office/officeart/2005/8/layout/list1"/>
    <dgm:cxn modelId="{562C82C7-A4CD-48C1-BECC-FFD487CBA48E}" type="presParOf" srcId="{4D7546E5-B1FC-4F42-8AD6-F10209D940F0}" destId="{00E12C88-9660-417F-A2BB-753C07B421B0}" srcOrd="8" destOrd="0" presId="urn:microsoft.com/office/officeart/2005/8/layout/list1"/>
    <dgm:cxn modelId="{0E2AAEDA-3186-442A-9E22-D8A17D42E0C1}" type="presParOf" srcId="{00E12C88-9660-417F-A2BB-753C07B421B0}" destId="{F654A2D8-D7E2-45C1-A403-D8D8A12EA388}" srcOrd="0" destOrd="0" presId="urn:microsoft.com/office/officeart/2005/8/layout/list1"/>
    <dgm:cxn modelId="{F6184E0A-A799-4A55-8947-EFFB530EC576}" type="presParOf" srcId="{00E12C88-9660-417F-A2BB-753C07B421B0}" destId="{F79AD04E-3C95-4143-9961-B033F45340F2}" srcOrd="1" destOrd="0" presId="urn:microsoft.com/office/officeart/2005/8/layout/list1"/>
    <dgm:cxn modelId="{200E2C8E-751A-4B27-B90D-4772681AEB93}" type="presParOf" srcId="{4D7546E5-B1FC-4F42-8AD6-F10209D940F0}" destId="{69C850C1-3142-43E3-823F-982D73AB53F0}" srcOrd="9" destOrd="0" presId="urn:microsoft.com/office/officeart/2005/8/layout/list1"/>
    <dgm:cxn modelId="{4618DCF2-1D34-4ED2-B7F7-742F2B088A95}" type="presParOf" srcId="{4D7546E5-B1FC-4F42-8AD6-F10209D940F0}" destId="{4893FE3F-C6C8-4635-B0A0-9BFA64E758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67836-5199-4778-AF3A-D4C935D2513C}">
      <dsp:nvSpPr>
        <dsp:cNvPr id="0" name=""/>
        <dsp:cNvSpPr/>
      </dsp:nvSpPr>
      <dsp:spPr>
        <a:xfrm rot="5400000">
          <a:off x="-258735" y="260761"/>
          <a:ext cx="1724905" cy="120743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Database creation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605742"/>
        <a:ext cx="1207433" cy="517472"/>
      </dsp:txXfrm>
    </dsp:sp>
    <dsp:sp modelId="{D4D2F8FF-EFCA-44D4-9114-D94E39E6D496}">
      <dsp:nvSpPr>
        <dsp:cNvPr id="0" name=""/>
        <dsp:cNvSpPr/>
      </dsp:nvSpPr>
      <dsp:spPr>
        <a:xfrm rot="5400000">
          <a:off x="3658628" y="-2449168"/>
          <a:ext cx="1121188" cy="60235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kumimoji="0" lang="en-US" altLang="mn-MN" sz="1600" b="0" i="0" u="none" strike="noStrike" kern="1200" cap="none" normalizeH="0" baseline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11 interrelated tables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Used Python to generate fake data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7434" y="56758"/>
        <a:ext cx="5968845" cy="1011724"/>
      </dsp:txXfrm>
    </dsp:sp>
    <dsp:sp modelId="{D95A0604-B810-4709-9AE9-184687040E60}">
      <dsp:nvSpPr>
        <dsp:cNvPr id="0" name=""/>
        <dsp:cNvSpPr/>
      </dsp:nvSpPr>
      <dsp:spPr>
        <a:xfrm rot="5400000">
          <a:off x="-258735" y="1792895"/>
          <a:ext cx="1724905" cy="120743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Data manipulation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2137876"/>
        <a:ext cx="1207433" cy="517472"/>
      </dsp:txXfrm>
    </dsp:sp>
    <dsp:sp modelId="{9D4ACF24-1AA6-4353-84AB-F987719C8281}">
      <dsp:nvSpPr>
        <dsp:cNvPr id="0" name=""/>
        <dsp:cNvSpPr/>
      </dsp:nvSpPr>
      <dsp:spPr>
        <a:xfrm rot="5400000">
          <a:off x="3658628" y="-917034"/>
          <a:ext cx="1121188" cy="60235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mn-MN" sz="1600" b="0" i="0" u="none" strike="noStrike" kern="1200" cap="none" normalizeH="0" baseline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Inserting data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Updating data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Deleting data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7434" y="1588892"/>
        <a:ext cx="5968845" cy="1011724"/>
      </dsp:txXfrm>
    </dsp:sp>
    <dsp:sp modelId="{DFFB7760-C85A-44D2-B211-B35BEE5F4879}">
      <dsp:nvSpPr>
        <dsp:cNvPr id="0" name=""/>
        <dsp:cNvSpPr/>
      </dsp:nvSpPr>
      <dsp:spPr>
        <a:xfrm rot="5400000">
          <a:off x="-258735" y="3325029"/>
          <a:ext cx="1724905" cy="120743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Data retrieval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3670010"/>
        <a:ext cx="1207433" cy="517472"/>
      </dsp:txXfrm>
    </dsp:sp>
    <dsp:sp modelId="{116D5CBE-3096-424C-9741-D20F1DF8D715}">
      <dsp:nvSpPr>
        <dsp:cNvPr id="0" name=""/>
        <dsp:cNvSpPr/>
      </dsp:nvSpPr>
      <dsp:spPr>
        <a:xfrm rot="5400000">
          <a:off x="3658628" y="615099"/>
          <a:ext cx="1121188" cy="60235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Aggregation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Subquery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CTE, multiple CTE’s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View</a:t>
          </a:r>
          <a:endParaRPr lang="mn-MN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7434" y="3121025"/>
        <a:ext cx="5968845" cy="1011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40A8D-76FD-4D32-B9E1-A1C1C3C6305A}">
      <dsp:nvSpPr>
        <dsp:cNvPr id="0" name=""/>
        <dsp:cNvSpPr/>
      </dsp:nvSpPr>
      <dsp:spPr>
        <a:xfrm>
          <a:off x="0" y="854699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7F74-6A0A-4637-812B-06BF5E15C2D0}">
      <dsp:nvSpPr>
        <dsp:cNvPr id="0" name=""/>
        <dsp:cNvSpPr/>
      </dsp:nvSpPr>
      <dsp:spPr>
        <a:xfrm>
          <a:off x="386953" y="120931"/>
          <a:ext cx="7739054" cy="96992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400" kern="12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Comprehensive and Well-Structured Design: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	11 interconnected tables.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rPr>
            <a:t>	Efficient management of core data entities, such as customers, drivers, vehicles, 	payments, and trip history.</a:t>
          </a:r>
          <a:endParaRPr lang="mn-MN" sz="1400" kern="1200"/>
        </a:p>
      </dsp:txBody>
      <dsp:txXfrm>
        <a:off x="434301" y="168279"/>
        <a:ext cx="7644358" cy="875232"/>
      </dsp:txXfrm>
    </dsp:sp>
    <dsp:sp modelId="{B7E9835C-D50C-441E-B26B-6244DBAF4536}">
      <dsp:nvSpPr>
        <dsp:cNvPr id="0" name=""/>
        <dsp:cNvSpPr/>
      </dsp:nvSpPr>
      <dsp:spPr>
        <a:xfrm>
          <a:off x="0" y="2275686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E06AA-9E20-457B-8F31-8DF465BEDAE2}">
      <dsp:nvSpPr>
        <dsp:cNvPr id="0" name=""/>
        <dsp:cNvSpPr/>
      </dsp:nvSpPr>
      <dsp:spPr>
        <a:xfrm>
          <a:off x="386953" y="1344299"/>
          <a:ext cx="7739054" cy="1167546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400" kern="1200">
              <a:latin typeface="Arial"/>
              <a:cs typeface="Arial"/>
            </a:rPr>
            <a:t>Data Integrity and Normalization Third Normal Form (3NF) Compliance:</a:t>
          </a:r>
          <a:endParaRPr lang="mn-MN" sz="1400" kern="1200">
            <a:latin typeface="Arial"/>
            <a:cs typeface="Arial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cs typeface="Arial"/>
            </a:rPr>
            <a:t>	Ensures data integrity, reduces redundancy, and maintains consistency.</a:t>
          </a:r>
          <a:endParaRPr lang="mn-MN" sz="1400" kern="1200">
            <a:latin typeface="Arial"/>
            <a:cs typeface="Arial"/>
          </a:endParaRPr>
        </a:p>
      </dsp:txBody>
      <dsp:txXfrm>
        <a:off x="443948" y="1401294"/>
        <a:ext cx="7625064" cy="1053556"/>
      </dsp:txXfrm>
    </dsp:sp>
    <dsp:sp modelId="{4893FE3F-C6C8-4635-B0A0-9BFA64E7580B}">
      <dsp:nvSpPr>
        <dsp:cNvPr id="0" name=""/>
        <dsp:cNvSpPr/>
      </dsp:nvSpPr>
      <dsp:spPr>
        <a:xfrm>
          <a:off x="0" y="425735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AD04E-3C95-4143-9961-B033F45340F2}">
      <dsp:nvSpPr>
        <dsp:cNvPr id="0" name=""/>
        <dsp:cNvSpPr/>
      </dsp:nvSpPr>
      <dsp:spPr>
        <a:xfrm>
          <a:off x="330783" y="2670898"/>
          <a:ext cx="7739054" cy="172822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mn-MN" sz="1400" b="0" i="0" u="none" strike="noStrike" kern="1200" cap="none" normalizeH="0" baseline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cs typeface="Arial"/>
            </a:rPr>
            <a:t>Implementation of SQL Views: Facilitates reusable queries, reducing repetitive query writing.</a:t>
          </a:r>
          <a:endParaRPr kumimoji="0" lang="mn-MN" altLang="mn-MN" sz="1400" b="0" i="0" u="none" strike="noStrike" kern="1200" cap="none" normalizeH="0" baseline="0">
            <a:ln/>
            <a:solidFill>
              <a:schemeClr val="tx1">
                <a:lumMod val="85000"/>
                <a:lumOff val="15000"/>
              </a:schemeClr>
            </a:solidFill>
            <a:effectLst/>
            <a:latin typeface="Arial"/>
            <a:cs typeface="Arial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mn-MN" sz="1400" b="0" i="0" u="none" strike="noStrike" kern="1200" cap="none" normalizeH="0" baseline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cs typeface="Arial"/>
            </a:rPr>
            <a:t>	Insights from Views: Ability to track monthly trip activity, payment trends, and driver 	performance.</a:t>
          </a:r>
          <a:endParaRPr kumimoji="0" lang="mn-MN" altLang="mn-MN" sz="1400" b="0" i="0" u="none" strike="noStrike" kern="1200" cap="none" normalizeH="0" baseline="0">
            <a:ln/>
            <a:solidFill>
              <a:schemeClr val="tx1">
                <a:lumMod val="85000"/>
                <a:lumOff val="15000"/>
              </a:schemeClr>
            </a:solidFill>
            <a:effectLst/>
            <a:latin typeface="Arial"/>
            <a:cs typeface="Arial"/>
          </a:endParaRPr>
        </a:p>
      </dsp:txBody>
      <dsp:txXfrm>
        <a:off x="415148" y="2755263"/>
        <a:ext cx="7570324" cy="155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41A83-330A-488C-BE4A-64840CABFE76}" type="datetimeFigureOut">
              <a:rPr lang="mn-MN" smtClean="0"/>
              <a:t>2025.05.13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n-M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F3C4-B332-46DD-8995-A29A347FD07C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2172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1884-4D62-8140-68D4-C8F46A8C0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5B4CE-9C01-A190-4BA4-1E6AD5D31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9B199-6B08-0DE8-5345-20256F33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A2296-3F98-DA7E-09D3-ABFCF66DB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43859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16640-908E-0429-AD33-9F887ADA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011165-E445-C18A-A8F4-35E148C8C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A72A7-FA11-199C-9C6C-8D13466E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88BB0-F430-2F93-CBDF-7C4E055E1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3438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E6C8D-9C7B-17E5-BA82-8A6606B2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FC0D8-F78A-2AA7-A977-3CAE6EE2B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76732-CB94-B17F-CD51-55358E796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D17D-B984-39DE-31B8-3CEDC582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89695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0223-714B-721E-1D79-6746E3CD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E65C0-27BA-D19F-30FB-D747D557D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A7AD2-E01B-F618-620A-A0206896C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04329-8B09-ABE7-19A5-70F6C8753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34810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9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80805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5D49-1CBE-FFFB-85AF-61599BA2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E4EC9-6125-8C49-7E7B-03509F5CA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CB038-00AF-417A-6F43-4C2205EFB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35E2B-6C78-3AD2-20D2-B2DE732BF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10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63966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B9610-5A27-BD10-84A6-56B979C4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9C715-621F-1013-3471-2C5D41AE8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F40DA-FF01-D98F-B9E4-74A7E1433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58473-4A3A-DBB7-C538-85BDEFE0A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11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45362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17D6-4AB8-335A-DD0D-039B55FB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BD2A7-B3C5-5973-A7D9-821C1A923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0973-A3DA-7C7D-947D-3B0FBFDC4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7725-1257-3BA4-BA16-6D2068E7B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12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3608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79FE-D50D-B7C2-2758-B591B82D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07EE9-CA8D-49CA-69E5-935559E61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25F26-105E-2DEA-AA00-CC41C2F49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0095-B1D8-F895-7E53-14F17165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F3C4-B332-46DD-8995-A29A347FD07C}" type="slidenum">
              <a:rPr lang="mn-MN" smtClean="0"/>
              <a:t>13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12686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FAC-6693-BF16-38C0-FA4F916FF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9CB25-DF56-58C0-EBC6-DE5CA738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5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DF8E-80B6-76BD-D9A3-7F53FA47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25"/>
            <a:ext cx="9156700" cy="5873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DA30-DC58-8398-08D5-43F35E1E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67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834941-83E5-20E6-7517-B6AC2D83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1591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B1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OPTIONAL SECTION NAME</a:t>
            </a:r>
          </a:p>
        </p:txBody>
      </p:sp>
    </p:spTree>
    <p:extLst>
      <p:ext uri="{BB962C8B-B14F-4D97-AF65-F5344CB8AC3E}">
        <p14:creationId xmlns:p14="http://schemas.microsoft.com/office/powerpoint/2010/main" val="87498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6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9D7-6672-8628-1BF0-14EEDB97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8738"/>
            <a:ext cx="5840412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0AC20-23D3-6D4B-C919-FFCFE523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5065712" cy="438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F9743-313B-14ED-1392-BABF6A65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49462"/>
            <a:ext cx="393223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56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aterfall with a large body of water&#10;&#10;Description automatically generated">
            <a:extLst>
              <a:ext uri="{FF2B5EF4-FFF2-40B4-BE49-F238E27FC236}">
                <a16:creationId xmlns:a16="http://schemas.microsoft.com/office/drawing/2014/main" id="{C8B88B7B-9DB3-11CC-B77A-0982193A97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0582B30-8681-7750-DE89-FDBF7DAA1147}"/>
              </a:ext>
            </a:extLst>
          </p:cNvPr>
          <p:cNvSpPr txBox="1">
            <a:spLocks/>
          </p:cNvSpPr>
          <p:nvPr/>
        </p:nvSpPr>
        <p:spPr>
          <a:xfrm>
            <a:off x="2298832" y="4652156"/>
            <a:ext cx="10307116" cy="81580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1" dirty="0">
                <a:solidFill>
                  <a:srgbClr val="005687"/>
                </a:solidFill>
                <a:ea typeface="+mn-lt"/>
                <a:cs typeface="+mn-lt"/>
              </a:rPr>
              <a:t>TAXI APPLICATION DATABASE</a:t>
            </a:r>
            <a:endParaRPr lang="en-US" sz="3600" i="1" dirty="0">
              <a:solidFill>
                <a:srgbClr val="005687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400" i="1" dirty="0">
              <a:solidFill>
                <a:srgbClr val="00568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005687"/>
                </a:solidFill>
                <a:ea typeface="+mn-lt"/>
                <a:cs typeface="+mn-lt"/>
              </a:rPr>
              <a:t>Shristi Duwadi (Student ID - NF1000995)</a:t>
            </a:r>
          </a:p>
          <a:p>
            <a:pPr marL="0" indent="0">
              <a:buNone/>
            </a:pPr>
            <a:endParaRPr lang="en-US" sz="3600" i="1" dirty="0">
              <a:solidFill>
                <a:srgbClr val="005687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ea typeface="+mn-lt"/>
              <a:cs typeface="+mn-lt"/>
            </a:endParaRPr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ED8D039-3E74-D5A1-4FBC-461B93BC52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431" y="2300444"/>
            <a:ext cx="7474360" cy="225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9F7B0-8FF5-2199-353E-A9F7A34899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317" b="29406"/>
          <a:stretch/>
        </p:blipFill>
        <p:spPr>
          <a:xfrm>
            <a:off x="-713363" y="0"/>
            <a:ext cx="2372764" cy="1797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C1939-2AC5-877B-95C1-5AA0F8BF1B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52"/>
          <a:stretch/>
        </p:blipFill>
        <p:spPr>
          <a:xfrm>
            <a:off x="639431" y="5060062"/>
            <a:ext cx="1019970" cy="1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8E76-6097-0709-CA72-1FB24F12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1FBD-083D-34B0-8668-C9E572D3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Retrieval-driver</a:t>
            </a:r>
            <a:endParaRPr lang="mn-M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F9CD8-2CE4-041F-7AD0-B8876331D02D}"/>
              </a:ext>
            </a:extLst>
          </p:cNvPr>
          <p:cNvSpPr txBox="1"/>
          <p:nvPr/>
        </p:nvSpPr>
        <p:spPr>
          <a:xfrm>
            <a:off x="973394" y="1946787"/>
            <a:ext cx="843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Top 10</a:t>
            </a:r>
            <a:r>
              <a:rPr lang="en-CA" sz="18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drivers with the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amount of payment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their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score</a:t>
            </a:r>
            <a:r>
              <a:rPr lang="en-CA" sz="18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compared to the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average score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score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general.</a:t>
            </a:r>
            <a:endParaRPr lang="mn-M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121532-03B5-372A-8F97-5B41ED4CA4BC}"/>
              </a:ext>
            </a:extLst>
          </p:cNvPr>
          <p:cNvGrpSpPr/>
          <p:nvPr/>
        </p:nvGrpSpPr>
        <p:grpSpPr>
          <a:xfrm>
            <a:off x="100784" y="2813687"/>
            <a:ext cx="6727722" cy="3870222"/>
            <a:chOff x="498987" y="2870117"/>
            <a:chExt cx="7437840" cy="45968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A7E4B-6922-2B48-D816-9732F24A9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87" y="2870117"/>
              <a:ext cx="4572000" cy="28098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6067C5-1B72-B0C1-2078-8BBEDA727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202" y="5619113"/>
              <a:ext cx="7286625" cy="18478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D3AF9-3086-0729-72AB-5A43340F6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787" y="2870117"/>
            <a:ext cx="6374989" cy="18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97C2-7825-3406-0EDF-6991F93E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E0E-35F4-2603-82E1-3E11F3CA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Retrieval-customer</a:t>
            </a:r>
            <a:endParaRPr lang="mn-MN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66A352B-9E41-066E-7F3E-60A64B7B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7626"/>
            <a:ext cx="4410075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F4ECE-8072-DA71-095C-DE493887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0" y="3541262"/>
            <a:ext cx="4667250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FBA7C-BA02-E567-0F22-5B326F57E388}"/>
              </a:ext>
            </a:extLst>
          </p:cNvPr>
          <p:cNvSpPr txBox="1"/>
          <p:nvPr/>
        </p:nvSpPr>
        <p:spPr>
          <a:xfrm>
            <a:off x="973394" y="1946787"/>
            <a:ext cx="843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find out the loyal customers, we retrieved the 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top 10 customers with the highest number of trips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we included the 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score given to drivers 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received from the drivers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as well.</a:t>
            </a:r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00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793C-BA25-1CFE-48D0-00F935EB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A715-E64C-CC0A-A24F-8FA8D809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Retrieval-trips</a:t>
            </a:r>
            <a:endParaRPr lang="mn-M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670C-13B9-4F03-E4AB-442680F0FE46}"/>
              </a:ext>
            </a:extLst>
          </p:cNvPr>
          <p:cNvSpPr txBox="1"/>
          <p:nvPr/>
        </p:nvSpPr>
        <p:spPr>
          <a:xfrm>
            <a:off x="973394" y="1946787"/>
            <a:ext cx="84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umber of trips 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the 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total amount 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 payments made </a:t>
            </a:r>
            <a:r>
              <a:rPr lang="en-US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month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mn-M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5AD78-ADCC-EFD8-3639-C5BCF5D6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8" y="3041567"/>
            <a:ext cx="4619625" cy="301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2C68F-5C7B-5675-3467-9C552D3F2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50" y="2870117"/>
            <a:ext cx="4133850" cy="3190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BBA889-05A9-415D-7C46-40F73CBF4B5A}"/>
              </a:ext>
            </a:extLst>
          </p:cNvPr>
          <p:cNvSpPr/>
          <p:nvPr/>
        </p:nvSpPr>
        <p:spPr>
          <a:xfrm>
            <a:off x="5861050" y="2765207"/>
            <a:ext cx="20440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21995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8C74-39C3-0AC1-0D10-AFDC05DE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E550-93D8-8A33-02BC-F27840DD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mn-M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23CB2D5-E3A7-7142-4CF3-DE30E6655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689983"/>
              </p:ext>
            </p:extLst>
          </p:nvPr>
        </p:nvGraphicFramePr>
        <p:xfrm>
          <a:off x="1397819" y="1860857"/>
          <a:ext cx="8128000" cy="478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9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EDE4-B1FD-241B-057D-142EDF9C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D399-3538-D016-886D-22F2E545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mn-M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D2B44F-A631-C6AA-CBB0-BBFC86431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632446"/>
              </p:ext>
            </p:extLst>
          </p:nvPr>
        </p:nvGraphicFramePr>
        <p:xfrm>
          <a:off x="1809749" y="1887792"/>
          <a:ext cx="7231011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0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98127-60BA-5825-7999-0A732358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E90A-9A1A-68C4-3EC3-3E40BBD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creation</a:t>
            </a:r>
            <a:endParaRPr lang="mn-M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182C1-BE0B-13BA-E4FC-E0A574706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66985"/>
              </p:ext>
            </p:extLst>
          </p:nvPr>
        </p:nvGraphicFramePr>
        <p:xfrm>
          <a:off x="1774734" y="2190901"/>
          <a:ext cx="6685924" cy="3882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286">
                  <a:extLst>
                    <a:ext uri="{9D8B030D-6E8A-4147-A177-3AD203B41FA5}">
                      <a16:colId xmlns:a16="http://schemas.microsoft.com/office/drawing/2014/main" val="2770180266"/>
                    </a:ext>
                  </a:extLst>
                </a:gridCol>
                <a:gridCol w="1759973">
                  <a:extLst>
                    <a:ext uri="{9D8B030D-6E8A-4147-A177-3AD203B41FA5}">
                      <a16:colId xmlns:a16="http://schemas.microsoft.com/office/drawing/2014/main" val="626606817"/>
                    </a:ext>
                  </a:extLst>
                </a:gridCol>
                <a:gridCol w="3829665">
                  <a:extLst>
                    <a:ext uri="{9D8B030D-6E8A-4147-A177-3AD203B41FA5}">
                      <a16:colId xmlns:a16="http://schemas.microsoft.com/office/drawing/2014/main" val="1056937031"/>
                    </a:ext>
                  </a:extLst>
                </a:gridCol>
              </a:tblGrid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Order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Table name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Description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849835133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vehicle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Information about each vehicle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467772154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2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status_person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Status of a user: active, inactive or suspended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444678181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dni_type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Identity document type: passport, ID, driver’s license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719330052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4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account_user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Account user information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610571386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5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score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Drivers’ and customers’ score of each trip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155994544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6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payment_method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 method choices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482195936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7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location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Route of each trip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100526814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8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 information of each trip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615944641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9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driver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Driver information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315313367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10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customer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Customer information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728996873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11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trip_history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Trip history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33519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0406-E0D3-16B1-6AEE-8444379B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6EE-61AF-88BC-6C6A-ED45DE95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creation</a:t>
            </a:r>
            <a:endParaRPr lang="mn-M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4F77F-76F7-D2B1-DE3A-D3D52E33C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51" y="2025138"/>
            <a:ext cx="5943600" cy="44005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94E9B3-4B6B-6649-963D-ED09916D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39442"/>
              </p:ext>
            </p:extLst>
          </p:nvPr>
        </p:nvGraphicFramePr>
        <p:xfrm>
          <a:off x="314644" y="2025139"/>
          <a:ext cx="3564182" cy="3882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001">
                  <a:extLst>
                    <a:ext uri="{9D8B030D-6E8A-4147-A177-3AD203B41FA5}">
                      <a16:colId xmlns:a16="http://schemas.microsoft.com/office/drawing/2014/main" val="2770180266"/>
                    </a:ext>
                  </a:extLst>
                </a:gridCol>
                <a:gridCol w="2196181">
                  <a:extLst>
                    <a:ext uri="{9D8B030D-6E8A-4147-A177-3AD203B41FA5}">
                      <a16:colId xmlns:a16="http://schemas.microsoft.com/office/drawing/2014/main" val="626606817"/>
                    </a:ext>
                  </a:extLst>
                </a:gridCol>
              </a:tblGrid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Order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Table name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849835133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vehicle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467772154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2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status_person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444678181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dni_type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719330052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4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account_user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610571386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5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score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155994544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6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payment_method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2482195936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7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location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100526814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8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615944641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9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driver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1315313367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10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customer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728996873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11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</a:pPr>
                      <a:r>
                        <a:rPr lang="en-CA" sz="1200" err="1">
                          <a:effectLst/>
                        </a:rPr>
                        <a:t>trip_history</a:t>
                      </a:r>
                      <a:endParaRPr lang="mn-M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54" marR="50454" marT="0" marB="0" anchor="ctr"/>
                </a:tc>
                <a:extLst>
                  <a:ext uri="{0D108BD9-81ED-4DB2-BD59-A6C34878D82A}">
                    <a16:rowId xmlns:a16="http://schemas.microsoft.com/office/drawing/2014/main" val="333519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63161-0C7A-B441-F57F-85754789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3805-8148-1278-6D11-7A80131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creation on Python</a:t>
            </a:r>
            <a:endParaRPr lang="mn-M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9EB29-250B-5F1F-2D41-F006A93B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95992"/>
              </p:ext>
            </p:extLst>
          </p:nvPr>
        </p:nvGraphicFramePr>
        <p:xfrm>
          <a:off x="6371303" y="2646762"/>
          <a:ext cx="4100054" cy="318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027">
                  <a:extLst>
                    <a:ext uri="{9D8B030D-6E8A-4147-A177-3AD203B41FA5}">
                      <a16:colId xmlns:a16="http://schemas.microsoft.com/office/drawing/2014/main" val="1424189815"/>
                    </a:ext>
                  </a:extLst>
                </a:gridCol>
                <a:gridCol w="2050027">
                  <a:extLst>
                    <a:ext uri="{9D8B030D-6E8A-4147-A177-3AD203B41FA5}">
                      <a16:colId xmlns:a16="http://schemas.microsoft.com/office/drawing/2014/main" val="422039414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Attribute</a:t>
                      </a:r>
                      <a:endParaRPr lang="mn-M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Number of Registers</a:t>
                      </a:r>
                      <a:endParaRPr lang="mn-M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99996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customers</a:t>
                      </a: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drivers</a:t>
                      </a:r>
                      <a:endParaRPr lang="mn-MN" sz="120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vehicles</a:t>
                      </a:r>
                      <a:endParaRPr lang="mn-MN" sz="120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location</a:t>
                      </a:r>
                      <a:endParaRPr lang="mn-MN" sz="120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payment</a:t>
                      </a:r>
                      <a:endParaRPr lang="mn-MN" sz="120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score</a:t>
                      </a:r>
                      <a:endParaRPr lang="mn-MN" sz="120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effectLst/>
                        </a:rPr>
                        <a:t>Trip_history</a:t>
                      </a: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user</a:t>
                      </a:r>
                      <a:endParaRPr lang="mn-MN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600</a:t>
                      </a: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400</a:t>
                      </a:r>
                      <a:endParaRPr lang="mn-MN" sz="1200" dirty="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400</a:t>
                      </a:r>
                      <a:endParaRPr lang="mn-MN" sz="1200" dirty="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2000</a:t>
                      </a:r>
                      <a:endParaRPr lang="mn-MN" sz="1200" dirty="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2000 </a:t>
                      </a:r>
                      <a:endParaRPr lang="mn-MN" sz="1200" dirty="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2000</a:t>
                      </a:r>
                      <a:endParaRPr lang="mn-MN" sz="1200" dirty="0">
                        <a:effectLst/>
                      </a:endParaRP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effectLst/>
                        </a:rPr>
                        <a:t>2000</a:t>
                      </a:r>
                    </a:p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1000</a:t>
                      </a:r>
                      <a:endParaRPr lang="mn-MN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558318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A95856D-B91B-4EC3-AB75-CC3D982B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" y="2463578"/>
            <a:ext cx="5882799" cy="35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8AA78-1701-F099-AA51-38305CAD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C5D0-3670-F6F5-3340-FF1F881D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4225"/>
            <a:ext cx="10269511" cy="587375"/>
          </a:xfrm>
        </p:spPr>
        <p:txBody>
          <a:bodyPr/>
          <a:lstStyle/>
          <a:p>
            <a:r>
              <a:rPr lang="en-US"/>
              <a:t>Data manipulation-INSERT</a:t>
            </a:r>
            <a:endParaRPr lang="mn-M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3C3E5-AD66-A445-4716-C58D1D7D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6" y="3052762"/>
            <a:ext cx="8643457" cy="10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A198-C356-2A74-3CD0-E236745C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4225"/>
            <a:ext cx="10269511" cy="587375"/>
          </a:xfrm>
        </p:spPr>
        <p:txBody>
          <a:bodyPr/>
          <a:lstStyle/>
          <a:p>
            <a:r>
              <a:rPr lang="en-US"/>
              <a:t>Data manipulation-UPDATE</a:t>
            </a:r>
            <a:endParaRPr lang="mn-M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3056-DA5E-C9B6-A081-085154790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8" y="1887215"/>
            <a:ext cx="4950447" cy="234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00FAE-4735-F70C-D1E0-7A56F43B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37" y="1887215"/>
            <a:ext cx="4950447" cy="2345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A9EB9-B26B-BD62-9C0C-9D648A4EB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8" y="4744916"/>
            <a:ext cx="2590800" cy="162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5B3AE-1A03-61E1-EFB8-CF930FC8C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220" y="5029746"/>
            <a:ext cx="762000" cy="27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317C4C-49AC-06B3-CA71-4BE66F69E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954" y="4744916"/>
            <a:ext cx="2276475" cy="120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8EC7EE-C206-F2D6-4609-9CB80F87A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163" y="5025997"/>
            <a:ext cx="7620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70D07-0E59-0C22-5296-E7752EFF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DE4D-F692-FF8D-1709-0A95DF50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4225"/>
            <a:ext cx="10269511" cy="587375"/>
          </a:xfrm>
        </p:spPr>
        <p:txBody>
          <a:bodyPr/>
          <a:lstStyle/>
          <a:p>
            <a:r>
              <a:rPr lang="en-US"/>
              <a:t>Data manipulation-DELETE</a:t>
            </a:r>
            <a:endParaRPr lang="mn-M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ADCF2-7420-7779-F327-5FA29F09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9" y="2333312"/>
            <a:ext cx="301942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83D61-5F8B-45C4-A5AB-2375D70C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4" y="5452672"/>
            <a:ext cx="27622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5E0A0-6882-AEF3-0D7B-A2C3E3B08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39" y="4564426"/>
            <a:ext cx="3086100" cy="457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3CF48F7-BE11-BDC7-5642-6AE93A1E4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73464"/>
            <a:ext cx="308610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FCB69-6609-8B74-930A-5207DF13F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084" y="2183176"/>
            <a:ext cx="6010275" cy="28384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E6220F-2CDA-5264-5BEB-E5A62E9C731D}"/>
              </a:ext>
            </a:extLst>
          </p:cNvPr>
          <p:cNvSpPr/>
          <p:nvPr/>
        </p:nvSpPr>
        <p:spPr>
          <a:xfrm>
            <a:off x="7973316" y="3641884"/>
            <a:ext cx="1613135" cy="340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0158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87D-437F-82D4-1FF3-5993A8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Retrieval-driver</a:t>
            </a:r>
            <a:endParaRPr lang="mn-M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BF25-15AE-2476-858D-9D8C21D297B5}"/>
              </a:ext>
            </a:extLst>
          </p:cNvPr>
          <p:cNvSpPr txBox="1"/>
          <p:nvPr/>
        </p:nvSpPr>
        <p:spPr>
          <a:xfrm>
            <a:off x="973394" y="1946787"/>
            <a:ext cx="843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Top 10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drivers with the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amount of payment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their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r>
              <a:rPr lang="en-CA" sz="18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score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compared to the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number of trips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highest average score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r>
              <a:rPr lang="en-CA" sz="1800" b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score</a:t>
            </a:r>
            <a:r>
              <a:rPr lang="en-CA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general.</a:t>
            </a:r>
            <a:endParaRPr lang="mn-MN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72711CF-ED45-67AF-B204-B0EE2D68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9" y="2884228"/>
            <a:ext cx="4000500" cy="1790700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B30309E8-751B-F547-AA6B-014A9065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49" y="4857750"/>
            <a:ext cx="4733925" cy="2000250"/>
          </a:xfrm>
          <a:prstGeom prst="rect">
            <a:avLst/>
          </a:prstGeom>
        </p:spPr>
      </p:pic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6DD4B42A-E2AA-E6DE-4B8E-4AFFC1B6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11" y="2836780"/>
            <a:ext cx="4181475" cy="185737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5144A2-95EA-E115-D0A3-BB3D261D0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48287"/>
            <a:ext cx="3057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f46d41-8a6d-4a23-a1a8-8ab287792e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DE7CFCA98FF4CAF2F1E798CFD169F" ma:contentTypeVersion="6" ma:contentTypeDescription="Create a new document." ma:contentTypeScope="" ma:versionID="78ce4604c010c2823c9c63f7065371e0">
  <xsd:schema xmlns:xsd="http://www.w3.org/2001/XMLSchema" xmlns:xs="http://www.w3.org/2001/XMLSchema" xmlns:p="http://schemas.microsoft.com/office/2006/metadata/properties" xmlns:ns3="aaf46d41-8a6d-4a23-a1a8-8ab287792e44" targetNamespace="http://schemas.microsoft.com/office/2006/metadata/properties" ma:root="true" ma:fieldsID="176b062ff067c9a31011f48d603cee1c" ns3:_="">
    <xsd:import namespace="aaf46d41-8a6d-4a23-a1a8-8ab287792e4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46d41-8a6d-4a23-a1a8-8ab287792e4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21CEBC-B75C-4EFE-8873-ADDC5DFB5F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3DF4F-59B3-4BB1-867D-A7B68B18C4E9}">
  <ds:schemaRefs>
    <ds:schemaRef ds:uri="aaf46d41-8a6d-4a23-a1a8-8ab287792e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C0822D-A144-442B-AE96-A7C9A7978E60}">
  <ds:schemaRefs>
    <ds:schemaRef ds:uri="aaf46d41-8a6d-4a23-a1a8-8ab287792e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125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Times New Roman</vt:lpstr>
      <vt:lpstr>Office Theme</vt:lpstr>
      <vt:lpstr>PowerPoint Presentation</vt:lpstr>
      <vt:lpstr>Introduction</vt:lpstr>
      <vt:lpstr>Database creation</vt:lpstr>
      <vt:lpstr>Database creation</vt:lpstr>
      <vt:lpstr>Data creation on Python</vt:lpstr>
      <vt:lpstr>Data manipulation-INSERT</vt:lpstr>
      <vt:lpstr>Data manipulation-UPDATE</vt:lpstr>
      <vt:lpstr>Data manipulation-DELETE</vt:lpstr>
      <vt:lpstr>Data Retrieval-driver</vt:lpstr>
      <vt:lpstr>Data Retrieval-driver</vt:lpstr>
      <vt:lpstr>Data Retrieval-customer</vt:lpstr>
      <vt:lpstr>Data Retrieval-trips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Enkhzul Khishigbayar</dc:creator>
  <cp:lastModifiedBy>Shristi Duwadi</cp:lastModifiedBy>
  <cp:revision>13</cp:revision>
  <dcterms:created xsi:type="dcterms:W3CDTF">2024-11-28T18:17:43Z</dcterms:created>
  <dcterms:modified xsi:type="dcterms:W3CDTF">2025-05-13T21:35:02Z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0x010100FDFDE7CFCA98FF4CAF2F1E798CFD169F</vt:lpwstr>
  </property>
</Properties>
</file>