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0" r:id="rId1"/>
  </p:sldMasterIdLst>
  <p:sldIdLst>
    <p:sldId id="256" r:id="rId2"/>
    <p:sldId id="257" r:id="rId3"/>
    <p:sldId id="271" r:id="rId4"/>
    <p:sldId id="272" r:id="rId5"/>
    <p:sldId id="258" r:id="rId6"/>
    <p:sldId id="259" r:id="rId7"/>
    <p:sldId id="260" r:id="rId8"/>
    <p:sldId id="261" r:id="rId9"/>
    <p:sldId id="270" r:id="rId10"/>
    <p:sldId id="269" r:id="rId11"/>
    <p:sldId id="268" r:id="rId12"/>
    <p:sldId id="276" r:id="rId13"/>
    <p:sldId id="267" r:id="rId14"/>
    <p:sldId id="266" r:id="rId15"/>
    <p:sldId id="265" r:id="rId16"/>
    <p:sldId id="263" r:id="rId17"/>
    <p:sldId id="273" r:id="rId18"/>
    <p:sldId id="274" r:id="rId19"/>
    <p:sldId id="275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1C4F"/>
    <a:srgbClr val="02102B"/>
    <a:srgbClr val="034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AFC680-42AA-9523-8574-AC1978078E72}" v="53" dt="2024-12-04T18:02:08.864"/>
    <p1510:client id="{40D7B978-3E69-CB2C-B355-EAEAAC12124D}" v="74" dt="2024-12-05T05:24:47.978"/>
    <p1510:client id="{5A6EE608-8263-ED38-260A-16BFF7D9E0C2}" v="13" dt="2024-12-04T17:13:04.316"/>
    <p1510:client id="{6CCC990B-4ACF-4003-D647-C2AE84652F41}" v="47" dt="2024-12-04T16:06:36.214"/>
    <p1510:client id="{AB1DD5CE-38FC-C32F-960D-84C5A5C209AE}" v="43" dt="2024-12-05T05:04:48.963"/>
    <p1510:client id="{B1B88736-AB32-65B6-DBAD-C0F0ED8A7AC0}" v="637" dt="2024-12-04T17:38:30.219"/>
    <p1510:client id="{E8842A0F-FCC8-B1D4-C229-C5E7467EA8A3}" v="20" dt="2024-12-04T17:42:00.9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0CF7-838D-41F7-9297-B5F83BDCEB13}" type="datetimeFigureOut">
              <a:rPr lang="en-US" dirty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/>
              <a:ahLst/>
              <a:cxnLst/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36740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330A-4522-49F4-ACCE-A07321703478}" type="datetimeFigureOut">
              <a:rPr lang="en-US" dirty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/>
              <a:ahLst/>
              <a:cxnLst/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1859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5DDF-A796-4D56-9973-341789785817}" type="datetimeFigureOut">
              <a:rPr lang="en-US" dirty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/>
              <a:ahLst/>
              <a:cxnLst/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61237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69DA-BCAC-469D-B81F-5CD529FD1EE6}" type="datetimeFigureOut">
              <a:rPr lang="en-US" dirty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0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B3F2-5297-4D62-BDB7-590764A696AF}" type="datetimeFigureOut">
              <a:rPr lang="en-US" dirty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0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FAC0-A4F5-4A85-98AE-9E6BDD843B92}" type="datetimeFigureOut">
              <a:rPr lang="en-US" dirty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3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58DF-B20E-4829-8712-7D40EB90064E}" type="datetimeFigureOut">
              <a:rPr lang="en-US" dirty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9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2F2A-FD05-43F8-9927-AF9F6AA75EA1}" type="datetimeFigureOut">
              <a:rPr lang="en-US" dirty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6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2728-8AF2-421E-A3EE-3D32DADA7E63}" type="datetimeFigureOut">
              <a:rPr lang="en-US" dirty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7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4D57-1513-4084-818F-075C9D0922CD}" type="datetimeFigureOut">
              <a:rPr lang="en-US" dirty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0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DC6D-53F2-404B-944C-46E1F58C3149}" type="datetimeFigureOut">
              <a:rPr lang="en-US" dirty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8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3716B609-2A26-46AA-B595-3671F5470576}" type="datetimeFigureOut">
              <a:rPr lang="en-US" dirty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8DFDE724-0293-4953-AE9D-4D814FA589B0}" type="slidenum">
              <a:rPr lang="en-US" dirty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/>
              <a:ahLst/>
              <a:cxnLst/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65895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2">
          <p15:clr>
            <a:srgbClr val="F26B43"/>
          </p15:clr>
        </p15:guide>
        <p15:guide id="2" pos="504">
          <p15:clr>
            <a:srgbClr val="F26B43"/>
          </p15:clr>
        </p15:guide>
        <p15:guide id="3" pos="7176">
          <p15:clr>
            <a:srgbClr val="F26B43"/>
          </p15:clr>
        </p15:guide>
        <p15:guide id="5" orient="horz" pos="1272">
          <p15:clr>
            <a:srgbClr val="F26B43"/>
          </p15:clr>
        </p15:guide>
        <p15:guide id="6" orient="horz" pos="1728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3432">
          <p15:clr>
            <a:srgbClr val="F26B43"/>
          </p15:clr>
        </p15:guide>
        <p15:guide id="9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A6755C-779A-A81E-0734-AD8B22C134B4}"/>
              </a:ext>
            </a:extLst>
          </p:cNvPr>
          <p:cNvSpPr txBox="1"/>
          <p:nvPr/>
        </p:nvSpPr>
        <p:spPr>
          <a:xfrm>
            <a:off x="698740" y="2912852"/>
            <a:ext cx="1106768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rgbClr val="C00000"/>
                </a:solidFill>
                <a:ea typeface="+mn-lt"/>
                <a:cs typeface="+mn-lt"/>
              </a:rPr>
              <a:t>Data Streaming: PostgreSQL to S3 using Kafka Connect</a:t>
            </a:r>
            <a:endParaRPr lang="en-US" b="1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92D8A5A-0DED-7B5D-D4B1-C1BF524217B8}"/>
              </a:ext>
            </a:extLst>
          </p:cNvPr>
          <p:cNvGraphicFramePr>
            <a:graphicFrameLocks noGrp="1"/>
          </p:cNvGraphicFramePr>
          <p:nvPr/>
        </p:nvGraphicFramePr>
        <p:xfrm>
          <a:off x="0" y="3200400"/>
          <a:ext cx="12192000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268581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195424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431927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05331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654808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23176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endParaRPr lang="en-US" sz="1200">
                        <a:solidFill>
                          <a:srgbClr val="6A78D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br>
                        <a:rPr lang="en-US" sz="1200">
                          <a:effectLst/>
                          <a:latin typeface="Aptos" panose="020B0004020202020204" pitchFamily="34" charset="0"/>
                        </a:rPr>
                      </a:b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200">
                        <a:solidFill>
                          <a:srgbClr val="6A78D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br>
                        <a:rPr lang="en-US" sz="1200">
                          <a:effectLst/>
                          <a:latin typeface="Aptos" panose="020B0004020202020204" pitchFamily="34" charset="0"/>
                        </a:rPr>
                      </a:b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200">
                        <a:solidFill>
                          <a:srgbClr val="6A78D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br>
                        <a:rPr lang="en-US" sz="1200">
                          <a:effectLst/>
                          <a:latin typeface="Aptos" panose="020B0004020202020204" pitchFamily="34" charset="0"/>
                        </a:rPr>
                      </a:br>
                      <a:endParaRPr lang="en-US" sz="1200"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294722"/>
                  </a:ext>
                </a:extLst>
              </a:tr>
            </a:tbl>
          </a:graphicData>
        </a:graphic>
      </p:graphicFrame>
      <p:pic>
        <p:nvPicPr>
          <p:cNvPr id="16" name="Picture 15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36EC4FCD-EEF8-C385-79A2-6D4A483AE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411" y="5577157"/>
            <a:ext cx="1809750" cy="952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D8C6BB6-FFC4-9892-39D5-8E1374E5DCDC}"/>
              </a:ext>
            </a:extLst>
          </p:cNvPr>
          <p:cNvSpPr txBox="1"/>
          <p:nvPr/>
        </p:nvSpPr>
        <p:spPr>
          <a:xfrm>
            <a:off x="9282023" y="492568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rgbClr val="031C4F"/>
                </a:solidFill>
                <a:latin typeface="Aptos"/>
              </a:rPr>
              <a:t>Shristi Gupta</a:t>
            </a:r>
          </a:p>
          <a:p>
            <a:r>
              <a:rPr lang="en-US" sz="1200" b="1" dirty="0">
                <a:solidFill>
                  <a:srgbClr val="031C4F"/>
                </a:solidFill>
                <a:latin typeface="Aptos"/>
              </a:rPr>
              <a:t>DevOps Specialist</a:t>
            </a:r>
          </a:p>
          <a:p>
            <a:endParaRPr lang="en-US" sz="120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4C9F3-2B79-ED23-830B-B678F64E7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98" y="536121"/>
            <a:ext cx="10344059" cy="5475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Step 1 - Set Up JDBC Source Connector</a:t>
            </a:r>
            <a:endParaRPr lang="en-US">
              <a:solidFill>
                <a:srgbClr val="C00000"/>
              </a:solidFill>
            </a:endParaRPr>
          </a:p>
          <a:p>
            <a:pPr marL="0" indent="0">
              <a:buNone/>
            </a:pPr>
            <a:br>
              <a:rPr lang="en-US" sz="1100" dirty="0">
                <a:ea typeface="+mj-lt"/>
                <a:cs typeface="+mj-lt"/>
              </a:rPr>
            </a:br>
            <a:br>
              <a:rPr lang="en-US" sz="1100" dirty="0">
                <a:ea typeface="+mj-lt"/>
                <a:cs typeface="+mj-lt"/>
              </a:rPr>
            </a:br>
            <a:endParaRPr lang="en-US" sz="1100" dirty="0">
              <a:ea typeface="+mj-lt"/>
              <a:cs typeface="+mj-lt"/>
            </a:endParaRPr>
          </a:p>
          <a:p>
            <a:pPr marL="0" indent="0">
              <a:buNone/>
            </a:pPr>
            <a:br>
              <a:rPr lang="en-US" dirty="0"/>
            </a:br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5E844-2D5D-595F-EC7C-47711EC4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0D36-92EA-4735-BB52-A05FB00D4433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EE97F-3473-1B71-5C11-B4F0EA9A6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28417-91E4-3337-2461-2D02E4FE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10</a:t>
            </a:fld>
            <a:endParaRPr lang="en-US"/>
          </a:p>
        </p:txBody>
      </p:sp>
      <p:pic>
        <p:nvPicPr>
          <p:cNvPr id="7" name="Picture 6" descr="A computer screen shot of white text&#10;&#10;Description automatically generated">
            <a:extLst>
              <a:ext uri="{FF2B5EF4-FFF2-40B4-BE49-F238E27FC236}">
                <a16:creationId xmlns:a16="http://schemas.microsoft.com/office/drawing/2014/main" id="{26E49963-A05D-3B43-2046-53413CDA4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9" y="3035872"/>
            <a:ext cx="12083143" cy="262321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A8B7530-46D1-CFB9-636A-796FC18A9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9" y="1391331"/>
            <a:ext cx="11960678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20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DAF1D-4CA7-7897-60A8-0EEC6F512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27" y="427264"/>
            <a:ext cx="10602594" cy="59109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ea typeface="+mj-lt"/>
                <a:cs typeface="+mj-lt"/>
              </a:rPr>
              <a:t>Step 2 - Create Sample Data in PostgreSQL</a:t>
            </a:r>
            <a:br>
              <a:rPr lang="en-US" b="1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r>
              <a:rPr lang="en-US" sz="1800" b="1" dirty="0">
                <a:solidFill>
                  <a:srgbClr val="002060"/>
                </a:solidFill>
                <a:highlight>
                  <a:srgbClr val="C0C0C0"/>
                </a:highlight>
                <a:ea typeface="+mj-lt"/>
                <a:cs typeface="+mj-lt"/>
              </a:rPr>
              <a:t>docker exec --</a:t>
            </a:r>
            <a:r>
              <a:rPr lang="en-US" sz="1800" b="1" err="1">
                <a:solidFill>
                  <a:srgbClr val="002060"/>
                </a:solidFill>
                <a:highlight>
                  <a:srgbClr val="C0C0C0"/>
                </a:highlight>
                <a:ea typeface="+mj-lt"/>
                <a:cs typeface="+mj-lt"/>
              </a:rPr>
              <a:t>tty</a:t>
            </a:r>
            <a:r>
              <a:rPr lang="en-US" sz="1800" b="1" dirty="0">
                <a:solidFill>
                  <a:srgbClr val="002060"/>
                </a:solidFill>
                <a:highlight>
                  <a:srgbClr val="C0C0C0"/>
                </a:highlight>
                <a:ea typeface="+mj-lt"/>
                <a:cs typeface="+mj-lt"/>
              </a:rPr>
              <a:t> --interactive </a:t>
            </a:r>
            <a:r>
              <a:rPr lang="en-US" sz="1800" b="1" err="1">
                <a:solidFill>
                  <a:srgbClr val="002060"/>
                </a:solidFill>
                <a:highlight>
                  <a:srgbClr val="C0C0C0"/>
                </a:highlight>
                <a:ea typeface="+mj-lt"/>
                <a:cs typeface="+mj-lt"/>
              </a:rPr>
              <a:t>postgres</a:t>
            </a:r>
            <a:r>
              <a:rPr lang="en-US" sz="1800" b="1" dirty="0">
                <a:solidFill>
                  <a:srgbClr val="002060"/>
                </a:solidFill>
                <a:highlight>
                  <a:srgbClr val="C0C0C0"/>
                </a:highlight>
                <a:ea typeface="+mj-lt"/>
                <a:cs typeface="+mj-lt"/>
              </a:rPr>
              <a:t> bash -c '</a:t>
            </a:r>
            <a:r>
              <a:rPr lang="en-US" sz="1800" b="1" err="1">
                <a:solidFill>
                  <a:srgbClr val="002060"/>
                </a:solidFill>
                <a:highlight>
                  <a:srgbClr val="C0C0C0"/>
                </a:highlight>
                <a:ea typeface="+mj-lt"/>
                <a:cs typeface="+mj-lt"/>
              </a:rPr>
              <a:t>psql</a:t>
            </a:r>
            <a:r>
              <a:rPr lang="en-US" sz="1800" b="1" dirty="0">
                <a:solidFill>
                  <a:srgbClr val="002060"/>
                </a:solidFill>
                <a:highlight>
                  <a:srgbClr val="C0C0C0"/>
                </a:highlight>
                <a:ea typeface="+mj-lt"/>
                <a:cs typeface="+mj-lt"/>
              </a:rPr>
              <a:t> -U $POSTGRES_USER $POSTGRES_DB' </a:t>
            </a:r>
            <a:r>
              <a:rPr lang="en-US" sz="1800" b="1" dirty="0">
                <a:solidFill>
                  <a:srgbClr val="002060"/>
                </a:solidFill>
                <a:ea typeface="+mj-lt"/>
                <a:cs typeface="+mj-lt"/>
              </a:rPr>
              <a:t> </a:t>
            </a:r>
            <a:br>
              <a:rPr lang="en-US" dirty="0">
                <a:ea typeface="+mj-lt"/>
                <a:cs typeface="+mj-lt"/>
              </a:rPr>
            </a:br>
            <a:endParaRPr lang="en-US"/>
          </a:p>
          <a:p>
            <a:endParaRPr lang="en-US">
              <a:ea typeface="+mj-lt"/>
              <a:cs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28DDB-1D64-DA26-1985-AF8D7E49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99D3-6C32-4574-B0AA-638F2CC6514E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8EDB1-3952-6B61-0CB1-A6F4F3D0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822B3-7144-089B-2D8A-47B2F7A8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11</a:t>
            </a:fld>
            <a:endParaRPr lang="en-US"/>
          </a:p>
        </p:txBody>
      </p:sp>
      <p:pic>
        <p:nvPicPr>
          <p:cNvPr id="7" name="Picture 6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6EFEA7DE-AFDA-16EB-D83C-B767D4485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17" y="2175783"/>
            <a:ext cx="9018814" cy="309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49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17E93-0378-2C80-F52C-B8CA496B8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624695"/>
            <a:ext cx="10343289" cy="5509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49000"/>
                  </a:schemeClr>
                </a:solidFill>
                <a:ea typeface="+mj-lt"/>
                <a:cs typeface="+mj-lt"/>
              </a:rPr>
              <a:t>Step-3 Configure AWS IAM User and Policy</a:t>
            </a:r>
          </a:p>
          <a:p>
            <a:r>
              <a:rPr lang="en-US" dirty="0">
                <a:ea typeface="+mj-lt"/>
                <a:cs typeface="+mj-lt"/>
              </a:rPr>
              <a:t>Configure AWS IAM User and </a:t>
            </a:r>
            <a:r>
              <a:rPr lang="en-US" dirty="0" err="1">
                <a:ea typeface="+mj-lt"/>
                <a:cs typeface="+mj-lt"/>
              </a:rPr>
              <a:t>PolicyCreate</a:t>
            </a:r>
            <a:r>
              <a:rPr lang="en-US" dirty="0">
                <a:ea typeface="+mj-lt"/>
                <a:cs typeface="+mj-lt"/>
              </a:rPr>
              <a:t> a new IAM user via the AWS Console.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Attach a policy granting access to the S3 bucket (</a:t>
            </a:r>
            <a:r>
              <a:rPr lang="en-US" dirty="0" err="1">
                <a:ea typeface="+mj-lt"/>
                <a:cs typeface="+mj-lt"/>
              </a:rPr>
              <a:t>mykafkabucketconnector</a:t>
            </a:r>
            <a:r>
              <a:rPr lang="en-US" dirty="0">
                <a:ea typeface="+mj-lt"/>
                <a:cs typeface="+mj-lt"/>
              </a:rPr>
              <a:t>).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Specify the required permissions for S3 (read/write access).</a:t>
            </a:r>
            <a:endParaRPr lang="en-US" dirty="0"/>
          </a:p>
          <a:p>
            <a:endParaRPr lang="en-US" b="1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60A7F-276F-6A9B-7EC8-6D31BFBE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47C3-8277-45B0-8C21-838344EA92DB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2DFAE-0F59-E82C-BAC8-33D7738F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C1BE4-0B2F-CB60-7ED7-DDF2C8D1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12</a:t>
            </a:fld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F9C89CC7-6F73-6A85-9721-46C57B61B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41" y="2945895"/>
            <a:ext cx="6266371" cy="308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79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A5E713E-FBB2-812F-A2E5-B2155074C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662" y="1711752"/>
            <a:ext cx="10357666" cy="378098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E7BBE-5300-3D6C-AE38-799E482F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8BF0-5FF2-4080-AA3F-496DD9E99B58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DEE2E-9255-F4B5-0AE8-5642C669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A92E2-62A8-C7E0-2047-B474DBCC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80F2AE-C729-90DB-E940-B4D74C0CDDCB}"/>
              </a:ext>
            </a:extLst>
          </p:cNvPr>
          <p:cNvSpPr txBox="1"/>
          <p:nvPr/>
        </p:nvSpPr>
        <p:spPr>
          <a:xfrm>
            <a:off x="805132" y="830036"/>
            <a:ext cx="804233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cap="all">
                <a:solidFill>
                  <a:schemeClr val="accent2">
                    <a:lumMod val="49000"/>
                  </a:schemeClr>
                </a:solidFill>
                <a:ea typeface="+mn-lt"/>
                <a:cs typeface="+mn-lt"/>
              </a:rPr>
              <a:t>Step-4  Set Up S3 Sink Connector</a:t>
            </a:r>
            <a:endParaRPr lang="en-US" sz="2000">
              <a:solidFill>
                <a:schemeClr val="accent2">
                  <a:lumMod val="4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625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8C47878C-B4EF-6722-6535-6DF9E60B7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304" y="1711753"/>
            <a:ext cx="10357666" cy="378098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48503-6508-916E-AB47-6FA5DAF1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9AE2-9BD6-4988-918B-628B061EF8C8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2CCBC-49E0-0F72-E933-C43C7F83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610C3-2BE0-C759-8CC6-04AD3E2A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7CCDB2-2B5A-1D4E-D645-A1A3827BBA8D}"/>
              </a:ext>
            </a:extLst>
          </p:cNvPr>
          <p:cNvSpPr txBox="1"/>
          <p:nvPr/>
        </p:nvSpPr>
        <p:spPr>
          <a:xfrm>
            <a:off x="906184" y="754452"/>
            <a:ext cx="622662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>
                    <a:lumMod val="49000"/>
                  </a:schemeClr>
                </a:solidFill>
                <a:ea typeface="+mn-lt"/>
                <a:cs typeface="+mn-lt"/>
              </a:rPr>
              <a:t>Step-5 Verify Connectors</a:t>
            </a:r>
            <a:endParaRPr lang="en-US">
              <a:solidFill>
                <a:schemeClr val="accent2">
                  <a:lumMod val="4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892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4DAB4-70BE-4C72-3B8E-7DDFC8C4C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556657"/>
            <a:ext cx="10344059" cy="45774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highlight>
                  <a:srgbClr val="C0C0C0"/>
                </a:highlight>
                <a:ea typeface="+mj-lt"/>
                <a:cs typeface="+mj-lt"/>
              </a:rPr>
              <a:t>kafkacat</a:t>
            </a:r>
            <a:r>
              <a:rPr lang="en-US" dirty="0">
                <a:highlight>
                  <a:srgbClr val="C0C0C0"/>
                </a:highlight>
                <a:ea typeface="+mj-lt"/>
                <a:cs typeface="+mj-lt"/>
              </a:rPr>
              <a:t> -b localhost:9092 -t </a:t>
            </a:r>
            <a:r>
              <a:rPr lang="en-US" dirty="0" err="1">
                <a:highlight>
                  <a:srgbClr val="C0C0C0"/>
                </a:highlight>
                <a:ea typeface="+mj-lt"/>
                <a:cs typeface="+mj-lt"/>
              </a:rPr>
              <a:t>postgres-large_data_table</a:t>
            </a:r>
            <a:r>
              <a:rPr lang="en-US" dirty="0">
                <a:highlight>
                  <a:srgbClr val="C0C0C0"/>
                </a:highlight>
                <a:ea typeface="+mj-lt"/>
                <a:cs typeface="+mj-lt"/>
              </a:rPr>
              <a:t>  -C -o beginning -f '%o %s\n'</a:t>
            </a:r>
            <a:br>
              <a:rPr lang="en-US" dirty="0">
                <a:highlight>
                  <a:srgbClr val="C0C0C0"/>
                </a:highlight>
              </a:rPr>
            </a:br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57188-3741-A061-8CEE-1C7B7511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AC43-D423-450C-9E48-BAE83CBEFE13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D300-90D4-D848-C0F1-5AA72A76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DB15F-E9A1-333A-C900-EA022E7C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6B9BDC-53FE-9E83-826C-67E4EAB67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86" y="2435276"/>
            <a:ext cx="9919608" cy="37022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9D78AC-6060-BB2C-C324-E2CF78C1BF32}"/>
              </a:ext>
            </a:extLst>
          </p:cNvPr>
          <p:cNvSpPr txBox="1"/>
          <p:nvPr/>
        </p:nvSpPr>
        <p:spPr>
          <a:xfrm>
            <a:off x="805543" y="783207"/>
            <a:ext cx="622662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>
                    <a:lumMod val="49000"/>
                  </a:schemeClr>
                </a:solidFill>
                <a:ea typeface="+mn-lt"/>
                <a:cs typeface="+mn-lt"/>
              </a:rPr>
              <a:t>Step-6 Inspect Kafka Topics</a:t>
            </a:r>
            <a:endParaRPr lang="en-US">
              <a:solidFill>
                <a:schemeClr val="accent2">
                  <a:lumMod val="4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313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web page&#10;&#10;Description automatically generated">
            <a:extLst>
              <a:ext uri="{FF2B5EF4-FFF2-40B4-BE49-F238E27FC236}">
                <a16:creationId xmlns:a16="http://schemas.microsoft.com/office/drawing/2014/main" id="{1421D9B3-7AB6-0BC9-4B4B-70B9F9AE3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189" y="1827182"/>
            <a:ext cx="9448800" cy="39814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2330C-F99B-ADD7-6698-6500B58F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207B-59BD-4E96-8D69-306CD0F4D217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982E9-9FCC-4479-98C4-E13B815C8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62565-47A0-29C1-93CB-8BD79F5B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4DDBA0-1D04-44CA-853D-ADA7F04E095D}"/>
              </a:ext>
            </a:extLst>
          </p:cNvPr>
          <p:cNvSpPr txBox="1"/>
          <p:nvPr/>
        </p:nvSpPr>
        <p:spPr>
          <a:xfrm>
            <a:off x="1078713" y="1056376"/>
            <a:ext cx="622662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>
                    <a:lumMod val="49000"/>
                  </a:schemeClr>
                </a:solidFill>
                <a:ea typeface="+mn-lt"/>
                <a:cs typeface="+mn-lt"/>
              </a:rPr>
              <a:t>Step-7 Topic-to-S3 mapping</a:t>
            </a:r>
            <a:endParaRPr lang="en-US">
              <a:solidFill>
                <a:schemeClr val="accent2">
                  <a:lumMod val="4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67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web page&#10;&#10;Description automatically generated">
            <a:extLst>
              <a:ext uri="{FF2B5EF4-FFF2-40B4-BE49-F238E27FC236}">
                <a16:creationId xmlns:a16="http://schemas.microsoft.com/office/drawing/2014/main" id="{37D85E82-102E-869C-F668-6B44F850B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321" y="1036427"/>
            <a:ext cx="9448800" cy="39814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AF1E0-5B49-EA38-816A-3B84005A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8D1F-F49A-44FF-A058-DB80FB301C9F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4C0E8-DB97-4C62-DDAE-37B7A9A2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50526-94F9-DE8E-F9EB-C5929638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39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web page&#10;&#10;Description automatically generated">
            <a:extLst>
              <a:ext uri="{FF2B5EF4-FFF2-40B4-BE49-F238E27FC236}">
                <a16:creationId xmlns:a16="http://schemas.microsoft.com/office/drawing/2014/main" id="{75F78993-442B-FE66-AD1D-03B25DFEC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925" y="1266465"/>
            <a:ext cx="9448800" cy="39814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F73C8-E347-28CA-BD4B-4BD7EA94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91F3-C954-48E3-97D0-ED266D3EDF59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0CF2-B9AC-BBE6-B4D4-070CAA40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5DCF0-C961-3083-D4F8-78DE95E5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0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D1ABE70A-C809-F83A-AD14-3D41BA232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285" y="1070393"/>
            <a:ext cx="7674797" cy="411480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9A14-8563-E6B2-189B-EB89EF0D2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8AB1-770D-4A25-915E-A5DCFB4CFC8A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D19FD-3B99-EE3D-4D6B-601C53D9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9CA8C-85FE-0DAA-A7F8-CEDA5947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8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AB51-BFC1-F3A5-28EF-7178D0155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983" y="623661"/>
            <a:ext cx="10357666" cy="1438450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  <a:ea typeface="+mj-lt"/>
                <a:cs typeface="+mj-lt"/>
              </a:rPr>
              <a:t>Demonstrate streaming data from PostgreSQL to S3 via Kafka Connect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B4E3F-FBCA-FC04-8C0A-681C93550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055" y="2223406"/>
            <a:ext cx="10357666" cy="41148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  <a:ea typeface="+mn-lt"/>
                <a:cs typeface="+mn-lt"/>
              </a:rPr>
              <a:t>   Steps Involved :</a:t>
            </a:r>
            <a:endParaRPr lang="en-US">
              <a:solidFill>
                <a:srgbClr val="0070C0"/>
              </a:solidFill>
            </a:endParaRPr>
          </a:p>
          <a:p>
            <a:r>
              <a:rPr lang="en-US">
                <a:solidFill>
                  <a:srgbClr val="034220"/>
                </a:solidFill>
                <a:ea typeface="+mn-lt"/>
                <a:cs typeface="+mn-lt"/>
              </a:rPr>
              <a:t>Set up PostgreSQL with sample data</a:t>
            </a:r>
            <a:endParaRPr lang="en-US">
              <a:solidFill>
                <a:srgbClr val="034220"/>
              </a:solidFill>
            </a:endParaRPr>
          </a:p>
          <a:p>
            <a:r>
              <a:rPr lang="en-US">
                <a:solidFill>
                  <a:srgbClr val="034220"/>
                </a:solidFill>
                <a:ea typeface="+mn-lt"/>
                <a:cs typeface="+mn-lt"/>
              </a:rPr>
              <a:t>Deploy Confluent Kafka cluster using Docker</a:t>
            </a:r>
            <a:endParaRPr lang="en-US">
              <a:solidFill>
                <a:srgbClr val="034220"/>
              </a:solidFill>
            </a:endParaRPr>
          </a:p>
          <a:p>
            <a:r>
              <a:rPr lang="en-US">
                <a:solidFill>
                  <a:srgbClr val="034220"/>
                </a:solidFill>
                <a:ea typeface="+mn-lt"/>
                <a:cs typeface="+mn-lt"/>
              </a:rPr>
              <a:t>Configure JDBC Source Connector</a:t>
            </a:r>
            <a:endParaRPr lang="en-US">
              <a:solidFill>
                <a:srgbClr val="034220"/>
              </a:solidFill>
            </a:endParaRPr>
          </a:p>
          <a:p>
            <a:r>
              <a:rPr lang="en-US">
                <a:solidFill>
                  <a:srgbClr val="034220"/>
                </a:solidFill>
                <a:ea typeface="+mn-lt"/>
                <a:cs typeface="+mn-lt"/>
              </a:rPr>
              <a:t>Configure S3 Sink Connector</a:t>
            </a:r>
            <a:endParaRPr lang="en-US">
              <a:solidFill>
                <a:srgbClr val="034220"/>
              </a:solidFill>
            </a:endParaRPr>
          </a:p>
          <a:p>
            <a:r>
              <a:rPr lang="en-US">
                <a:solidFill>
                  <a:srgbClr val="034220"/>
                </a:solidFill>
                <a:ea typeface="+mn-lt"/>
                <a:cs typeface="+mn-lt"/>
              </a:rPr>
              <a:t>Verify data flow</a:t>
            </a:r>
            <a:endParaRPr lang="en-US">
              <a:solidFill>
                <a:srgbClr val="034220"/>
              </a:solidFill>
            </a:endParaRP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95AAE-99EF-293F-283F-7173C68B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0F3E-2D3D-462E-B834-9E7C2705862D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7995C-C33B-9D66-8E12-CEC7119C5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23A18-5067-B7A6-4420-8DC1C75E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93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9401B-8F3B-B629-99A6-F7F18E879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1643" y="2580016"/>
            <a:ext cx="4161025" cy="1699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800" b="1">
                <a:solidFill>
                  <a:srgbClr val="941D11"/>
                </a:solidFill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8F8BD-80AF-64CE-C9EE-73233259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8335-915E-4703-9528-747D6C8F04E8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6DF6D-28B4-DEE3-43F6-54CEF79D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1B113-CEA4-CF13-F4F9-EEE0DF07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6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EEF-0865-C25A-F5EF-7F681CFA9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DF5E-27E2-4F39-9C2C-E66F743EC89F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143A2-2D3A-96DC-EE54-95DB4ABC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2729B-A30F-02AE-07E4-DE147121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3</a:t>
            </a:fld>
            <a:endParaRPr lang="en-US"/>
          </a:p>
        </p:txBody>
      </p:sp>
      <p:pic>
        <p:nvPicPr>
          <p:cNvPr id="8" name="Picture 7" descr="A drawing of a diagram&#10;&#10;Description automatically generated">
            <a:extLst>
              <a:ext uri="{FF2B5EF4-FFF2-40B4-BE49-F238E27FC236}">
                <a16:creationId xmlns:a16="http://schemas.microsoft.com/office/drawing/2014/main" id="{F11A246E-CA3B-C629-B10E-3FD3524EC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10" y="2208033"/>
            <a:ext cx="10895160" cy="326144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385E946-979A-5AAA-ED3E-F2379A31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68" y="605946"/>
            <a:ext cx="11407213" cy="1111365"/>
          </a:xfrm>
        </p:spPr>
        <p:txBody>
          <a:bodyPr>
            <a:normAutofit fontScale="90000"/>
          </a:bodyPr>
          <a:lstStyle/>
          <a:p>
            <a:endParaRPr lang="en-US" sz="3100" b="1">
              <a:solidFill>
                <a:srgbClr val="C00000"/>
              </a:solidFill>
              <a:ea typeface="+mj-lt"/>
              <a:cs typeface="+mj-lt"/>
            </a:endParaRPr>
          </a:p>
          <a:p>
            <a:r>
              <a:rPr lang="en-US" sz="3100" b="1" dirty="0">
                <a:solidFill>
                  <a:srgbClr val="C00000"/>
                </a:solidFill>
                <a:ea typeface="+mj-lt"/>
                <a:cs typeface="+mj-lt"/>
              </a:rPr>
              <a:t>DATA STREAMING: POSTGRESQL TO S3 USING KAFKA CONNECT </a:t>
            </a:r>
            <a:endParaRPr lang="en-US" sz="3100"/>
          </a:p>
        </p:txBody>
      </p:sp>
    </p:spTree>
    <p:extLst>
      <p:ext uri="{BB962C8B-B14F-4D97-AF65-F5344CB8AC3E}">
        <p14:creationId xmlns:p14="http://schemas.microsoft.com/office/powerpoint/2010/main" val="210572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72D9-C349-EE95-BCF8-2051B012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79" y="537653"/>
            <a:ext cx="10228271" cy="662073"/>
          </a:xfrm>
        </p:spPr>
        <p:txBody>
          <a:bodyPr/>
          <a:lstStyle/>
          <a:p>
            <a:r>
              <a:rPr lang="en-US" b="1">
                <a:solidFill>
                  <a:srgbClr val="C00000"/>
                </a:solidFill>
              </a:rPr>
              <a:t>Kafka connect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D583C-1BF4-93C3-DFF5-B9BA04FE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5D6E-CB0F-4F75-BDD7-7CF23DF775F3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94C13-5C13-7BF2-378D-050A07A3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325CE-F0DD-265A-4D39-DD2FA8B72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4</a:t>
            </a:fld>
            <a:endParaRPr lang="en-US"/>
          </a:p>
        </p:txBody>
      </p:sp>
      <p:pic>
        <p:nvPicPr>
          <p:cNvPr id="7" name="Picture 6" descr="No More Silos: How to Integrate your Databases with Apache Kafka and CDC |  Confluent">
            <a:extLst>
              <a:ext uri="{FF2B5EF4-FFF2-40B4-BE49-F238E27FC236}">
                <a16:creationId xmlns:a16="http://schemas.microsoft.com/office/drawing/2014/main" id="{C588AA81-1BFF-AAAE-52C6-F732ADB5C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27" y="1841123"/>
            <a:ext cx="9026105" cy="316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3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C604-AAC8-72D4-6035-2F03C58C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569232"/>
            <a:ext cx="9745345" cy="662843"/>
          </a:xfrm>
        </p:spPr>
        <p:txBody>
          <a:bodyPr/>
          <a:lstStyle/>
          <a:p>
            <a:r>
              <a:rPr lang="en-US" b="1">
                <a:solidFill>
                  <a:srgbClr val="C00000"/>
                </a:solidFill>
                <a:ea typeface="+mj-lt"/>
                <a:cs typeface="+mj-lt"/>
              </a:rPr>
              <a:t>Step 1 - PostgreSQL Setup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00F6E-59E1-EB77-BD92-1E2BEE80F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519" y="1461406"/>
            <a:ext cx="10357666" cy="41148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ea typeface="+mn-lt"/>
                <a:cs typeface="+mn-lt"/>
              </a:rPr>
              <a:t>Actions:</a:t>
            </a:r>
            <a:endParaRPr lang="en-US" dirty="0">
              <a:solidFill>
                <a:srgbClr val="0070C0"/>
              </a:solidFill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Spin up PostgreSQL using Docker.</a:t>
            </a:r>
          </a:p>
          <a:p>
            <a:r>
              <a:rPr lang="en-US" dirty="0">
                <a:ea typeface="+mn-lt"/>
                <a:cs typeface="+mn-lt"/>
              </a:rPr>
              <a:t>Create sample schema and table </a:t>
            </a:r>
            <a:endParaRPr lang="en-US" i="1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Insert sample rows.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ea typeface="+mn-lt"/>
              <a:cs typeface="+mn-lt"/>
            </a:endParaRP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6CC99-4347-75AD-38DA-5271B82AB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4CA0-56BD-4A19-BECD-5AEBF6BCDA37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A2E74-E1A0-AD95-FBCB-E249E543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B097C-57D7-E2E6-5B99-04E453D5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0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34DDA-5B95-00D3-955E-6329C6C7D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623660"/>
            <a:ext cx="10207988" cy="608415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  <a:ea typeface="+mj-lt"/>
                <a:cs typeface="+mj-lt"/>
              </a:rPr>
              <a:t>Step 2 - Kafka Cluster Setup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D239-0FA3-973D-C282-7EC17FE2C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519" y="1366156"/>
            <a:ext cx="10357666" cy="41148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ea typeface="+mn-lt"/>
                <a:cs typeface="+mn-lt"/>
              </a:rPr>
              <a:t>Components: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b="1" dirty="0">
                <a:ea typeface="+mn-lt"/>
                <a:cs typeface="+mn-lt"/>
              </a:rPr>
              <a:t>Zookeeper</a:t>
            </a:r>
            <a:r>
              <a:rPr lang="en-US" dirty="0">
                <a:ea typeface="+mn-lt"/>
                <a:cs typeface="+mn-lt"/>
              </a:rPr>
              <a:t> for managing cluster metadata.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Kafka Brokers</a:t>
            </a:r>
            <a:r>
              <a:rPr lang="en-US" dirty="0">
                <a:ea typeface="+mn-lt"/>
                <a:cs typeface="+mn-lt"/>
              </a:rPr>
              <a:t> for storing and streaming messages.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Kafka Connect</a:t>
            </a:r>
            <a:r>
              <a:rPr lang="en-US" dirty="0">
                <a:ea typeface="+mn-lt"/>
                <a:cs typeface="+mn-lt"/>
              </a:rPr>
              <a:t> for integrations.</a:t>
            </a: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D8DEF-B90F-DA15-A53E-A3846C9F9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D7A5-E22D-42EB-A428-7F6243CB710D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1172B-A96C-A027-D57B-81776F9C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09DA-C8C9-26E6-9178-C67FE6C1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1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81A6-7583-E2DF-3F6C-66CDC9AC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54" y="405946"/>
            <a:ext cx="10357666" cy="649236"/>
          </a:xfrm>
        </p:spPr>
        <p:txBody>
          <a:bodyPr/>
          <a:lstStyle/>
          <a:p>
            <a:r>
              <a:rPr lang="en-US" b="1">
                <a:solidFill>
                  <a:schemeClr val="accent2">
                    <a:lumMod val="49000"/>
                  </a:schemeClr>
                </a:solidFill>
                <a:ea typeface="+mj-lt"/>
                <a:cs typeface="+mj-lt"/>
              </a:rPr>
              <a:t>Step 3 - JDBC Source Connector</a:t>
            </a:r>
            <a:endParaRPr lang="en-US" b="1">
              <a:solidFill>
                <a:schemeClr val="accent2">
                  <a:lumMod val="49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6C06-FD11-D4A0-7C55-18C9243FA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055" y="1366156"/>
            <a:ext cx="10357666" cy="41148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Key Points: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Connects to PostgreSQL via JDBC.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Monitors for changes using polling.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Writes data to Kafka topics (e.g., </a:t>
            </a:r>
            <a:r>
              <a:rPr lang="en-US" dirty="0" err="1">
                <a:ea typeface="+mj-lt"/>
                <a:cs typeface="+mj-lt"/>
              </a:rPr>
              <a:t>postgres-large_data_table</a:t>
            </a:r>
            <a:r>
              <a:rPr lang="en-US" dirty="0">
                <a:ea typeface="+mn-lt"/>
                <a:cs typeface="+mn-lt"/>
              </a:rPr>
              <a:t>).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Configuration Highlights: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Incremental mode:</a:t>
            </a:r>
            <a:r>
              <a:rPr lang="en-US" dirty="0">
                <a:ea typeface="+mn-lt"/>
                <a:cs typeface="+mn-lt"/>
              </a:rPr>
              <a:t> Tracks new/updated rows.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Poll Interval:</a:t>
            </a:r>
            <a:r>
              <a:rPr lang="en-US" dirty="0">
                <a:ea typeface="+mn-lt"/>
                <a:cs typeface="+mn-lt"/>
              </a:rPr>
              <a:t> Regular data checks.</a:t>
            </a:r>
            <a:endParaRPr lang="en-US" dirty="0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1FDA-F3EE-3809-1586-FB7C2281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30CC-0566-4C5C-9BED-4DFCB2CBACAD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27B5D-C1C0-3AA1-D9FE-2C98836D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66907-D1C8-C4C2-8EE0-B4F49527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70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2736-0B3E-AB18-4EC7-230FD9BA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04" y="433161"/>
            <a:ext cx="10357666" cy="826129"/>
          </a:xfrm>
        </p:spPr>
        <p:txBody>
          <a:bodyPr/>
          <a:lstStyle/>
          <a:p>
            <a:r>
              <a:rPr lang="en-US" b="1">
                <a:solidFill>
                  <a:srgbClr val="C00000"/>
                </a:solidFill>
                <a:ea typeface="+mj-lt"/>
                <a:cs typeface="+mj-lt"/>
              </a:rPr>
              <a:t>Step 4 - S3 Sink Connector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8351E-923B-5CD4-FBFD-1849EE130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055" y="1488620"/>
            <a:ext cx="10357666" cy="41148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Key Points: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Reads from Kafka topics.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Writes data to S3 in JSON format.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Configurable storage format (JSON, Avro, Parquet).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Configuration Highlights: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AWS credentials for access.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Topic-to-S3 mapping </a:t>
            </a:r>
            <a:endParaRPr lang="en-US"/>
          </a:p>
          <a:p>
            <a:endParaRPr lang="en-US" b="1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2AB9C-A3D7-9EE1-DD72-E2204B498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A178-2938-4270-ABA7-D2BA94B0EA09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BF4D-9EC2-A9CC-638E-3216B139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C79DC-C2E7-A1C7-4FFA-85A99FBD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7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B4C0-18B3-2C85-19CD-9E381D5B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284" y="393879"/>
            <a:ext cx="10357666" cy="805847"/>
          </a:xfrm>
        </p:spPr>
        <p:txBody>
          <a:bodyPr/>
          <a:lstStyle/>
          <a:p>
            <a:r>
              <a:rPr lang="en-US" b="1">
                <a:solidFill>
                  <a:srgbClr val="C00000"/>
                </a:solidFill>
                <a:ea typeface="+mj-lt"/>
                <a:cs typeface="+mj-lt"/>
              </a:rPr>
              <a:t>Why This Architecture Works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A5445-F25D-95B8-CB4F-4580C3749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285" y="1472959"/>
            <a:ext cx="10357666" cy="41148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PostgreSQL: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Business-critical data source.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Kafka: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Reliable middleware for streaming.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S3: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Scalable, cost-effective storage solution.</a:t>
            </a:r>
            <a:endParaRPr lang="en-US">
              <a:ea typeface="+mj-lt"/>
              <a:cs typeface="+mj-lt"/>
            </a:endParaRPr>
          </a:p>
          <a:p>
            <a:r>
              <a:rPr lang="en-US">
                <a:ea typeface="+mj-lt"/>
                <a:cs typeface="+mj-lt"/>
              </a:rPr>
              <a:t>Configurable storage format (JSON, Avro, Parquet).</a:t>
            </a:r>
            <a:endParaRPr lang="en-US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1C23C-F232-B6E0-AB1D-210CFBE8B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28BE-3628-4C6B-9856-18A5FB6A9CDF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F8536-33AA-2529-E775-952B1B93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85082-5E3A-7621-3F9F-7FD957AE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61589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BeachVTI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VeniceBeachVTI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VeniceBeac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54706E44-6516-4822-8F8F-6BA182D64AC9}" vid="{F71BAAD1-41E5-4D56-97E1-12A04B86E5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VeniceBeachVTI</vt:lpstr>
      <vt:lpstr>PowerPoint Presentation</vt:lpstr>
      <vt:lpstr>Demonstrate streaming data from PostgreSQL to S3 via Kafka Connect</vt:lpstr>
      <vt:lpstr> DATA STREAMING: POSTGRESQL TO S3 USING KAFKA CONNECT </vt:lpstr>
      <vt:lpstr>Kafka connect</vt:lpstr>
      <vt:lpstr>Step 1 - PostgreSQL Setup</vt:lpstr>
      <vt:lpstr>Step 2 - Kafka Cluster Setup</vt:lpstr>
      <vt:lpstr>Step 3 - JDBC Source Connector</vt:lpstr>
      <vt:lpstr>Step 4 - S3 Sink Connector</vt:lpstr>
      <vt:lpstr>Why This Architecture 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75</cp:revision>
  <dcterms:created xsi:type="dcterms:W3CDTF">2024-12-04T15:58:00Z</dcterms:created>
  <dcterms:modified xsi:type="dcterms:W3CDTF">2024-12-05T05:32:52Z</dcterms:modified>
</cp:coreProperties>
</file>