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444AF-06E8-4050-902A-0CE75BE7F351}" v="1367" dt="2023-08-22T19:57:13.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CDEB4-D7A9-C202-7500-86AD336029B5}"/>
              </a:ext>
            </a:extLst>
          </p:cNvPr>
          <p:cNvPicPr>
            <a:picLocks noChangeAspect="1"/>
          </p:cNvPicPr>
          <p:nvPr/>
        </p:nvPicPr>
        <p:blipFill>
          <a:blip r:embed="rId2"/>
          <a:stretch>
            <a:fillRect/>
          </a:stretch>
        </p:blipFill>
        <p:spPr>
          <a:xfrm>
            <a:off x="-5751" y="-1734"/>
            <a:ext cx="12289766" cy="691897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D0233F8D-8705-5B97-8347-CBA6D1004FE0}"/>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7F010CBB-222E-7413-90B1-130A51886D84}"/>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Visualizing the data</a:t>
            </a:r>
            <a:endParaRPr lang="en-US" sz="3600" dirty="0">
              <a:cs typeface="Calibri"/>
            </a:endParaRPr>
          </a:p>
        </p:txBody>
      </p:sp>
      <p:pic>
        <p:nvPicPr>
          <p:cNvPr id="6" name="Picture 5">
            <a:extLst>
              <a:ext uri="{FF2B5EF4-FFF2-40B4-BE49-F238E27FC236}">
                <a16:creationId xmlns:a16="http://schemas.microsoft.com/office/drawing/2014/main" id="{C9BD10E3-2D06-10F7-3945-97FF00D5EA1F}"/>
              </a:ext>
            </a:extLst>
          </p:cNvPr>
          <p:cNvPicPr>
            <a:picLocks noChangeAspect="1"/>
          </p:cNvPicPr>
          <p:nvPr/>
        </p:nvPicPr>
        <p:blipFill>
          <a:blip r:embed="rId3"/>
          <a:stretch>
            <a:fillRect/>
          </a:stretch>
        </p:blipFill>
        <p:spPr>
          <a:xfrm>
            <a:off x="727494" y="1269444"/>
            <a:ext cx="5014822" cy="5052356"/>
          </a:xfrm>
          <a:prstGeom prst="rect">
            <a:avLst/>
          </a:prstGeom>
        </p:spPr>
      </p:pic>
      <p:sp>
        <p:nvSpPr>
          <p:cNvPr id="7" name="TextBox 6">
            <a:extLst>
              <a:ext uri="{FF2B5EF4-FFF2-40B4-BE49-F238E27FC236}">
                <a16:creationId xmlns:a16="http://schemas.microsoft.com/office/drawing/2014/main" id="{50359AE4-FF74-B6B0-BC8D-43939A42A405}"/>
              </a:ext>
            </a:extLst>
          </p:cNvPr>
          <p:cNvSpPr txBox="1"/>
          <p:nvPr/>
        </p:nvSpPr>
        <p:spPr>
          <a:xfrm>
            <a:off x="6521570" y="2467155"/>
            <a:ext cx="317452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There is linear relationship between Direct </a:t>
            </a:r>
            <a:r>
              <a:rPr lang="en-US" sz="2000" dirty="0" err="1">
                <a:solidFill>
                  <a:srgbClr val="3C4043"/>
                </a:solidFill>
                <a:latin typeface="Inter"/>
              </a:rPr>
              <a:t>Bilurubin</a:t>
            </a:r>
            <a:r>
              <a:rPr lang="en-US" sz="2000" dirty="0">
                <a:solidFill>
                  <a:srgbClr val="3C4043"/>
                </a:solidFill>
                <a:latin typeface="Inter"/>
              </a:rPr>
              <a:t> and Total </a:t>
            </a:r>
            <a:r>
              <a:rPr lang="en-US" sz="2000" dirty="0" err="1">
                <a:solidFill>
                  <a:srgbClr val="3C4043"/>
                </a:solidFill>
                <a:latin typeface="Inter"/>
              </a:rPr>
              <a:t>Biluribin</a:t>
            </a:r>
            <a:r>
              <a:rPr lang="en-US" sz="2000" dirty="0">
                <a:solidFill>
                  <a:srgbClr val="3C4043"/>
                </a:solidFill>
                <a:latin typeface="Inter"/>
              </a:rPr>
              <a:t>. Hence one variable can be dropped.</a:t>
            </a:r>
          </a:p>
        </p:txBody>
      </p:sp>
    </p:spTree>
    <p:extLst>
      <p:ext uri="{BB962C8B-B14F-4D97-AF65-F5344CB8AC3E}">
        <p14:creationId xmlns:p14="http://schemas.microsoft.com/office/powerpoint/2010/main" val="282060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5B0CCB49-3BDB-3ADB-19CC-E6BD115F3268}"/>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7A242DE4-DA3B-E05F-9C02-6CC3EE38980F}"/>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Visualizing the data</a:t>
            </a:r>
            <a:endParaRPr lang="en-US" sz="3600" dirty="0">
              <a:cs typeface="Calibri"/>
            </a:endParaRPr>
          </a:p>
        </p:txBody>
      </p:sp>
      <p:sp>
        <p:nvSpPr>
          <p:cNvPr id="9" name="TextBox 8">
            <a:extLst>
              <a:ext uri="{FF2B5EF4-FFF2-40B4-BE49-F238E27FC236}">
                <a16:creationId xmlns:a16="http://schemas.microsoft.com/office/drawing/2014/main" id="{6EB2F3C8-2654-EED2-7286-5098854524C9}"/>
              </a:ext>
            </a:extLst>
          </p:cNvPr>
          <p:cNvSpPr txBox="1"/>
          <p:nvPr/>
        </p:nvSpPr>
        <p:spPr>
          <a:xfrm>
            <a:off x="1259457" y="5543909"/>
            <a:ext cx="942866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There is linear relationship between </a:t>
            </a:r>
            <a:r>
              <a:rPr lang="en-US" sz="2000" err="1">
                <a:solidFill>
                  <a:srgbClr val="3C4043"/>
                </a:solidFill>
                <a:latin typeface="Inter"/>
              </a:rPr>
              <a:t>Alamine</a:t>
            </a:r>
            <a:r>
              <a:rPr lang="en-US" sz="2000" dirty="0">
                <a:solidFill>
                  <a:srgbClr val="3C4043"/>
                </a:solidFill>
                <a:latin typeface="Inter"/>
              </a:rPr>
              <a:t> and Aspartate Aminotransferase. However, there is no relationship between </a:t>
            </a:r>
            <a:r>
              <a:rPr lang="en-US" sz="2000" err="1">
                <a:solidFill>
                  <a:srgbClr val="3C4043"/>
                </a:solidFill>
                <a:latin typeface="Inter"/>
              </a:rPr>
              <a:t>Alamine</a:t>
            </a:r>
            <a:r>
              <a:rPr lang="en-US" sz="2000" dirty="0">
                <a:solidFill>
                  <a:srgbClr val="3C4043"/>
                </a:solidFill>
                <a:latin typeface="Inter"/>
              </a:rPr>
              <a:t> Aminotransferase and Alkaline </a:t>
            </a:r>
            <a:r>
              <a:rPr lang="en-US" sz="2000" err="1">
                <a:solidFill>
                  <a:srgbClr val="3C4043"/>
                </a:solidFill>
                <a:latin typeface="Inter"/>
              </a:rPr>
              <a:t>Phosphotase</a:t>
            </a:r>
            <a:r>
              <a:rPr lang="en-US" sz="2000" dirty="0">
                <a:solidFill>
                  <a:srgbClr val="3C4043"/>
                </a:solidFill>
                <a:latin typeface="Inter"/>
              </a:rPr>
              <a:t>. Accordingly, Aspartate Aminotransferase can be dropped.</a:t>
            </a:r>
          </a:p>
        </p:txBody>
      </p:sp>
      <p:pic>
        <p:nvPicPr>
          <p:cNvPr id="10" name="Picture 9">
            <a:extLst>
              <a:ext uri="{FF2B5EF4-FFF2-40B4-BE49-F238E27FC236}">
                <a16:creationId xmlns:a16="http://schemas.microsoft.com/office/drawing/2014/main" id="{50BB45C6-7ED4-6C90-949D-D6BAE2A0C6A5}"/>
              </a:ext>
            </a:extLst>
          </p:cNvPr>
          <p:cNvPicPr>
            <a:picLocks noChangeAspect="1"/>
          </p:cNvPicPr>
          <p:nvPr/>
        </p:nvPicPr>
        <p:blipFill>
          <a:blip r:embed="rId3"/>
          <a:stretch>
            <a:fillRect/>
          </a:stretch>
        </p:blipFill>
        <p:spPr>
          <a:xfrm>
            <a:off x="1388853" y="1238257"/>
            <a:ext cx="7847160" cy="3993296"/>
          </a:xfrm>
          <a:prstGeom prst="rect">
            <a:avLst/>
          </a:prstGeom>
        </p:spPr>
      </p:pic>
    </p:spTree>
    <p:extLst>
      <p:ext uri="{BB962C8B-B14F-4D97-AF65-F5344CB8AC3E}">
        <p14:creationId xmlns:p14="http://schemas.microsoft.com/office/powerpoint/2010/main" val="349550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BA5DD8F2-564A-66F4-3D03-7D7BB64D0692}"/>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2B23188D-A0BB-B71B-2911-611ED2C23720}"/>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Visualizing the data</a:t>
            </a:r>
            <a:endParaRPr lang="en-US" sz="3600" dirty="0">
              <a:cs typeface="Calibri"/>
            </a:endParaRPr>
          </a:p>
        </p:txBody>
      </p:sp>
      <p:sp>
        <p:nvSpPr>
          <p:cNvPr id="9" name="TextBox 8">
            <a:extLst>
              <a:ext uri="{FF2B5EF4-FFF2-40B4-BE49-F238E27FC236}">
                <a16:creationId xmlns:a16="http://schemas.microsoft.com/office/drawing/2014/main" id="{7DFB2F71-C1DE-E35E-9060-7754E48FC527}"/>
              </a:ext>
            </a:extLst>
          </p:cNvPr>
          <p:cNvSpPr txBox="1"/>
          <p:nvPr/>
        </p:nvSpPr>
        <p:spPr>
          <a:xfrm>
            <a:off x="6521570" y="2467155"/>
            <a:ext cx="317452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There is linear relationship between Total proteins and Albumin. Hence one feature can be dropped.</a:t>
            </a:r>
          </a:p>
        </p:txBody>
      </p:sp>
      <p:pic>
        <p:nvPicPr>
          <p:cNvPr id="10" name="Picture 9">
            <a:extLst>
              <a:ext uri="{FF2B5EF4-FFF2-40B4-BE49-F238E27FC236}">
                <a16:creationId xmlns:a16="http://schemas.microsoft.com/office/drawing/2014/main" id="{5AA4E279-BFC3-32AA-D3CE-0180732BAF2E}"/>
              </a:ext>
            </a:extLst>
          </p:cNvPr>
          <p:cNvPicPr>
            <a:picLocks noChangeAspect="1"/>
          </p:cNvPicPr>
          <p:nvPr/>
        </p:nvPicPr>
        <p:blipFill>
          <a:blip r:embed="rId3"/>
          <a:stretch>
            <a:fillRect/>
          </a:stretch>
        </p:blipFill>
        <p:spPr>
          <a:xfrm>
            <a:off x="928777" y="1352909"/>
            <a:ext cx="4986067" cy="4986067"/>
          </a:xfrm>
          <a:prstGeom prst="rect">
            <a:avLst/>
          </a:prstGeom>
        </p:spPr>
      </p:pic>
    </p:spTree>
    <p:extLst>
      <p:ext uri="{BB962C8B-B14F-4D97-AF65-F5344CB8AC3E}">
        <p14:creationId xmlns:p14="http://schemas.microsoft.com/office/powerpoint/2010/main" val="13469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2B8A25C1-6A4F-AC62-7843-73360EBDF2C0}"/>
              </a:ext>
            </a:extLst>
          </p:cNvPr>
          <p:cNvPicPr>
            <a:picLocks noChangeAspect="1"/>
          </p:cNvPicPr>
          <p:nvPr/>
        </p:nvPicPr>
        <p:blipFill>
          <a:blip r:embed="rId2"/>
          <a:stretch>
            <a:fillRect/>
          </a:stretch>
        </p:blipFill>
        <p:spPr>
          <a:xfrm>
            <a:off x="-20128" y="278"/>
            <a:ext cx="12217879" cy="6857444"/>
          </a:xfrm>
          <a:prstGeom prst="rect">
            <a:avLst/>
          </a:prstGeom>
        </p:spPr>
      </p:pic>
      <p:sp>
        <p:nvSpPr>
          <p:cNvPr id="6" name="TextBox 5">
            <a:extLst>
              <a:ext uri="{FF2B5EF4-FFF2-40B4-BE49-F238E27FC236}">
                <a16:creationId xmlns:a16="http://schemas.microsoft.com/office/drawing/2014/main" id="{53130739-E5E8-D03C-2DA5-A9FE69D99CE7}"/>
              </a:ext>
            </a:extLst>
          </p:cNvPr>
          <p:cNvSpPr txBox="1"/>
          <p:nvPr/>
        </p:nvSpPr>
        <p:spPr>
          <a:xfrm>
            <a:off x="7122298" y="3060847"/>
            <a:ext cx="39718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Creating a heatmap</a:t>
            </a:r>
            <a:endParaRPr lang="en-US" sz="3600" dirty="0">
              <a:cs typeface="Calibri"/>
            </a:endParaRPr>
          </a:p>
        </p:txBody>
      </p:sp>
      <p:pic>
        <p:nvPicPr>
          <p:cNvPr id="7" name="Picture 6">
            <a:extLst>
              <a:ext uri="{FF2B5EF4-FFF2-40B4-BE49-F238E27FC236}">
                <a16:creationId xmlns:a16="http://schemas.microsoft.com/office/drawing/2014/main" id="{8371E220-77EA-B09C-6702-9251DC0C612E}"/>
              </a:ext>
            </a:extLst>
          </p:cNvPr>
          <p:cNvPicPr>
            <a:picLocks noChangeAspect="1"/>
          </p:cNvPicPr>
          <p:nvPr/>
        </p:nvPicPr>
        <p:blipFill>
          <a:blip r:embed="rId3"/>
          <a:stretch>
            <a:fillRect/>
          </a:stretch>
        </p:blipFill>
        <p:spPr>
          <a:xfrm>
            <a:off x="267419" y="204598"/>
            <a:ext cx="6265649" cy="6218766"/>
          </a:xfrm>
          <a:prstGeom prst="rect">
            <a:avLst/>
          </a:prstGeom>
        </p:spPr>
      </p:pic>
    </p:spTree>
    <p:extLst>
      <p:ext uri="{BB962C8B-B14F-4D97-AF65-F5344CB8AC3E}">
        <p14:creationId xmlns:p14="http://schemas.microsoft.com/office/powerpoint/2010/main" val="61522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id="{79A2ADF3-E918-1395-C96B-03A70F0BE736}"/>
              </a:ext>
            </a:extLst>
          </p:cNvPr>
          <p:cNvPicPr>
            <a:picLocks noChangeAspect="1"/>
          </p:cNvPicPr>
          <p:nvPr/>
        </p:nvPicPr>
        <p:blipFill>
          <a:blip r:embed="rId2"/>
          <a:stretch>
            <a:fillRect/>
          </a:stretch>
        </p:blipFill>
        <p:spPr>
          <a:xfrm>
            <a:off x="-20128" y="278"/>
            <a:ext cx="12217879" cy="6857444"/>
          </a:xfrm>
          <a:prstGeom prst="rect">
            <a:avLst/>
          </a:prstGeom>
        </p:spPr>
      </p:pic>
      <p:sp>
        <p:nvSpPr>
          <p:cNvPr id="3" name="TextBox 2">
            <a:extLst>
              <a:ext uri="{FF2B5EF4-FFF2-40B4-BE49-F238E27FC236}">
                <a16:creationId xmlns:a16="http://schemas.microsoft.com/office/drawing/2014/main" id="{3D144E5A-D9A0-6CDB-CED1-48E8EC626A8D}"/>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Visualizing the data</a:t>
            </a:r>
            <a:endParaRPr lang="en-US" sz="3600" dirty="0">
              <a:cs typeface="Calibri"/>
            </a:endParaRPr>
          </a:p>
        </p:txBody>
      </p:sp>
      <p:sp>
        <p:nvSpPr>
          <p:cNvPr id="6" name="TextBox 5">
            <a:extLst>
              <a:ext uri="{FF2B5EF4-FFF2-40B4-BE49-F238E27FC236}">
                <a16:creationId xmlns:a16="http://schemas.microsoft.com/office/drawing/2014/main" id="{54BE16C6-A158-D11F-AA3D-06B70C3B1C37}"/>
              </a:ext>
            </a:extLst>
          </p:cNvPr>
          <p:cNvSpPr txBox="1"/>
          <p:nvPr/>
        </p:nvSpPr>
        <p:spPr>
          <a:xfrm>
            <a:off x="928777" y="1158815"/>
            <a:ext cx="911236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As per the observations from visualization and </a:t>
            </a:r>
            <a:r>
              <a:rPr lang="en-US" sz="2000" dirty="0" err="1">
                <a:solidFill>
                  <a:srgbClr val="3C4043"/>
                </a:solidFill>
                <a:latin typeface="Inter"/>
              </a:rPr>
              <a:t>HeatMap</a:t>
            </a:r>
            <a:r>
              <a:rPr lang="en-US" sz="2000" dirty="0">
                <a:solidFill>
                  <a:srgbClr val="3C4043"/>
                </a:solidFill>
                <a:latin typeface="Inter"/>
              </a:rPr>
              <a:t>, there are relationships between the following features:</a:t>
            </a:r>
          </a:p>
          <a:p>
            <a:endParaRPr lang="en-US" sz="2000" dirty="0">
              <a:solidFill>
                <a:srgbClr val="3C4043"/>
              </a:solidFill>
              <a:latin typeface="Inter"/>
            </a:endParaRPr>
          </a:p>
          <a:p>
            <a:r>
              <a:rPr lang="en-US" sz="2000" dirty="0">
                <a:solidFill>
                  <a:srgbClr val="3C4043"/>
                </a:solidFill>
                <a:latin typeface="Inter"/>
              </a:rPr>
              <a:t>Direct Bilirubin and Total Bilirubin</a:t>
            </a:r>
          </a:p>
          <a:p>
            <a:r>
              <a:rPr lang="en-US" sz="2000" dirty="0" err="1">
                <a:solidFill>
                  <a:srgbClr val="3C4043"/>
                </a:solidFill>
                <a:latin typeface="Inter"/>
              </a:rPr>
              <a:t>Alamine</a:t>
            </a:r>
            <a:r>
              <a:rPr lang="en-US" sz="2000" dirty="0">
                <a:solidFill>
                  <a:srgbClr val="3C4043"/>
                </a:solidFill>
                <a:latin typeface="Inter"/>
              </a:rPr>
              <a:t> Aminotransferase and Aspartate Aminotransferase</a:t>
            </a:r>
          </a:p>
          <a:p>
            <a:r>
              <a:rPr lang="en-US" sz="2000" dirty="0">
                <a:solidFill>
                  <a:srgbClr val="3C4043"/>
                </a:solidFill>
                <a:latin typeface="Inter"/>
              </a:rPr>
              <a:t>Total proteins and Albumin</a:t>
            </a:r>
          </a:p>
          <a:p>
            <a:r>
              <a:rPr lang="en-US" sz="2000" dirty="0">
                <a:solidFill>
                  <a:srgbClr val="3C4043"/>
                </a:solidFill>
                <a:latin typeface="Inter"/>
              </a:rPr>
              <a:t>Albumin and Albumin-Globulin Ratio</a:t>
            </a:r>
          </a:p>
          <a:p>
            <a:endParaRPr lang="en-US" sz="2000" dirty="0">
              <a:solidFill>
                <a:srgbClr val="3C4043"/>
              </a:solidFill>
              <a:latin typeface="Inter"/>
            </a:endParaRPr>
          </a:p>
          <a:p>
            <a:r>
              <a:rPr lang="en-US" sz="2000" dirty="0">
                <a:solidFill>
                  <a:srgbClr val="3C4043"/>
                </a:solidFill>
                <a:latin typeface="Inter"/>
              </a:rPr>
              <a:t>This might lead to multicollinearity and biased results due to dependence between the independent variables. Hence, the following features will only be kept for training:</a:t>
            </a:r>
          </a:p>
          <a:p>
            <a:endParaRPr lang="en-US" sz="2000" dirty="0">
              <a:solidFill>
                <a:srgbClr val="3C4043"/>
              </a:solidFill>
              <a:latin typeface="Inter"/>
            </a:endParaRPr>
          </a:p>
          <a:p>
            <a:r>
              <a:rPr lang="en-US" sz="2000" dirty="0">
                <a:solidFill>
                  <a:srgbClr val="3C4043"/>
                </a:solidFill>
                <a:latin typeface="Inter"/>
              </a:rPr>
              <a:t>Total Bilirubin</a:t>
            </a:r>
          </a:p>
          <a:p>
            <a:r>
              <a:rPr lang="en-US" sz="2000" dirty="0" err="1">
                <a:solidFill>
                  <a:srgbClr val="3C4043"/>
                </a:solidFill>
                <a:latin typeface="Inter"/>
              </a:rPr>
              <a:t>Alamine</a:t>
            </a:r>
            <a:r>
              <a:rPr lang="en-US" sz="2000" dirty="0">
                <a:solidFill>
                  <a:srgbClr val="3C4043"/>
                </a:solidFill>
                <a:latin typeface="Inter"/>
              </a:rPr>
              <a:t> Aminotransferase</a:t>
            </a:r>
          </a:p>
          <a:p>
            <a:r>
              <a:rPr lang="en-US" sz="2000" dirty="0">
                <a:solidFill>
                  <a:srgbClr val="3C4043"/>
                </a:solidFill>
                <a:latin typeface="Inter"/>
              </a:rPr>
              <a:t>Total </a:t>
            </a:r>
            <a:r>
              <a:rPr lang="en-US" sz="2000" dirty="0" err="1">
                <a:solidFill>
                  <a:srgbClr val="3C4043"/>
                </a:solidFill>
                <a:latin typeface="Inter"/>
              </a:rPr>
              <a:t>Protiens</a:t>
            </a:r>
          </a:p>
          <a:p>
            <a:r>
              <a:rPr lang="en-US" sz="2000" dirty="0">
                <a:solidFill>
                  <a:srgbClr val="3C4043"/>
                </a:solidFill>
                <a:latin typeface="Inter"/>
              </a:rPr>
              <a:t>Albumin and Globulin Ratio</a:t>
            </a:r>
          </a:p>
          <a:p>
            <a:r>
              <a:rPr lang="en-US" sz="2000" dirty="0">
                <a:solidFill>
                  <a:srgbClr val="3C4043"/>
                </a:solidFill>
                <a:latin typeface="Inter"/>
              </a:rPr>
              <a:t>Albumin</a:t>
            </a:r>
          </a:p>
        </p:txBody>
      </p:sp>
    </p:spTree>
    <p:extLst>
      <p:ext uri="{BB962C8B-B14F-4D97-AF65-F5344CB8AC3E}">
        <p14:creationId xmlns:p14="http://schemas.microsoft.com/office/powerpoint/2010/main" val="383672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C358CF62-346E-10FB-32EB-5DCB175977FC}"/>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34FB9513-036D-777B-8B11-3FC80F8A1732}"/>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Logistic Regression</a:t>
            </a:r>
            <a:endParaRPr lang="en-US" sz="3600" dirty="0">
              <a:cs typeface="Calibri"/>
            </a:endParaRPr>
          </a:p>
        </p:txBody>
      </p:sp>
      <p:pic>
        <p:nvPicPr>
          <p:cNvPr id="7" name="Picture 6">
            <a:extLst>
              <a:ext uri="{FF2B5EF4-FFF2-40B4-BE49-F238E27FC236}">
                <a16:creationId xmlns:a16="http://schemas.microsoft.com/office/drawing/2014/main" id="{906816C3-B03E-20BF-72AF-7F6ECB3490B8}"/>
              </a:ext>
            </a:extLst>
          </p:cNvPr>
          <p:cNvPicPr>
            <a:picLocks noChangeAspect="1"/>
          </p:cNvPicPr>
          <p:nvPr/>
        </p:nvPicPr>
        <p:blipFill>
          <a:blip r:embed="rId3"/>
          <a:stretch>
            <a:fillRect/>
          </a:stretch>
        </p:blipFill>
        <p:spPr>
          <a:xfrm>
            <a:off x="727494" y="1330976"/>
            <a:ext cx="10952671" cy="874878"/>
          </a:xfrm>
          <a:prstGeom prst="rect">
            <a:avLst/>
          </a:prstGeom>
        </p:spPr>
      </p:pic>
      <p:pic>
        <p:nvPicPr>
          <p:cNvPr id="8" name="Picture 7">
            <a:extLst>
              <a:ext uri="{FF2B5EF4-FFF2-40B4-BE49-F238E27FC236}">
                <a16:creationId xmlns:a16="http://schemas.microsoft.com/office/drawing/2014/main" id="{5F73D500-5329-73D3-6B13-4A2C03EB6F20}"/>
              </a:ext>
            </a:extLst>
          </p:cNvPr>
          <p:cNvPicPr>
            <a:picLocks noChangeAspect="1"/>
          </p:cNvPicPr>
          <p:nvPr/>
        </p:nvPicPr>
        <p:blipFill>
          <a:blip r:embed="rId4"/>
          <a:stretch>
            <a:fillRect/>
          </a:stretch>
        </p:blipFill>
        <p:spPr>
          <a:xfrm>
            <a:off x="727494" y="2435756"/>
            <a:ext cx="10952671" cy="3740525"/>
          </a:xfrm>
          <a:prstGeom prst="rect">
            <a:avLst/>
          </a:prstGeom>
        </p:spPr>
      </p:pic>
    </p:spTree>
    <p:extLst>
      <p:ext uri="{BB962C8B-B14F-4D97-AF65-F5344CB8AC3E}">
        <p14:creationId xmlns:p14="http://schemas.microsoft.com/office/powerpoint/2010/main" val="35623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4AAAC081-A87F-198B-453A-8740E18DA2EB}"/>
              </a:ext>
            </a:extLst>
          </p:cNvPr>
          <p:cNvPicPr>
            <a:picLocks noChangeAspect="1"/>
          </p:cNvPicPr>
          <p:nvPr/>
        </p:nvPicPr>
        <p:blipFill>
          <a:blip r:embed="rId2"/>
          <a:stretch>
            <a:fillRect/>
          </a:stretch>
        </p:blipFill>
        <p:spPr>
          <a:xfrm>
            <a:off x="-20128" y="278"/>
            <a:ext cx="12217879" cy="6857444"/>
          </a:xfrm>
          <a:prstGeom prst="rect">
            <a:avLst/>
          </a:prstGeom>
        </p:spPr>
      </p:pic>
      <p:sp>
        <p:nvSpPr>
          <p:cNvPr id="4" name="TextBox 3">
            <a:extLst>
              <a:ext uri="{FF2B5EF4-FFF2-40B4-BE49-F238E27FC236}">
                <a16:creationId xmlns:a16="http://schemas.microsoft.com/office/drawing/2014/main" id="{63DFABBD-D280-F3AE-F12B-A905202FBD38}"/>
              </a:ext>
            </a:extLst>
          </p:cNvPr>
          <p:cNvSpPr txBox="1"/>
          <p:nvPr/>
        </p:nvSpPr>
        <p:spPr>
          <a:xfrm>
            <a:off x="871268" y="828136"/>
            <a:ext cx="3706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elvetica Neue"/>
              </a:rPr>
              <a:t>Running predictions on test data</a:t>
            </a:r>
          </a:p>
        </p:txBody>
      </p:sp>
      <p:pic>
        <p:nvPicPr>
          <p:cNvPr id="5" name="Picture 4">
            <a:extLst>
              <a:ext uri="{FF2B5EF4-FFF2-40B4-BE49-F238E27FC236}">
                <a16:creationId xmlns:a16="http://schemas.microsoft.com/office/drawing/2014/main" id="{6E48DC39-72A4-C143-7333-0121AA76061E}"/>
              </a:ext>
            </a:extLst>
          </p:cNvPr>
          <p:cNvPicPr>
            <a:picLocks noChangeAspect="1"/>
          </p:cNvPicPr>
          <p:nvPr/>
        </p:nvPicPr>
        <p:blipFill>
          <a:blip r:embed="rId3"/>
          <a:stretch>
            <a:fillRect/>
          </a:stretch>
        </p:blipFill>
        <p:spPr>
          <a:xfrm>
            <a:off x="871268" y="1362428"/>
            <a:ext cx="10952671" cy="2249709"/>
          </a:xfrm>
          <a:prstGeom prst="rect">
            <a:avLst/>
          </a:prstGeom>
        </p:spPr>
      </p:pic>
    </p:spTree>
    <p:extLst>
      <p:ext uri="{BB962C8B-B14F-4D97-AF65-F5344CB8AC3E}">
        <p14:creationId xmlns:p14="http://schemas.microsoft.com/office/powerpoint/2010/main" val="3661428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3E968651-7F85-2B91-26AC-2FCD92A97B5D}"/>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3218FDD7-262F-F628-C594-DE8AACE77615}"/>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Model Evaluation</a:t>
            </a:r>
            <a:endParaRPr lang="en-US" sz="3600" dirty="0">
              <a:cs typeface="Calibri"/>
            </a:endParaRPr>
          </a:p>
        </p:txBody>
      </p:sp>
      <p:pic>
        <p:nvPicPr>
          <p:cNvPr id="6" name="Picture 5">
            <a:extLst>
              <a:ext uri="{FF2B5EF4-FFF2-40B4-BE49-F238E27FC236}">
                <a16:creationId xmlns:a16="http://schemas.microsoft.com/office/drawing/2014/main" id="{7D848858-E545-4806-B952-B509671D6F29}"/>
              </a:ext>
            </a:extLst>
          </p:cNvPr>
          <p:cNvPicPr>
            <a:picLocks noChangeAspect="1"/>
          </p:cNvPicPr>
          <p:nvPr/>
        </p:nvPicPr>
        <p:blipFill>
          <a:blip r:embed="rId3"/>
          <a:stretch>
            <a:fillRect/>
          </a:stretch>
        </p:blipFill>
        <p:spPr>
          <a:xfrm>
            <a:off x="842513" y="1321835"/>
            <a:ext cx="10909539" cy="4473122"/>
          </a:xfrm>
          <a:prstGeom prst="rect">
            <a:avLst/>
          </a:prstGeom>
        </p:spPr>
      </p:pic>
    </p:spTree>
    <p:extLst>
      <p:ext uri="{BB962C8B-B14F-4D97-AF65-F5344CB8AC3E}">
        <p14:creationId xmlns:p14="http://schemas.microsoft.com/office/powerpoint/2010/main" val="241439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727C45E7-1BF8-0EDF-EA4E-0213D7BE07C3}"/>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51E71F80-2E37-6395-6364-4DA455250468}"/>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Results from Other Algorithms:</a:t>
            </a:r>
            <a:endParaRPr lang="en-US" sz="3600" dirty="0">
              <a:cs typeface="Calibri"/>
            </a:endParaRPr>
          </a:p>
        </p:txBody>
      </p:sp>
      <p:sp>
        <p:nvSpPr>
          <p:cNvPr id="6" name="TextBox 5">
            <a:extLst>
              <a:ext uri="{FF2B5EF4-FFF2-40B4-BE49-F238E27FC236}">
                <a16:creationId xmlns:a16="http://schemas.microsoft.com/office/drawing/2014/main" id="{FD4BFED3-C903-C73B-7724-B3A43765D8D9}"/>
              </a:ext>
            </a:extLst>
          </p:cNvPr>
          <p:cNvSpPr txBox="1"/>
          <p:nvPr/>
        </p:nvSpPr>
        <p:spPr>
          <a:xfrm>
            <a:off x="785004" y="115881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Decision Trees:</a:t>
            </a:r>
          </a:p>
          <a:p>
            <a:endParaRPr lang="en-US" sz="2000" dirty="0">
              <a:solidFill>
                <a:srgbClr val="3C4043"/>
              </a:solidFill>
              <a:latin typeface="Inter"/>
            </a:endParaRPr>
          </a:p>
        </p:txBody>
      </p:sp>
      <p:pic>
        <p:nvPicPr>
          <p:cNvPr id="8" name="Picture 7">
            <a:extLst>
              <a:ext uri="{FF2B5EF4-FFF2-40B4-BE49-F238E27FC236}">
                <a16:creationId xmlns:a16="http://schemas.microsoft.com/office/drawing/2014/main" id="{02AC1162-8228-6566-D95B-582BE584ACEA}"/>
              </a:ext>
            </a:extLst>
          </p:cNvPr>
          <p:cNvPicPr>
            <a:picLocks noChangeAspect="1"/>
          </p:cNvPicPr>
          <p:nvPr/>
        </p:nvPicPr>
        <p:blipFill>
          <a:blip r:embed="rId3"/>
          <a:stretch>
            <a:fillRect/>
          </a:stretch>
        </p:blipFill>
        <p:spPr>
          <a:xfrm>
            <a:off x="900023" y="1711391"/>
            <a:ext cx="9184256" cy="2141256"/>
          </a:xfrm>
          <a:prstGeom prst="rect">
            <a:avLst/>
          </a:prstGeom>
        </p:spPr>
      </p:pic>
      <p:sp>
        <p:nvSpPr>
          <p:cNvPr id="9" name="TextBox 8">
            <a:extLst>
              <a:ext uri="{FF2B5EF4-FFF2-40B4-BE49-F238E27FC236}">
                <a16:creationId xmlns:a16="http://schemas.microsoft.com/office/drawing/2014/main" id="{52926C95-2854-95F8-804C-A76AB53F0D68}"/>
              </a:ext>
            </a:extLst>
          </p:cNvPr>
          <p:cNvSpPr txBox="1"/>
          <p:nvPr/>
        </p:nvSpPr>
        <p:spPr>
          <a:xfrm>
            <a:off x="900022" y="3991154"/>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Random Forest:</a:t>
            </a:r>
          </a:p>
          <a:p>
            <a:endParaRPr lang="en-US" sz="2000" dirty="0">
              <a:solidFill>
                <a:srgbClr val="3C4043"/>
              </a:solidFill>
              <a:latin typeface="Inter"/>
            </a:endParaRPr>
          </a:p>
        </p:txBody>
      </p:sp>
      <p:pic>
        <p:nvPicPr>
          <p:cNvPr id="10" name="Picture 9">
            <a:extLst>
              <a:ext uri="{FF2B5EF4-FFF2-40B4-BE49-F238E27FC236}">
                <a16:creationId xmlns:a16="http://schemas.microsoft.com/office/drawing/2014/main" id="{B204A385-B2AC-5222-73C1-82DF62273719}"/>
              </a:ext>
            </a:extLst>
          </p:cNvPr>
          <p:cNvPicPr>
            <a:picLocks noChangeAspect="1"/>
          </p:cNvPicPr>
          <p:nvPr/>
        </p:nvPicPr>
        <p:blipFill>
          <a:blip r:embed="rId3"/>
          <a:stretch>
            <a:fillRect/>
          </a:stretch>
        </p:blipFill>
        <p:spPr>
          <a:xfrm>
            <a:off x="900023" y="4500599"/>
            <a:ext cx="9184256" cy="2141256"/>
          </a:xfrm>
          <a:prstGeom prst="rect">
            <a:avLst/>
          </a:prstGeom>
        </p:spPr>
      </p:pic>
    </p:spTree>
    <p:extLst>
      <p:ext uri="{BB962C8B-B14F-4D97-AF65-F5344CB8AC3E}">
        <p14:creationId xmlns:p14="http://schemas.microsoft.com/office/powerpoint/2010/main" val="196894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32A5E23C-12A7-2AE3-1115-2321854F0244}"/>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FB4C2B1F-75D4-344C-6A4A-03E73EBE917F}"/>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Results from Other Algorithms:</a:t>
            </a:r>
            <a:endParaRPr lang="en-US" sz="3600" dirty="0">
              <a:cs typeface="Calibri"/>
            </a:endParaRPr>
          </a:p>
        </p:txBody>
      </p:sp>
      <p:sp>
        <p:nvSpPr>
          <p:cNvPr id="7" name="TextBox 6">
            <a:extLst>
              <a:ext uri="{FF2B5EF4-FFF2-40B4-BE49-F238E27FC236}">
                <a16:creationId xmlns:a16="http://schemas.microsoft.com/office/drawing/2014/main" id="{56A6ECA4-CB22-C792-7155-9AF99C1A41F5}"/>
              </a:ext>
            </a:extLst>
          </p:cNvPr>
          <p:cNvSpPr txBox="1"/>
          <p:nvPr/>
        </p:nvSpPr>
        <p:spPr>
          <a:xfrm>
            <a:off x="785004" y="115881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AdaBoost Classifier:</a:t>
            </a:r>
          </a:p>
          <a:p>
            <a:endParaRPr lang="en-US" sz="2000" dirty="0">
              <a:solidFill>
                <a:srgbClr val="3C4043"/>
              </a:solidFill>
              <a:latin typeface="Inter"/>
            </a:endParaRPr>
          </a:p>
        </p:txBody>
      </p:sp>
      <p:pic>
        <p:nvPicPr>
          <p:cNvPr id="9" name="Picture 8">
            <a:extLst>
              <a:ext uri="{FF2B5EF4-FFF2-40B4-BE49-F238E27FC236}">
                <a16:creationId xmlns:a16="http://schemas.microsoft.com/office/drawing/2014/main" id="{06F1FF11-78AD-6A92-015E-23CFD8AB2926}"/>
              </a:ext>
            </a:extLst>
          </p:cNvPr>
          <p:cNvPicPr>
            <a:picLocks noChangeAspect="1"/>
          </p:cNvPicPr>
          <p:nvPr/>
        </p:nvPicPr>
        <p:blipFill>
          <a:blip r:embed="rId3"/>
          <a:stretch>
            <a:fillRect/>
          </a:stretch>
        </p:blipFill>
        <p:spPr>
          <a:xfrm>
            <a:off x="900023" y="1711391"/>
            <a:ext cx="9184256" cy="2141256"/>
          </a:xfrm>
          <a:prstGeom prst="rect">
            <a:avLst/>
          </a:prstGeom>
        </p:spPr>
      </p:pic>
      <p:sp>
        <p:nvSpPr>
          <p:cNvPr id="11" name="TextBox 10">
            <a:extLst>
              <a:ext uri="{FF2B5EF4-FFF2-40B4-BE49-F238E27FC236}">
                <a16:creationId xmlns:a16="http://schemas.microsoft.com/office/drawing/2014/main" id="{2FD5CB3E-CA74-32DA-61D2-E68B0DCF38F5}"/>
              </a:ext>
            </a:extLst>
          </p:cNvPr>
          <p:cNvSpPr txBox="1"/>
          <p:nvPr/>
        </p:nvSpPr>
        <p:spPr>
          <a:xfrm>
            <a:off x="900022" y="3991154"/>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SVC:</a:t>
            </a:r>
          </a:p>
          <a:p>
            <a:endParaRPr lang="en-US" sz="2000" dirty="0">
              <a:solidFill>
                <a:srgbClr val="3C4043"/>
              </a:solidFill>
              <a:latin typeface="Inter"/>
            </a:endParaRPr>
          </a:p>
        </p:txBody>
      </p:sp>
      <p:pic>
        <p:nvPicPr>
          <p:cNvPr id="13" name="Picture 12">
            <a:extLst>
              <a:ext uri="{FF2B5EF4-FFF2-40B4-BE49-F238E27FC236}">
                <a16:creationId xmlns:a16="http://schemas.microsoft.com/office/drawing/2014/main" id="{32F55DD6-D827-7C3D-D0AF-7CBBD7CE1A55}"/>
              </a:ext>
            </a:extLst>
          </p:cNvPr>
          <p:cNvPicPr>
            <a:picLocks noChangeAspect="1"/>
          </p:cNvPicPr>
          <p:nvPr/>
        </p:nvPicPr>
        <p:blipFill>
          <a:blip r:embed="rId3"/>
          <a:stretch>
            <a:fillRect/>
          </a:stretch>
        </p:blipFill>
        <p:spPr>
          <a:xfrm>
            <a:off x="900023" y="4500599"/>
            <a:ext cx="9184256" cy="2141256"/>
          </a:xfrm>
          <a:prstGeom prst="rect">
            <a:avLst/>
          </a:prstGeom>
        </p:spPr>
      </p:pic>
    </p:spTree>
    <p:extLst>
      <p:ext uri="{BB962C8B-B14F-4D97-AF65-F5344CB8AC3E}">
        <p14:creationId xmlns:p14="http://schemas.microsoft.com/office/powerpoint/2010/main" val="40479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EDCB9484-5DBE-7897-8D54-F7880E800D81}"/>
              </a:ext>
            </a:extLst>
          </p:cNvPr>
          <p:cNvPicPr>
            <a:picLocks noChangeAspect="1"/>
          </p:cNvPicPr>
          <p:nvPr/>
        </p:nvPicPr>
        <p:blipFill>
          <a:blip r:embed="rId2"/>
          <a:stretch>
            <a:fillRect/>
          </a:stretch>
        </p:blipFill>
        <p:spPr>
          <a:xfrm>
            <a:off x="-5751" y="278"/>
            <a:ext cx="12217879" cy="6857444"/>
          </a:xfrm>
          <a:prstGeom prst="rect">
            <a:avLst/>
          </a:prstGeom>
        </p:spPr>
      </p:pic>
      <p:sp>
        <p:nvSpPr>
          <p:cNvPr id="5" name="TextBox 4">
            <a:extLst>
              <a:ext uri="{FF2B5EF4-FFF2-40B4-BE49-F238E27FC236}">
                <a16:creationId xmlns:a16="http://schemas.microsoft.com/office/drawing/2014/main" id="{B03250DA-4744-F6D4-8D53-2C2613615D67}"/>
              </a:ext>
            </a:extLst>
          </p:cNvPr>
          <p:cNvSpPr txBox="1"/>
          <p:nvPr/>
        </p:nvSpPr>
        <p:spPr>
          <a:xfrm>
            <a:off x="1069430" y="2413866"/>
            <a:ext cx="536642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cs typeface="Calibri"/>
              </a:rPr>
              <a:t>Liver Disease Analysis</a:t>
            </a:r>
          </a:p>
        </p:txBody>
      </p:sp>
    </p:spTree>
    <p:extLst>
      <p:ext uri="{BB962C8B-B14F-4D97-AF65-F5344CB8AC3E}">
        <p14:creationId xmlns:p14="http://schemas.microsoft.com/office/powerpoint/2010/main" val="747377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id="{6200424C-7606-0B40-468B-533E243BD2FB}"/>
              </a:ext>
            </a:extLst>
          </p:cNvPr>
          <p:cNvPicPr>
            <a:picLocks noChangeAspect="1"/>
          </p:cNvPicPr>
          <p:nvPr/>
        </p:nvPicPr>
        <p:blipFill>
          <a:blip r:embed="rId2"/>
          <a:stretch>
            <a:fillRect/>
          </a:stretch>
        </p:blipFill>
        <p:spPr>
          <a:xfrm>
            <a:off x="-20128" y="278"/>
            <a:ext cx="12217879" cy="6857444"/>
          </a:xfrm>
          <a:prstGeom prst="rect">
            <a:avLst/>
          </a:prstGeom>
        </p:spPr>
      </p:pic>
      <p:sp>
        <p:nvSpPr>
          <p:cNvPr id="3" name="TextBox 2">
            <a:extLst>
              <a:ext uri="{FF2B5EF4-FFF2-40B4-BE49-F238E27FC236}">
                <a16:creationId xmlns:a16="http://schemas.microsoft.com/office/drawing/2014/main" id="{70AC6A95-E84E-2F5F-A2C3-02B2E0661127}"/>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Conclusion:</a:t>
            </a:r>
            <a:endParaRPr lang="en-US" sz="3600" dirty="0">
              <a:cs typeface="Calibri"/>
            </a:endParaRPr>
          </a:p>
        </p:txBody>
      </p:sp>
      <p:sp>
        <p:nvSpPr>
          <p:cNvPr id="6" name="TextBox 5">
            <a:extLst>
              <a:ext uri="{FF2B5EF4-FFF2-40B4-BE49-F238E27FC236}">
                <a16:creationId xmlns:a16="http://schemas.microsoft.com/office/drawing/2014/main" id="{A5617127-D58F-165E-7D19-8E2A22A6780D}"/>
              </a:ext>
            </a:extLst>
          </p:cNvPr>
          <p:cNvSpPr txBox="1"/>
          <p:nvPr/>
        </p:nvSpPr>
        <p:spPr>
          <a:xfrm>
            <a:off x="1029419" y="1259457"/>
            <a:ext cx="748772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As evident, Logistic Regression provides the best accuracy score without overfitting of the data. Whereas, all other algorithms have drawn the same accuracy with no error due to overfitting. Hence, the most appropriate algorithm for this model is Logistic Regression.</a:t>
            </a:r>
          </a:p>
        </p:txBody>
      </p:sp>
    </p:spTree>
    <p:extLst>
      <p:ext uri="{BB962C8B-B14F-4D97-AF65-F5344CB8AC3E}">
        <p14:creationId xmlns:p14="http://schemas.microsoft.com/office/powerpoint/2010/main" val="178221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device&#10;&#10;Description automatically generated">
            <a:extLst>
              <a:ext uri="{FF2B5EF4-FFF2-40B4-BE49-F238E27FC236}">
                <a16:creationId xmlns:a16="http://schemas.microsoft.com/office/drawing/2014/main" id="{33571F0E-8A6E-9D5F-FF78-F966FD227D03}"/>
              </a:ext>
            </a:extLst>
          </p:cNvPr>
          <p:cNvPicPr>
            <a:picLocks noChangeAspect="1"/>
          </p:cNvPicPr>
          <p:nvPr/>
        </p:nvPicPr>
        <p:blipFill>
          <a:blip r:embed="rId2"/>
          <a:stretch>
            <a:fillRect/>
          </a:stretch>
        </p:blipFill>
        <p:spPr>
          <a:xfrm>
            <a:off x="-5751" y="278"/>
            <a:ext cx="12217879" cy="6857444"/>
          </a:xfrm>
          <a:prstGeom prst="rect">
            <a:avLst/>
          </a:prstGeom>
        </p:spPr>
      </p:pic>
      <p:sp>
        <p:nvSpPr>
          <p:cNvPr id="9" name="TextBox 8">
            <a:extLst>
              <a:ext uri="{FF2B5EF4-FFF2-40B4-BE49-F238E27FC236}">
                <a16:creationId xmlns:a16="http://schemas.microsoft.com/office/drawing/2014/main" id="{3BB89A79-9341-6AE8-5A83-33735AAC9D36}"/>
              </a:ext>
            </a:extLst>
          </p:cNvPr>
          <p:cNvSpPr txBox="1"/>
          <p:nvPr/>
        </p:nvSpPr>
        <p:spPr>
          <a:xfrm>
            <a:off x="724373" y="516055"/>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Overview</a:t>
            </a:r>
          </a:p>
        </p:txBody>
      </p:sp>
      <p:sp>
        <p:nvSpPr>
          <p:cNvPr id="10" name="TextBox 9">
            <a:extLst>
              <a:ext uri="{FF2B5EF4-FFF2-40B4-BE49-F238E27FC236}">
                <a16:creationId xmlns:a16="http://schemas.microsoft.com/office/drawing/2014/main" id="{3FA2881E-F24F-9EC4-FE98-E16D89A3BCE1}"/>
              </a:ext>
            </a:extLst>
          </p:cNvPr>
          <p:cNvSpPr txBox="1"/>
          <p:nvPr/>
        </p:nvSpPr>
        <p:spPr>
          <a:xfrm>
            <a:off x="727493" y="1216325"/>
            <a:ext cx="856603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Patients with Liver disease have been continuously increasing because of excessive consumption of alcohol, inhale of harmful gases, intake of contaminated food, pickles and drugs. This dataset was used to evaluate prediction algorithms in an effort to reduce burden on doctors.</a:t>
            </a:r>
            <a:endParaRPr lang="en-US" sz="2000" dirty="0"/>
          </a:p>
        </p:txBody>
      </p:sp>
      <p:sp>
        <p:nvSpPr>
          <p:cNvPr id="11" name="TextBox 10">
            <a:extLst>
              <a:ext uri="{FF2B5EF4-FFF2-40B4-BE49-F238E27FC236}">
                <a16:creationId xmlns:a16="http://schemas.microsoft.com/office/drawing/2014/main" id="{2555776A-D77A-6038-CF32-72B00EAAB0FB}"/>
              </a:ext>
            </a:extLst>
          </p:cNvPr>
          <p:cNvSpPr txBox="1"/>
          <p:nvPr/>
        </p:nvSpPr>
        <p:spPr>
          <a:xfrm>
            <a:off x="727494" y="3099758"/>
            <a:ext cx="38071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About the Dataset</a:t>
            </a:r>
            <a:endParaRPr lang="en-US" dirty="0"/>
          </a:p>
        </p:txBody>
      </p:sp>
      <p:sp>
        <p:nvSpPr>
          <p:cNvPr id="12" name="TextBox 11">
            <a:extLst>
              <a:ext uri="{FF2B5EF4-FFF2-40B4-BE49-F238E27FC236}">
                <a16:creationId xmlns:a16="http://schemas.microsoft.com/office/drawing/2014/main" id="{28BB7362-ECDB-51BC-2BD3-B3A61E708909}"/>
              </a:ext>
            </a:extLst>
          </p:cNvPr>
          <p:cNvSpPr txBox="1"/>
          <p:nvPr/>
        </p:nvSpPr>
        <p:spPr>
          <a:xfrm>
            <a:off x="727494" y="3919268"/>
            <a:ext cx="856603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This data set contains 416 liver patient records and 167 non liver patient records collected from North East of Andhra Pradesh, India. The "Dataset" column is a class label used to divide groups into liver patient (liver disease) or not (no disease). This data set contains 441 male patient records and 142 female patient records.</a:t>
            </a:r>
            <a:endParaRPr lang="en-US" sz="2000" dirty="0"/>
          </a:p>
        </p:txBody>
      </p:sp>
    </p:spTree>
    <p:extLst>
      <p:ext uri="{BB962C8B-B14F-4D97-AF65-F5344CB8AC3E}">
        <p14:creationId xmlns:p14="http://schemas.microsoft.com/office/powerpoint/2010/main" val="282484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C010ED2A-4E4D-2AFE-AAE8-E64C98D12E49}"/>
              </a:ext>
            </a:extLst>
          </p:cNvPr>
          <p:cNvPicPr>
            <a:picLocks noChangeAspect="1"/>
          </p:cNvPicPr>
          <p:nvPr/>
        </p:nvPicPr>
        <p:blipFill>
          <a:blip r:embed="rId2"/>
          <a:stretch>
            <a:fillRect/>
          </a:stretch>
        </p:blipFill>
        <p:spPr>
          <a:xfrm>
            <a:off x="-5751" y="278"/>
            <a:ext cx="12217879" cy="6857444"/>
          </a:xfrm>
          <a:prstGeom prst="rect">
            <a:avLst/>
          </a:prstGeom>
        </p:spPr>
      </p:pic>
      <p:sp>
        <p:nvSpPr>
          <p:cNvPr id="5" name="TextBox 4">
            <a:extLst>
              <a:ext uri="{FF2B5EF4-FFF2-40B4-BE49-F238E27FC236}">
                <a16:creationId xmlns:a16="http://schemas.microsoft.com/office/drawing/2014/main" id="{9F14D415-F1A9-90F2-3F07-7D49B2554A14}"/>
              </a:ext>
            </a:extLst>
          </p:cNvPr>
          <p:cNvSpPr txBox="1"/>
          <p:nvPr/>
        </p:nvSpPr>
        <p:spPr>
          <a:xfrm>
            <a:off x="724373" y="516055"/>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Columns</a:t>
            </a:r>
          </a:p>
        </p:txBody>
      </p:sp>
      <p:sp>
        <p:nvSpPr>
          <p:cNvPr id="6" name="TextBox 5">
            <a:extLst>
              <a:ext uri="{FF2B5EF4-FFF2-40B4-BE49-F238E27FC236}">
                <a16:creationId xmlns:a16="http://schemas.microsoft.com/office/drawing/2014/main" id="{CDA44011-BB4E-C90F-6653-5BCB5EF427E6}"/>
              </a:ext>
            </a:extLst>
          </p:cNvPr>
          <p:cNvSpPr txBox="1"/>
          <p:nvPr/>
        </p:nvSpPr>
        <p:spPr>
          <a:xfrm>
            <a:off x="1232765" y="1041483"/>
            <a:ext cx="674010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solidFill>
                <a:srgbClr val="3C4043"/>
              </a:solidFill>
              <a:latin typeface="Inter"/>
            </a:endParaRPr>
          </a:p>
          <a:p>
            <a:pPr>
              <a:buChar char="•"/>
            </a:pPr>
            <a:r>
              <a:rPr lang="en-US" sz="2400" dirty="0">
                <a:solidFill>
                  <a:srgbClr val="3C4043"/>
                </a:solidFill>
                <a:latin typeface="inherit"/>
              </a:rPr>
              <a:t>Age of the patient</a:t>
            </a:r>
          </a:p>
          <a:p>
            <a:pPr>
              <a:buChar char="•"/>
            </a:pPr>
            <a:r>
              <a:rPr lang="en-US" sz="2400" dirty="0">
                <a:solidFill>
                  <a:srgbClr val="3C4043"/>
                </a:solidFill>
                <a:latin typeface="inherit"/>
              </a:rPr>
              <a:t>Gender of the patient</a:t>
            </a:r>
          </a:p>
          <a:p>
            <a:pPr>
              <a:buChar char="•"/>
            </a:pPr>
            <a:r>
              <a:rPr lang="en-US" sz="2400" dirty="0">
                <a:solidFill>
                  <a:srgbClr val="3C4043"/>
                </a:solidFill>
                <a:latin typeface="inherit"/>
              </a:rPr>
              <a:t>Total Bilirubin</a:t>
            </a:r>
          </a:p>
          <a:p>
            <a:pPr>
              <a:buChar char="•"/>
            </a:pPr>
            <a:r>
              <a:rPr lang="en-US" sz="2400" dirty="0">
                <a:solidFill>
                  <a:srgbClr val="3C4043"/>
                </a:solidFill>
                <a:latin typeface="inherit"/>
              </a:rPr>
              <a:t>Direct Bilirubin</a:t>
            </a:r>
          </a:p>
          <a:p>
            <a:pPr>
              <a:buChar char="•"/>
            </a:pPr>
            <a:r>
              <a:rPr lang="en-US" sz="2400" dirty="0">
                <a:solidFill>
                  <a:srgbClr val="3C4043"/>
                </a:solidFill>
                <a:latin typeface="inherit"/>
              </a:rPr>
              <a:t>Alkaline </a:t>
            </a:r>
            <a:r>
              <a:rPr lang="en-US" sz="2400" err="1">
                <a:solidFill>
                  <a:srgbClr val="3C4043"/>
                </a:solidFill>
                <a:latin typeface="inherit"/>
              </a:rPr>
              <a:t>Phosphotase</a:t>
            </a:r>
            <a:endParaRPr lang="en-US" sz="2400">
              <a:solidFill>
                <a:srgbClr val="3C4043"/>
              </a:solidFill>
              <a:latin typeface="inherit"/>
            </a:endParaRPr>
          </a:p>
          <a:p>
            <a:pPr>
              <a:buChar char="•"/>
            </a:pPr>
            <a:r>
              <a:rPr lang="en-US" sz="2400" err="1">
                <a:solidFill>
                  <a:srgbClr val="3C4043"/>
                </a:solidFill>
                <a:latin typeface="inherit"/>
              </a:rPr>
              <a:t>Alamine</a:t>
            </a:r>
            <a:r>
              <a:rPr lang="en-US" sz="2400" dirty="0">
                <a:solidFill>
                  <a:srgbClr val="3C4043"/>
                </a:solidFill>
                <a:latin typeface="inherit"/>
              </a:rPr>
              <a:t> Aminotransferase</a:t>
            </a:r>
          </a:p>
          <a:p>
            <a:pPr>
              <a:buChar char="•"/>
            </a:pPr>
            <a:r>
              <a:rPr lang="en-US" sz="2400" dirty="0">
                <a:solidFill>
                  <a:srgbClr val="3C4043"/>
                </a:solidFill>
                <a:latin typeface="inherit"/>
              </a:rPr>
              <a:t>Aspartate Aminotransferase</a:t>
            </a:r>
          </a:p>
          <a:p>
            <a:pPr>
              <a:buChar char="•"/>
            </a:pPr>
            <a:r>
              <a:rPr lang="en-US" sz="2400" dirty="0">
                <a:solidFill>
                  <a:srgbClr val="3C4043"/>
                </a:solidFill>
                <a:latin typeface="inherit"/>
              </a:rPr>
              <a:t>Total </a:t>
            </a:r>
            <a:r>
              <a:rPr lang="en-US" sz="2400" err="1">
                <a:solidFill>
                  <a:srgbClr val="3C4043"/>
                </a:solidFill>
                <a:latin typeface="inherit"/>
              </a:rPr>
              <a:t>Protiens</a:t>
            </a:r>
            <a:endParaRPr lang="en-US" sz="2400">
              <a:solidFill>
                <a:srgbClr val="3C4043"/>
              </a:solidFill>
              <a:latin typeface="inherit"/>
            </a:endParaRPr>
          </a:p>
          <a:p>
            <a:pPr>
              <a:buChar char="•"/>
            </a:pPr>
            <a:r>
              <a:rPr lang="en-US" sz="2400" dirty="0">
                <a:solidFill>
                  <a:srgbClr val="3C4043"/>
                </a:solidFill>
                <a:latin typeface="inherit"/>
              </a:rPr>
              <a:t>Albumin</a:t>
            </a:r>
          </a:p>
          <a:p>
            <a:pPr>
              <a:buChar char="•"/>
            </a:pPr>
            <a:r>
              <a:rPr lang="en-US" sz="2400" dirty="0">
                <a:solidFill>
                  <a:srgbClr val="3C4043"/>
                </a:solidFill>
                <a:latin typeface="inherit"/>
              </a:rPr>
              <a:t>Albumin and Globulin Ratio</a:t>
            </a:r>
          </a:p>
          <a:p>
            <a:pPr>
              <a:buChar char="•"/>
            </a:pPr>
            <a:r>
              <a:rPr lang="en-US" sz="2400" dirty="0">
                <a:solidFill>
                  <a:srgbClr val="3C4043"/>
                </a:solidFill>
                <a:latin typeface="inherit"/>
              </a:rPr>
              <a:t>Dataset: field used to split the data into two        sets (patient with liver disease, or no disease)</a:t>
            </a:r>
          </a:p>
        </p:txBody>
      </p:sp>
    </p:spTree>
    <p:extLst>
      <p:ext uri="{BB962C8B-B14F-4D97-AF65-F5344CB8AC3E}">
        <p14:creationId xmlns:p14="http://schemas.microsoft.com/office/powerpoint/2010/main" val="119838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9E15324F-BD63-F44B-FF3D-F9EA778F370A}"/>
              </a:ext>
            </a:extLst>
          </p:cNvPr>
          <p:cNvPicPr>
            <a:picLocks noChangeAspect="1"/>
          </p:cNvPicPr>
          <p:nvPr/>
        </p:nvPicPr>
        <p:blipFill>
          <a:blip r:embed="rId2"/>
          <a:stretch>
            <a:fillRect/>
          </a:stretch>
        </p:blipFill>
        <p:spPr>
          <a:xfrm>
            <a:off x="-5751" y="278"/>
            <a:ext cx="12217879" cy="6857444"/>
          </a:xfrm>
          <a:prstGeom prst="rect">
            <a:avLst/>
          </a:prstGeom>
        </p:spPr>
      </p:pic>
      <p:sp>
        <p:nvSpPr>
          <p:cNvPr id="5" name="TextBox 4">
            <a:extLst>
              <a:ext uri="{FF2B5EF4-FFF2-40B4-BE49-F238E27FC236}">
                <a16:creationId xmlns:a16="http://schemas.microsoft.com/office/drawing/2014/main" id="{3839E7D1-4C27-44BF-6516-75895FAB0BF2}"/>
              </a:ext>
            </a:extLst>
          </p:cNvPr>
          <p:cNvSpPr txBox="1"/>
          <p:nvPr/>
        </p:nvSpPr>
        <p:spPr>
          <a:xfrm>
            <a:off x="724373" y="516055"/>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Importing the libraries</a:t>
            </a:r>
          </a:p>
        </p:txBody>
      </p:sp>
      <p:pic>
        <p:nvPicPr>
          <p:cNvPr id="6" name="Picture 5">
            <a:extLst>
              <a:ext uri="{FF2B5EF4-FFF2-40B4-BE49-F238E27FC236}">
                <a16:creationId xmlns:a16="http://schemas.microsoft.com/office/drawing/2014/main" id="{6A8ADF7D-74A1-1DC9-F5F8-B096F01AF757}"/>
              </a:ext>
            </a:extLst>
          </p:cNvPr>
          <p:cNvPicPr>
            <a:picLocks noChangeAspect="1"/>
          </p:cNvPicPr>
          <p:nvPr/>
        </p:nvPicPr>
        <p:blipFill>
          <a:blip r:embed="rId3"/>
          <a:stretch>
            <a:fillRect/>
          </a:stretch>
        </p:blipFill>
        <p:spPr>
          <a:xfrm>
            <a:off x="727494" y="1263685"/>
            <a:ext cx="10521350" cy="1929610"/>
          </a:xfrm>
          <a:prstGeom prst="rect">
            <a:avLst/>
          </a:prstGeom>
        </p:spPr>
      </p:pic>
      <p:sp>
        <p:nvSpPr>
          <p:cNvPr id="7" name="TextBox 6">
            <a:extLst>
              <a:ext uri="{FF2B5EF4-FFF2-40B4-BE49-F238E27FC236}">
                <a16:creationId xmlns:a16="http://schemas.microsoft.com/office/drawing/2014/main" id="{8EEC4A41-BC43-9CCD-08C3-7B9F7D4B827C}"/>
              </a:ext>
            </a:extLst>
          </p:cNvPr>
          <p:cNvSpPr txBox="1"/>
          <p:nvPr/>
        </p:nvSpPr>
        <p:spPr>
          <a:xfrm>
            <a:off x="724372" y="3621564"/>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Loading the Dataset</a:t>
            </a:r>
          </a:p>
        </p:txBody>
      </p:sp>
      <p:pic>
        <p:nvPicPr>
          <p:cNvPr id="9" name="Picture 8">
            <a:extLst>
              <a:ext uri="{FF2B5EF4-FFF2-40B4-BE49-F238E27FC236}">
                <a16:creationId xmlns:a16="http://schemas.microsoft.com/office/drawing/2014/main" id="{DD4F4056-8D8A-67C8-7068-5589548FDEA2}"/>
              </a:ext>
            </a:extLst>
          </p:cNvPr>
          <p:cNvPicPr>
            <a:picLocks noChangeAspect="1"/>
          </p:cNvPicPr>
          <p:nvPr/>
        </p:nvPicPr>
        <p:blipFill>
          <a:blip r:embed="rId4"/>
          <a:stretch>
            <a:fillRect/>
          </a:stretch>
        </p:blipFill>
        <p:spPr>
          <a:xfrm>
            <a:off x="828135" y="4202059"/>
            <a:ext cx="6136257" cy="2551429"/>
          </a:xfrm>
          <a:prstGeom prst="rect">
            <a:avLst/>
          </a:prstGeom>
        </p:spPr>
      </p:pic>
    </p:spTree>
    <p:extLst>
      <p:ext uri="{BB962C8B-B14F-4D97-AF65-F5344CB8AC3E}">
        <p14:creationId xmlns:p14="http://schemas.microsoft.com/office/powerpoint/2010/main" val="204864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8DC064AB-8766-695C-C51E-586E8B8C3310}"/>
              </a:ext>
            </a:extLst>
          </p:cNvPr>
          <p:cNvPicPr>
            <a:picLocks noChangeAspect="1"/>
          </p:cNvPicPr>
          <p:nvPr/>
        </p:nvPicPr>
        <p:blipFill>
          <a:blip r:embed="rId2"/>
          <a:stretch>
            <a:fillRect/>
          </a:stretch>
        </p:blipFill>
        <p:spPr>
          <a:xfrm>
            <a:off x="-5751" y="278"/>
            <a:ext cx="12217879" cy="6857444"/>
          </a:xfrm>
          <a:prstGeom prst="rect">
            <a:avLst/>
          </a:prstGeom>
        </p:spPr>
      </p:pic>
      <p:sp>
        <p:nvSpPr>
          <p:cNvPr id="5" name="TextBox 4">
            <a:extLst>
              <a:ext uri="{FF2B5EF4-FFF2-40B4-BE49-F238E27FC236}">
                <a16:creationId xmlns:a16="http://schemas.microsoft.com/office/drawing/2014/main" id="{97BCDD25-E7CD-84B5-05CC-DB0DAE895496}"/>
              </a:ext>
            </a:extLst>
          </p:cNvPr>
          <p:cNvSpPr txBox="1"/>
          <p:nvPr/>
        </p:nvSpPr>
        <p:spPr>
          <a:xfrm>
            <a:off x="724373" y="516055"/>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0bservations</a:t>
            </a:r>
          </a:p>
        </p:txBody>
      </p:sp>
      <p:pic>
        <p:nvPicPr>
          <p:cNvPr id="6" name="Picture 5">
            <a:extLst>
              <a:ext uri="{FF2B5EF4-FFF2-40B4-BE49-F238E27FC236}">
                <a16:creationId xmlns:a16="http://schemas.microsoft.com/office/drawing/2014/main" id="{4CE3D530-E3C9-0C6B-D55E-A34BA6B5F745}"/>
              </a:ext>
            </a:extLst>
          </p:cNvPr>
          <p:cNvPicPr>
            <a:picLocks noChangeAspect="1"/>
          </p:cNvPicPr>
          <p:nvPr/>
        </p:nvPicPr>
        <p:blipFill>
          <a:blip r:embed="rId3"/>
          <a:stretch>
            <a:fillRect/>
          </a:stretch>
        </p:blipFill>
        <p:spPr>
          <a:xfrm>
            <a:off x="727494" y="1300525"/>
            <a:ext cx="10995803" cy="4328836"/>
          </a:xfrm>
          <a:prstGeom prst="rect">
            <a:avLst/>
          </a:prstGeom>
        </p:spPr>
      </p:pic>
    </p:spTree>
    <p:extLst>
      <p:ext uri="{BB962C8B-B14F-4D97-AF65-F5344CB8AC3E}">
        <p14:creationId xmlns:p14="http://schemas.microsoft.com/office/powerpoint/2010/main" val="124067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AE312905-3338-9DC6-80B2-02B351ABB5CC}"/>
              </a:ext>
            </a:extLst>
          </p:cNvPr>
          <p:cNvPicPr>
            <a:picLocks noChangeAspect="1"/>
          </p:cNvPicPr>
          <p:nvPr/>
        </p:nvPicPr>
        <p:blipFill>
          <a:blip r:embed="rId2"/>
          <a:stretch>
            <a:fillRect/>
          </a:stretch>
        </p:blipFill>
        <p:spPr>
          <a:xfrm>
            <a:off x="80513" y="278"/>
            <a:ext cx="12217879" cy="6857444"/>
          </a:xfrm>
          <a:prstGeom prst="rect">
            <a:avLst/>
          </a:prstGeom>
        </p:spPr>
      </p:pic>
      <p:sp>
        <p:nvSpPr>
          <p:cNvPr id="5" name="TextBox 4">
            <a:extLst>
              <a:ext uri="{FF2B5EF4-FFF2-40B4-BE49-F238E27FC236}">
                <a16:creationId xmlns:a16="http://schemas.microsoft.com/office/drawing/2014/main" id="{6759A9C1-358D-5770-57FB-D1449D4B8292}"/>
              </a:ext>
            </a:extLst>
          </p:cNvPr>
          <p:cNvSpPr txBox="1"/>
          <p:nvPr/>
        </p:nvSpPr>
        <p:spPr>
          <a:xfrm>
            <a:off x="724373" y="516055"/>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Replacing null values</a:t>
            </a:r>
          </a:p>
        </p:txBody>
      </p:sp>
      <p:pic>
        <p:nvPicPr>
          <p:cNvPr id="6" name="Picture 5">
            <a:extLst>
              <a:ext uri="{FF2B5EF4-FFF2-40B4-BE49-F238E27FC236}">
                <a16:creationId xmlns:a16="http://schemas.microsoft.com/office/drawing/2014/main" id="{5219D206-300F-4280-FEDB-84A216A9DF4C}"/>
              </a:ext>
            </a:extLst>
          </p:cNvPr>
          <p:cNvPicPr>
            <a:picLocks noChangeAspect="1"/>
          </p:cNvPicPr>
          <p:nvPr/>
        </p:nvPicPr>
        <p:blipFill>
          <a:blip r:embed="rId3"/>
          <a:stretch>
            <a:fillRect/>
          </a:stretch>
        </p:blipFill>
        <p:spPr>
          <a:xfrm>
            <a:off x="871268" y="1226200"/>
            <a:ext cx="10650746" cy="3787371"/>
          </a:xfrm>
          <a:prstGeom prst="rect">
            <a:avLst/>
          </a:prstGeom>
        </p:spPr>
      </p:pic>
    </p:spTree>
    <p:extLst>
      <p:ext uri="{BB962C8B-B14F-4D97-AF65-F5344CB8AC3E}">
        <p14:creationId xmlns:p14="http://schemas.microsoft.com/office/powerpoint/2010/main" val="388904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08A79A52-E9A0-1FF3-BD51-CEEEB8727A8D}"/>
              </a:ext>
            </a:extLst>
          </p:cNvPr>
          <p:cNvPicPr>
            <a:picLocks noChangeAspect="1"/>
          </p:cNvPicPr>
          <p:nvPr/>
        </p:nvPicPr>
        <p:blipFill>
          <a:blip r:embed="rId2"/>
          <a:stretch>
            <a:fillRect/>
          </a:stretch>
        </p:blipFill>
        <p:spPr>
          <a:xfrm>
            <a:off x="-20128" y="278"/>
            <a:ext cx="12217879" cy="6857444"/>
          </a:xfrm>
          <a:prstGeom prst="rect">
            <a:avLst/>
          </a:prstGeom>
        </p:spPr>
      </p:pic>
      <p:sp>
        <p:nvSpPr>
          <p:cNvPr id="6" name="TextBox 5">
            <a:extLst>
              <a:ext uri="{FF2B5EF4-FFF2-40B4-BE49-F238E27FC236}">
                <a16:creationId xmlns:a16="http://schemas.microsoft.com/office/drawing/2014/main" id="{4DB4F396-755C-0482-ECC3-D76B4D929223}"/>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Converting categorical variables into numerical</a:t>
            </a:r>
            <a:endParaRPr lang="en-US" sz="3600" dirty="0">
              <a:cs typeface="Calibri"/>
            </a:endParaRPr>
          </a:p>
        </p:txBody>
      </p:sp>
      <p:pic>
        <p:nvPicPr>
          <p:cNvPr id="7" name="Picture 6">
            <a:extLst>
              <a:ext uri="{FF2B5EF4-FFF2-40B4-BE49-F238E27FC236}">
                <a16:creationId xmlns:a16="http://schemas.microsoft.com/office/drawing/2014/main" id="{D14E0C50-9BF9-0C2A-1045-BDE4D36B31D0}"/>
              </a:ext>
            </a:extLst>
          </p:cNvPr>
          <p:cNvPicPr>
            <a:picLocks noChangeAspect="1"/>
          </p:cNvPicPr>
          <p:nvPr/>
        </p:nvPicPr>
        <p:blipFill>
          <a:blip r:embed="rId3"/>
          <a:stretch>
            <a:fillRect/>
          </a:stretch>
        </p:blipFill>
        <p:spPr>
          <a:xfrm>
            <a:off x="842513" y="1160661"/>
            <a:ext cx="10506973" cy="1388036"/>
          </a:xfrm>
          <a:prstGeom prst="rect">
            <a:avLst/>
          </a:prstGeom>
        </p:spPr>
      </p:pic>
    </p:spTree>
    <p:extLst>
      <p:ext uri="{BB962C8B-B14F-4D97-AF65-F5344CB8AC3E}">
        <p14:creationId xmlns:p14="http://schemas.microsoft.com/office/powerpoint/2010/main" val="122637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82672D92-F8A2-E9A5-27AC-DFA750B8916E}"/>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F566F227-DBDD-442A-AA26-D552991B8D7A}"/>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Visualizing the data</a:t>
            </a:r>
            <a:endParaRPr lang="en-US" sz="3600" dirty="0">
              <a:cs typeface="Calibri"/>
            </a:endParaRPr>
          </a:p>
        </p:txBody>
      </p:sp>
      <p:pic>
        <p:nvPicPr>
          <p:cNvPr id="6" name="Picture 5">
            <a:extLst>
              <a:ext uri="{FF2B5EF4-FFF2-40B4-BE49-F238E27FC236}">
                <a16:creationId xmlns:a16="http://schemas.microsoft.com/office/drawing/2014/main" id="{97D39DEE-886A-2153-D237-4D0AE6E98A5E}"/>
              </a:ext>
            </a:extLst>
          </p:cNvPr>
          <p:cNvPicPr>
            <a:picLocks noChangeAspect="1"/>
          </p:cNvPicPr>
          <p:nvPr/>
        </p:nvPicPr>
        <p:blipFill>
          <a:blip r:embed="rId3"/>
          <a:stretch>
            <a:fillRect/>
          </a:stretch>
        </p:blipFill>
        <p:spPr>
          <a:xfrm>
            <a:off x="856890" y="1348260"/>
            <a:ext cx="4885426" cy="4909102"/>
          </a:xfrm>
          <a:prstGeom prst="rect">
            <a:avLst/>
          </a:prstGeom>
        </p:spPr>
      </p:pic>
      <p:sp>
        <p:nvSpPr>
          <p:cNvPr id="7" name="TextBox 6">
            <a:extLst>
              <a:ext uri="{FF2B5EF4-FFF2-40B4-BE49-F238E27FC236}">
                <a16:creationId xmlns:a16="http://schemas.microsoft.com/office/drawing/2014/main" id="{927015D7-1666-92E8-13F0-2155406E9381}"/>
              </a:ext>
            </a:extLst>
          </p:cNvPr>
          <p:cNvSpPr txBox="1"/>
          <p:nvPr/>
        </p:nvSpPr>
        <p:spPr>
          <a:xfrm>
            <a:off x="6593457" y="2826589"/>
            <a:ext cx="308825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As evident, age seems to play an important role in liver diseases in both males and females.</a:t>
            </a:r>
          </a:p>
        </p:txBody>
      </p:sp>
    </p:spTree>
    <p:extLst>
      <p:ext uri="{BB962C8B-B14F-4D97-AF65-F5344CB8AC3E}">
        <p14:creationId xmlns:p14="http://schemas.microsoft.com/office/powerpoint/2010/main" val="164676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299</cp:revision>
  <dcterms:created xsi:type="dcterms:W3CDTF">2023-08-22T19:00:07Z</dcterms:created>
  <dcterms:modified xsi:type="dcterms:W3CDTF">2023-08-22T19:57:58Z</dcterms:modified>
</cp:coreProperties>
</file>