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2" r:id="rId8"/>
    <p:sldId id="303" r:id="rId9"/>
    <p:sldId id="304" r:id="rId10"/>
    <p:sldId id="305" r:id="rId11"/>
    <p:sldId id="306" r:id="rId12"/>
    <p:sldId id="307"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Supermarket sales </a:t>
            </a:r>
            <a:br>
              <a:rPr lang="en-US" sz="3600" dirty="0">
                <a:solidFill>
                  <a:schemeClr val="tx1"/>
                </a:solidFill>
              </a:rPr>
            </a:br>
            <a:r>
              <a:rPr lang="en-US" sz="3600" dirty="0">
                <a:solidFill>
                  <a:schemeClr val="tx1"/>
                </a:solidFill>
              </a:rPr>
              <a:t>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Vivek Purohit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98BC-3BA9-4D28-5D84-3B5EEDFEB42F}"/>
              </a:ext>
            </a:extLst>
          </p:cNvPr>
          <p:cNvSpPr>
            <a:spLocks noGrp="1"/>
          </p:cNvSpPr>
          <p:nvPr>
            <p:ph type="title"/>
          </p:nvPr>
        </p:nvSpPr>
        <p:spPr/>
        <p:style>
          <a:lnRef idx="2">
            <a:schemeClr val="dk1">
              <a:shade val="15000"/>
            </a:schemeClr>
          </a:lnRef>
          <a:fillRef idx="1">
            <a:schemeClr val="dk1"/>
          </a:fillRef>
          <a:effectRef idx="0">
            <a:schemeClr val="dk1"/>
          </a:effectRef>
          <a:fontRef idx="minor">
            <a:schemeClr val="lt1"/>
          </a:fontRef>
        </p:style>
        <p:txBody>
          <a:bodyPr/>
          <a:lstStyle/>
          <a:p>
            <a:r>
              <a:rPr lang="en-US" dirty="0"/>
              <a:t>Key Outcomes :</a:t>
            </a:r>
            <a:endParaRPr lang="en-IN" dirty="0"/>
          </a:p>
        </p:txBody>
      </p:sp>
      <p:sp>
        <p:nvSpPr>
          <p:cNvPr id="3" name="Content Placeholder 2">
            <a:extLst>
              <a:ext uri="{FF2B5EF4-FFF2-40B4-BE49-F238E27FC236}">
                <a16:creationId xmlns:a16="http://schemas.microsoft.com/office/drawing/2014/main" id="{F23AD868-788E-E3D9-D899-7EAB00D23190}"/>
              </a:ext>
            </a:extLst>
          </p:cNvPr>
          <p:cNvSpPr>
            <a:spLocks noGrp="1"/>
          </p:cNvSpPr>
          <p:nvPr>
            <p:ph idx="1"/>
          </p:nvPr>
        </p:nvSpPr>
        <p:spPr/>
        <p:txBody>
          <a:bodyPr>
            <a:normAutofit lnSpcReduction="10000"/>
          </a:bodyPr>
          <a:lstStyle/>
          <a:p>
            <a:pPr algn="l"/>
            <a:r>
              <a:rPr lang="en-US" b="1" i="0" dirty="0">
                <a:solidFill>
                  <a:schemeClr val="tx1"/>
                </a:solidFill>
                <a:effectLst/>
                <a:latin typeface="Söhne"/>
              </a:rPr>
              <a:t>By the end of this project, I aim to provide a supermarket with a powerful tool for sales forecasting. This will enable them to:</a:t>
            </a:r>
          </a:p>
          <a:p>
            <a:pPr algn="l">
              <a:buFont typeface="Arial" panose="020B0604020202020204" pitchFamily="34" charset="0"/>
              <a:buChar char="•"/>
            </a:pPr>
            <a:r>
              <a:rPr lang="en-US" b="1" i="0" dirty="0">
                <a:solidFill>
                  <a:schemeClr val="tx1"/>
                </a:solidFill>
                <a:effectLst/>
                <a:latin typeface="Söhne"/>
              </a:rPr>
              <a:t>Improve inventory management by stocking the right products in the right quantities.</a:t>
            </a:r>
          </a:p>
          <a:p>
            <a:pPr algn="l">
              <a:buFont typeface="Arial" panose="020B0604020202020204" pitchFamily="34" charset="0"/>
              <a:buChar char="•"/>
            </a:pPr>
            <a:r>
              <a:rPr lang="en-US" b="1" i="0" dirty="0">
                <a:solidFill>
                  <a:schemeClr val="tx1"/>
                </a:solidFill>
                <a:effectLst/>
                <a:latin typeface="Söhne"/>
              </a:rPr>
              <a:t>Optimize staffing schedules based on predicted customer footfall.</a:t>
            </a:r>
          </a:p>
          <a:p>
            <a:pPr algn="l">
              <a:buFont typeface="Arial" panose="020B0604020202020204" pitchFamily="34" charset="0"/>
              <a:buChar char="•"/>
            </a:pPr>
            <a:r>
              <a:rPr lang="en-US" b="1" i="0" dirty="0">
                <a:solidFill>
                  <a:schemeClr val="tx1"/>
                </a:solidFill>
                <a:effectLst/>
                <a:latin typeface="Söhne"/>
              </a:rPr>
              <a:t>Enhance the effectiveness of marketing and promotional campaigns.</a:t>
            </a:r>
          </a:p>
          <a:p>
            <a:pPr algn="l">
              <a:buFont typeface="Arial" panose="020B0604020202020204" pitchFamily="34" charset="0"/>
              <a:buChar char="•"/>
            </a:pPr>
            <a:r>
              <a:rPr lang="en-US" b="1" i="0" dirty="0">
                <a:solidFill>
                  <a:schemeClr val="tx1"/>
                </a:solidFill>
                <a:effectLst/>
                <a:latin typeface="Söhne"/>
              </a:rPr>
              <a:t>Boost overall profitability through data-driven decision-making.</a:t>
            </a:r>
          </a:p>
          <a:p>
            <a:pPr algn="l"/>
            <a:r>
              <a:rPr lang="en-US" b="1" i="0" dirty="0">
                <a:solidFill>
                  <a:schemeClr val="tx1"/>
                </a:solidFill>
                <a:effectLst/>
                <a:latin typeface="Söhne"/>
              </a:rPr>
              <a:t>I'm thrilled to embark on this data-driven journey into the world of supermarket sales prediction. Stay tuned for updates on our progress and the valuable insights we'll gain along the way. Thank you for joining me on this exciting project!</a:t>
            </a:r>
          </a:p>
          <a:p>
            <a:endParaRPr lang="en-IN" b="1" dirty="0">
              <a:solidFill>
                <a:schemeClr val="tx1"/>
              </a:solidFill>
            </a:endParaRPr>
          </a:p>
        </p:txBody>
      </p:sp>
    </p:spTree>
    <p:extLst>
      <p:ext uri="{BB962C8B-B14F-4D97-AF65-F5344CB8AC3E}">
        <p14:creationId xmlns:p14="http://schemas.microsoft.com/office/powerpoint/2010/main" val="339404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16005" y="2297954"/>
            <a:ext cx="8511397" cy="1933674"/>
          </a:xfrm>
        </p:spPr>
        <p:txBody>
          <a:bodyPr anchor="b">
            <a:noAutofit/>
          </a:bodyPr>
          <a:lstStyle/>
          <a:p>
            <a:r>
              <a:rPr lang="en-US" sz="2000" u="sng" dirty="0">
                <a:solidFill>
                  <a:srgbClr val="D1D5DB"/>
                </a:solidFill>
                <a:latin typeface="Söhne"/>
              </a:rPr>
              <a:t>Hi, I a</a:t>
            </a:r>
            <a:r>
              <a:rPr lang="en-US" sz="2000" b="0" i="0" u="sng" dirty="0">
                <a:solidFill>
                  <a:srgbClr val="D1D5DB"/>
                </a:solidFill>
                <a:effectLst/>
                <a:latin typeface="Söhne"/>
              </a:rPr>
              <a:t>m Vivek Purohit, and I'm excited to share my project on supermarket sales prediction with you. In today's dynamic retail landscape, supermarkets and grocery stores play a pivotal role in our daily lives. They serve as essential hubs where customers purchase a wide range of products, from fresh produce to household essentials. However, for supermarket owners and managers, understanding and predicting sales trends is essential for effective inventory management, staff scheduling, and overall business success.</a:t>
            </a:r>
            <a:endParaRPr lang="en-US" sz="2000" u="sng" dirty="0">
              <a:solidFill>
                <a:schemeClr val="tx1"/>
              </a:solidFill>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ubtitle 5">
            <a:extLst>
              <a:ext uri="{FF2B5EF4-FFF2-40B4-BE49-F238E27FC236}">
                <a16:creationId xmlns:a16="http://schemas.microsoft.com/office/drawing/2014/main" id="{756E6BB1-6022-0598-36EF-2DE88949AB87}"/>
              </a:ext>
            </a:extLst>
          </p:cNvPr>
          <p:cNvSpPr>
            <a:spLocks noGrp="1"/>
          </p:cNvSpPr>
          <p:nvPr>
            <p:ph type="subTitle" idx="1"/>
          </p:nvPr>
        </p:nvSpPr>
        <p:spPr>
          <a:xfrm flipH="1">
            <a:off x="1016005" y="4821382"/>
            <a:ext cx="5578757" cy="1025636"/>
          </a:xfrm>
        </p:spPr>
        <p:txBody>
          <a:bodyPr>
            <a:normAutofit/>
          </a:bodyPr>
          <a:lstStyle/>
          <a:p>
            <a:r>
              <a:rPr lang="en-US" dirty="0"/>
              <a:t>Vivek Purohit</a:t>
            </a:r>
            <a:br>
              <a:rPr lang="en-US" dirty="0"/>
            </a:br>
            <a:endParaRPr lang="en-IN" dirty="0"/>
          </a:p>
        </p:txBody>
      </p:sp>
    </p:spTree>
    <p:extLst>
      <p:ext uri="{BB962C8B-B14F-4D97-AF65-F5344CB8AC3E}">
        <p14:creationId xmlns:p14="http://schemas.microsoft.com/office/powerpoint/2010/main" val="17385346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Project Objectives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487623145"/>
              </p:ext>
            </p:extLst>
          </p:nvPr>
        </p:nvGraphicFramePr>
        <p:xfrm>
          <a:off x="1096963" y="2216879"/>
          <a:ext cx="10058400" cy="5042690"/>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26001">
                  <a:extLst>
                    <a:ext uri="{9D8B030D-6E8A-4147-A177-3AD203B41FA5}">
                      <a16:colId xmlns:a16="http://schemas.microsoft.com/office/drawing/2014/main" val="945233394"/>
                    </a:ext>
                  </a:extLst>
                </a:gridCol>
                <a:gridCol w="2503199">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33797">
                <a:tc>
                  <a:txBody>
                    <a:bodyPr/>
                    <a:lstStyle/>
                    <a:p>
                      <a:r>
                        <a:rPr lang="en-IN" sz="1800" b="1" i="0" kern="1200" dirty="0">
                          <a:solidFill>
                            <a:schemeClr val="tx1"/>
                          </a:solidFill>
                          <a:effectLst/>
                          <a:latin typeface="+mn-lt"/>
                          <a:ea typeface="+mn-ea"/>
                          <a:cs typeface="+mn-cs"/>
                        </a:rPr>
                        <a:t>Data Collection:</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IN" sz="1800" b="1" i="0" kern="1200" dirty="0">
                          <a:solidFill>
                            <a:schemeClr val="tx1"/>
                          </a:solidFill>
                          <a:effectLst/>
                          <a:latin typeface="+mn-lt"/>
                          <a:ea typeface="+mn-ea"/>
                          <a:cs typeface="+mn-cs"/>
                        </a:rPr>
                        <a:t>Data Preprocessing:</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IN" sz="1800" b="1" i="0" kern="1200" dirty="0">
                          <a:solidFill>
                            <a:schemeClr val="tx1"/>
                          </a:solidFill>
                          <a:effectLst/>
                          <a:latin typeface="+mn-lt"/>
                          <a:ea typeface="+mn-ea"/>
                          <a:cs typeface="+mn-cs"/>
                        </a:rPr>
                        <a:t>Model Training and Evaluation:</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Model Training and Evaluation</a:t>
                      </a:r>
                      <a:r>
                        <a:rPr lang="en-IN" sz="2400" b="1" i="0" kern="1200" dirty="0">
                          <a:solidFill>
                            <a:schemeClr val="tx1"/>
                          </a:solidFill>
                          <a:effectLst/>
                          <a:latin typeface="+mn-lt"/>
                          <a:ea typeface="+mn-ea"/>
                          <a:cs typeface="+mn-cs"/>
                        </a:rPr>
                        <a:t>:</a:t>
                      </a:r>
                      <a:endParaRPr lang="en-US" sz="32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337703">
                <a:tc>
                  <a:txBody>
                    <a:bodyPr/>
                    <a:lstStyle/>
                    <a:p>
                      <a:r>
                        <a:rPr lang="en-US" sz="1800" b="0" i="0" kern="1200" dirty="0">
                          <a:solidFill>
                            <a:schemeClr val="tx1"/>
                          </a:solidFill>
                          <a:effectLst/>
                          <a:latin typeface="+mn-lt"/>
                          <a:ea typeface="+mn-ea"/>
                          <a:cs typeface="+mn-cs"/>
                        </a:rPr>
                        <a:t>Gathering comprehensive and accurate historical sales data is the first step.</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Cleaning and transforming the data to ensure it's suitable for modeling</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Training the selected model on historical data and evaluating its performance using appropriate metrics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To visualize the results of supermarket sales prediction model, in various types of plots and charts.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3377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This data includes information on product categories, pricing, promotions, and sales quantities.</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This includes handling missing values, encoding categorical variables, and dealing with outliers.</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Such as Mean Absolute Error (MAE) or Root Mean Square Error (RMSE).</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53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D2CEC4-C9F3-3F84-E36C-F60DCB83F930}"/>
              </a:ext>
            </a:extLst>
          </p:cNvPr>
          <p:cNvPicPr>
            <a:picLocks noGrp="1" noChangeAspect="1"/>
          </p:cNvPicPr>
          <p:nvPr>
            <p:ph type="pic" idx="1"/>
          </p:nvPr>
        </p:nvPicPr>
        <p:blipFill>
          <a:blip r:embed="rId2"/>
          <a:stretch/>
        </p:blipFill>
        <p:spPr>
          <a:xfrm>
            <a:off x="0" y="0"/>
            <a:ext cx="11915335" cy="4578350"/>
          </a:xfrm>
          <a:noFill/>
        </p:spPr>
      </p:pic>
      <p:sp>
        <p:nvSpPr>
          <p:cNvPr id="2" name="Title 1">
            <a:extLst>
              <a:ext uri="{FF2B5EF4-FFF2-40B4-BE49-F238E27FC236}">
                <a16:creationId xmlns:a16="http://schemas.microsoft.com/office/drawing/2014/main" id="{D20A0463-F702-9CF3-2A59-53359DBAAC0E}"/>
              </a:ext>
            </a:extLst>
          </p:cNvPr>
          <p:cNvSpPr>
            <a:spLocks noGrp="1"/>
          </p:cNvSpPr>
          <p:nvPr>
            <p:ph type="title"/>
          </p:nvPr>
        </p:nvSpPr>
        <p:spPr>
          <a:xfrm>
            <a:off x="1097279" y="4799362"/>
            <a:ext cx="10113645" cy="743682"/>
          </a:xfrm>
        </p:spPr>
        <p:txBody>
          <a:bodyPr anchor="b">
            <a:normAutofit/>
          </a:bodyPr>
          <a:lstStyle/>
          <a:p>
            <a:r>
              <a:rPr lang="en-US" dirty="0"/>
              <a:t>Loading the data</a:t>
            </a:r>
            <a:endParaRPr lang="en-IN" dirty="0"/>
          </a:p>
        </p:txBody>
      </p:sp>
      <p:sp>
        <p:nvSpPr>
          <p:cNvPr id="20" name="Text Placeholder 3">
            <a:extLst>
              <a:ext uri="{FF2B5EF4-FFF2-40B4-BE49-F238E27FC236}">
                <a16:creationId xmlns:a16="http://schemas.microsoft.com/office/drawing/2014/main" id="{BCCE7B93-520E-EE65-2B1E-127B0BF792C6}"/>
              </a:ext>
            </a:extLst>
          </p:cNvPr>
          <p:cNvSpPr>
            <a:spLocks noGrp="1"/>
          </p:cNvSpPr>
          <p:nvPr>
            <p:ph type="body" sz="half" idx="2"/>
          </p:nvPr>
        </p:nvSpPr>
        <p:spPr>
          <a:xfrm>
            <a:off x="1097279" y="5715000"/>
            <a:ext cx="10113264" cy="609600"/>
          </a:xfrm>
        </p:spPr>
        <p:txBody>
          <a:bodyPr/>
          <a:lstStyle/>
          <a:p>
            <a:r>
              <a:rPr lang="en-US" dirty="0"/>
              <a:t>Here the data is loaded from the csv format into the </a:t>
            </a:r>
            <a:r>
              <a:rPr lang="en-US" dirty="0" err="1"/>
              <a:t>df</a:t>
            </a:r>
            <a:r>
              <a:rPr lang="en-US" dirty="0"/>
              <a:t> variable using read.csv method</a:t>
            </a:r>
          </a:p>
        </p:txBody>
      </p:sp>
    </p:spTree>
    <p:extLst>
      <p:ext uri="{BB962C8B-B14F-4D97-AF65-F5344CB8AC3E}">
        <p14:creationId xmlns:p14="http://schemas.microsoft.com/office/powerpoint/2010/main" val="242535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D2CEC4-C9F3-3F84-E36C-F60DCB83F930}"/>
              </a:ext>
            </a:extLst>
          </p:cNvPr>
          <p:cNvPicPr>
            <a:picLocks noGrp="1" noChangeAspect="1"/>
          </p:cNvPicPr>
          <p:nvPr>
            <p:ph type="pic" idx="1"/>
          </p:nvPr>
        </p:nvPicPr>
        <p:blipFill>
          <a:blip r:embed="rId2"/>
          <a:stretch/>
        </p:blipFill>
        <p:spPr>
          <a:xfrm>
            <a:off x="0" y="0"/>
            <a:ext cx="11915335" cy="4578350"/>
          </a:xfrm>
          <a:noFill/>
        </p:spPr>
      </p:pic>
      <p:sp>
        <p:nvSpPr>
          <p:cNvPr id="2" name="Title 1">
            <a:extLst>
              <a:ext uri="{FF2B5EF4-FFF2-40B4-BE49-F238E27FC236}">
                <a16:creationId xmlns:a16="http://schemas.microsoft.com/office/drawing/2014/main" id="{D20A0463-F702-9CF3-2A59-53359DBAAC0E}"/>
              </a:ext>
            </a:extLst>
          </p:cNvPr>
          <p:cNvSpPr>
            <a:spLocks noGrp="1"/>
          </p:cNvSpPr>
          <p:nvPr>
            <p:ph type="title"/>
          </p:nvPr>
        </p:nvSpPr>
        <p:spPr>
          <a:xfrm>
            <a:off x="1097279" y="4799362"/>
            <a:ext cx="10113645" cy="743682"/>
          </a:xfrm>
        </p:spPr>
        <p:txBody>
          <a:bodyPr anchor="b">
            <a:normAutofit/>
          </a:bodyPr>
          <a:lstStyle/>
          <a:p>
            <a:r>
              <a:rPr lang="en-US" dirty="0"/>
              <a:t>Pre-processing the data</a:t>
            </a:r>
            <a:endParaRPr lang="en-IN" dirty="0"/>
          </a:p>
        </p:txBody>
      </p:sp>
      <p:sp>
        <p:nvSpPr>
          <p:cNvPr id="20" name="Text Placeholder 3">
            <a:extLst>
              <a:ext uri="{FF2B5EF4-FFF2-40B4-BE49-F238E27FC236}">
                <a16:creationId xmlns:a16="http://schemas.microsoft.com/office/drawing/2014/main" id="{BCCE7B93-520E-EE65-2B1E-127B0BF792C6}"/>
              </a:ext>
            </a:extLst>
          </p:cNvPr>
          <p:cNvSpPr>
            <a:spLocks noGrp="1"/>
          </p:cNvSpPr>
          <p:nvPr>
            <p:ph type="body" sz="half" idx="2"/>
          </p:nvPr>
        </p:nvSpPr>
        <p:spPr>
          <a:xfrm>
            <a:off x="1097279" y="5715000"/>
            <a:ext cx="10113264" cy="609600"/>
          </a:xfrm>
        </p:spPr>
        <p:txBody>
          <a:bodyPr/>
          <a:lstStyle/>
          <a:p>
            <a:r>
              <a:rPr lang="en-US" b="0" i="0" dirty="0">
                <a:solidFill>
                  <a:srgbClr val="D1D5DB"/>
                </a:solidFill>
                <a:effectLst/>
                <a:latin typeface="Söhne"/>
              </a:rPr>
              <a:t>Cleaning and transforming the data to ensure it's suitable for modeling. This includes handling missing values, encoding categorical variables, and dealing with outliers.</a:t>
            </a:r>
            <a:endParaRPr lang="en-US" dirty="0"/>
          </a:p>
        </p:txBody>
      </p:sp>
      <p:pic>
        <p:nvPicPr>
          <p:cNvPr id="4" name="Picture 3">
            <a:extLst>
              <a:ext uri="{FF2B5EF4-FFF2-40B4-BE49-F238E27FC236}">
                <a16:creationId xmlns:a16="http://schemas.microsoft.com/office/drawing/2014/main" id="{E069D0D3-6EFD-83FD-49FA-124DB39CC2C8}"/>
              </a:ext>
            </a:extLst>
          </p:cNvPr>
          <p:cNvPicPr>
            <a:picLocks noChangeAspect="1"/>
          </p:cNvPicPr>
          <p:nvPr/>
        </p:nvPicPr>
        <p:blipFill>
          <a:blip r:embed="rId3"/>
          <a:stretch>
            <a:fillRect/>
          </a:stretch>
        </p:blipFill>
        <p:spPr>
          <a:xfrm>
            <a:off x="0" y="0"/>
            <a:ext cx="12192000" cy="4515480"/>
          </a:xfrm>
          <a:prstGeom prst="rect">
            <a:avLst/>
          </a:prstGeom>
        </p:spPr>
      </p:pic>
    </p:spTree>
    <p:extLst>
      <p:ext uri="{BB962C8B-B14F-4D97-AF65-F5344CB8AC3E}">
        <p14:creationId xmlns:p14="http://schemas.microsoft.com/office/powerpoint/2010/main" val="392778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D2CEC4-C9F3-3F84-E36C-F60DCB83F930}"/>
              </a:ext>
            </a:extLst>
          </p:cNvPr>
          <p:cNvPicPr>
            <a:picLocks noGrp="1" noChangeAspect="1"/>
          </p:cNvPicPr>
          <p:nvPr>
            <p:ph type="pic" idx="1"/>
          </p:nvPr>
        </p:nvPicPr>
        <p:blipFill>
          <a:blip r:embed="rId2"/>
          <a:stretch/>
        </p:blipFill>
        <p:spPr>
          <a:xfrm>
            <a:off x="0" y="0"/>
            <a:ext cx="11915335" cy="4578350"/>
          </a:xfrm>
          <a:noFill/>
        </p:spPr>
      </p:pic>
      <p:sp>
        <p:nvSpPr>
          <p:cNvPr id="2" name="Title 1">
            <a:extLst>
              <a:ext uri="{FF2B5EF4-FFF2-40B4-BE49-F238E27FC236}">
                <a16:creationId xmlns:a16="http://schemas.microsoft.com/office/drawing/2014/main" id="{D20A0463-F702-9CF3-2A59-53359DBAAC0E}"/>
              </a:ext>
            </a:extLst>
          </p:cNvPr>
          <p:cNvSpPr>
            <a:spLocks noGrp="1"/>
          </p:cNvSpPr>
          <p:nvPr>
            <p:ph type="title"/>
          </p:nvPr>
        </p:nvSpPr>
        <p:spPr>
          <a:xfrm>
            <a:off x="1097279" y="4799362"/>
            <a:ext cx="10113645" cy="743682"/>
          </a:xfrm>
        </p:spPr>
        <p:txBody>
          <a:bodyPr anchor="b">
            <a:normAutofit/>
          </a:bodyPr>
          <a:lstStyle/>
          <a:p>
            <a:r>
              <a:rPr lang="en-US" dirty="0"/>
              <a:t>Exploratory Data Analysis</a:t>
            </a:r>
            <a:endParaRPr lang="en-IN" dirty="0"/>
          </a:p>
        </p:txBody>
      </p:sp>
      <p:sp>
        <p:nvSpPr>
          <p:cNvPr id="20" name="Text Placeholder 3">
            <a:extLst>
              <a:ext uri="{FF2B5EF4-FFF2-40B4-BE49-F238E27FC236}">
                <a16:creationId xmlns:a16="http://schemas.microsoft.com/office/drawing/2014/main" id="{BCCE7B93-520E-EE65-2B1E-127B0BF792C6}"/>
              </a:ext>
            </a:extLst>
          </p:cNvPr>
          <p:cNvSpPr>
            <a:spLocks noGrp="1"/>
          </p:cNvSpPr>
          <p:nvPr>
            <p:ph type="body" sz="half" idx="2"/>
          </p:nvPr>
        </p:nvSpPr>
        <p:spPr>
          <a:xfrm>
            <a:off x="1097279" y="5715000"/>
            <a:ext cx="10113264" cy="609600"/>
          </a:xfrm>
        </p:spPr>
        <p:txBody>
          <a:bodyPr/>
          <a:lstStyle/>
          <a:p>
            <a:r>
              <a:rPr lang="en-US" b="0" i="0" dirty="0">
                <a:solidFill>
                  <a:srgbClr val="D1D5DB"/>
                </a:solidFill>
                <a:effectLst/>
                <a:latin typeface="Söhne"/>
              </a:rPr>
              <a:t>Exploratory Data Analysis (EDA) is a crucial step in data analysis that involves examining and understanding your data before diving into modeling or making decisions.</a:t>
            </a:r>
            <a:endParaRPr lang="en-US" dirty="0"/>
          </a:p>
        </p:txBody>
      </p:sp>
      <p:pic>
        <p:nvPicPr>
          <p:cNvPr id="4" name="Picture 3">
            <a:extLst>
              <a:ext uri="{FF2B5EF4-FFF2-40B4-BE49-F238E27FC236}">
                <a16:creationId xmlns:a16="http://schemas.microsoft.com/office/drawing/2014/main" id="{E069D0D3-6EFD-83FD-49FA-124DB39CC2C8}"/>
              </a:ext>
            </a:extLst>
          </p:cNvPr>
          <p:cNvPicPr>
            <a:picLocks noChangeAspect="1"/>
          </p:cNvPicPr>
          <p:nvPr/>
        </p:nvPicPr>
        <p:blipFill>
          <a:blip r:embed="rId3"/>
          <a:stretch>
            <a:fillRect/>
          </a:stretch>
        </p:blipFill>
        <p:spPr>
          <a:xfrm>
            <a:off x="0" y="0"/>
            <a:ext cx="12192000" cy="4515480"/>
          </a:xfrm>
          <a:prstGeom prst="rect">
            <a:avLst/>
          </a:prstGeom>
        </p:spPr>
      </p:pic>
      <p:graphicFrame>
        <p:nvGraphicFramePr>
          <p:cNvPr id="7" name="Table 7">
            <a:extLst>
              <a:ext uri="{FF2B5EF4-FFF2-40B4-BE49-F238E27FC236}">
                <a16:creationId xmlns:a16="http://schemas.microsoft.com/office/drawing/2014/main" id="{81CD20CD-80B1-B628-A951-F3767EA4523F}"/>
              </a:ext>
            </a:extLst>
          </p:cNvPr>
          <p:cNvGraphicFramePr>
            <a:graphicFrameLocks noGrp="1"/>
          </p:cNvGraphicFramePr>
          <p:nvPr>
            <p:extLst>
              <p:ext uri="{D42A27DB-BD31-4B8C-83A1-F6EECF244321}">
                <p14:modId xmlns:p14="http://schemas.microsoft.com/office/powerpoint/2010/main" val="641009106"/>
              </p:ext>
            </p:extLst>
          </p:nvPr>
        </p:nvGraphicFramePr>
        <p:xfrm>
          <a:off x="96982" y="0"/>
          <a:ext cx="12095019" cy="4515478"/>
        </p:xfrm>
        <a:graphic>
          <a:graphicData uri="http://schemas.openxmlformats.org/drawingml/2006/table">
            <a:tbl>
              <a:tblPr firstRow="1" bandRow="1">
                <a:tableStyleId>{5C22544A-7EE6-4342-B048-85BDC9FD1C3A}</a:tableStyleId>
              </a:tblPr>
              <a:tblGrid>
                <a:gridCol w="4031673">
                  <a:extLst>
                    <a:ext uri="{9D8B030D-6E8A-4147-A177-3AD203B41FA5}">
                      <a16:colId xmlns:a16="http://schemas.microsoft.com/office/drawing/2014/main" val="1647906116"/>
                    </a:ext>
                  </a:extLst>
                </a:gridCol>
                <a:gridCol w="4031673">
                  <a:extLst>
                    <a:ext uri="{9D8B030D-6E8A-4147-A177-3AD203B41FA5}">
                      <a16:colId xmlns:a16="http://schemas.microsoft.com/office/drawing/2014/main" val="1233077428"/>
                    </a:ext>
                  </a:extLst>
                </a:gridCol>
                <a:gridCol w="4031673">
                  <a:extLst>
                    <a:ext uri="{9D8B030D-6E8A-4147-A177-3AD203B41FA5}">
                      <a16:colId xmlns:a16="http://schemas.microsoft.com/office/drawing/2014/main" val="2389386804"/>
                    </a:ext>
                  </a:extLst>
                </a:gridCol>
              </a:tblGrid>
              <a:tr h="4515478">
                <a:tc>
                  <a:txBody>
                    <a:bodyPr/>
                    <a:lstStyle/>
                    <a:p>
                      <a:endParaRPr lang="en-IN" dirty="0">
                        <a:solidFill>
                          <a:schemeClr val="bg1"/>
                        </a:solidFill>
                      </a:endParaRP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174814796"/>
                  </a:ext>
                </a:extLst>
              </a:tr>
            </a:tbl>
          </a:graphicData>
        </a:graphic>
      </p:graphicFrame>
      <p:pic>
        <p:nvPicPr>
          <p:cNvPr id="9" name="Picture 8">
            <a:extLst>
              <a:ext uri="{FF2B5EF4-FFF2-40B4-BE49-F238E27FC236}">
                <a16:creationId xmlns:a16="http://schemas.microsoft.com/office/drawing/2014/main" id="{643BDB6D-8727-786E-BD5E-D53D003CD139}"/>
              </a:ext>
            </a:extLst>
          </p:cNvPr>
          <p:cNvPicPr>
            <a:picLocks noChangeAspect="1"/>
          </p:cNvPicPr>
          <p:nvPr/>
        </p:nvPicPr>
        <p:blipFill>
          <a:blip r:embed="rId4"/>
          <a:stretch>
            <a:fillRect/>
          </a:stretch>
        </p:blipFill>
        <p:spPr>
          <a:xfrm>
            <a:off x="0" y="-1"/>
            <a:ext cx="4128655" cy="4515479"/>
          </a:xfrm>
          <a:prstGeom prst="rect">
            <a:avLst/>
          </a:prstGeom>
        </p:spPr>
      </p:pic>
      <p:pic>
        <p:nvPicPr>
          <p:cNvPr id="13" name="Picture 12">
            <a:extLst>
              <a:ext uri="{FF2B5EF4-FFF2-40B4-BE49-F238E27FC236}">
                <a16:creationId xmlns:a16="http://schemas.microsoft.com/office/drawing/2014/main" id="{E9AAE4D0-9397-514A-FAAD-563EC2FBF112}"/>
              </a:ext>
            </a:extLst>
          </p:cNvPr>
          <p:cNvPicPr>
            <a:picLocks noChangeAspect="1"/>
          </p:cNvPicPr>
          <p:nvPr/>
        </p:nvPicPr>
        <p:blipFill>
          <a:blip r:embed="rId5"/>
          <a:stretch>
            <a:fillRect/>
          </a:stretch>
        </p:blipFill>
        <p:spPr>
          <a:xfrm>
            <a:off x="4205023" y="31915"/>
            <a:ext cx="4010722" cy="4483563"/>
          </a:xfrm>
          <a:prstGeom prst="rect">
            <a:avLst/>
          </a:prstGeom>
        </p:spPr>
      </p:pic>
      <p:pic>
        <p:nvPicPr>
          <p:cNvPr id="15" name="Picture 14">
            <a:extLst>
              <a:ext uri="{FF2B5EF4-FFF2-40B4-BE49-F238E27FC236}">
                <a16:creationId xmlns:a16="http://schemas.microsoft.com/office/drawing/2014/main" id="{B4457544-2E62-C263-4515-A403B932C893}"/>
              </a:ext>
            </a:extLst>
          </p:cNvPr>
          <p:cNvPicPr>
            <a:picLocks noChangeAspect="1"/>
          </p:cNvPicPr>
          <p:nvPr/>
        </p:nvPicPr>
        <p:blipFill>
          <a:blip r:embed="rId6"/>
          <a:stretch>
            <a:fillRect/>
          </a:stretch>
        </p:blipFill>
        <p:spPr>
          <a:xfrm>
            <a:off x="4225637" y="-42870"/>
            <a:ext cx="7966364" cy="4621220"/>
          </a:xfrm>
          <a:prstGeom prst="rect">
            <a:avLst/>
          </a:prstGeom>
        </p:spPr>
      </p:pic>
    </p:spTree>
    <p:extLst>
      <p:ext uri="{BB962C8B-B14F-4D97-AF65-F5344CB8AC3E}">
        <p14:creationId xmlns:p14="http://schemas.microsoft.com/office/powerpoint/2010/main" val="241362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D2CEC4-C9F3-3F84-E36C-F60DCB83F930}"/>
              </a:ext>
            </a:extLst>
          </p:cNvPr>
          <p:cNvPicPr>
            <a:picLocks noGrp="1" noChangeAspect="1"/>
          </p:cNvPicPr>
          <p:nvPr>
            <p:ph type="pic" idx="1"/>
          </p:nvPr>
        </p:nvPicPr>
        <p:blipFill>
          <a:blip r:embed="rId2"/>
          <a:stretch/>
        </p:blipFill>
        <p:spPr>
          <a:xfrm>
            <a:off x="0" y="0"/>
            <a:ext cx="11915335" cy="4578350"/>
          </a:xfrm>
          <a:noFill/>
        </p:spPr>
      </p:pic>
      <p:sp>
        <p:nvSpPr>
          <p:cNvPr id="2" name="Title 1">
            <a:extLst>
              <a:ext uri="{FF2B5EF4-FFF2-40B4-BE49-F238E27FC236}">
                <a16:creationId xmlns:a16="http://schemas.microsoft.com/office/drawing/2014/main" id="{D20A0463-F702-9CF3-2A59-53359DBAAC0E}"/>
              </a:ext>
            </a:extLst>
          </p:cNvPr>
          <p:cNvSpPr>
            <a:spLocks noGrp="1"/>
          </p:cNvSpPr>
          <p:nvPr>
            <p:ph type="title"/>
          </p:nvPr>
        </p:nvSpPr>
        <p:spPr>
          <a:xfrm>
            <a:off x="1097279" y="4799362"/>
            <a:ext cx="10113645" cy="743682"/>
          </a:xfrm>
        </p:spPr>
        <p:txBody>
          <a:bodyPr anchor="b">
            <a:normAutofit/>
          </a:bodyPr>
          <a:lstStyle/>
          <a:p>
            <a:r>
              <a:rPr lang="en-IN" b="1" i="0" dirty="0">
                <a:effectLst/>
                <a:latin typeface="Bookman Old Style" panose="02050604050505020204" pitchFamily="18" charset="0"/>
              </a:rPr>
              <a:t>Model Training</a:t>
            </a:r>
            <a:endParaRPr lang="en-IN" dirty="0">
              <a:latin typeface="Bookman Old Style" panose="02050604050505020204" pitchFamily="18" charset="0"/>
            </a:endParaRPr>
          </a:p>
        </p:txBody>
      </p:sp>
      <p:sp>
        <p:nvSpPr>
          <p:cNvPr id="20" name="Text Placeholder 3">
            <a:extLst>
              <a:ext uri="{FF2B5EF4-FFF2-40B4-BE49-F238E27FC236}">
                <a16:creationId xmlns:a16="http://schemas.microsoft.com/office/drawing/2014/main" id="{BCCE7B93-520E-EE65-2B1E-127B0BF792C6}"/>
              </a:ext>
            </a:extLst>
          </p:cNvPr>
          <p:cNvSpPr>
            <a:spLocks noGrp="1"/>
          </p:cNvSpPr>
          <p:nvPr>
            <p:ph type="body" sz="half" idx="2"/>
          </p:nvPr>
        </p:nvSpPr>
        <p:spPr>
          <a:xfrm>
            <a:off x="1097279" y="5715000"/>
            <a:ext cx="10113264" cy="609600"/>
          </a:xfrm>
        </p:spPr>
        <p:txBody>
          <a:bodyPr/>
          <a:lstStyle/>
          <a:p>
            <a:r>
              <a:rPr lang="en-US" b="0" i="0" dirty="0">
                <a:solidFill>
                  <a:srgbClr val="D1D5DB"/>
                </a:solidFill>
                <a:effectLst/>
                <a:latin typeface="Söhne"/>
              </a:rPr>
              <a:t>Training the selected model on historical data and evaluating its performance using appropriate metrics such as Mean Absolute Error (MAE) or Root Mean Square Error (RMSE).</a:t>
            </a:r>
            <a:endParaRPr lang="en-US" dirty="0"/>
          </a:p>
        </p:txBody>
      </p:sp>
      <p:pic>
        <p:nvPicPr>
          <p:cNvPr id="4" name="Picture 3">
            <a:extLst>
              <a:ext uri="{FF2B5EF4-FFF2-40B4-BE49-F238E27FC236}">
                <a16:creationId xmlns:a16="http://schemas.microsoft.com/office/drawing/2014/main" id="{E069D0D3-6EFD-83FD-49FA-124DB39CC2C8}"/>
              </a:ext>
            </a:extLst>
          </p:cNvPr>
          <p:cNvPicPr>
            <a:picLocks noChangeAspect="1"/>
          </p:cNvPicPr>
          <p:nvPr/>
        </p:nvPicPr>
        <p:blipFill>
          <a:blip r:embed="rId3"/>
          <a:stretch>
            <a:fillRect/>
          </a:stretch>
        </p:blipFill>
        <p:spPr>
          <a:xfrm>
            <a:off x="0" y="0"/>
            <a:ext cx="12192000" cy="4515480"/>
          </a:xfrm>
          <a:prstGeom prst="rect">
            <a:avLst/>
          </a:prstGeom>
        </p:spPr>
      </p:pic>
      <p:pic>
        <p:nvPicPr>
          <p:cNvPr id="6" name="Picture 5">
            <a:extLst>
              <a:ext uri="{FF2B5EF4-FFF2-40B4-BE49-F238E27FC236}">
                <a16:creationId xmlns:a16="http://schemas.microsoft.com/office/drawing/2014/main" id="{391A3277-C1FB-576D-0ACC-FF0188BA517C}"/>
              </a:ext>
            </a:extLst>
          </p:cNvPr>
          <p:cNvPicPr>
            <a:picLocks noChangeAspect="1"/>
          </p:cNvPicPr>
          <p:nvPr/>
        </p:nvPicPr>
        <p:blipFill>
          <a:blip r:embed="rId4"/>
          <a:stretch>
            <a:fillRect/>
          </a:stretch>
        </p:blipFill>
        <p:spPr>
          <a:xfrm>
            <a:off x="0" y="81923"/>
            <a:ext cx="12192000" cy="4496427"/>
          </a:xfrm>
          <a:prstGeom prst="rect">
            <a:avLst/>
          </a:prstGeom>
        </p:spPr>
      </p:pic>
    </p:spTree>
    <p:extLst>
      <p:ext uri="{BB962C8B-B14F-4D97-AF65-F5344CB8AC3E}">
        <p14:creationId xmlns:p14="http://schemas.microsoft.com/office/powerpoint/2010/main" val="289595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D2CEC4-C9F3-3F84-E36C-F60DCB83F930}"/>
              </a:ext>
            </a:extLst>
          </p:cNvPr>
          <p:cNvPicPr>
            <a:picLocks noGrp="1" noChangeAspect="1"/>
          </p:cNvPicPr>
          <p:nvPr>
            <p:ph type="pic" idx="1"/>
          </p:nvPr>
        </p:nvPicPr>
        <p:blipFill>
          <a:blip r:embed="rId2"/>
          <a:stretch/>
        </p:blipFill>
        <p:spPr>
          <a:xfrm>
            <a:off x="0" y="0"/>
            <a:ext cx="11915335" cy="4578350"/>
          </a:xfrm>
          <a:noFill/>
        </p:spPr>
      </p:pic>
      <p:sp>
        <p:nvSpPr>
          <p:cNvPr id="2" name="Title 1">
            <a:extLst>
              <a:ext uri="{FF2B5EF4-FFF2-40B4-BE49-F238E27FC236}">
                <a16:creationId xmlns:a16="http://schemas.microsoft.com/office/drawing/2014/main" id="{D20A0463-F702-9CF3-2A59-53359DBAAC0E}"/>
              </a:ext>
            </a:extLst>
          </p:cNvPr>
          <p:cNvSpPr>
            <a:spLocks noGrp="1"/>
          </p:cNvSpPr>
          <p:nvPr>
            <p:ph type="title"/>
          </p:nvPr>
        </p:nvSpPr>
        <p:spPr>
          <a:xfrm>
            <a:off x="1097279" y="4799362"/>
            <a:ext cx="10113645" cy="743682"/>
          </a:xfrm>
        </p:spPr>
        <p:txBody>
          <a:bodyPr anchor="b">
            <a:normAutofit/>
          </a:bodyPr>
          <a:lstStyle/>
          <a:p>
            <a:r>
              <a:rPr lang="en-IN" b="1" i="0" dirty="0">
                <a:effectLst/>
                <a:latin typeface="Söhne"/>
              </a:rPr>
              <a:t>Evaluation:</a:t>
            </a:r>
            <a:endParaRPr lang="en-IN" dirty="0">
              <a:latin typeface="Bookman Old Style" panose="02050604050505020204" pitchFamily="18" charset="0"/>
            </a:endParaRPr>
          </a:p>
        </p:txBody>
      </p:sp>
      <p:sp>
        <p:nvSpPr>
          <p:cNvPr id="20" name="Text Placeholder 3">
            <a:extLst>
              <a:ext uri="{FF2B5EF4-FFF2-40B4-BE49-F238E27FC236}">
                <a16:creationId xmlns:a16="http://schemas.microsoft.com/office/drawing/2014/main" id="{BCCE7B93-520E-EE65-2B1E-127B0BF792C6}"/>
              </a:ext>
            </a:extLst>
          </p:cNvPr>
          <p:cNvSpPr>
            <a:spLocks noGrp="1"/>
          </p:cNvSpPr>
          <p:nvPr>
            <p:ph type="body" sz="half" idx="2"/>
          </p:nvPr>
        </p:nvSpPr>
        <p:spPr>
          <a:xfrm>
            <a:off x="1097279" y="5715000"/>
            <a:ext cx="10113264" cy="609600"/>
          </a:xfrm>
        </p:spPr>
        <p:txBody>
          <a:bodyPr/>
          <a:lstStyle/>
          <a:p>
            <a:r>
              <a:rPr lang="en-US" b="0" i="0" dirty="0">
                <a:solidFill>
                  <a:srgbClr val="D1D5DB"/>
                </a:solidFill>
                <a:effectLst/>
                <a:latin typeface="Söhne"/>
              </a:rPr>
              <a:t>Training the selected model on historical data and evaluating its performance using appropriate metrics such as Mean Absolute Error (MAE) or Root Mean Square Error (RMSE).</a:t>
            </a:r>
            <a:endParaRPr lang="en-US" dirty="0"/>
          </a:p>
        </p:txBody>
      </p:sp>
      <p:pic>
        <p:nvPicPr>
          <p:cNvPr id="4" name="Picture 3">
            <a:extLst>
              <a:ext uri="{FF2B5EF4-FFF2-40B4-BE49-F238E27FC236}">
                <a16:creationId xmlns:a16="http://schemas.microsoft.com/office/drawing/2014/main" id="{E069D0D3-6EFD-83FD-49FA-124DB39CC2C8}"/>
              </a:ext>
            </a:extLst>
          </p:cNvPr>
          <p:cNvPicPr>
            <a:picLocks noChangeAspect="1"/>
          </p:cNvPicPr>
          <p:nvPr/>
        </p:nvPicPr>
        <p:blipFill>
          <a:blip r:embed="rId3"/>
          <a:stretch>
            <a:fillRect/>
          </a:stretch>
        </p:blipFill>
        <p:spPr>
          <a:xfrm>
            <a:off x="0" y="0"/>
            <a:ext cx="12192000" cy="4515480"/>
          </a:xfrm>
          <a:prstGeom prst="rect">
            <a:avLst/>
          </a:prstGeom>
        </p:spPr>
      </p:pic>
      <p:pic>
        <p:nvPicPr>
          <p:cNvPr id="6" name="Picture 5">
            <a:extLst>
              <a:ext uri="{FF2B5EF4-FFF2-40B4-BE49-F238E27FC236}">
                <a16:creationId xmlns:a16="http://schemas.microsoft.com/office/drawing/2014/main" id="{391A3277-C1FB-576D-0ACC-FF0188BA517C}"/>
              </a:ext>
            </a:extLst>
          </p:cNvPr>
          <p:cNvPicPr>
            <a:picLocks noChangeAspect="1"/>
          </p:cNvPicPr>
          <p:nvPr/>
        </p:nvPicPr>
        <p:blipFill>
          <a:blip r:embed="rId4"/>
          <a:stretch>
            <a:fillRect/>
          </a:stretch>
        </p:blipFill>
        <p:spPr>
          <a:xfrm>
            <a:off x="0" y="81923"/>
            <a:ext cx="12192000" cy="4496427"/>
          </a:xfrm>
          <a:prstGeom prst="rect">
            <a:avLst/>
          </a:prstGeom>
        </p:spPr>
      </p:pic>
      <p:pic>
        <p:nvPicPr>
          <p:cNvPr id="7" name="Picture 6">
            <a:extLst>
              <a:ext uri="{FF2B5EF4-FFF2-40B4-BE49-F238E27FC236}">
                <a16:creationId xmlns:a16="http://schemas.microsoft.com/office/drawing/2014/main" id="{E4A2A01B-ABE4-44A1-D602-C1176DCABDE7}"/>
              </a:ext>
            </a:extLst>
          </p:cNvPr>
          <p:cNvPicPr>
            <a:picLocks noChangeAspect="1"/>
          </p:cNvPicPr>
          <p:nvPr/>
        </p:nvPicPr>
        <p:blipFill>
          <a:blip r:embed="rId5"/>
          <a:stretch>
            <a:fillRect/>
          </a:stretch>
        </p:blipFill>
        <p:spPr>
          <a:xfrm>
            <a:off x="0" y="81922"/>
            <a:ext cx="12067309" cy="4515480"/>
          </a:xfrm>
          <a:prstGeom prst="rect">
            <a:avLst/>
          </a:prstGeom>
        </p:spPr>
      </p:pic>
    </p:spTree>
    <p:extLst>
      <p:ext uri="{BB962C8B-B14F-4D97-AF65-F5344CB8AC3E}">
        <p14:creationId xmlns:p14="http://schemas.microsoft.com/office/powerpoint/2010/main" val="210702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D2CEC4-C9F3-3F84-E36C-F60DCB83F930}"/>
              </a:ext>
            </a:extLst>
          </p:cNvPr>
          <p:cNvPicPr>
            <a:picLocks noGrp="1" noChangeAspect="1"/>
          </p:cNvPicPr>
          <p:nvPr>
            <p:ph type="pic" idx="1"/>
          </p:nvPr>
        </p:nvPicPr>
        <p:blipFill>
          <a:blip r:embed="rId2"/>
          <a:stretch/>
        </p:blipFill>
        <p:spPr>
          <a:xfrm>
            <a:off x="0" y="0"/>
            <a:ext cx="11915335" cy="4578350"/>
          </a:xfrm>
          <a:noFill/>
        </p:spPr>
      </p:pic>
      <p:sp>
        <p:nvSpPr>
          <p:cNvPr id="2" name="Title 1">
            <a:extLst>
              <a:ext uri="{FF2B5EF4-FFF2-40B4-BE49-F238E27FC236}">
                <a16:creationId xmlns:a16="http://schemas.microsoft.com/office/drawing/2014/main" id="{D20A0463-F702-9CF3-2A59-53359DBAAC0E}"/>
              </a:ext>
            </a:extLst>
          </p:cNvPr>
          <p:cNvSpPr>
            <a:spLocks noGrp="1"/>
          </p:cNvSpPr>
          <p:nvPr>
            <p:ph type="title"/>
          </p:nvPr>
        </p:nvSpPr>
        <p:spPr>
          <a:xfrm>
            <a:off x="1097279" y="4799362"/>
            <a:ext cx="10113645" cy="743682"/>
          </a:xfrm>
        </p:spPr>
        <p:txBody>
          <a:bodyPr anchor="b">
            <a:normAutofit/>
          </a:bodyPr>
          <a:lstStyle/>
          <a:p>
            <a:r>
              <a:rPr lang="en-IN" b="1" dirty="0"/>
              <a:t>Visualisation</a:t>
            </a:r>
            <a:r>
              <a:rPr lang="en-IN" b="1" i="0" dirty="0">
                <a:effectLst/>
              </a:rPr>
              <a:t>:</a:t>
            </a:r>
            <a:endParaRPr lang="en-IN" dirty="0"/>
          </a:p>
        </p:txBody>
      </p:sp>
      <p:sp>
        <p:nvSpPr>
          <p:cNvPr id="20" name="Text Placeholder 3">
            <a:extLst>
              <a:ext uri="{FF2B5EF4-FFF2-40B4-BE49-F238E27FC236}">
                <a16:creationId xmlns:a16="http://schemas.microsoft.com/office/drawing/2014/main" id="{BCCE7B93-520E-EE65-2B1E-127B0BF792C6}"/>
              </a:ext>
            </a:extLst>
          </p:cNvPr>
          <p:cNvSpPr>
            <a:spLocks noGrp="1"/>
          </p:cNvSpPr>
          <p:nvPr>
            <p:ph type="body" sz="half" idx="2"/>
          </p:nvPr>
        </p:nvSpPr>
        <p:spPr>
          <a:xfrm>
            <a:off x="1097279" y="5715000"/>
            <a:ext cx="10113264" cy="609600"/>
          </a:xfrm>
        </p:spPr>
        <p:txBody>
          <a:bodyPr/>
          <a:lstStyle/>
          <a:p>
            <a:r>
              <a:rPr lang="en-US" b="0" i="0" dirty="0">
                <a:solidFill>
                  <a:srgbClr val="D1D5DB"/>
                </a:solidFill>
                <a:effectLst/>
                <a:latin typeface="Söhne"/>
              </a:rPr>
              <a:t>a dynamic and interactive visualization, using tools like Power BI to create dashboards that allow users to explore the data and model results interactively.</a:t>
            </a:r>
            <a:endParaRPr lang="en-US" dirty="0"/>
          </a:p>
        </p:txBody>
      </p:sp>
      <p:pic>
        <p:nvPicPr>
          <p:cNvPr id="4" name="Picture 3">
            <a:extLst>
              <a:ext uri="{FF2B5EF4-FFF2-40B4-BE49-F238E27FC236}">
                <a16:creationId xmlns:a16="http://schemas.microsoft.com/office/drawing/2014/main" id="{E069D0D3-6EFD-83FD-49FA-124DB39CC2C8}"/>
              </a:ext>
            </a:extLst>
          </p:cNvPr>
          <p:cNvPicPr>
            <a:picLocks noChangeAspect="1"/>
          </p:cNvPicPr>
          <p:nvPr/>
        </p:nvPicPr>
        <p:blipFill>
          <a:blip r:embed="rId3"/>
          <a:stretch>
            <a:fillRect/>
          </a:stretch>
        </p:blipFill>
        <p:spPr>
          <a:xfrm>
            <a:off x="0" y="0"/>
            <a:ext cx="12192000" cy="4515480"/>
          </a:xfrm>
          <a:prstGeom prst="rect">
            <a:avLst/>
          </a:prstGeom>
        </p:spPr>
      </p:pic>
      <p:pic>
        <p:nvPicPr>
          <p:cNvPr id="6" name="Picture 5">
            <a:extLst>
              <a:ext uri="{FF2B5EF4-FFF2-40B4-BE49-F238E27FC236}">
                <a16:creationId xmlns:a16="http://schemas.microsoft.com/office/drawing/2014/main" id="{391A3277-C1FB-576D-0ACC-FF0188BA517C}"/>
              </a:ext>
            </a:extLst>
          </p:cNvPr>
          <p:cNvPicPr>
            <a:picLocks noChangeAspect="1"/>
          </p:cNvPicPr>
          <p:nvPr/>
        </p:nvPicPr>
        <p:blipFill>
          <a:blip r:embed="rId4"/>
          <a:stretch>
            <a:fillRect/>
          </a:stretch>
        </p:blipFill>
        <p:spPr>
          <a:xfrm>
            <a:off x="0" y="81923"/>
            <a:ext cx="12192000" cy="4496427"/>
          </a:xfrm>
          <a:prstGeom prst="rect">
            <a:avLst/>
          </a:prstGeom>
        </p:spPr>
      </p:pic>
      <p:pic>
        <p:nvPicPr>
          <p:cNvPr id="7" name="Picture 6">
            <a:extLst>
              <a:ext uri="{FF2B5EF4-FFF2-40B4-BE49-F238E27FC236}">
                <a16:creationId xmlns:a16="http://schemas.microsoft.com/office/drawing/2014/main" id="{E4A2A01B-ABE4-44A1-D602-C1176DCABDE7}"/>
              </a:ext>
            </a:extLst>
          </p:cNvPr>
          <p:cNvPicPr>
            <a:picLocks noChangeAspect="1"/>
          </p:cNvPicPr>
          <p:nvPr/>
        </p:nvPicPr>
        <p:blipFill>
          <a:blip r:embed="rId5"/>
          <a:stretch>
            <a:fillRect/>
          </a:stretch>
        </p:blipFill>
        <p:spPr>
          <a:xfrm>
            <a:off x="0" y="81922"/>
            <a:ext cx="12067309" cy="4515480"/>
          </a:xfrm>
          <a:prstGeom prst="rect">
            <a:avLst/>
          </a:prstGeom>
        </p:spPr>
      </p:pic>
      <p:pic>
        <p:nvPicPr>
          <p:cNvPr id="8" name="Picture 7">
            <a:extLst>
              <a:ext uri="{FF2B5EF4-FFF2-40B4-BE49-F238E27FC236}">
                <a16:creationId xmlns:a16="http://schemas.microsoft.com/office/drawing/2014/main" id="{A2B23710-CB6C-1E0D-3F43-D9483936FC49}"/>
              </a:ext>
            </a:extLst>
          </p:cNvPr>
          <p:cNvPicPr>
            <a:picLocks noChangeAspect="1"/>
          </p:cNvPicPr>
          <p:nvPr/>
        </p:nvPicPr>
        <p:blipFill>
          <a:blip r:embed="rId6"/>
          <a:stretch>
            <a:fillRect/>
          </a:stretch>
        </p:blipFill>
        <p:spPr>
          <a:xfrm>
            <a:off x="0" y="-41921"/>
            <a:ext cx="12192000" cy="4763165"/>
          </a:xfrm>
          <a:prstGeom prst="rect">
            <a:avLst/>
          </a:prstGeom>
        </p:spPr>
      </p:pic>
    </p:spTree>
    <p:extLst>
      <p:ext uri="{BB962C8B-B14F-4D97-AF65-F5344CB8AC3E}">
        <p14:creationId xmlns:p14="http://schemas.microsoft.com/office/powerpoint/2010/main" val="99616130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{B2328702-732C-4214-9732-834EDB84A9D9}tf22712842_win32</Template>
  <TotalTime>159</TotalTime>
  <Words>503</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Söhne</vt:lpstr>
      <vt:lpstr>Custom</vt:lpstr>
      <vt:lpstr>Supermarket sales  prediction</vt:lpstr>
      <vt:lpstr>Hi, I am Vivek Purohit, and I'm excited to share my project on supermarket sales prediction with you. In today's dynamic retail landscape, supermarkets and grocery stores play a pivotal role in our daily lives. They serve as essential hubs where customers purchase a wide range of products, from fresh produce to household essentials. However, for supermarket owners and managers, understanding and predicting sales trends is essential for effective inventory management, staff scheduling, and overall business success.</vt:lpstr>
      <vt:lpstr>Project Objectives</vt:lpstr>
      <vt:lpstr>Loading the data</vt:lpstr>
      <vt:lpstr>Pre-processing the data</vt:lpstr>
      <vt:lpstr>Exploratory Data Analysis</vt:lpstr>
      <vt:lpstr>Model Training</vt:lpstr>
      <vt:lpstr>Evaluation:</vt:lpstr>
      <vt:lpstr>Visualisation:</vt:lpstr>
      <vt:lpstr>Key Outcomes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sales  prediction</dc:title>
  <dc:creator>Vivek Purohit</dc:creator>
  <cp:lastModifiedBy>Vivek Purohit</cp:lastModifiedBy>
  <cp:revision>1</cp:revision>
  <dcterms:created xsi:type="dcterms:W3CDTF">2023-08-25T15:40:17Z</dcterms:created>
  <dcterms:modified xsi:type="dcterms:W3CDTF">2023-08-25T18:20:09Z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