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3" r:id="rId7"/>
    <p:sldId id="261" r:id="rId8"/>
    <p:sldId id="268" r:id="rId9"/>
    <p:sldId id="269" r:id="rId10"/>
    <p:sldId id="270" r:id="rId11"/>
    <p:sldId id="262" r:id="rId12"/>
    <p:sldId id="271" r:id="rId13"/>
    <p:sldId id="272" r:id="rId14"/>
    <p:sldId id="264" r:id="rId15"/>
    <p:sldId id="265" r:id="rId16"/>
    <p:sldId id="266"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10/7/2020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10/7/2020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iki.maemo.org/index.php?title=File:Mer-Wazd-Background-1900x1200.jpg&amp;limit=5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10/7/2020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BC6D-EF13-436E-8091-03DEA470C953}"/>
              </a:ext>
            </a:extLst>
          </p:cNvPr>
          <p:cNvSpPr>
            <a:spLocks noGrp="1"/>
          </p:cNvSpPr>
          <p:nvPr>
            <p:ph type="ctrTitle"/>
          </p:nvPr>
        </p:nvSpPr>
        <p:spPr/>
        <p:txBody>
          <a:bodyPr/>
          <a:lstStyle/>
          <a:p>
            <a:r>
              <a:rPr lang="en-IN" dirty="0"/>
              <a:t>Heart failure predicter using dt</a:t>
            </a:r>
          </a:p>
        </p:txBody>
      </p:sp>
      <p:sp>
        <p:nvSpPr>
          <p:cNvPr id="3" name="Subtitle 2">
            <a:extLst>
              <a:ext uri="{FF2B5EF4-FFF2-40B4-BE49-F238E27FC236}">
                <a16:creationId xmlns:a16="http://schemas.microsoft.com/office/drawing/2014/main" id="{0A9655CF-C7D1-4A28-B017-C687F937472A}"/>
              </a:ext>
            </a:extLst>
          </p:cNvPr>
          <p:cNvSpPr>
            <a:spLocks noGrp="1"/>
          </p:cNvSpPr>
          <p:nvPr>
            <p:ph type="subTitle" idx="1"/>
          </p:nvPr>
        </p:nvSpPr>
        <p:spPr/>
        <p:txBody>
          <a:bodyPr>
            <a:normAutofit/>
          </a:bodyPr>
          <a:lstStyle/>
          <a:p>
            <a:r>
              <a:rPr lang="en-US" sz="2000" i="1" dirty="0">
                <a:solidFill>
                  <a:srgbClr val="FF0000"/>
                </a:solidFill>
              </a:rPr>
              <a:t>Machine learning can predict survival of patients with heart failure from serum creatinine and ejection fraction or all feature…</a:t>
            </a:r>
            <a:endParaRPr lang="en-IN" sz="2000" i="1" dirty="0">
              <a:solidFill>
                <a:srgbClr val="FF0000"/>
              </a:solidFill>
            </a:endParaRPr>
          </a:p>
        </p:txBody>
      </p:sp>
      <p:pic>
        <p:nvPicPr>
          <p:cNvPr id="5" name="Picture 4">
            <a:extLst>
              <a:ext uri="{FF2B5EF4-FFF2-40B4-BE49-F238E27FC236}">
                <a16:creationId xmlns:a16="http://schemas.microsoft.com/office/drawing/2014/main" id="{812C56C5-C6DD-4553-B06E-65C32C7A62AC}"/>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1550F58F-AFE4-4B01-86CA-97806B3D0FD7}"/>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64459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557-7952-4E1B-A779-60386F55A12E}"/>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endParaRPr lang="en-IN" dirty="0"/>
          </a:p>
        </p:txBody>
      </p:sp>
      <p:sp>
        <p:nvSpPr>
          <p:cNvPr id="3" name="Content Placeholder 2">
            <a:extLst>
              <a:ext uri="{FF2B5EF4-FFF2-40B4-BE49-F238E27FC236}">
                <a16:creationId xmlns:a16="http://schemas.microsoft.com/office/drawing/2014/main" id="{B7D52D42-9F23-4087-9681-B7ACD58ED842}"/>
              </a:ext>
            </a:extLst>
          </p:cNvPr>
          <p:cNvSpPr>
            <a:spLocks noGrp="1"/>
          </p:cNvSpPr>
          <p:nvPr>
            <p:ph idx="1"/>
          </p:nvPr>
        </p:nvSpPr>
        <p:spPr/>
        <p:txBody>
          <a:bodyPr/>
          <a:lstStyle/>
          <a:p>
            <a:r>
              <a:rPr lang="en-IN" dirty="0">
                <a:solidFill>
                  <a:schemeClr val="bg1"/>
                </a:solidFill>
              </a:rPr>
              <a:t>Slicing the data or splitting the data. Here to split data for training and testing so in our dataset there are 299 records of patients. We use 250 out of 299 for training and other(49) records for testing. Same like that also split the target.</a:t>
            </a:r>
          </a:p>
          <a:p>
            <a:r>
              <a:rPr lang="en-IN" dirty="0">
                <a:solidFill>
                  <a:schemeClr val="bg1"/>
                </a:solidFill>
              </a:rPr>
              <a:t>Train the model by using Decision Tree Classifier from machine learning.</a:t>
            </a:r>
          </a:p>
          <a:p>
            <a:r>
              <a:rPr lang="en-IN" dirty="0">
                <a:solidFill>
                  <a:schemeClr val="bg1"/>
                </a:solidFill>
              </a:rPr>
              <a:t>Then calculate the mean squared error it means difference of actual minus predicted by using </a:t>
            </a:r>
            <a:r>
              <a:rPr lang="en-IN" dirty="0" err="1">
                <a:solidFill>
                  <a:schemeClr val="bg1"/>
                </a:solidFill>
              </a:rPr>
              <a:t>mean_squared_error</a:t>
            </a:r>
            <a:r>
              <a:rPr lang="en-IN" dirty="0">
                <a:solidFill>
                  <a:schemeClr val="bg1"/>
                </a:solidFill>
              </a:rPr>
              <a:t>().</a:t>
            </a:r>
          </a:p>
          <a:p>
            <a:r>
              <a:rPr lang="en-IN" dirty="0">
                <a:solidFill>
                  <a:schemeClr val="bg1"/>
                </a:solidFill>
              </a:rPr>
              <a:t>Test the model.</a:t>
            </a:r>
          </a:p>
          <a:p>
            <a:r>
              <a:rPr lang="en-IN" dirty="0">
                <a:solidFill>
                  <a:schemeClr val="bg1"/>
                </a:solidFill>
              </a:rPr>
              <a:t>Also calculate the Confusion Matrix, Precision, Recall, f1-score or f-Measure and accuracy of the model.</a:t>
            </a:r>
          </a:p>
          <a:p>
            <a:pPr marL="0" indent="0">
              <a:buNone/>
            </a:pPr>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3400F72F-F968-4D2A-BBBF-B21EEF97A595}"/>
              </a:ext>
            </a:extLst>
          </p:cNvPr>
          <p:cNvPicPr>
            <a:picLocks noChangeAspect="1"/>
          </p:cNvPicPr>
          <p:nvPr/>
        </p:nvPicPr>
        <p:blipFill>
          <a:blip r:embed="rId2"/>
          <a:stretch>
            <a:fillRect/>
          </a:stretch>
        </p:blipFill>
        <p:spPr>
          <a:xfrm>
            <a:off x="0" y="5639454"/>
            <a:ext cx="1314450" cy="1218546"/>
          </a:xfrm>
          <a:prstGeom prst="rect">
            <a:avLst/>
          </a:prstGeom>
        </p:spPr>
      </p:pic>
      <p:pic>
        <p:nvPicPr>
          <p:cNvPr id="7" name="Picture 6">
            <a:extLst>
              <a:ext uri="{FF2B5EF4-FFF2-40B4-BE49-F238E27FC236}">
                <a16:creationId xmlns:a16="http://schemas.microsoft.com/office/drawing/2014/main" id="{17813D0B-3E4D-4016-988A-14ED7DF8F365}"/>
              </a:ext>
            </a:extLst>
          </p:cNvPr>
          <p:cNvPicPr>
            <a:picLocks noChangeAspect="1"/>
          </p:cNvPicPr>
          <p:nvPr/>
        </p:nvPicPr>
        <p:blipFill>
          <a:blip r:embed="rId3"/>
          <a:stretch>
            <a:fillRect/>
          </a:stretch>
        </p:blipFill>
        <p:spPr>
          <a:xfrm>
            <a:off x="10036229" y="0"/>
            <a:ext cx="2155771" cy="1196266"/>
          </a:xfrm>
          <a:prstGeom prst="rect">
            <a:avLst/>
          </a:prstGeom>
        </p:spPr>
      </p:pic>
    </p:spTree>
    <p:extLst>
      <p:ext uri="{BB962C8B-B14F-4D97-AF65-F5344CB8AC3E}">
        <p14:creationId xmlns:p14="http://schemas.microsoft.com/office/powerpoint/2010/main" val="28861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C6A5-17A0-427C-A95C-453438DA1FD4}"/>
              </a:ext>
            </a:extLst>
          </p:cNvPr>
          <p:cNvSpPr>
            <a:spLocks noGrp="1"/>
          </p:cNvSpPr>
          <p:nvPr>
            <p:ph type="title"/>
          </p:nvPr>
        </p:nvSpPr>
        <p:spPr/>
        <p:txBody>
          <a:bodyPr/>
          <a:lstStyle/>
          <a:p>
            <a:r>
              <a:rPr lang="en-IN" b="1" dirty="0">
                <a:solidFill>
                  <a:schemeClr val="accent1"/>
                </a:solidFill>
                <a:latin typeface="Bookman Old Style" panose="02050604050505020204" pitchFamily="18" charset="0"/>
              </a:rPr>
              <a:t>Result</a:t>
            </a:r>
          </a:p>
        </p:txBody>
      </p:sp>
      <p:sp>
        <p:nvSpPr>
          <p:cNvPr id="3" name="Content Placeholder 2">
            <a:extLst>
              <a:ext uri="{FF2B5EF4-FFF2-40B4-BE49-F238E27FC236}">
                <a16:creationId xmlns:a16="http://schemas.microsoft.com/office/drawing/2014/main" id="{EC8BE01C-6519-4011-884B-4C003869AB37}"/>
              </a:ext>
            </a:extLst>
          </p:cNvPr>
          <p:cNvSpPr>
            <a:spLocks noGrp="1"/>
          </p:cNvSpPr>
          <p:nvPr>
            <p:ph idx="1"/>
          </p:nvPr>
        </p:nvSpPr>
        <p:spPr/>
        <p:txBody>
          <a:bodyPr/>
          <a:lstStyle/>
          <a:p>
            <a:r>
              <a:rPr lang="en-US" dirty="0">
                <a:solidFill>
                  <a:srgbClr val="FFC000"/>
                </a:solidFill>
              </a:rPr>
              <a:t>Our results of these two-feature models show not only that serum creatinine and ejection fraction are sufficient to predict survival of heart failure patients from medical records, but also that using these two features alone can lead to more accurate predictions than using the original dataset features in its entirety. We also carry out an analysis including the follow-up month of each patient: even in this case, serum creatinine and ejection fraction are the most predictive clinical features of the dataset, and are sufficient to predict patients’ survival.</a:t>
            </a:r>
            <a:endParaRPr lang="en-IN" dirty="0">
              <a:solidFill>
                <a:srgbClr val="FFC000"/>
              </a:solidFill>
            </a:endParaRPr>
          </a:p>
        </p:txBody>
      </p:sp>
      <p:pic>
        <p:nvPicPr>
          <p:cNvPr id="5" name="Picture 4">
            <a:extLst>
              <a:ext uri="{FF2B5EF4-FFF2-40B4-BE49-F238E27FC236}">
                <a16:creationId xmlns:a16="http://schemas.microsoft.com/office/drawing/2014/main" id="{5EF1145F-BEF6-4266-93B4-2014CBF20351}"/>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EC317972-678F-453A-927A-10695292EB0D}"/>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270916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2FD8-E4DC-434F-B88C-D2A73E8C0968}"/>
              </a:ext>
            </a:extLst>
          </p:cNvPr>
          <p:cNvSpPr>
            <a:spLocks noGrp="1"/>
          </p:cNvSpPr>
          <p:nvPr>
            <p:ph type="title"/>
          </p:nvPr>
        </p:nvSpPr>
        <p:spPr/>
        <p:txBody>
          <a:bodyPr/>
          <a:lstStyle/>
          <a:p>
            <a:r>
              <a:rPr lang="en-IN" b="1" dirty="0">
                <a:solidFill>
                  <a:schemeClr val="accent1"/>
                </a:solidFill>
                <a:latin typeface="Bookman Old Style" panose="02050604050505020204" pitchFamily="18" charset="0"/>
              </a:rPr>
              <a:t>Result</a:t>
            </a:r>
            <a:endParaRPr lang="en-IN" dirty="0"/>
          </a:p>
        </p:txBody>
      </p:sp>
      <p:pic>
        <p:nvPicPr>
          <p:cNvPr id="9" name="Content Placeholder 8">
            <a:extLst>
              <a:ext uri="{FF2B5EF4-FFF2-40B4-BE49-F238E27FC236}">
                <a16:creationId xmlns:a16="http://schemas.microsoft.com/office/drawing/2014/main" id="{7F1FBC75-6B88-473B-BB64-285300446701}"/>
              </a:ext>
            </a:extLst>
          </p:cNvPr>
          <p:cNvPicPr>
            <a:picLocks noGrp="1" noChangeAspect="1"/>
          </p:cNvPicPr>
          <p:nvPr>
            <p:ph idx="1"/>
          </p:nvPr>
        </p:nvPicPr>
        <p:blipFill>
          <a:blip r:embed="rId2"/>
          <a:stretch>
            <a:fillRect/>
          </a:stretch>
        </p:blipFill>
        <p:spPr>
          <a:xfrm>
            <a:off x="1966912" y="2216304"/>
            <a:ext cx="8258175" cy="2724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84EEFA01-5E1C-4558-B36B-C70342C5F386}"/>
              </a:ext>
            </a:extLst>
          </p:cNvPr>
          <p:cNvPicPr>
            <a:picLocks noChangeAspect="1"/>
          </p:cNvPicPr>
          <p:nvPr/>
        </p:nvPicPr>
        <p:blipFill>
          <a:blip r:embed="rId3"/>
          <a:stretch>
            <a:fillRect/>
          </a:stretch>
        </p:blipFill>
        <p:spPr>
          <a:xfrm>
            <a:off x="0" y="5639454"/>
            <a:ext cx="1314450" cy="1218546"/>
          </a:xfrm>
          <a:prstGeom prst="rect">
            <a:avLst/>
          </a:prstGeom>
        </p:spPr>
      </p:pic>
      <p:pic>
        <p:nvPicPr>
          <p:cNvPr id="13" name="Picture 12">
            <a:extLst>
              <a:ext uri="{FF2B5EF4-FFF2-40B4-BE49-F238E27FC236}">
                <a16:creationId xmlns:a16="http://schemas.microsoft.com/office/drawing/2014/main" id="{A373CA61-CDF5-4AA6-8597-D3F5830C6785}"/>
              </a:ext>
            </a:extLst>
          </p:cNvPr>
          <p:cNvPicPr>
            <a:picLocks noChangeAspect="1"/>
          </p:cNvPicPr>
          <p:nvPr/>
        </p:nvPicPr>
        <p:blipFill>
          <a:blip r:embed="rId4"/>
          <a:stretch>
            <a:fillRect/>
          </a:stretch>
        </p:blipFill>
        <p:spPr>
          <a:xfrm>
            <a:off x="10036229" y="0"/>
            <a:ext cx="2155771" cy="1196266"/>
          </a:xfrm>
          <a:prstGeom prst="rect">
            <a:avLst/>
          </a:prstGeom>
        </p:spPr>
      </p:pic>
    </p:spTree>
    <p:extLst>
      <p:ext uri="{BB962C8B-B14F-4D97-AF65-F5344CB8AC3E}">
        <p14:creationId xmlns:p14="http://schemas.microsoft.com/office/powerpoint/2010/main" val="38070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C0C2-A307-487F-80B8-448A13E0C935}"/>
              </a:ext>
            </a:extLst>
          </p:cNvPr>
          <p:cNvSpPr>
            <a:spLocks noGrp="1"/>
          </p:cNvSpPr>
          <p:nvPr>
            <p:ph type="title"/>
          </p:nvPr>
        </p:nvSpPr>
        <p:spPr/>
        <p:txBody>
          <a:bodyPr/>
          <a:lstStyle/>
          <a:p>
            <a:r>
              <a:rPr lang="en-IN" b="1" dirty="0">
                <a:solidFill>
                  <a:schemeClr val="accent1"/>
                </a:solidFill>
                <a:latin typeface="Bookman Old Style" panose="02050604050505020204" pitchFamily="18" charset="0"/>
              </a:rPr>
              <a:t>Result</a:t>
            </a:r>
            <a:endParaRPr lang="en-IN" dirty="0"/>
          </a:p>
        </p:txBody>
      </p:sp>
      <p:sp>
        <p:nvSpPr>
          <p:cNvPr id="3" name="Content Placeholder 2">
            <a:extLst>
              <a:ext uri="{FF2B5EF4-FFF2-40B4-BE49-F238E27FC236}">
                <a16:creationId xmlns:a16="http://schemas.microsoft.com/office/drawing/2014/main" id="{DC54A861-3D12-4EC4-B168-F46736DCB296}"/>
              </a:ext>
            </a:extLst>
          </p:cNvPr>
          <p:cNvSpPr>
            <a:spLocks noGrp="1"/>
          </p:cNvSpPr>
          <p:nvPr>
            <p:ph idx="1"/>
          </p:nvPr>
        </p:nvSpPr>
        <p:spPr/>
        <p:txBody>
          <a:bodyPr/>
          <a:lstStyle/>
          <a:p>
            <a:r>
              <a:rPr lang="en-US" dirty="0">
                <a:solidFill>
                  <a:schemeClr val="bg1"/>
                </a:solidFill>
              </a:rPr>
              <a:t>The Decision Trees obtained the top results on the true positives (sensitivity = 0.532) and on the F1 score (0.554), and was the only classifier able to predict correctly the majority of deceased patients. </a:t>
            </a:r>
            <a:endParaRPr lang="en-IN" dirty="0">
              <a:solidFill>
                <a:schemeClr val="bg1"/>
              </a:solidFill>
            </a:endParaRPr>
          </a:p>
        </p:txBody>
      </p:sp>
      <p:pic>
        <p:nvPicPr>
          <p:cNvPr id="5" name="Picture 4">
            <a:extLst>
              <a:ext uri="{FF2B5EF4-FFF2-40B4-BE49-F238E27FC236}">
                <a16:creationId xmlns:a16="http://schemas.microsoft.com/office/drawing/2014/main" id="{9C3400B1-6B78-4B28-A7AC-5ED79B2C01AB}"/>
              </a:ext>
            </a:extLst>
          </p:cNvPr>
          <p:cNvPicPr>
            <a:picLocks noChangeAspect="1"/>
          </p:cNvPicPr>
          <p:nvPr/>
        </p:nvPicPr>
        <p:blipFill>
          <a:blip r:embed="rId2"/>
          <a:stretch>
            <a:fillRect/>
          </a:stretch>
        </p:blipFill>
        <p:spPr>
          <a:xfrm>
            <a:off x="0" y="5639454"/>
            <a:ext cx="1314450" cy="1218546"/>
          </a:xfrm>
          <a:prstGeom prst="rect">
            <a:avLst/>
          </a:prstGeom>
        </p:spPr>
      </p:pic>
      <p:pic>
        <p:nvPicPr>
          <p:cNvPr id="7" name="Picture 6">
            <a:extLst>
              <a:ext uri="{FF2B5EF4-FFF2-40B4-BE49-F238E27FC236}">
                <a16:creationId xmlns:a16="http://schemas.microsoft.com/office/drawing/2014/main" id="{0A7EA570-DC34-4EA5-A529-406CBA07BE6A}"/>
              </a:ext>
            </a:extLst>
          </p:cNvPr>
          <p:cNvPicPr>
            <a:picLocks noChangeAspect="1"/>
          </p:cNvPicPr>
          <p:nvPr/>
        </p:nvPicPr>
        <p:blipFill>
          <a:blip r:embed="rId3"/>
          <a:stretch>
            <a:fillRect/>
          </a:stretch>
        </p:blipFill>
        <p:spPr>
          <a:xfrm>
            <a:off x="10036229" y="0"/>
            <a:ext cx="2155771" cy="1196266"/>
          </a:xfrm>
          <a:prstGeom prst="rect">
            <a:avLst/>
          </a:prstGeom>
        </p:spPr>
      </p:pic>
    </p:spTree>
    <p:extLst>
      <p:ext uri="{BB962C8B-B14F-4D97-AF65-F5344CB8AC3E}">
        <p14:creationId xmlns:p14="http://schemas.microsoft.com/office/powerpoint/2010/main" val="12054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AAF4-A54E-478B-9C2F-D7A4B0DAB800}"/>
              </a:ext>
            </a:extLst>
          </p:cNvPr>
          <p:cNvSpPr>
            <a:spLocks noGrp="1"/>
          </p:cNvSpPr>
          <p:nvPr>
            <p:ph type="title"/>
          </p:nvPr>
        </p:nvSpPr>
        <p:spPr/>
        <p:txBody>
          <a:bodyPr/>
          <a:lstStyle/>
          <a:p>
            <a:r>
              <a:rPr lang="en-IN" b="1" dirty="0">
                <a:solidFill>
                  <a:schemeClr val="bg1">
                    <a:lumMod val="95000"/>
                  </a:schemeClr>
                </a:solidFill>
                <a:latin typeface="Monotype Corsiva" panose="03010101010201010101" pitchFamily="66" charset="0"/>
              </a:rPr>
              <a:t>Conclusion</a:t>
            </a:r>
          </a:p>
        </p:txBody>
      </p:sp>
      <p:sp>
        <p:nvSpPr>
          <p:cNvPr id="3" name="Content Placeholder 2">
            <a:extLst>
              <a:ext uri="{FF2B5EF4-FFF2-40B4-BE49-F238E27FC236}">
                <a16:creationId xmlns:a16="http://schemas.microsoft.com/office/drawing/2014/main" id="{85036615-7499-4F4A-A02A-112F760A1B05}"/>
              </a:ext>
            </a:extLst>
          </p:cNvPr>
          <p:cNvSpPr>
            <a:spLocks noGrp="1"/>
          </p:cNvSpPr>
          <p:nvPr>
            <p:ph idx="1"/>
          </p:nvPr>
        </p:nvSpPr>
        <p:spPr/>
        <p:txBody>
          <a:bodyPr/>
          <a:lstStyle/>
          <a:p>
            <a:r>
              <a:rPr lang="en-US" dirty="0">
                <a:solidFill>
                  <a:srgbClr val="FFFF00"/>
                </a:solidFill>
              </a:rPr>
              <a:t>This discovery has the potential to impact on clinical practice, becoming a new supporting tool for physicians when predicting if a heart failure patient will survive or not. Indeed, medical doctors aiming at understanding if a patient will survive after heart failure may focus mainly on serum creatinine and ejection fraction.</a:t>
            </a:r>
            <a:endParaRPr lang="en-IN" dirty="0">
              <a:solidFill>
                <a:srgbClr val="FFFF00"/>
              </a:solidFill>
            </a:endParaRPr>
          </a:p>
        </p:txBody>
      </p:sp>
      <p:pic>
        <p:nvPicPr>
          <p:cNvPr id="5" name="Picture 4">
            <a:extLst>
              <a:ext uri="{FF2B5EF4-FFF2-40B4-BE49-F238E27FC236}">
                <a16:creationId xmlns:a16="http://schemas.microsoft.com/office/drawing/2014/main" id="{8017C3EF-796B-4859-9907-B82BCB8E3D05}"/>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18EEC572-84B3-4F55-90BB-B6148C147251}"/>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35842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36F4-1E37-42D3-B929-6CEAD318B07B}"/>
              </a:ext>
            </a:extLst>
          </p:cNvPr>
          <p:cNvSpPr>
            <a:spLocks noGrp="1"/>
          </p:cNvSpPr>
          <p:nvPr>
            <p:ph type="title"/>
          </p:nvPr>
        </p:nvSpPr>
        <p:spPr/>
        <p:txBody>
          <a:bodyPr/>
          <a:lstStyle/>
          <a:p>
            <a:r>
              <a:rPr lang="en-IN" b="1" dirty="0">
                <a:solidFill>
                  <a:srgbClr val="FFFF00"/>
                </a:solidFill>
                <a:latin typeface="+mn-lt"/>
              </a:rPr>
              <a:t>Software required</a:t>
            </a:r>
          </a:p>
        </p:txBody>
      </p:sp>
      <p:sp>
        <p:nvSpPr>
          <p:cNvPr id="3" name="Content Placeholder 2">
            <a:extLst>
              <a:ext uri="{FF2B5EF4-FFF2-40B4-BE49-F238E27FC236}">
                <a16:creationId xmlns:a16="http://schemas.microsoft.com/office/drawing/2014/main" id="{19D9A030-65FC-40B8-BC9E-05F4A498682B}"/>
              </a:ext>
            </a:extLst>
          </p:cNvPr>
          <p:cNvSpPr>
            <a:spLocks noGrp="1"/>
          </p:cNvSpPr>
          <p:nvPr>
            <p:ph idx="1"/>
          </p:nvPr>
        </p:nvSpPr>
        <p:spPr/>
        <p:txBody>
          <a:bodyPr/>
          <a:lstStyle/>
          <a:p>
            <a:r>
              <a:rPr lang="en-IN" dirty="0">
                <a:solidFill>
                  <a:srgbClr val="FFC000"/>
                </a:solidFill>
              </a:rPr>
              <a:t>Windows 10</a:t>
            </a:r>
          </a:p>
          <a:p>
            <a:r>
              <a:rPr lang="en-IN" dirty="0">
                <a:solidFill>
                  <a:srgbClr val="FFC000"/>
                </a:solidFill>
              </a:rPr>
              <a:t>Python 3.0</a:t>
            </a:r>
          </a:p>
          <a:p>
            <a:r>
              <a:rPr lang="en-IN" dirty="0" err="1">
                <a:solidFill>
                  <a:srgbClr val="FFC000"/>
                </a:solidFill>
              </a:rPr>
              <a:t>Jupyter</a:t>
            </a:r>
            <a:r>
              <a:rPr lang="en-IN" dirty="0">
                <a:solidFill>
                  <a:srgbClr val="FFC000"/>
                </a:solidFill>
              </a:rPr>
              <a:t> Notebook</a:t>
            </a:r>
          </a:p>
          <a:p>
            <a:r>
              <a:rPr lang="en-IN" dirty="0" err="1">
                <a:solidFill>
                  <a:srgbClr val="FFC000"/>
                </a:solidFill>
              </a:rPr>
              <a:t>Sklearn</a:t>
            </a:r>
            <a:r>
              <a:rPr lang="en-IN" dirty="0">
                <a:solidFill>
                  <a:srgbClr val="FFC000"/>
                </a:solidFill>
              </a:rPr>
              <a:t> packages</a:t>
            </a:r>
          </a:p>
          <a:p>
            <a:r>
              <a:rPr lang="en-IN" dirty="0">
                <a:solidFill>
                  <a:srgbClr val="FFC000"/>
                </a:solidFill>
              </a:rPr>
              <a:t>Pandas </a:t>
            </a:r>
          </a:p>
          <a:p>
            <a:r>
              <a:rPr lang="en-IN" dirty="0">
                <a:solidFill>
                  <a:srgbClr val="FFC000"/>
                </a:solidFill>
              </a:rPr>
              <a:t>Anaconda </a:t>
            </a:r>
          </a:p>
        </p:txBody>
      </p:sp>
      <p:pic>
        <p:nvPicPr>
          <p:cNvPr id="5" name="Picture 4">
            <a:extLst>
              <a:ext uri="{FF2B5EF4-FFF2-40B4-BE49-F238E27FC236}">
                <a16:creationId xmlns:a16="http://schemas.microsoft.com/office/drawing/2014/main" id="{059C6B15-5F94-4728-8D96-5AB73F987BA9}"/>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EDA11315-A4BE-47D6-BD4E-22D3887D556C}"/>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17035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3">
                                            <p:txEl>
                                              <p:pRg st="4" end="4"/>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C4A6-ECD9-4767-BEE0-CA7A731E811F}"/>
              </a:ext>
            </a:extLst>
          </p:cNvPr>
          <p:cNvSpPr>
            <a:spLocks noGrp="1"/>
          </p:cNvSpPr>
          <p:nvPr>
            <p:ph type="title"/>
          </p:nvPr>
        </p:nvSpPr>
        <p:spPr/>
        <p:txBody>
          <a:bodyPr/>
          <a:lstStyle/>
          <a:p>
            <a:r>
              <a:rPr lang="en-IN" b="1" dirty="0">
                <a:solidFill>
                  <a:schemeClr val="bg1"/>
                </a:solidFill>
                <a:latin typeface="Monotype Corsiva" panose="03010101010201010101" pitchFamily="66" charset="0"/>
              </a:rPr>
              <a:t>Reference </a:t>
            </a:r>
          </a:p>
        </p:txBody>
      </p:sp>
      <p:sp>
        <p:nvSpPr>
          <p:cNvPr id="3" name="Content Placeholder 2">
            <a:extLst>
              <a:ext uri="{FF2B5EF4-FFF2-40B4-BE49-F238E27FC236}">
                <a16:creationId xmlns:a16="http://schemas.microsoft.com/office/drawing/2014/main" id="{E77D61AD-0B4F-482D-9F34-C1832664F698}"/>
              </a:ext>
            </a:extLst>
          </p:cNvPr>
          <p:cNvSpPr>
            <a:spLocks noGrp="1"/>
          </p:cNvSpPr>
          <p:nvPr>
            <p:ph idx="1"/>
          </p:nvPr>
        </p:nvSpPr>
        <p:spPr/>
        <p:txBody>
          <a:bodyPr/>
          <a:lstStyle/>
          <a:p>
            <a:r>
              <a:rPr lang="en-IN" dirty="0">
                <a:solidFill>
                  <a:schemeClr val="bg1"/>
                </a:solidFill>
              </a:rPr>
              <a:t>UCI Dataset Repository</a:t>
            </a:r>
          </a:p>
          <a:p>
            <a:r>
              <a:rPr lang="en-US" dirty="0">
                <a:solidFill>
                  <a:schemeClr val="bg1"/>
                </a:solidFill>
              </a:rPr>
              <a:t>World Health Organization, World Heart Day. https://www.who.int/ </a:t>
            </a:r>
            <a:r>
              <a:rPr lang="en-US" dirty="0" err="1">
                <a:solidFill>
                  <a:schemeClr val="bg1"/>
                </a:solidFill>
              </a:rPr>
              <a:t>cardiovascular_diseases</a:t>
            </a:r>
            <a:r>
              <a:rPr lang="en-US" dirty="0">
                <a:solidFill>
                  <a:schemeClr val="bg1"/>
                </a:solidFill>
              </a:rPr>
              <a:t>/world-heart-day/</a:t>
            </a:r>
            <a:r>
              <a:rPr lang="en-US" dirty="0" err="1">
                <a:solidFill>
                  <a:schemeClr val="bg1"/>
                </a:solidFill>
              </a:rPr>
              <a:t>en</a:t>
            </a:r>
            <a:r>
              <a:rPr lang="en-US" dirty="0">
                <a:solidFill>
                  <a:schemeClr val="bg1"/>
                </a:solidFill>
              </a:rPr>
              <a:t>/. Accessed 7 May 2019.</a:t>
            </a:r>
          </a:p>
          <a:p>
            <a:r>
              <a:rPr lang="en-US" dirty="0">
                <a:solidFill>
                  <a:schemeClr val="bg1"/>
                </a:solidFill>
              </a:rPr>
              <a:t>12</a:t>
            </a:r>
            <a:r>
              <a:rPr lang="en-US" baseline="30000" dirty="0">
                <a:solidFill>
                  <a:schemeClr val="bg1"/>
                </a:solidFill>
              </a:rPr>
              <a:t>th</a:t>
            </a:r>
            <a:r>
              <a:rPr lang="en-US" dirty="0">
                <a:solidFill>
                  <a:schemeClr val="bg1"/>
                </a:solidFill>
              </a:rPr>
              <a:t> std Biology book.</a:t>
            </a:r>
          </a:p>
          <a:p>
            <a:r>
              <a:rPr lang="en-US" dirty="0">
                <a:solidFill>
                  <a:schemeClr val="bg1"/>
                </a:solidFill>
              </a:rPr>
              <a:t>Google </a:t>
            </a:r>
          </a:p>
          <a:p>
            <a:pPr marL="0" indent="0">
              <a:buNone/>
            </a:pPr>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4CA1DC04-B236-4FDF-8CB9-4BE7DB97B534}"/>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F8AF0908-8E1A-41F7-BAA1-15D29092D763}"/>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326291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A185-5E33-4C5B-9E2E-5436A05998E6}"/>
              </a:ext>
            </a:extLst>
          </p:cNvPr>
          <p:cNvSpPr>
            <a:spLocks noGrp="1"/>
          </p:cNvSpPr>
          <p:nvPr>
            <p:ph type="title"/>
          </p:nvPr>
        </p:nvSpPr>
        <p:spPr>
          <a:ln>
            <a:noFill/>
          </a:ln>
          <a:effectLst>
            <a:glow rad="228600">
              <a:schemeClr val="accent2">
                <a:satMod val="175000"/>
                <a:alpha val="40000"/>
              </a:schemeClr>
            </a:glow>
            <a:outerShdw blurRad="184150" dist="241300" dir="11520000" sx="110000" sy="110000" algn="ctr">
              <a:srgbClr val="000000">
                <a:alpha val="18000"/>
              </a:srgbClr>
            </a:outerShdw>
          </a:effectLst>
        </p:spPr>
        <p:style>
          <a:lnRef idx="2">
            <a:schemeClr val="accent1"/>
          </a:lnRef>
          <a:fillRef idx="1">
            <a:schemeClr val="lt1"/>
          </a:fillRef>
          <a:effectRef idx="0">
            <a:schemeClr val="accent1"/>
          </a:effectRef>
          <a:fontRef idx="minor">
            <a:schemeClr val="dk1"/>
          </a:fontRef>
        </p:style>
        <p:txBody>
          <a:bodyPr/>
          <a:lstStyle/>
          <a:p>
            <a:r>
              <a:rPr lang="en-IN" b="1" i="1" dirty="0"/>
              <a:t>Future plan</a:t>
            </a:r>
          </a:p>
        </p:txBody>
      </p:sp>
      <p:sp>
        <p:nvSpPr>
          <p:cNvPr id="3" name="Content Placeholder 2">
            <a:extLst>
              <a:ext uri="{FF2B5EF4-FFF2-40B4-BE49-F238E27FC236}">
                <a16:creationId xmlns:a16="http://schemas.microsoft.com/office/drawing/2014/main" id="{BF4DC7D6-5CBF-4564-B4FC-3A4C3B502723}"/>
              </a:ext>
            </a:extLst>
          </p:cNvPr>
          <p:cNvSpPr>
            <a:spLocks noGrp="1"/>
          </p:cNvSpPr>
          <p:nvPr>
            <p:ph idx="1"/>
          </p:nvPr>
        </p:nvSpPr>
        <p:spPr>
          <a:xfrm>
            <a:off x="1069848" y="2126890"/>
            <a:ext cx="10058400" cy="4050792"/>
          </a:xfr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IN" sz="2600" b="1" i="1" dirty="0">
                <a:solidFill>
                  <a:srgbClr val="FF0000"/>
                </a:solidFill>
              </a:rPr>
              <a:t>                  Heart Failure Classifier</a:t>
            </a:r>
          </a:p>
          <a:p>
            <a:r>
              <a:rPr lang="en-IN" dirty="0">
                <a:solidFill>
                  <a:schemeClr val="tx1"/>
                </a:solidFill>
              </a:rPr>
              <a:t>Age</a:t>
            </a:r>
          </a:p>
          <a:p>
            <a:r>
              <a:rPr lang="en-IN" dirty="0">
                <a:solidFill>
                  <a:schemeClr val="tx1"/>
                </a:solidFill>
              </a:rPr>
              <a:t>Anaemia</a:t>
            </a:r>
          </a:p>
          <a:p>
            <a:r>
              <a:rPr lang="en-IN" dirty="0">
                <a:solidFill>
                  <a:schemeClr val="tx1"/>
                </a:solidFill>
              </a:rPr>
              <a:t>High blood pressure</a:t>
            </a:r>
          </a:p>
          <a:p>
            <a:r>
              <a:rPr lang="en-IN" dirty="0">
                <a:solidFill>
                  <a:schemeClr val="tx1"/>
                </a:solidFill>
              </a:rPr>
              <a:t>CPK</a:t>
            </a:r>
          </a:p>
          <a:p>
            <a:r>
              <a:rPr lang="en-IN" dirty="0">
                <a:solidFill>
                  <a:schemeClr val="tx1"/>
                </a:solidFill>
              </a:rPr>
              <a:t>Diabetes</a:t>
            </a:r>
          </a:p>
          <a:p>
            <a:r>
              <a:rPr lang="en-IN" dirty="0">
                <a:solidFill>
                  <a:schemeClr val="tx1"/>
                </a:solidFill>
              </a:rPr>
              <a:t>Ejection fraction</a:t>
            </a:r>
          </a:p>
          <a:p>
            <a:r>
              <a:rPr lang="en-IN" dirty="0">
                <a:solidFill>
                  <a:schemeClr val="tx1"/>
                </a:solidFill>
              </a:rPr>
              <a:t>Sex</a:t>
            </a:r>
          </a:p>
          <a:p>
            <a:r>
              <a:rPr lang="en-IN" dirty="0">
                <a:solidFill>
                  <a:schemeClr val="tx1"/>
                </a:solidFill>
              </a:rPr>
              <a:t>Platelets</a:t>
            </a:r>
          </a:p>
          <a:p>
            <a:r>
              <a:rPr lang="en-IN" dirty="0">
                <a:solidFill>
                  <a:schemeClr val="tx1"/>
                </a:solidFill>
              </a:rPr>
              <a:t>Serum creatinine</a:t>
            </a:r>
          </a:p>
          <a:p>
            <a:r>
              <a:rPr lang="en-IN" dirty="0">
                <a:solidFill>
                  <a:schemeClr val="tx1"/>
                </a:solidFill>
              </a:rPr>
              <a:t>Serum sodium</a:t>
            </a:r>
          </a:p>
          <a:p>
            <a:r>
              <a:rPr lang="en-IN" dirty="0">
                <a:solidFill>
                  <a:schemeClr val="tx1"/>
                </a:solidFill>
              </a:rPr>
              <a:t>Smoking</a:t>
            </a:r>
          </a:p>
          <a:p>
            <a:r>
              <a:rPr lang="en-IN" dirty="0">
                <a:solidFill>
                  <a:schemeClr val="tx1"/>
                </a:solidFill>
              </a:rPr>
              <a:t>Time</a:t>
            </a:r>
          </a:p>
          <a:p>
            <a:pPr marL="0" indent="0">
              <a:buNone/>
            </a:pPr>
            <a:r>
              <a:rPr lang="en-IN" dirty="0">
                <a:solidFill>
                  <a:schemeClr val="tx1"/>
                </a:solidFill>
              </a:rPr>
              <a:t>                                                   </a:t>
            </a:r>
          </a:p>
          <a:p>
            <a:endParaRPr lang="en-IN" dirty="0">
              <a:solidFill>
                <a:schemeClr val="tx1"/>
              </a:solidFill>
            </a:endParaRPr>
          </a:p>
        </p:txBody>
      </p:sp>
      <p:sp>
        <p:nvSpPr>
          <p:cNvPr id="4" name="Rectangle 3">
            <a:extLst>
              <a:ext uri="{FF2B5EF4-FFF2-40B4-BE49-F238E27FC236}">
                <a16:creationId xmlns:a16="http://schemas.microsoft.com/office/drawing/2014/main" id="{2931DA42-24D4-40EC-A810-588253C846B5}"/>
              </a:ext>
            </a:extLst>
          </p:cNvPr>
          <p:cNvSpPr/>
          <p:nvPr/>
        </p:nvSpPr>
        <p:spPr>
          <a:xfrm>
            <a:off x="3346873" y="3664600"/>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0D7C0088-8E15-40E5-9F96-D6D5D4027232}"/>
              </a:ext>
            </a:extLst>
          </p:cNvPr>
          <p:cNvSpPr/>
          <p:nvPr/>
        </p:nvSpPr>
        <p:spPr>
          <a:xfrm>
            <a:off x="3346872" y="3948686"/>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CEAE747-13DE-4E98-A2C4-3307422A3A89}"/>
              </a:ext>
            </a:extLst>
          </p:cNvPr>
          <p:cNvSpPr/>
          <p:nvPr/>
        </p:nvSpPr>
        <p:spPr>
          <a:xfrm>
            <a:off x="3346872" y="4236845"/>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B104711-E07F-47CC-806B-E87975DB3414}"/>
              </a:ext>
            </a:extLst>
          </p:cNvPr>
          <p:cNvSpPr/>
          <p:nvPr/>
        </p:nvSpPr>
        <p:spPr>
          <a:xfrm>
            <a:off x="3346872" y="4540728"/>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568A09CB-9A37-4484-99AE-57AB8BA877DD}"/>
              </a:ext>
            </a:extLst>
          </p:cNvPr>
          <p:cNvSpPr/>
          <p:nvPr/>
        </p:nvSpPr>
        <p:spPr>
          <a:xfrm>
            <a:off x="3346872" y="4844611"/>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B2B3A5B8-4443-49FE-90DB-103923917447}"/>
              </a:ext>
            </a:extLst>
          </p:cNvPr>
          <p:cNvSpPr/>
          <p:nvPr/>
        </p:nvSpPr>
        <p:spPr>
          <a:xfrm>
            <a:off x="3346872" y="5151723"/>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A0617208-2A45-4307-A6B6-DDF011A84709}"/>
              </a:ext>
            </a:extLst>
          </p:cNvPr>
          <p:cNvSpPr/>
          <p:nvPr/>
        </p:nvSpPr>
        <p:spPr>
          <a:xfrm>
            <a:off x="3346872" y="5410862"/>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601364CC-9580-4A20-9872-780A7C9BA43D}"/>
              </a:ext>
            </a:extLst>
          </p:cNvPr>
          <p:cNvSpPr/>
          <p:nvPr/>
        </p:nvSpPr>
        <p:spPr>
          <a:xfrm>
            <a:off x="3346872" y="5683738"/>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6CD23E4-79C9-4F49-98EE-89541299163A}"/>
              </a:ext>
            </a:extLst>
          </p:cNvPr>
          <p:cNvSpPr/>
          <p:nvPr/>
        </p:nvSpPr>
        <p:spPr>
          <a:xfrm>
            <a:off x="3346876" y="2798385"/>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37C4380F-039B-4B80-8358-902872E8F3DB}"/>
              </a:ext>
            </a:extLst>
          </p:cNvPr>
          <p:cNvSpPr/>
          <p:nvPr/>
        </p:nvSpPr>
        <p:spPr>
          <a:xfrm>
            <a:off x="3346874" y="3083896"/>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1FB51D7F-C7AA-472C-9F6E-A071ECAC36C2}"/>
              </a:ext>
            </a:extLst>
          </p:cNvPr>
          <p:cNvSpPr/>
          <p:nvPr/>
        </p:nvSpPr>
        <p:spPr>
          <a:xfrm>
            <a:off x="3346874" y="3369044"/>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A9DFFFD9-CA6E-4CFD-84BE-654E3091C9A2}"/>
              </a:ext>
            </a:extLst>
          </p:cNvPr>
          <p:cNvSpPr/>
          <p:nvPr/>
        </p:nvSpPr>
        <p:spPr>
          <a:xfrm>
            <a:off x="3346882" y="2521258"/>
            <a:ext cx="2281561" cy="142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97B7CF98-9FAE-438F-8634-75B33D488D46}"/>
              </a:ext>
            </a:extLst>
          </p:cNvPr>
          <p:cNvSpPr/>
          <p:nvPr/>
        </p:nvSpPr>
        <p:spPr>
          <a:xfrm>
            <a:off x="3346872" y="5891387"/>
            <a:ext cx="790111" cy="23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RESET</a:t>
            </a:r>
          </a:p>
        </p:txBody>
      </p:sp>
      <p:sp>
        <p:nvSpPr>
          <p:cNvPr id="32" name="Rectangle: Rounded Corners 31">
            <a:extLst>
              <a:ext uri="{FF2B5EF4-FFF2-40B4-BE49-F238E27FC236}">
                <a16:creationId xmlns:a16="http://schemas.microsoft.com/office/drawing/2014/main" id="{1C45D319-BB9C-42CB-B810-757FF83D7294}"/>
              </a:ext>
            </a:extLst>
          </p:cNvPr>
          <p:cNvSpPr/>
          <p:nvPr/>
        </p:nvSpPr>
        <p:spPr>
          <a:xfrm>
            <a:off x="4820559" y="5899028"/>
            <a:ext cx="790111" cy="23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SUBMIT</a:t>
            </a:r>
          </a:p>
        </p:txBody>
      </p:sp>
    </p:spTree>
    <p:extLst>
      <p:ext uri="{BB962C8B-B14F-4D97-AF65-F5344CB8AC3E}">
        <p14:creationId xmlns:p14="http://schemas.microsoft.com/office/powerpoint/2010/main" val="140479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506-7211-4FC0-8657-A4D58D489049}"/>
              </a:ext>
            </a:extLst>
          </p:cNvPr>
          <p:cNvSpPr>
            <a:spLocks noGrp="1"/>
          </p:cNvSpPr>
          <p:nvPr>
            <p:ph type="title"/>
          </p:nvPr>
        </p:nvSpPr>
        <p:spPr>
          <a:xfrm>
            <a:off x="2133600" y="894206"/>
            <a:ext cx="10058400" cy="4639819"/>
          </a:xfrm>
        </p:spPr>
        <p:txBody>
          <a:bodyPr>
            <a:normAutofit/>
          </a:bodyPr>
          <a:lstStyle/>
          <a:p>
            <a:r>
              <a:rPr lang="en-IN" sz="9600" b="1" i="1" cap="none" dirty="0">
                <a:ln w="12700" cmpd="sng">
                  <a:solidFill>
                    <a:schemeClr val="accent4"/>
                  </a:solidFill>
                  <a:prstDash val="solid"/>
                </a:ln>
                <a:solidFill>
                  <a:schemeClr val="bg1">
                    <a:lumMod val="95000"/>
                  </a:schemeClr>
                </a:solidFill>
                <a:effectLst>
                  <a:outerShdw blurRad="38100" dist="38100" dir="2700000" algn="tl">
                    <a:srgbClr val="000000">
                      <a:alpha val="43137"/>
                    </a:srgbClr>
                  </a:outerShdw>
                </a:effectLst>
                <a:latin typeface="Monotype Corsiva" panose="03010101010201010101" pitchFamily="66" charset="0"/>
              </a:rPr>
              <a:t>THANK YOU</a:t>
            </a:r>
          </a:p>
        </p:txBody>
      </p:sp>
      <p:pic>
        <p:nvPicPr>
          <p:cNvPr id="5" name="Picture 4">
            <a:extLst>
              <a:ext uri="{FF2B5EF4-FFF2-40B4-BE49-F238E27FC236}">
                <a16:creationId xmlns:a16="http://schemas.microsoft.com/office/drawing/2014/main" id="{67C5608F-C24F-4968-93E0-85F07B757C1D}"/>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F88A239D-721A-4813-A023-FBA6D1E1FA57}"/>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389382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9E5E-84BB-477D-A4B0-56258039CF5D}"/>
              </a:ext>
            </a:extLst>
          </p:cNvPr>
          <p:cNvSpPr>
            <a:spLocks noGrp="1"/>
          </p:cNvSpPr>
          <p:nvPr>
            <p:ph type="title"/>
          </p:nvPr>
        </p:nvSpPr>
        <p:spPr/>
        <p:txBody>
          <a:bodyPr/>
          <a:lstStyle/>
          <a:p>
            <a:r>
              <a:rPr lang="en-IN" dirty="0">
                <a:solidFill>
                  <a:srgbClr val="FFFF00"/>
                </a:solidFill>
                <a:latin typeface="Lucida Handwriting" panose="03010101010101010101" pitchFamily="66" charset="0"/>
              </a:rPr>
              <a:t>Project overview</a:t>
            </a:r>
          </a:p>
        </p:txBody>
      </p:sp>
      <p:sp>
        <p:nvSpPr>
          <p:cNvPr id="3" name="Content Placeholder 2">
            <a:extLst>
              <a:ext uri="{FF2B5EF4-FFF2-40B4-BE49-F238E27FC236}">
                <a16:creationId xmlns:a16="http://schemas.microsoft.com/office/drawing/2014/main" id="{C466E3BC-9951-41C9-B27F-3E0EC1944D06}"/>
              </a:ext>
            </a:extLst>
          </p:cNvPr>
          <p:cNvSpPr>
            <a:spLocks noGrp="1"/>
          </p:cNvSpPr>
          <p:nvPr>
            <p:ph idx="1"/>
          </p:nvPr>
        </p:nvSpPr>
        <p:spPr/>
        <p:txBody>
          <a:bodyPr>
            <a:normAutofit/>
          </a:bodyPr>
          <a:lstStyle/>
          <a:p>
            <a:r>
              <a:rPr lang="en-IN" dirty="0">
                <a:solidFill>
                  <a:schemeClr val="bg1"/>
                </a:solidFill>
              </a:rPr>
              <a:t>Names of project builder</a:t>
            </a:r>
          </a:p>
          <a:p>
            <a:r>
              <a:rPr lang="en-IN" dirty="0">
                <a:solidFill>
                  <a:schemeClr val="bg1"/>
                </a:solidFill>
              </a:rPr>
              <a:t>Introduction </a:t>
            </a:r>
          </a:p>
          <a:p>
            <a:r>
              <a:rPr lang="en-IN" dirty="0">
                <a:solidFill>
                  <a:schemeClr val="bg1"/>
                </a:solidFill>
              </a:rPr>
              <a:t>Dataset &amp; its Explanation</a:t>
            </a:r>
          </a:p>
          <a:p>
            <a:r>
              <a:rPr lang="en-IN" dirty="0">
                <a:solidFill>
                  <a:schemeClr val="bg1"/>
                </a:solidFill>
              </a:rPr>
              <a:t>Abstract</a:t>
            </a:r>
          </a:p>
          <a:p>
            <a:r>
              <a:rPr lang="en-IN" dirty="0">
                <a:solidFill>
                  <a:schemeClr val="bg1"/>
                </a:solidFill>
              </a:rPr>
              <a:t>Method</a:t>
            </a:r>
          </a:p>
          <a:p>
            <a:r>
              <a:rPr lang="en-IN" dirty="0">
                <a:solidFill>
                  <a:schemeClr val="bg1"/>
                </a:solidFill>
              </a:rPr>
              <a:t>Result</a:t>
            </a:r>
          </a:p>
          <a:p>
            <a:r>
              <a:rPr lang="en-IN" dirty="0">
                <a:solidFill>
                  <a:schemeClr val="bg1"/>
                </a:solidFill>
              </a:rPr>
              <a:t>Conclusion</a:t>
            </a:r>
          </a:p>
          <a:p>
            <a:r>
              <a:rPr lang="en-IN" dirty="0">
                <a:solidFill>
                  <a:schemeClr val="bg1"/>
                </a:solidFill>
              </a:rPr>
              <a:t>Software required</a:t>
            </a:r>
          </a:p>
          <a:p>
            <a:r>
              <a:rPr lang="en-IN" dirty="0">
                <a:solidFill>
                  <a:schemeClr val="bg1"/>
                </a:solidFill>
              </a:rPr>
              <a:t>Reference </a:t>
            </a:r>
          </a:p>
          <a:p>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20482A09-52E4-438C-A976-DEB554F02A89}"/>
              </a:ext>
            </a:extLst>
          </p:cNvPr>
          <p:cNvPicPr>
            <a:picLocks noChangeAspect="1"/>
          </p:cNvPicPr>
          <p:nvPr/>
        </p:nvPicPr>
        <p:blipFill>
          <a:blip r:embed="rId2"/>
          <a:stretch>
            <a:fillRect/>
          </a:stretch>
        </p:blipFill>
        <p:spPr>
          <a:xfrm>
            <a:off x="10036229" y="0"/>
            <a:ext cx="2155771" cy="1196266"/>
          </a:xfrm>
          <a:prstGeom prst="rect">
            <a:avLst/>
          </a:prstGeom>
        </p:spPr>
      </p:pic>
      <p:pic>
        <p:nvPicPr>
          <p:cNvPr id="9" name="Picture 8">
            <a:extLst>
              <a:ext uri="{FF2B5EF4-FFF2-40B4-BE49-F238E27FC236}">
                <a16:creationId xmlns:a16="http://schemas.microsoft.com/office/drawing/2014/main" id="{CA0D987B-6CB4-42B9-95FD-5D52BEB999A5}"/>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401579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60E1-13D4-4949-948A-E848800318F5}"/>
              </a:ext>
            </a:extLst>
          </p:cNvPr>
          <p:cNvSpPr>
            <a:spLocks noGrp="1"/>
          </p:cNvSpPr>
          <p:nvPr>
            <p:ph type="title"/>
          </p:nvPr>
        </p:nvSpPr>
        <p:spPr>
          <a:xfrm>
            <a:off x="1069848" y="617797"/>
            <a:ext cx="10058400" cy="1609344"/>
          </a:xfrm>
        </p:spPr>
        <p:txBody>
          <a:bodyPr/>
          <a:lstStyle/>
          <a:p>
            <a:r>
              <a:rPr lang="en-IN" b="1" dirty="0">
                <a:solidFill>
                  <a:srgbClr val="FF0000"/>
                </a:solidFill>
                <a:latin typeface="Lucida Handwriting" panose="03010101010101010101" pitchFamily="66" charset="0"/>
              </a:rPr>
              <a:t>Names of project builder</a:t>
            </a:r>
          </a:p>
        </p:txBody>
      </p:sp>
      <p:sp>
        <p:nvSpPr>
          <p:cNvPr id="3" name="Content Placeholder 2">
            <a:extLst>
              <a:ext uri="{FF2B5EF4-FFF2-40B4-BE49-F238E27FC236}">
                <a16:creationId xmlns:a16="http://schemas.microsoft.com/office/drawing/2014/main" id="{763CD0DA-9ADD-4AF8-9482-081B7C8E4081}"/>
              </a:ext>
            </a:extLst>
          </p:cNvPr>
          <p:cNvSpPr>
            <a:spLocks noGrp="1"/>
          </p:cNvSpPr>
          <p:nvPr>
            <p:ph idx="1"/>
          </p:nvPr>
        </p:nvSpPr>
        <p:spPr>
          <a:xfrm>
            <a:off x="1250642" y="2605464"/>
            <a:ext cx="8163106" cy="4050792"/>
          </a:xfrm>
        </p:spPr>
        <p:txBody>
          <a:bodyPr>
            <a:normAutofit/>
          </a:bodyPr>
          <a:lstStyle/>
          <a:p>
            <a:r>
              <a:rPr lang="en-IN" sz="2800" b="1" i="1" dirty="0">
                <a:ln w="9525">
                  <a:solidFill>
                    <a:schemeClr val="bg1"/>
                  </a:solidFill>
                  <a:prstDash val="solid"/>
                </a:ln>
                <a:solidFill>
                  <a:srgbClr val="7030A0"/>
                </a:solidFill>
                <a:effectLst>
                  <a:outerShdw blurRad="12700" dist="38100" dir="2700000" algn="tl" rotWithShape="0">
                    <a:schemeClr val="bg1">
                      <a:lumMod val="50000"/>
                    </a:schemeClr>
                  </a:outerShdw>
                </a:effectLst>
              </a:rPr>
              <a:t>SANKET YEWALE</a:t>
            </a:r>
          </a:p>
          <a:p>
            <a:r>
              <a:rPr lang="en-IN" sz="2800" b="1" i="1" dirty="0">
                <a:ln w="9525">
                  <a:solidFill>
                    <a:schemeClr val="bg1"/>
                  </a:solidFill>
                  <a:prstDash val="solid"/>
                </a:ln>
                <a:solidFill>
                  <a:srgbClr val="7030A0"/>
                </a:solidFill>
                <a:effectLst>
                  <a:outerShdw blurRad="12700" dist="38100" dir="2700000" algn="tl" rotWithShape="0">
                    <a:schemeClr val="bg1">
                      <a:lumMod val="50000"/>
                    </a:schemeClr>
                  </a:outerShdw>
                </a:effectLst>
              </a:rPr>
              <a:t>SHRIKANT SHEJWAL</a:t>
            </a:r>
          </a:p>
          <a:p>
            <a:r>
              <a:rPr lang="en-IN" sz="2800" b="1" i="1" dirty="0">
                <a:ln w="9525">
                  <a:solidFill>
                    <a:schemeClr val="bg1"/>
                  </a:solidFill>
                  <a:prstDash val="solid"/>
                </a:ln>
                <a:solidFill>
                  <a:srgbClr val="7030A0"/>
                </a:solidFill>
                <a:effectLst>
                  <a:outerShdw blurRad="12700" dist="38100" dir="2700000" algn="tl" rotWithShape="0">
                    <a:schemeClr val="bg1">
                      <a:lumMod val="50000"/>
                    </a:schemeClr>
                  </a:outerShdw>
                </a:effectLst>
              </a:rPr>
              <a:t>SAURABH KADAM</a:t>
            </a:r>
          </a:p>
          <a:p>
            <a:r>
              <a:rPr lang="en-IN" sz="2800" b="1" i="1" dirty="0">
                <a:ln w="9525">
                  <a:solidFill>
                    <a:schemeClr val="bg1"/>
                  </a:solidFill>
                  <a:prstDash val="solid"/>
                </a:ln>
                <a:solidFill>
                  <a:srgbClr val="7030A0"/>
                </a:solidFill>
                <a:effectLst>
                  <a:outerShdw blurRad="12700" dist="38100" dir="2700000" algn="tl" rotWithShape="0">
                    <a:schemeClr val="bg1">
                      <a:lumMod val="50000"/>
                    </a:schemeClr>
                  </a:outerShdw>
                </a:effectLst>
              </a:rPr>
              <a:t>KUNAL JIRAGE</a:t>
            </a:r>
          </a:p>
        </p:txBody>
      </p:sp>
      <p:pic>
        <p:nvPicPr>
          <p:cNvPr id="5" name="Picture 4">
            <a:extLst>
              <a:ext uri="{FF2B5EF4-FFF2-40B4-BE49-F238E27FC236}">
                <a16:creationId xmlns:a16="http://schemas.microsoft.com/office/drawing/2014/main" id="{E8318941-9DA2-40CD-B461-8C5485D56861}"/>
              </a:ext>
            </a:extLst>
          </p:cNvPr>
          <p:cNvPicPr>
            <a:picLocks noChangeAspect="1"/>
          </p:cNvPicPr>
          <p:nvPr/>
        </p:nvPicPr>
        <p:blipFill>
          <a:blip r:embed="rId2"/>
          <a:stretch>
            <a:fillRect/>
          </a:stretch>
        </p:blipFill>
        <p:spPr>
          <a:xfrm>
            <a:off x="10036229" y="0"/>
            <a:ext cx="2155771" cy="1196266"/>
          </a:xfrm>
          <a:prstGeom prst="rect">
            <a:avLst/>
          </a:prstGeom>
        </p:spPr>
      </p:pic>
      <p:pic>
        <p:nvPicPr>
          <p:cNvPr id="9" name="Picture 8">
            <a:extLst>
              <a:ext uri="{FF2B5EF4-FFF2-40B4-BE49-F238E27FC236}">
                <a16:creationId xmlns:a16="http://schemas.microsoft.com/office/drawing/2014/main" id="{E1114792-6051-4665-A579-655C6EAB5E5B}"/>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2450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6814-D654-447E-ADC3-AF86DECF2A69}"/>
              </a:ext>
            </a:extLst>
          </p:cNvPr>
          <p:cNvSpPr>
            <a:spLocks noGrp="1"/>
          </p:cNvSpPr>
          <p:nvPr>
            <p:ph type="title"/>
          </p:nvPr>
        </p:nvSpPr>
        <p:spPr/>
        <p:txBody>
          <a:bodyPr/>
          <a:lstStyle/>
          <a:p>
            <a:r>
              <a:rPr lang="en-IN" b="1" dirty="0">
                <a:solidFill>
                  <a:srgbClr val="FFC000"/>
                </a:solidFill>
                <a:latin typeface="Lucida Handwriting" panose="03010101010101010101" pitchFamily="66" charset="0"/>
              </a:rPr>
              <a:t>introduction</a:t>
            </a:r>
          </a:p>
        </p:txBody>
      </p:sp>
      <p:sp>
        <p:nvSpPr>
          <p:cNvPr id="3" name="Content Placeholder 2">
            <a:extLst>
              <a:ext uri="{FF2B5EF4-FFF2-40B4-BE49-F238E27FC236}">
                <a16:creationId xmlns:a16="http://schemas.microsoft.com/office/drawing/2014/main" id="{D165EFDD-9E31-4B09-A8EB-2E962374860B}"/>
              </a:ext>
            </a:extLst>
          </p:cNvPr>
          <p:cNvSpPr>
            <a:spLocks noGrp="1"/>
          </p:cNvSpPr>
          <p:nvPr>
            <p:ph idx="1"/>
          </p:nvPr>
        </p:nvSpPr>
        <p:spPr/>
        <p:txBody>
          <a:bodyPr/>
          <a:lstStyle/>
          <a:p>
            <a:r>
              <a:rPr lang="en-IN" dirty="0">
                <a:solidFill>
                  <a:schemeClr val="bg1"/>
                </a:solidFill>
              </a:rPr>
              <a:t>In this heart prediction project we are going to see weather the patient heart fail or not using one of the most famous algorithm called as Decision Tree Classifier in Machine Learning. In this project dataset is downloaded from UCI repository and this dataset is real. this dataset is collected one of the most famous hospital is in United Kingdom(UK) in 2015 &amp; this dataset are uploaded in UCI repository in June 2020. in this dataset there are 299 records and 12 features(attribute) and one label.</a:t>
            </a:r>
          </a:p>
          <a:p>
            <a:r>
              <a:rPr lang="en-IN" b="0" i="0" u="none" strike="noStrike" dirty="0">
                <a:solidFill>
                  <a:schemeClr val="bg1"/>
                </a:solidFill>
                <a:effectLst/>
              </a:rPr>
              <a:t>Age,</a:t>
            </a:r>
            <a:r>
              <a:rPr lang="en-IN" dirty="0">
                <a:solidFill>
                  <a:schemeClr val="bg1"/>
                </a:solidFill>
              </a:rPr>
              <a:t> </a:t>
            </a:r>
            <a:r>
              <a:rPr lang="en-IN" b="0" i="0" u="none" strike="noStrike" dirty="0">
                <a:solidFill>
                  <a:schemeClr val="bg1"/>
                </a:solidFill>
                <a:effectLst/>
              </a:rPr>
              <a:t>anaemia,</a:t>
            </a:r>
            <a:r>
              <a:rPr lang="en-IN" dirty="0">
                <a:solidFill>
                  <a:schemeClr val="bg1"/>
                </a:solidFill>
              </a:rPr>
              <a:t> </a:t>
            </a:r>
            <a:r>
              <a:rPr lang="en-IN" b="0" i="0" u="none" strike="noStrike" dirty="0" err="1">
                <a:solidFill>
                  <a:schemeClr val="bg1"/>
                </a:solidFill>
                <a:effectLst/>
              </a:rPr>
              <a:t>creatinine_phosphokinase</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diabetes,</a:t>
            </a:r>
            <a:r>
              <a:rPr lang="en-IN" dirty="0">
                <a:solidFill>
                  <a:schemeClr val="bg1"/>
                </a:solidFill>
              </a:rPr>
              <a:t> </a:t>
            </a:r>
            <a:r>
              <a:rPr lang="en-IN" b="0" i="0" u="none" strike="noStrike" dirty="0" err="1">
                <a:solidFill>
                  <a:schemeClr val="bg1"/>
                </a:solidFill>
                <a:effectLst/>
              </a:rPr>
              <a:t>ejection_fraction</a:t>
            </a:r>
            <a:r>
              <a:rPr lang="en-IN" b="0" i="0" u="none" strike="noStrike" dirty="0">
                <a:solidFill>
                  <a:schemeClr val="bg1"/>
                </a:solidFill>
                <a:effectLst/>
              </a:rPr>
              <a:t>,</a:t>
            </a:r>
            <a:r>
              <a:rPr lang="en-IN" dirty="0">
                <a:solidFill>
                  <a:schemeClr val="bg1"/>
                </a:solidFill>
              </a:rPr>
              <a:t> </a:t>
            </a:r>
            <a:r>
              <a:rPr lang="en-IN" b="0" i="0" u="none" strike="noStrike" dirty="0" err="1">
                <a:solidFill>
                  <a:schemeClr val="bg1"/>
                </a:solidFill>
                <a:effectLst/>
              </a:rPr>
              <a:t>high_blood_pressure</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platelets,</a:t>
            </a:r>
            <a:r>
              <a:rPr lang="en-IN" dirty="0">
                <a:solidFill>
                  <a:schemeClr val="bg1"/>
                </a:solidFill>
              </a:rPr>
              <a:t> </a:t>
            </a:r>
            <a:r>
              <a:rPr lang="en-IN" b="0" i="0" u="none" strike="noStrike" dirty="0" err="1">
                <a:solidFill>
                  <a:schemeClr val="bg1"/>
                </a:solidFill>
                <a:effectLst/>
              </a:rPr>
              <a:t>serum_creatinine</a:t>
            </a:r>
            <a:r>
              <a:rPr lang="en-IN" dirty="0">
                <a:solidFill>
                  <a:schemeClr val="bg1"/>
                </a:solidFill>
              </a:rPr>
              <a:t> , </a:t>
            </a:r>
            <a:r>
              <a:rPr lang="en-IN" b="0" i="0" u="none" strike="noStrike" dirty="0" err="1">
                <a:solidFill>
                  <a:schemeClr val="bg1"/>
                </a:solidFill>
                <a:effectLst/>
              </a:rPr>
              <a:t>serum_sodium</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sex,</a:t>
            </a:r>
            <a:r>
              <a:rPr lang="en-IN" dirty="0">
                <a:solidFill>
                  <a:schemeClr val="bg1"/>
                </a:solidFill>
              </a:rPr>
              <a:t> </a:t>
            </a:r>
            <a:r>
              <a:rPr lang="en-IN" b="0" i="0" u="none" strike="noStrike" dirty="0">
                <a:solidFill>
                  <a:schemeClr val="bg1"/>
                </a:solidFill>
                <a:effectLst/>
              </a:rPr>
              <a:t>smoking,</a:t>
            </a:r>
            <a:r>
              <a:rPr lang="en-IN" dirty="0">
                <a:solidFill>
                  <a:schemeClr val="bg1"/>
                </a:solidFill>
              </a:rPr>
              <a:t> </a:t>
            </a:r>
            <a:r>
              <a:rPr lang="en-IN" b="0" i="0" u="none" strike="noStrike" dirty="0">
                <a:solidFill>
                  <a:schemeClr val="bg1"/>
                </a:solidFill>
                <a:effectLst/>
              </a:rPr>
              <a:t>time this all features in our dataset and label is DEATH_EVENT. Labels are represented by 0 &amp; 1. where 1 is represented by patient is survived and 0 represent patient is not-survived.</a:t>
            </a:r>
            <a:r>
              <a:rPr lang="en-IN" dirty="0">
                <a:solidFill>
                  <a:schemeClr val="bg1"/>
                </a:solidFill>
              </a:rPr>
              <a:t>  </a:t>
            </a:r>
          </a:p>
        </p:txBody>
      </p:sp>
      <p:pic>
        <p:nvPicPr>
          <p:cNvPr id="5" name="Picture 4">
            <a:extLst>
              <a:ext uri="{FF2B5EF4-FFF2-40B4-BE49-F238E27FC236}">
                <a16:creationId xmlns:a16="http://schemas.microsoft.com/office/drawing/2014/main" id="{DBF1BEEC-7E87-41B5-B361-3E65DC4DB995}"/>
              </a:ext>
            </a:extLst>
          </p:cNvPr>
          <p:cNvPicPr>
            <a:picLocks noChangeAspect="1"/>
          </p:cNvPicPr>
          <p:nvPr/>
        </p:nvPicPr>
        <p:blipFill>
          <a:blip r:embed="rId2"/>
          <a:stretch>
            <a:fillRect/>
          </a:stretch>
        </p:blipFill>
        <p:spPr>
          <a:xfrm>
            <a:off x="10036229" y="0"/>
            <a:ext cx="2155771" cy="1196266"/>
          </a:xfrm>
          <a:prstGeom prst="rect">
            <a:avLst/>
          </a:prstGeom>
        </p:spPr>
      </p:pic>
      <p:pic>
        <p:nvPicPr>
          <p:cNvPr id="9" name="Picture 8">
            <a:extLst>
              <a:ext uri="{FF2B5EF4-FFF2-40B4-BE49-F238E27FC236}">
                <a16:creationId xmlns:a16="http://schemas.microsoft.com/office/drawing/2014/main" id="{22C77598-FC4D-4D17-9442-ACD8D53CEDE9}"/>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368704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80B-FA65-4B8A-A9A8-0AC9A4CC2A0B}"/>
              </a:ext>
            </a:extLst>
          </p:cNvPr>
          <p:cNvSpPr>
            <a:spLocks noGrp="1"/>
          </p:cNvSpPr>
          <p:nvPr>
            <p:ph type="title"/>
          </p:nvPr>
        </p:nvSpPr>
        <p:spPr/>
        <p:txBody>
          <a:bodyPr/>
          <a:lstStyle/>
          <a:p>
            <a:r>
              <a:rPr lang="en-IN" dirty="0">
                <a:solidFill>
                  <a:schemeClr val="bg1"/>
                </a:solidFill>
              </a:rPr>
              <a:t>Dataset &amp; its Explanation</a:t>
            </a:r>
          </a:p>
        </p:txBody>
      </p:sp>
      <p:pic>
        <p:nvPicPr>
          <p:cNvPr id="5" name="Content Placeholder 4">
            <a:extLst>
              <a:ext uri="{FF2B5EF4-FFF2-40B4-BE49-F238E27FC236}">
                <a16:creationId xmlns:a16="http://schemas.microsoft.com/office/drawing/2014/main" id="{0EDCC3FA-7AD7-42E8-866C-9CA09757D02E}"/>
              </a:ext>
            </a:extLst>
          </p:cNvPr>
          <p:cNvPicPr>
            <a:picLocks noGrp="1" noChangeAspect="1"/>
          </p:cNvPicPr>
          <p:nvPr>
            <p:ph idx="1"/>
          </p:nvPr>
        </p:nvPicPr>
        <p:blipFill>
          <a:blip r:embed="rId2"/>
          <a:stretch>
            <a:fillRect/>
          </a:stretch>
        </p:blipFill>
        <p:spPr>
          <a:xfrm>
            <a:off x="1964748" y="2307968"/>
            <a:ext cx="8268854" cy="36771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3D03F358-F16E-481E-9453-409D677437C8}"/>
              </a:ext>
            </a:extLst>
          </p:cNvPr>
          <p:cNvPicPr>
            <a:picLocks noChangeAspect="1"/>
          </p:cNvPicPr>
          <p:nvPr/>
        </p:nvPicPr>
        <p:blipFill>
          <a:blip r:embed="rId3"/>
          <a:stretch>
            <a:fillRect/>
          </a:stretch>
        </p:blipFill>
        <p:spPr>
          <a:xfrm>
            <a:off x="10036229" y="0"/>
            <a:ext cx="2155771" cy="1196266"/>
          </a:xfrm>
          <a:prstGeom prst="rect">
            <a:avLst/>
          </a:prstGeom>
        </p:spPr>
      </p:pic>
      <p:pic>
        <p:nvPicPr>
          <p:cNvPr id="11" name="Picture 10">
            <a:extLst>
              <a:ext uri="{FF2B5EF4-FFF2-40B4-BE49-F238E27FC236}">
                <a16:creationId xmlns:a16="http://schemas.microsoft.com/office/drawing/2014/main" id="{B659C1D7-05DB-4A6A-A539-B5B71359E6A3}"/>
              </a:ext>
            </a:extLst>
          </p:cNvPr>
          <p:cNvPicPr>
            <a:picLocks noChangeAspect="1"/>
          </p:cNvPicPr>
          <p:nvPr/>
        </p:nvPicPr>
        <p:blipFill>
          <a:blip r:embed="rId4"/>
          <a:stretch>
            <a:fillRect/>
          </a:stretch>
        </p:blipFill>
        <p:spPr>
          <a:xfrm>
            <a:off x="0" y="5639454"/>
            <a:ext cx="1314450" cy="1218546"/>
          </a:xfrm>
          <a:prstGeom prst="rect">
            <a:avLst/>
          </a:prstGeom>
        </p:spPr>
      </p:pic>
    </p:spTree>
    <p:extLst>
      <p:ext uri="{BB962C8B-B14F-4D97-AF65-F5344CB8AC3E}">
        <p14:creationId xmlns:p14="http://schemas.microsoft.com/office/powerpoint/2010/main" val="132342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5431-08EE-4EA9-994C-5D29FAC3C0A1}"/>
              </a:ext>
            </a:extLst>
          </p:cNvPr>
          <p:cNvSpPr>
            <a:spLocks noGrp="1"/>
          </p:cNvSpPr>
          <p:nvPr>
            <p:ph type="title"/>
          </p:nvPr>
        </p:nvSpPr>
        <p:spPr/>
        <p:txBody>
          <a:bodyPr/>
          <a:lstStyle/>
          <a:p>
            <a:r>
              <a:rPr lang="en-IN" b="1" i="1" dirty="0">
                <a:solidFill>
                  <a:srgbClr val="C00000"/>
                </a:solidFill>
                <a:latin typeface="Monotype Corsiva" panose="03010101010201010101" pitchFamily="66" charset="0"/>
              </a:rPr>
              <a:t>Abstract</a:t>
            </a:r>
          </a:p>
        </p:txBody>
      </p:sp>
      <p:sp>
        <p:nvSpPr>
          <p:cNvPr id="3" name="Content Placeholder 2">
            <a:extLst>
              <a:ext uri="{FF2B5EF4-FFF2-40B4-BE49-F238E27FC236}">
                <a16:creationId xmlns:a16="http://schemas.microsoft.com/office/drawing/2014/main" id="{3F7B9D01-586D-4942-AA86-C47B5881DC7B}"/>
              </a:ext>
            </a:extLst>
          </p:cNvPr>
          <p:cNvSpPr>
            <a:spLocks noGrp="1"/>
          </p:cNvSpPr>
          <p:nvPr>
            <p:ph idx="1"/>
          </p:nvPr>
        </p:nvSpPr>
        <p:spPr/>
        <p:txBody>
          <a:bodyPr/>
          <a:lstStyle/>
          <a:p>
            <a:r>
              <a:rPr lang="en-US" dirty="0">
                <a:solidFill>
                  <a:srgbClr val="FFFF00"/>
                </a:solidFill>
              </a:rPr>
              <a:t>Cardiovascular diseases kill approximately 17 million people globally every year, and they mainly exhibit as myocardial infarctions and heart failures. Heart failure (HF) occurs when the heart cannot pump enough blood to meet the needs of the body. </a:t>
            </a:r>
          </a:p>
          <a:p>
            <a:r>
              <a:rPr lang="en-US" dirty="0">
                <a:solidFill>
                  <a:srgbClr val="FFFF00"/>
                </a:solidFill>
              </a:rPr>
              <a:t>Available electronic medical records of patients quantify symptoms, body features, and clinical laboratory test values, which can be used to perform biostatistics analysis aimed at highlighting patterns and correlations otherwise undetectable by medical doctors. Machine learning, in particular, can predict patients’ survival from their data and can individuate the most important features among those included in their medical records.</a:t>
            </a:r>
            <a:endParaRPr lang="en-IN" dirty="0">
              <a:solidFill>
                <a:srgbClr val="FFFF00"/>
              </a:solidFill>
            </a:endParaRPr>
          </a:p>
        </p:txBody>
      </p:sp>
      <p:pic>
        <p:nvPicPr>
          <p:cNvPr id="5" name="Picture 4">
            <a:extLst>
              <a:ext uri="{FF2B5EF4-FFF2-40B4-BE49-F238E27FC236}">
                <a16:creationId xmlns:a16="http://schemas.microsoft.com/office/drawing/2014/main" id="{00617FF7-8AF4-46F5-90A2-BF8C095822F1}"/>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7AA3DC90-F5E9-4B31-AAFC-0C2DADBAAE1C}"/>
              </a:ext>
            </a:extLst>
          </p:cNvPr>
          <p:cNvPicPr>
            <a:picLocks noChangeAspect="1"/>
          </p:cNvPicPr>
          <p:nvPr/>
        </p:nvPicPr>
        <p:blipFill>
          <a:blip r:embed="rId3"/>
          <a:stretch>
            <a:fillRect/>
          </a:stretch>
        </p:blipFill>
        <p:spPr>
          <a:xfrm>
            <a:off x="0" y="5648979"/>
            <a:ext cx="1314450" cy="1218546"/>
          </a:xfrm>
          <a:prstGeom prst="rect">
            <a:avLst/>
          </a:prstGeom>
        </p:spPr>
      </p:pic>
    </p:spTree>
    <p:extLst>
      <p:ext uri="{BB962C8B-B14F-4D97-AF65-F5344CB8AC3E}">
        <p14:creationId xmlns:p14="http://schemas.microsoft.com/office/powerpoint/2010/main" val="32840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B42A-842D-4B32-83A0-BB0D5C94DC98}"/>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p>
        </p:txBody>
      </p:sp>
      <p:sp>
        <p:nvSpPr>
          <p:cNvPr id="3" name="Content Placeholder 2">
            <a:extLst>
              <a:ext uri="{FF2B5EF4-FFF2-40B4-BE49-F238E27FC236}">
                <a16:creationId xmlns:a16="http://schemas.microsoft.com/office/drawing/2014/main" id="{B42511CC-9E47-47FD-B048-88D8CA3D7E6F}"/>
              </a:ext>
            </a:extLst>
          </p:cNvPr>
          <p:cNvSpPr>
            <a:spLocks noGrp="1"/>
          </p:cNvSpPr>
          <p:nvPr>
            <p:ph idx="1"/>
          </p:nvPr>
        </p:nvSpPr>
        <p:spPr/>
        <p:txBody>
          <a:bodyPr/>
          <a:lstStyle/>
          <a:p>
            <a:r>
              <a:rPr lang="en-US" dirty="0">
                <a:solidFill>
                  <a:schemeClr val="bg1">
                    <a:lumMod val="95000"/>
                  </a:schemeClr>
                </a:solidFill>
              </a:rPr>
              <a:t>In this project, we analyze a dataset of 299 patients with heart failure collected in 2015. We apply several machine learning classifiers to both predict the patients survival, and rank the features corresponding to the most important risk factors. We also perform an alternative feature ranking analysis by employing traditional biostatistics tests, and compare these results with those provided by the machine learning algorithms. Since both feature ranking approaches clearly identify serum creatinine and ejection fraction as the two most relevant features, we then build the machine learning survival prediction models on these two factors alone.</a:t>
            </a:r>
            <a:endParaRPr lang="en-IN" dirty="0">
              <a:solidFill>
                <a:schemeClr val="bg1">
                  <a:lumMod val="95000"/>
                </a:schemeClr>
              </a:solidFill>
            </a:endParaRPr>
          </a:p>
        </p:txBody>
      </p:sp>
      <p:pic>
        <p:nvPicPr>
          <p:cNvPr id="5" name="Picture 4">
            <a:extLst>
              <a:ext uri="{FF2B5EF4-FFF2-40B4-BE49-F238E27FC236}">
                <a16:creationId xmlns:a16="http://schemas.microsoft.com/office/drawing/2014/main" id="{47432819-4DA0-4CFC-8FB8-AE2133CDAA69}"/>
              </a:ext>
            </a:extLst>
          </p:cNvPr>
          <p:cNvPicPr>
            <a:picLocks noChangeAspect="1"/>
          </p:cNvPicPr>
          <p:nvPr/>
        </p:nvPicPr>
        <p:blipFill>
          <a:blip r:embed="rId2"/>
          <a:stretch>
            <a:fillRect/>
          </a:stretch>
        </p:blipFill>
        <p:spPr>
          <a:xfrm>
            <a:off x="10036229" y="0"/>
            <a:ext cx="2155771" cy="1196266"/>
          </a:xfrm>
          <a:prstGeom prst="rect">
            <a:avLst/>
          </a:prstGeom>
        </p:spPr>
      </p:pic>
      <p:pic>
        <p:nvPicPr>
          <p:cNvPr id="7" name="Picture 6">
            <a:extLst>
              <a:ext uri="{FF2B5EF4-FFF2-40B4-BE49-F238E27FC236}">
                <a16:creationId xmlns:a16="http://schemas.microsoft.com/office/drawing/2014/main" id="{0142F555-101E-4B89-82C9-D93755DB4D13}"/>
              </a:ext>
            </a:extLst>
          </p:cNvPr>
          <p:cNvPicPr>
            <a:picLocks noChangeAspect="1"/>
          </p:cNvPicPr>
          <p:nvPr/>
        </p:nvPicPr>
        <p:blipFill>
          <a:blip r:embed="rId3"/>
          <a:stretch>
            <a:fillRect/>
          </a:stretch>
        </p:blipFill>
        <p:spPr>
          <a:xfrm>
            <a:off x="0" y="5639454"/>
            <a:ext cx="1314450" cy="1218546"/>
          </a:xfrm>
          <a:prstGeom prst="rect">
            <a:avLst/>
          </a:prstGeom>
        </p:spPr>
      </p:pic>
    </p:spTree>
    <p:extLst>
      <p:ext uri="{BB962C8B-B14F-4D97-AF65-F5344CB8AC3E}">
        <p14:creationId xmlns:p14="http://schemas.microsoft.com/office/powerpoint/2010/main" val="6901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6DB5-3FDC-4874-BCBB-167194322F0C}"/>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p>
        </p:txBody>
      </p:sp>
      <p:sp>
        <p:nvSpPr>
          <p:cNvPr id="3" name="Content Placeholder 2">
            <a:extLst>
              <a:ext uri="{FF2B5EF4-FFF2-40B4-BE49-F238E27FC236}">
                <a16:creationId xmlns:a16="http://schemas.microsoft.com/office/drawing/2014/main" id="{5A1B2EFF-2E03-4FCB-9361-2087E6B3A857}"/>
              </a:ext>
            </a:extLst>
          </p:cNvPr>
          <p:cNvSpPr>
            <a:spLocks noGrp="1"/>
          </p:cNvSpPr>
          <p:nvPr>
            <p:ph idx="1"/>
          </p:nvPr>
        </p:nvSpPr>
        <p:spPr/>
        <p:txBody>
          <a:bodyPr>
            <a:normAutofit lnSpcReduction="10000"/>
          </a:bodyPr>
          <a:lstStyle/>
          <a:p>
            <a:r>
              <a:rPr lang="en-IN" dirty="0">
                <a:solidFill>
                  <a:schemeClr val="bg1"/>
                </a:solidFill>
              </a:rPr>
              <a:t>This project is based on machine learning classification. There are two types of classification one is Binary class classification and other is Multiclass classification so our project is based on Binary Class Classification. Weather patient is survived or not (1 &amp; 0).</a:t>
            </a:r>
          </a:p>
          <a:p>
            <a:r>
              <a:rPr lang="en-IN" dirty="0">
                <a:solidFill>
                  <a:schemeClr val="bg1"/>
                </a:solidFill>
              </a:rPr>
              <a:t>There are many algorithms to solve classification problem like Decision Tree, KNN, random forest classifier but here we use decision tree. So decision tree it means simple graph without circuit and the main part of the decision tree is the Root node, internal node and leaf node(labels).</a:t>
            </a:r>
          </a:p>
          <a:p>
            <a:r>
              <a:rPr lang="en-IN" dirty="0">
                <a:solidFill>
                  <a:schemeClr val="bg1"/>
                </a:solidFill>
              </a:rPr>
              <a:t>First one to install scikit learn (</a:t>
            </a:r>
            <a:r>
              <a:rPr lang="en-IN" dirty="0" err="1">
                <a:solidFill>
                  <a:schemeClr val="bg1"/>
                </a:solidFill>
              </a:rPr>
              <a:t>sklearn</a:t>
            </a:r>
            <a:r>
              <a:rPr lang="en-IN" dirty="0">
                <a:solidFill>
                  <a:schemeClr val="bg1"/>
                </a:solidFill>
              </a:rPr>
              <a:t>) packages and collect the dataset weather is in UCI repository, </a:t>
            </a:r>
            <a:r>
              <a:rPr lang="en-IN" dirty="0" err="1">
                <a:solidFill>
                  <a:schemeClr val="bg1"/>
                </a:solidFill>
              </a:rPr>
              <a:t>kaggel</a:t>
            </a:r>
            <a:r>
              <a:rPr lang="en-IN" dirty="0">
                <a:solidFill>
                  <a:schemeClr val="bg1"/>
                </a:solidFill>
              </a:rPr>
              <a:t> or </a:t>
            </a:r>
            <a:r>
              <a:rPr lang="en-IN" dirty="0" err="1">
                <a:solidFill>
                  <a:schemeClr val="bg1"/>
                </a:solidFill>
              </a:rPr>
              <a:t>github</a:t>
            </a:r>
            <a:r>
              <a:rPr lang="en-IN" dirty="0">
                <a:solidFill>
                  <a:schemeClr val="bg1"/>
                </a:solidFill>
              </a:rPr>
              <a:t> this three platform we are able to download or collect the </a:t>
            </a:r>
            <a:r>
              <a:rPr lang="en-IN" dirty="0" err="1">
                <a:solidFill>
                  <a:schemeClr val="bg1"/>
                </a:solidFill>
              </a:rPr>
              <a:t>datsets</a:t>
            </a:r>
            <a:r>
              <a:rPr lang="en-IN" dirty="0">
                <a:solidFill>
                  <a:schemeClr val="bg1"/>
                </a:solidFill>
              </a:rPr>
              <a:t>.</a:t>
            </a:r>
          </a:p>
          <a:p>
            <a:r>
              <a:rPr lang="en-IN" dirty="0">
                <a:solidFill>
                  <a:schemeClr val="bg1"/>
                </a:solidFill>
              </a:rPr>
              <a:t>In </a:t>
            </a:r>
            <a:r>
              <a:rPr lang="en-IN" dirty="0" err="1">
                <a:solidFill>
                  <a:schemeClr val="bg1"/>
                </a:solidFill>
              </a:rPr>
              <a:t>jupyter</a:t>
            </a:r>
            <a:r>
              <a:rPr lang="en-IN" dirty="0">
                <a:solidFill>
                  <a:schemeClr val="bg1"/>
                </a:solidFill>
              </a:rPr>
              <a:t> notebook import the datasets and check the information about datasets weather the any missing values is there or not. Then describe the datasets.</a:t>
            </a:r>
          </a:p>
        </p:txBody>
      </p:sp>
      <p:pic>
        <p:nvPicPr>
          <p:cNvPr id="5" name="Picture 4">
            <a:extLst>
              <a:ext uri="{FF2B5EF4-FFF2-40B4-BE49-F238E27FC236}">
                <a16:creationId xmlns:a16="http://schemas.microsoft.com/office/drawing/2014/main" id="{1FE9722A-D7E4-48FA-8C33-7C2EB1F4F99F}"/>
              </a:ext>
            </a:extLst>
          </p:cNvPr>
          <p:cNvPicPr>
            <a:picLocks noChangeAspect="1"/>
          </p:cNvPicPr>
          <p:nvPr/>
        </p:nvPicPr>
        <p:blipFill>
          <a:blip r:embed="rId2"/>
          <a:stretch>
            <a:fillRect/>
          </a:stretch>
        </p:blipFill>
        <p:spPr>
          <a:xfrm>
            <a:off x="0" y="5639454"/>
            <a:ext cx="1314450" cy="1218546"/>
          </a:xfrm>
          <a:prstGeom prst="rect">
            <a:avLst/>
          </a:prstGeom>
        </p:spPr>
      </p:pic>
      <p:pic>
        <p:nvPicPr>
          <p:cNvPr id="7" name="Picture 6">
            <a:extLst>
              <a:ext uri="{FF2B5EF4-FFF2-40B4-BE49-F238E27FC236}">
                <a16:creationId xmlns:a16="http://schemas.microsoft.com/office/drawing/2014/main" id="{BBB4BC27-EFA1-4B73-807C-47B5A2EACE11}"/>
              </a:ext>
            </a:extLst>
          </p:cNvPr>
          <p:cNvPicPr>
            <a:picLocks noChangeAspect="1"/>
          </p:cNvPicPr>
          <p:nvPr/>
        </p:nvPicPr>
        <p:blipFill>
          <a:blip r:embed="rId3"/>
          <a:stretch>
            <a:fillRect/>
          </a:stretch>
        </p:blipFill>
        <p:spPr>
          <a:xfrm>
            <a:off x="10036229" y="0"/>
            <a:ext cx="2155771" cy="1196266"/>
          </a:xfrm>
          <a:prstGeom prst="rect">
            <a:avLst/>
          </a:prstGeom>
        </p:spPr>
      </p:pic>
    </p:spTree>
    <p:extLst>
      <p:ext uri="{BB962C8B-B14F-4D97-AF65-F5344CB8AC3E}">
        <p14:creationId xmlns:p14="http://schemas.microsoft.com/office/powerpoint/2010/main" val="276236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907-89C1-44AA-8ECE-3BEBFA88D214}"/>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endParaRPr lang="en-IN" dirty="0"/>
          </a:p>
        </p:txBody>
      </p:sp>
      <p:sp>
        <p:nvSpPr>
          <p:cNvPr id="3" name="Content Placeholder 2">
            <a:extLst>
              <a:ext uri="{FF2B5EF4-FFF2-40B4-BE49-F238E27FC236}">
                <a16:creationId xmlns:a16="http://schemas.microsoft.com/office/drawing/2014/main" id="{98495FB1-9ABB-4F54-981F-039F9D47815F}"/>
              </a:ext>
            </a:extLst>
          </p:cNvPr>
          <p:cNvSpPr>
            <a:spLocks noGrp="1"/>
          </p:cNvSpPr>
          <p:nvPr>
            <p:ph idx="1"/>
          </p:nvPr>
        </p:nvSpPr>
        <p:spPr/>
        <p:txBody>
          <a:bodyPr/>
          <a:lstStyle/>
          <a:p>
            <a:r>
              <a:rPr lang="en-IN" dirty="0">
                <a:solidFill>
                  <a:schemeClr val="bg1"/>
                </a:solidFill>
              </a:rPr>
              <a:t>Next we correlate our datasets by using </a:t>
            </a:r>
            <a:r>
              <a:rPr lang="en-IN" b="1" dirty="0">
                <a:solidFill>
                  <a:schemeClr val="bg1"/>
                </a:solidFill>
              </a:rPr>
              <a:t>Pearson correlation coefficient </a:t>
            </a:r>
          </a:p>
          <a:p>
            <a:r>
              <a:rPr lang="en-IN" dirty="0">
                <a:solidFill>
                  <a:schemeClr val="bg1"/>
                </a:solidFill>
              </a:rPr>
              <a:t>Calculate mean and standard deviation.</a:t>
            </a:r>
          </a:p>
          <a:p>
            <a:r>
              <a:rPr lang="en-IN" dirty="0">
                <a:solidFill>
                  <a:schemeClr val="bg1"/>
                </a:solidFill>
              </a:rPr>
              <a:t>Drawing the histography for all attributes or features.</a:t>
            </a:r>
          </a:p>
          <a:p>
            <a:r>
              <a:rPr lang="en-IN" dirty="0">
                <a:solidFill>
                  <a:schemeClr val="bg1"/>
                </a:solidFill>
              </a:rPr>
              <a:t>See our target and drop that target column because if we are not drop the target table the machine can view our target the machine overfitted that target in that case accuracy is high but when coming new record the machine are not able to classify correctly that’s why we drop target table in our dataset target is last column i.e.,</a:t>
            </a:r>
            <a:r>
              <a:rPr lang="en-IN" dirty="0"/>
              <a:t> </a:t>
            </a:r>
            <a:r>
              <a:rPr lang="en-IN" b="1" dirty="0">
                <a:solidFill>
                  <a:schemeClr val="bg1"/>
                </a:solidFill>
              </a:rPr>
              <a:t>DEATH_EVENT </a:t>
            </a:r>
            <a:r>
              <a:rPr lang="en-IN" dirty="0">
                <a:solidFill>
                  <a:schemeClr val="bg1"/>
                </a:solidFill>
              </a:rPr>
              <a:t>this is our target.</a:t>
            </a:r>
          </a:p>
          <a:p>
            <a:r>
              <a:rPr lang="en-IN" dirty="0">
                <a:solidFill>
                  <a:schemeClr val="bg1"/>
                </a:solidFill>
              </a:rPr>
              <a:t>calculate the count for each target class</a:t>
            </a:r>
          </a:p>
          <a:p>
            <a:r>
              <a:rPr lang="en-IN" dirty="0">
                <a:solidFill>
                  <a:schemeClr val="bg1"/>
                </a:solidFill>
              </a:rPr>
              <a:t>Analysing all attributes with the help of graphs.</a:t>
            </a:r>
          </a:p>
          <a:p>
            <a:endParaRPr lang="en-IN" dirty="0">
              <a:solidFill>
                <a:schemeClr val="bg1"/>
              </a:solidFill>
            </a:endParaRPr>
          </a:p>
        </p:txBody>
      </p:sp>
      <p:pic>
        <p:nvPicPr>
          <p:cNvPr id="5" name="Picture 4">
            <a:extLst>
              <a:ext uri="{FF2B5EF4-FFF2-40B4-BE49-F238E27FC236}">
                <a16:creationId xmlns:a16="http://schemas.microsoft.com/office/drawing/2014/main" id="{51B81F63-ED3E-451A-A951-4591F7D55F36}"/>
              </a:ext>
            </a:extLst>
          </p:cNvPr>
          <p:cNvPicPr>
            <a:picLocks noChangeAspect="1"/>
          </p:cNvPicPr>
          <p:nvPr/>
        </p:nvPicPr>
        <p:blipFill>
          <a:blip r:embed="rId2"/>
          <a:stretch>
            <a:fillRect/>
          </a:stretch>
        </p:blipFill>
        <p:spPr>
          <a:xfrm>
            <a:off x="0" y="5639454"/>
            <a:ext cx="1314450" cy="1218546"/>
          </a:xfrm>
          <a:prstGeom prst="rect">
            <a:avLst/>
          </a:prstGeom>
        </p:spPr>
      </p:pic>
      <p:pic>
        <p:nvPicPr>
          <p:cNvPr id="7" name="Picture 6">
            <a:extLst>
              <a:ext uri="{FF2B5EF4-FFF2-40B4-BE49-F238E27FC236}">
                <a16:creationId xmlns:a16="http://schemas.microsoft.com/office/drawing/2014/main" id="{B41C53DF-D826-4F12-AF66-87B6FD984D74}"/>
              </a:ext>
            </a:extLst>
          </p:cNvPr>
          <p:cNvPicPr>
            <a:picLocks noChangeAspect="1"/>
          </p:cNvPicPr>
          <p:nvPr/>
        </p:nvPicPr>
        <p:blipFill>
          <a:blip r:embed="rId3"/>
          <a:stretch>
            <a:fillRect/>
          </a:stretch>
        </p:blipFill>
        <p:spPr>
          <a:xfrm>
            <a:off x="10036229" y="0"/>
            <a:ext cx="2155771" cy="1196266"/>
          </a:xfrm>
          <a:prstGeom prst="rect">
            <a:avLst/>
          </a:prstGeom>
        </p:spPr>
      </p:pic>
    </p:spTree>
    <p:extLst>
      <p:ext uri="{BB962C8B-B14F-4D97-AF65-F5344CB8AC3E}">
        <p14:creationId xmlns:p14="http://schemas.microsoft.com/office/powerpoint/2010/main" val="23496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420</TotalTime>
  <Words>1102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Bookman Old Style</vt:lpstr>
      <vt:lpstr>Lucida Handwriting</vt:lpstr>
      <vt:lpstr>Monotype Corsiva</vt:lpstr>
      <vt:lpstr>Rockwell</vt:lpstr>
      <vt:lpstr>Rockwell Condensed</vt:lpstr>
      <vt:lpstr>Wingdings</vt:lpstr>
      <vt:lpstr>Wood Type</vt:lpstr>
      <vt:lpstr>Heart failure predicter using dt</vt:lpstr>
      <vt:lpstr>Project overview</vt:lpstr>
      <vt:lpstr>Names of project builder</vt:lpstr>
      <vt:lpstr>introduction</vt:lpstr>
      <vt:lpstr>Dataset &amp; its Explanation</vt:lpstr>
      <vt:lpstr>Abstract</vt:lpstr>
      <vt:lpstr>Method</vt:lpstr>
      <vt:lpstr>method</vt:lpstr>
      <vt:lpstr>method</vt:lpstr>
      <vt:lpstr>method</vt:lpstr>
      <vt:lpstr>Result</vt:lpstr>
      <vt:lpstr>Result</vt:lpstr>
      <vt:lpstr>Result</vt:lpstr>
      <vt:lpstr>Conclusion</vt:lpstr>
      <vt:lpstr>Software required</vt:lpstr>
      <vt:lpstr>Reference </vt:lpstr>
      <vt:lpstr>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predicter using dt</dc:title>
  <dc:creator>Shrikant</dc:creator>
  <cp:lastModifiedBy>Shrikant</cp:lastModifiedBy>
  <cp:revision>26</cp:revision>
  <dcterms:created xsi:type="dcterms:W3CDTF">2020-09-26T12:34:13Z</dcterms:created>
  <dcterms:modified xsi:type="dcterms:W3CDTF">2020-10-07T13:36:25Z</dcterms:modified>
</cp:coreProperties>
</file>