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80" r:id="rId2"/>
    <p:sldId id="257" r:id="rId3"/>
    <p:sldId id="263" r:id="rId4"/>
    <p:sldId id="259" r:id="rId5"/>
    <p:sldId id="277" r:id="rId6"/>
    <p:sldId id="278" r:id="rId7"/>
    <p:sldId id="279" r:id="rId8"/>
    <p:sldId id="276" r:id="rId9"/>
    <p:sldId id="281" r:id="rId10"/>
    <p:sldId id="260" r:id="rId11"/>
    <p:sldId id="261" r:id="rId12"/>
    <p:sldId id="268" r:id="rId13"/>
    <p:sldId id="269" r:id="rId14"/>
    <p:sldId id="270" r:id="rId15"/>
    <p:sldId id="283" r:id="rId16"/>
    <p:sldId id="284" r:id="rId17"/>
    <p:sldId id="282" r:id="rId18"/>
    <p:sldId id="262" r:id="rId19"/>
    <p:sldId id="271" r:id="rId20"/>
    <p:sldId id="272" r:id="rId21"/>
    <p:sldId id="264" r:id="rId22"/>
    <p:sldId id="265" r:id="rId23"/>
    <p:sldId id="266" r:id="rId24"/>
    <p:sldId id="288" r:id="rId25"/>
    <p:sldId id="285" r:id="rId26"/>
    <p:sldId id="286" r:id="rId27"/>
    <p:sldId id="287" r:id="rId28"/>
    <p:sldId id="26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86" d="100"/>
          <a:sy n="86" d="100"/>
        </p:scale>
        <p:origin x="5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11/23/2020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iki.maemo.org/index.php?title=File:Mer-Wazd-Background-1900x1200.jpg&amp;limit=5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artisticBlur/>
                    </a14:imgEffect>
                  </a14:imgLayer>
                </a14:imgProps>
              </a:ext>
              <a:ext uri="{837473B0-CC2E-450A-ABE3-18F120FF3D39}">
                <a1611:picAttrSrcUrl xmlns:a1611="http://schemas.microsoft.com/office/drawing/2016/11/main" r:id="rId15"/>
              </a:ext>
            </a:extLst>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371/journal.%20pone.0181001" TargetMode="External"/><Relationship Id="rId2" Type="http://schemas.openxmlformats.org/officeDocument/2006/relationships/hyperlink" Target="https://doi.org/10.1186/s12911-020-1023-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155/2020/884311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86/s12911-020-1023-5" TargetMode="External"/><Relationship Id="rId2" Type="http://schemas.openxmlformats.org/officeDocument/2006/relationships/hyperlink" Target="https://bmcmedinformdecismak.biomedcentral.com/articles/10.1186/s12911-020-1023-5#article-info" TargetMode="External"/><Relationship Id="rId1" Type="http://schemas.openxmlformats.org/officeDocument/2006/relationships/slideLayout" Target="../slideLayouts/slideLayout2.xml"/><Relationship Id="rId5" Type="http://schemas.openxmlformats.org/officeDocument/2006/relationships/hyperlink" Target="https://doi.org/10.1371/journal.pone.0181001" TargetMode="External"/><Relationship Id="rId4" Type="http://schemas.openxmlformats.org/officeDocument/2006/relationships/hyperlink" Target="https://journals.plos.org/plosone/article?id=10.1371/journal.pone.0181001#pone.0181001.ref00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3D8DEA-FD3D-4470-8935-41CE4142CF3F}"/>
              </a:ext>
            </a:extLst>
          </p:cNvPr>
          <p:cNvSpPr txBox="1"/>
          <p:nvPr/>
        </p:nvSpPr>
        <p:spPr>
          <a:xfrm>
            <a:off x="2254928" y="876202"/>
            <a:ext cx="8475955" cy="1077218"/>
          </a:xfrm>
          <a:prstGeom prst="rect">
            <a:avLst/>
          </a:prstGeom>
          <a:noFill/>
        </p:spPr>
        <p:txBody>
          <a:bodyPr wrap="square">
            <a:spAutoFit/>
          </a:bodyPr>
          <a:lstStyle/>
          <a:p>
            <a:r>
              <a:rPr lang="en-IN" sz="32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 HEART FAILURE PREDICTER USING DIFFERENT ML ALGORITHMS ”</a:t>
            </a:r>
            <a:endParaRPr lang="en-IN" sz="3200" dirty="0"/>
          </a:p>
        </p:txBody>
      </p:sp>
      <p:sp>
        <p:nvSpPr>
          <p:cNvPr id="11" name="TextBox 10">
            <a:extLst>
              <a:ext uri="{FF2B5EF4-FFF2-40B4-BE49-F238E27FC236}">
                <a16:creationId xmlns:a16="http://schemas.microsoft.com/office/drawing/2014/main" id="{8EF185A2-C9C2-4559-9B96-3E313B413BF8}"/>
              </a:ext>
            </a:extLst>
          </p:cNvPr>
          <p:cNvSpPr txBox="1"/>
          <p:nvPr/>
        </p:nvSpPr>
        <p:spPr>
          <a:xfrm>
            <a:off x="3668697" y="-13395"/>
            <a:ext cx="6094520" cy="1384995"/>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SEMINAR PRESENTATION</a:t>
            </a:r>
            <a:br>
              <a:rPr lang="en-IN" sz="2800" b="1" dirty="0">
                <a:solidFill>
                  <a:srgbClr val="002060"/>
                </a:solidFill>
                <a:latin typeface="Times New Roman" panose="02020603050405020304" pitchFamily="18" charset="0"/>
                <a:cs typeface="Times New Roman" panose="02020603050405020304" pitchFamily="18" charset="0"/>
              </a:rPr>
            </a:br>
            <a:r>
              <a:rPr lang="en-IN" sz="2800" b="1" dirty="0">
                <a:solidFill>
                  <a:srgbClr val="002060"/>
                </a:solidFill>
                <a:latin typeface="Times New Roman" panose="02020603050405020304" pitchFamily="18" charset="0"/>
                <a:cs typeface="Times New Roman" panose="02020603050405020304" pitchFamily="18" charset="0"/>
              </a:rPr>
              <a:t>                       ON </a:t>
            </a:r>
            <a:br>
              <a:rPr lang="en-IN" sz="2800" b="1" dirty="0">
                <a:solidFill>
                  <a:srgbClr val="002060"/>
                </a:solidFill>
                <a:latin typeface="Times New Roman" panose="02020603050405020304" pitchFamily="18" charset="0"/>
                <a:cs typeface="Times New Roman" panose="02020603050405020304" pitchFamily="18" charset="0"/>
              </a:rPr>
            </a:br>
            <a:endParaRPr lang="en-IN" sz="2800" dirty="0"/>
          </a:p>
        </p:txBody>
      </p:sp>
      <p:pic>
        <p:nvPicPr>
          <p:cNvPr id="12" name="Picture 11">
            <a:extLst>
              <a:ext uri="{FF2B5EF4-FFF2-40B4-BE49-F238E27FC236}">
                <a16:creationId xmlns:a16="http://schemas.microsoft.com/office/drawing/2014/main" id="{3C1FE10A-378C-44CB-9276-374671262441}"/>
              </a:ext>
            </a:extLst>
          </p:cNvPr>
          <p:cNvPicPr>
            <a:picLocks noChangeAspect="1"/>
          </p:cNvPicPr>
          <p:nvPr/>
        </p:nvPicPr>
        <p:blipFill>
          <a:blip r:embed="rId2"/>
          <a:stretch>
            <a:fillRect/>
          </a:stretch>
        </p:blipFill>
        <p:spPr>
          <a:xfrm>
            <a:off x="3899647" y="1949824"/>
            <a:ext cx="4087906" cy="2031325"/>
          </a:xfrm>
          <a:prstGeom prst="rect">
            <a:avLst/>
          </a:prstGeom>
        </p:spPr>
      </p:pic>
      <p:sp>
        <p:nvSpPr>
          <p:cNvPr id="14" name="TextBox 13">
            <a:extLst>
              <a:ext uri="{FF2B5EF4-FFF2-40B4-BE49-F238E27FC236}">
                <a16:creationId xmlns:a16="http://schemas.microsoft.com/office/drawing/2014/main" id="{612EB6C1-0436-48D2-8513-0011FCB2260F}"/>
              </a:ext>
            </a:extLst>
          </p:cNvPr>
          <p:cNvSpPr txBox="1"/>
          <p:nvPr/>
        </p:nvSpPr>
        <p:spPr>
          <a:xfrm>
            <a:off x="490491" y="4657733"/>
            <a:ext cx="6094520" cy="2031325"/>
          </a:xfrm>
          <a:prstGeom prst="rect">
            <a:avLst/>
          </a:prstGeom>
          <a:noFill/>
        </p:spPr>
        <p:txBody>
          <a:bodyPr wrap="square">
            <a:spAutoFit/>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Presented By,</a:t>
            </a:r>
          </a:p>
          <a:p>
            <a:pPr marL="0" indent="0">
              <a:buNone/>
            </a:pPr>
            <a:r>
              <a:rPr lang="en-IN" dirty="0">
                <a:solidFill>
                  <a:srgbClr val="FFC000"/>
                </a:solidFill>
                <a:latin typeface="Times New Roman" panose="02020603050405020304" pitchFamily="18" charset="0"/>
                <a:cs typeface="Times New Roman" panose="02020603050405020304" pitchFamily="18" charset="0"/>
              </a:rPr>
              <a:t>DEPARTMENT COMPUTER SCIENCE</a:t>
            </a:r>
          </a:p>
          <a:p>
            <a:pPr marL="0" indent="0">
              <a:buNone/>
            </a:pPr>
            <a:r>
              <a:rPr lang="en-IN" dirty="0">
                <a:solidFill>
                  <a:schemeClr val="bg1"/>
                </a:solidFill>
                <a:latin typeface="Times New Roman" panose="02020603050405020304" pitchFamily="18" charset="0"/>
                <a:cs typeface="Times New Roman" panose="02020603050405020304" pitchFamily="18" charset="0"/>
              </a:rPr>
              <a:t>1. SANKET YEWALE			3019</a:t>
            </a:r>
          </a:p>
          <a:p>
            <a:pPr marL="0" indent="0">
              <a:buNone/>
            </a:pPr>
            <a:r>
              <a:rPr lang="en-IN" dirty="0">
                <a:solidFill>
                  <a:schemeClr val="bg1"/>
                </a:solidFill>
                <a:latin typeface="Times New Roman" panose="02020603050405020304" pitchFamily="18" charset="0"/>
                <a:cs typeface="Times New Roman" panose="02020603050405020304" pitchFamily="18" charset="0"/>
              </a:rPr>
              <a:t>2. SAURABH KADAM			3051</a:t>
            </a:r>
          </a:p>
          <a:p>
            <a:pPr marL="0" indent="0">
              <a:buNone/>
            </a:pPr>
            <a:r>
              <a:rPr lang="en-IN" dirty="0">
                <a:solidFill>
                  <a:schemeClr val="bg1"/>
                </a:solidFill>
                <a:latin typeface="Times New Roman" panose="02020603050405020304" pitchFamily="18" charset="0"/>
                <a:cs typeface="Times New Roman" panose="02020603050405020304" pitchFamily="18" charset="0"/>
              </a:rPr>
              <a:t>3. SHRIKANT SHEJWAL		3040</a:t>
            </a:r>
          </a:p>
          <a:p>
            <a:pPr marL="0" indent="0">
              <a:buNone/>
            </a:pPr>
            <a:r>
              <a:rPr lang="en-IN" dirty="0">
                <a:solidFill>
                  <a:schemeClr val="bg1"/>
                </a:solidFill>
                <a:latin typeface="Times New Roman" panose="02020603050405020304" pitchFamily="18" charset="0"/>
                <a:cs typeface="Times New Roman" panose="02020603050405020304" pitchFamily="18" charset="0"/>
              </a:rPr>
              <a:t>4.KUNAL JIRAGE				3053</a:t>
            </a:r>
          </a:p>
          <a:p>
            <a:pPr marL="0" indent="0">
              <a:buNone/>
            </a:pPr>
            <a:endParaRPr lang="en-IN" dirty="0">
              <a:solidFill>
                <a:schemeClr val="bg1"/>
              </a:solidFill>
            </a:endParaRPr>
          </a:p>
        </p:txBody>
      </p:sp>
      <p:sp>
        <p:nvSpPr>
          <p:cNvPr id="16" name="TextBox 15">
            <a:extLst>
              <a:ext uri="{FF2B5EF4-FFF2-40B4-BE49-F238E27FC236}">
                <a16:creationId xmlns:a16="http://schemas.microsoft.com/office/drawing/2014/main" id="{A59BF62E-B2C2-4C9D-9ACC-786D4C5305BC}"/>
              </a:ext>
            </a:extLst>
          </p:cNvPr>
          <p:cNvSpPr txBox="1"/>
          <p:nvPr/>
        </p:nvSpPr>
        <p:spPr>
          <a:xfrm>
            <a:off x="6096000" y="4657733"/>
            <a:ext cx="5489359" cy="1477328"/>
          </a:xfrm>
          <a:prstGeom prst="rect">
            <a:avLst/>
          </a:prstGeom>
          <a:noFill/>
        </p:spPr>
        <p:txBody>
          <a:bodyPr wrap="square">
            <a:spAutoFit/>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                            Guided By,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err="1">
                <a:solidFill>
                  <a:schemeClr val="bg1"/>
                </a:solidFill>
                <a:latin typeface="Times New Roman" panose="02020603050405020304" pitchFamily="18" charset="0"/>
                <a:cs typeface="Times New Roman" panose="02020603050405020304" pitchFamily="18" charset="0"/>
              </a:rPr>
              <a:t>Dr.</a:t>
            </a:r>
            <a:r>
              <a:rPr lang="en-IN" dirty="0">
                <a:solidFill>
                  <a:schemeClr val="bg1"/>
                </a:solidFill>
                <a:latin typeface="Times New Roman" panose="02020603050405020304" pitchFamily="18" charset="0"/>
                <a:cs typeface="Times New Roman" panose="02020603050405020304" pitchFamily="18" charset="0"/>
              </a:rPr>
              <a:t> Varsha Bhosale				Ms. Rajani </a:t>
            </a:r>
            <a:r>
              <a:rPr lang="en-IN" dirty="0" err="1">
                <a:solidFill>
                  <a:schemeClr val="bg1"/>
                </a:solidFill>
                <a:latin typeface="Times New Roman" panose="02020603050405020304" pitchFamily="18" charset="0"/>
                <a:cs typeface="Times New Roman" panose="02020603050405020304" pitchFamily="18" charset="0"/>
              </a:rPr>
              <a:t>Mandhare</a:t>
            </a:r>
            <a:endParaRPr lang="en-IN" dirty="0">
              <a:solidFill>
                <a:schemeClr val="bg1"/>
              </a:solidFill>
              <a:latin typeface="Times New Roman" panose="02020603050405020304" pitchFamily="18" charset="0"/>
              <a:cs typeface="Times New Roman" panose="02020603050405020304" pitchFamily="18" charset="0"/>
            </a:endParaRPr>
          </a:p>
          <a:p>
            <a:pPr marL="0" indent="0">
              <a:buNone/>
            </a:pPr>
            <a:r>
              <a:rPr lang="en-IN" sz="1200" dirty="0">
                <a:solidFill>
                  <a:schemeClr val="bg1"/>
                </a:solidFill>
                <a:latin typeface="Times New Roman" panose="02020603050405020304" pitchFamily="18" charset="0"/>
                <a:cs typeface="Times New Roman" panose="02020603050405020304" pitchFamily="18" charset="0"/>
              </a:rPr>
              <a:t>Assistant Professor</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Department of Computer Science</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Arvind </a:t>
            </a:r>
            <a:r>
              <a:rPr lang="en-IN" sz="1200" dirty="0" err="1">
                <a:solidFill>
                  <a:schemeClr val="bg1"/>
                </a:solidFill>
                <a:latin typeface="Times New Roman" panose="02020603050405020304" pitchFamily="18" charset="0"/>
                <a:cs typeface="Times New Roman" panose="02020603050405020304" pitchFamily="18" charset="0"/>
              </a:rPr>
              <a:t>Gavali</a:t>
            </a:r>
            <a:r>
              <a:rPr lang="en-IN" sz="1200" dirty="0">
                <a:solidFill>
                  <a:schemeClr val="bg1"/>
                </a:solidFill>
                <a:latin typeface="Times New Roman" panose="02020603050405020304" pitchFamily="18" charset="0"/>
                <a:cs typeface="Times New Roman" panose="02020603050405020304" pitchFamily="18" charset="0"/>
              </a:rPr>
              <a:t> College of </a:t>
            </a:r>
            <a:r>
              <a:rPr lang="en-IN" sz="1200" dirty="0" err="1">
                <a:solidFill>
                  <a:schemeClr val="bg1"/>
                </a:solidFill>
                <a:latin typeface="Times New Roman" panose="02020603050405020304" pitchFamily="18" charset="0"/>
                <a:cs typeface="Times New Roman" panose="02020603050405020304" pitchFamily="18" charset="0"/>
              </a:rPr>
              <a:t>Engg</a:t>
            </a:r>
            <a:r>
              <a:rPr lang="en-IN" sz="1200" dirty="0">
                <a:solidFill>
                  <a:schemeClr val="bg1"/>
                </a:solidFill>
                <a:latin typeface="Times New Roman" panose="02020603050405020304" pitchFamily="18" charset="0"/>
                <a:cs typeface="Times New Roman" panose="02020603050405020304" pitchFamily="18" charset="0"/>
              </a:rPr>
              <a:t>., </a:t>
            </a:r>
            <a:r>
              <a:rPr lang="en-IN" sz="1200" dirty="0" err="1">
                <a:solidFill>
                  <a:schemeClr val="bg1"/>
                </a:solidFill>
                <a:latin typeface="Times New Roman" panose="02020603050405020304" pitchFamily="18" charset="0"/>
                <a:cs typeface="Times New Roman" panose="02020603050405020304" pitchFamily="18" charset="0"/>
              </a:rPr>
              <a:t>Satara</a:t>
            </a:r>
            <a:endParaRPr lang="en-IN" sz="1200" dirty="0">
              <a:solidFill>
                <a:schemeClr val="bg1"/>
              </a:solidFill>
            </a:endParaRPr>
          </a:p>
        </p:txBody>
      </p:sp>
      <p:sp>
        <p:nvSpPr>
          <p:cNvPr id="18" name="TextBox 17">
            <a:extLst>
              <a:ext uri="{FF2B5EF4-FFF2-40B4-BE49-F238E27FC236}">
                <a16:creationId xmlns:a16="http://schemas.microsoft.com/office/drawing/2014/main" id="{26233691-C3EC-4ACC-BB09-308FE78C0928}"/>
              </a:ext>
            </a:extLst>
          </p:cNvPr>
          <p:cNvSpPr txBox="1"/>
          <p:nvPr/>
        </p:nvSpPr>
        <p:spPr>
          <a:xfrm>
            <a:off x="9284563" y="5488730"/>
            <a:ext cx="2700291" cy="646331"/>
          </a:xfrm>
          <a:prstGeom prst="rect">
            <a:avLst/>
          </a:prstGeom>
          <a:noFill/>
        </p:spPr>
        <p:txBody>
          <a:bodyPr wrap="square">
            <a:spAutoFit/>
          </a:bodyPr>
          <a:lstStyle/>
          <a:p>
            <a:pPr marL="0" indent="0">
              <a:buNone/>
            </a:pPr>
            <a:r>
              <a:rPr lang="en-IN" sz="1200" dirty="0">
                <a:solidFill>
                  <a:schemeClr val="bg1"/>
                </a:solidFill>
                <a:latin typeface="Times New Roman" panose="02020603050405020304" pitchFamily="18" charset="0"/>
                <a:cs typeface="Times New Roman" panose="02020603050405020304" pitchFamily="18" charset="0"/>
              </a:rPr>
              <a:t>Assistant Professor</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Department of Computer Science</a:t>
            </a:r>
          </a:p>
          <a:p>
            <a:pPr marL="0" indent="0">
              <a:buNone/>
            </a:pPr>
            <a:r>
              <a:rPr lang="en-IN" sz="1200" dirty="0">
                <a:solidFill>
                  <a:schemeClr val="bg1"/>
                </a:solidFill>
                <a:latin typeface="Times New Roman" panose="02020603050405020304" pitchFamily="18" charset="0"/>
                <a:cs typeface="Times New Roman" panose="02020603050405020304" pitchFamily="18" charset="0"/>
              </a:rPr>
              <a:t>Arvind </a:t>
            </a:r>
            <a:r>
              <a:rPr lang="en-IN" sz="1200" dirty="0" err="1">
                <a:solidFill>
                  <a:schemeClr val="bg1"/>
                </a:solidFill>
                <a:latin typeface="Times New Roman" panose="02020603050405020304" pitchFamily="18" charset="0"/>
                <a:cs typeface="Times New Roman" panose="02020603050405020304" pitchFamily="18" charset="0"/>
              </a:rPr>
              <a:t>Gavali</a:t>
            </a:r>
            <a:r>
              <a:rPr lang="en-IN" sz="1200" dirty="0">
                <a:solidFill>
                  <a:schemeClr val="bg1"/>
                </a:solidFill>
                <a:latin typeface="Times New Roman" panose="02020603050405020304" pitchFamily="18" charset="0"/>
                <a:cs typeface="Times New Roman" panose="02020603050405020304" pitchFamily="18" charset="0"/>
              </a:rPr>
              <a:t> College of </a:t>
            </a:r>
            <a:r>
              <a:rPr lang="en-IN" sz="1200" dirty="0" err="1">
                <a:solidFill>
                  <a:schemeClr val="bg1"/>
                </a:solidFill>
                <a:latin typeface="Times New Roman" panose="02020603050405020304" pitchFamily="18" charset="0"/>
                <a:cs typeface="Times New Roman" panose="02020603050405020304" pitchFamily="18" charset="0"/>
              </a:rPr>
              <a:t>Engg</a:t>
            </a:r>
            <a:r>
              <a:rPr lang="en-IN" sz="1200" dirty="0">
                <a:solidFill>
                  <a:schemeClr val="bg1"/>
                </a:solidFill>
                <a:latin typeface="Times New Roman" panose="02020603050405020304" pitchFamily="18" charset="0"/>
                <a:cs typeface="Times New Roman" panose="02020603050405020304" pitchFamily="18" charset="0"/>
              </a:rPr>
              <a:t>., </a:t>
            </a:r>
            <a:r>
              <a:rPr lang="en-IN" sz="1200" dirty="0" err="1">
                <a:solidFill>
                  <a:schemeClr val="bg1"/>
                </a:solidFill>
                <a:latin typeface="Times New Roman" panose="02020603050405020304" pitchFamily="18" charset="0"/>
                <a:cs typeface="Times New Roman" panose="02020603050405020304" pitchFamily="18" charset="0"/>
              </a:rPr>
              <a:t>Satara</a:t>
            </a:r>
            <a:endParaRPr lang="en-IN" sz="1200" dirty="0">
              <a:solidFill>
                <a:schemeClr val="bg1"/>
              </a:solidFill>
            </a:endParaRPr>
          </a:p>
        </p:txBody>
      </p:sp>
      <p:sp>
        <p:nvSpPr>
          <p:cNvPr id="20" name="TextBox 19">
            <a:extLst>
              <a:ext uri="{FF2B5EF4-FFF2-40B4-BE49-F238E27FC236}">
                <a16:creationId xmlns:a16="http://schemas.microsoft.com/office/drawing/2014/main" id="{ABFE8D58-7512-4003-9BAB-AFBA4B18FB73}"/>
              </a:ext>
            </a:extLst>
          </p:cNvPr>
          <p:cNvSpPr txBox="1"/>
          <p:nvPr/>
        </p:nvSpPr>
        <p:spPr>
          <a:xfrm>
            <a:off x="2964031" y="4285140"/>
            <a:ext cx="7057747" cy="369332"/>
          </a:xfrm>
          <a:prstGeom prst="rect">
            <a:avLst/>
          </a:prstGeom>
          <a:noFill/>
        </p:spPr>
        <p:txBody>
          <a:bodyPr wrap="square" rtlCol="0">
            <a:spAutoFit/>
          </a:bodyPr>
          <a:lstStyle/>
          <a:p>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ARVIND GAVALI COLLEGE OF ENGINEERING, SATARA</a:t>
            </a:r>
          </a:p>
        </p:txBody>
      </p:sp>
      <p:sp>
        <p:nvSpPr>
          <p:cNvPr id="21" name="TextBox 20">
            <a:extLst>
              <a:ext uri="{FF2B5EF4-FFF2-40B4-BE49-F238E27FC236}">
                <a16:creationId xmlns:a16="http://schemas.microsoft.com/office/drawing/2014/main" id="{001810F4-299B-4458-8DAE-8520B150E3B3}"/>
              </a:ext>
            </a:extLst>
          </p:cNvPr>
          <p:cNvSpPr txBox="1"/>
          <p:nvPr/>
        </p:nvSpPr>
        <p:spPr>
          <a:xfrm>
            <a:off x="4756951" y="4021035"/>
            <a:ext cx="2895601" cy="276999"/>
          </a:xfrm>
          <a:prstGeom prst="rect">
            <a:avLst/>
          </a:prstGeom>
          <a:noFill/>
        </p:spPr>
        <p:txBody>
          <a:bodyPr wrap="square" rtlCol="0">
            <a:spAutoFit/>
          </a:bodyPr>
          <a:lstStyle/>
          <a:p>
            <a:r>
              <a:rPr lang="en-IN" sz="12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SAMARTH EDUCATIONAL TRUST</a:t>
            </a:r>
          </a:p>
        </p:txBody>
      </p:sp>
    </p:spTree>
    <p:extLst>
      <p:ext uri="{BB962C8B-B14F-4D97-AF65-F5344CB8AC3E}">
        <p14:creationId xmlns:p14="http://schemas.microsoft.com/office/powerpoint/2010/main" val="432503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80B-FA65-4B8A-A9A8-0AC9A4CC2A0B}"/>
              </a:ext>
            </a:extLst>
          </p:cNvPr>
          <p:cNvSpPr>
            <a:spLocks noGrp="1"/>
          </p:cNvSpPr>
          <p:nvPr>
            <p:ph type="title"/>
          </p:nvPr>
        </p:nvSpPr>
        <p:spPr/>
        <p:txBody>
          <a:bodyPr/>
          <a:lstStyle/>
          <a:p>
            <a:r>
              <a:rPr lang="en-IN" dirty="0">
                <a:solidFill>
                  <a:schemeClr val="bg1"/>
                </a:solidFill>
              </a:rPr>
              <a:t>Dataset &amp; its Explanation</a:t>
            </a:r>
          </a:p>
        </p:txBody>
      </p:sp>
      <p:pic>
        <p:nvPicPr>
          <p:cNvPr id="5" name="Content Placeholder 4">
            <a:extLst>
              <a:ext uri="{FF2B5EF4-FFF2-40B4-BE49-F238E27FC236}">
                <a16:creationId xmlns:a16="http://schemas.microsoft.com/office/drawing/2014/main" id="{0EDCC3FA-7AD7-42E8-866C-9CA09757D02E}"/>
              </a:ext>
            </a:extLst>
          </p:cNvPr>
          <p:cNvPicPr>
            <a:picLocks noGrp="1" noChangeAspect="1"/>
          </p:cNvPicPr>
          <p:nvPr>
            <p:ph idx="1"/>
          </p:nvPr>
        </p:nvPicPr>
        <p:blipFill>
          <a:blip r:embed="rId2"/>
          <a:stretch>
            <a:fillRect/>
          </a:stretch>
        </p:blipFill>
        <p:spPr>
          <a:xfrm>
            <a:off x="1964748" y="2307968"/>
            <a:ext cx="8268854" cy="36771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23421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B42A-842D-4B32-83A0-BB0D5C94DC98}"/>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p>
        </p:txBody>
      </p:sp>
      <p:sp>
        <p:nvSpPr>
          <p:cNvPr id="3" name="Content Placeholder 2">
            <a:extLst>
              <a:ext uri="{FF2B5EF4-FFF2-40B4-BE49-F238E27FC236}">
                <a16:creationId xmlns:a16="http://schemas.microsoft.com/office/drawing/2014/main" id="{B42511CC-9E47-47FD-B048-88D8CA3D7E6F}"/>
              </a:ext>
            </a:extLst>
          </p:cNvPr>
          <p:cNvSpPr>
            <a:spLocks noGrp="1"/>
          </p:cNvSpPr>
          <p:nvPr>
            <p:ph idx="1"/>
          </p:nvPr>
        </p:nvSpPr>
        <p:spPr/>
        <p:txBody>
          <a:bodyPr/>
          <a:lstStyle/>
          <a:p>
            <a:r>
              <a:rPr lang="en-US" dirty="0">
                <a:solidFill>
                  <a:schemeClr val="bg1">
                    <a:lumMod val="95000"/>
                  </a:schemeClr>
                </a:solidFill>
              </a:rPr>
              <a:t>In this project, we analyze a dataset of 299 patients with heart failure collected in 2015. We apply several machine learning classifiers to both predict the patients survival, and rank the features corresponding to the most important risk factors. We also perform an alternative feature ranking analysis by employing traditional biostatistics tests, and compare these results with those provided by the machine learning algorithms. Since both feature ranking approaches clearly identify serum creatinine and ejection fraction as the two most relevant features, we then build the machine learning survival prediction models on these two factors alone.</a:t>
            </a:r>
            <a:endParaRPr lang="en-IN" dirty="0">
              <a:solidFill>
                <a:schemeClr val="bg1">
                  <a:lumMod val="95000"/>
                </a:schemeClr>
              </a:solidFill>
            </a:endParaRPr>
          </a:p>
        </p:txBody>
      </p:sp>
    </p:spTree>
    <p:extLst>
      <p:ext uri="{BB962C8B-B14F-4D97-AF65-F5344CB8AC3E}">
        <p14:creationId xmlns:p14="http://schemas.microsoft.com/office/powerpoint/2010/main" val="6901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6DB5-3FDC-4874-BCBB-167194322F0C}"/>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p>
        </p:txBody>
      </p:sp>
      <p:sp>
        <p:nvSpPr>
          <p:cNvPr id="3" name="Content Placeholder 2">
            <a:extLst>
              <a:ext uri="{FF2B5EF4-FFF2-40B4-BE49-F238E27FC236}">
                <a16:creationId xmlns:a16="http://schemas.microsoft.com/office/drawing/2014/main" id="{5A1B2EFF-2E03-4FCB-9361-2087E6B3A857}"/>
              </a:ext>
            </a:extLst>
          </p:cNvPr>
          <p:cNvSpPr>
            <a:spLocks noGrp="1"/>
          </p:cNvSpPr>
          <p:nvPr>
            <p:ph idx="1"/>
          </p:nvPr>
        </p:nvSpPr>
        <p:spPr/>
        <p:txBody>
          <a:bodyPr>
            <a:normAutofit lnSpcReduction="10000"/>
          </a:bodyPr>
          <a:lstStyle/>
          <a:p>
            <a:r>
              <a:rPr lang="en-IN" dirty="0">
                <a:solidFill>
                  <a:schemeClr val="bg1"/>
                </a:solidFill>
              </a:rPr>
              <a:t>This project is based on machine learning classification. There are two types of classification one is Binary class classification and other is Multiclass classification so our project is based on Binary Class Classification. Weather patient is survived or not (1 &amp; 0).</a:t>
            </a:r>
          </a:p>
          <a:p>
            <a:r>
              <a:rPr lang="en-IN" dirty="0">
                <a:solidFill>
                  <a:schemeClr val="bg1"/>
                </a:solidFill>
              </a:rPr>
              <a:t>There are many algorithms to solve classification problem like Decision Tree, KNN, random forest classifier but here we use decision tree. So decision tree it means simple graph without circuit and the main part of the decision tree is the Root node, internal node and leaf node(labels).</a:t>
            </a:r>
          </a:p>
          <a:p>
            <a:r>
              <a:rPr lang="en-IN" dirty="0">
                <a:solidFill>
                  <a:schemeClr val="bg1"/>
                </a:solidFill>
              </a:rPr>
              <a:t>First one to install scikit learn (</a:t>
            </a:r>
            <a:r>
              <a:rPr lang="en-IN" dirty="0" err="1">
                <a:solidFill>
                  <a:schemeClr val="bg1"/>
                </a:solidFill>
              </a:rPr>
              <a:t>sklearn</a:t>
            </a:r>
            <a:r>
              <a:rPr lang="en-IN" dirty="0">
                <a:solidFill>
                  <a:schemeClr val="bg1"/>
                </a:solidFill>
              </a:rPr>
              <a:t>) packages and collect the dataset weather is in UCI repository, </a:t>
            </a:r>
            <a:r>
              <a:rPr lang="en-IN" dirty="0" err="1">
                <a:solidFill>
                  <a:schemeClr val="bg1"/>
                </a:solidFill>
              </a:rPr>
              <a:t>kaggel</a:t>
            </a:r>
            <a:r>
              <a:rPr lang="en-IN" dirty="0">
                <a:solidFill>
                  <a:schemeClr val="bg1"/>
                </a:solidFill>
              </a:rPr>
              <a:t> or </a:t>
            </a:r>
            <a:r>
              <a:rPr lang="en-IN" dirty="0" err="1">
                <a:solidFill>
                  <a:schemeClr val="bg1"/>
                </a:solidFill>
              </a:rPr>
              <a:t>github</a:t>
            </a:r>
            <a:r>
              <a:rPr lang="en-IN" dirty="0">
                <a:solidFill>
                  <a:schemeClr val="bg1"/>
                </a:solidFill>
              </a:rPr>
              <a:t> this three platform we are able to download or collect the </a:t>
            </a:r>
            <a:r>
              <a:rPr lang="en-IN" dirty="0" err="1">
                <a:solidFill>
                  <a:schemeClr val="bg1"/>
                </a:solidFill>
              </a:rPr>
              <a:t>datsets</a:t>
            </a:r>
            <a:r>
              <a:rPr lang="en-IN" dirty="0">
                <a:solidFill>
                  <a:schemeClr val="bg1"/>
                </a:solidFill>
              </a:rPr>
              <a:t>.</a:t>
            </a:r>
          </a:p>
          <a:p>
            <a:r>
              <a:rPr lang="en-IN" dirty="0">
                <a:solidFill>
                  <a:schemeClr val="bg1"/>
                </a:solidFill>
              </a:rPr>
              <a:t>In </a:t>
            </a:r>
            <a:r>
              <a:rPr lang="en-IN" dirty="0" err="1">
                <a:solidFill>
                  <a:schemeClr val="bg1"/>
                </a:solidFill>
              </a:rPr>
              <a:t>jupyter</a:t>
            </a:r>
            <a:r>
              <a:rPr lang="en-IN" dirty="0">
                <a:solidFill>
                  <a:schemeClr val="bg1"/>
                </a:solidFill>
              </a:rPr>
              <a:t> notebook import the datasets and check the information about datasets weather the any missing values is there or not. Then describe the datasets.</a:t>
            </a:r>
          </a:p>
        </p:txBody>
      </p:sp>
    </p:spTree>
    <p:extLst>
      <p:ext uri="{BB962C8B-B14F-4D97-AF65-F5344CB8AC3E}">
        <p14:creationId xmlns:p14="http://schemas.microsoft.com/office/powerpoint/2010/main" val="276236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907-89C1-44AA-8ECE-3BEBFA88D214}"/>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endParaRPr lang="en-IN" dirty="0"/>
          </a:p>
        </p:txBody>
      </p:sp>
      <p:sp>
        <p:nvSpPr>
          <p:cNvPr id="3" name="Content Placeholder 2">
            <a:extLst>
              <a:ext uri="{FF2B5EF4-FFF2-40B4-BE49-F238E27FC236}">
                <a16:creationId xmlns:a16="http://schemas.microsoft.com/office/drawing/2014/main" id="{98495FB1-9ABB-4F54-981F-039F9D47815F}"/>
              </a:ext>
            </a:extLst>
          </p:cNvPr>
          <p:cNvSpPr>
            <a:spLocks noGrp="1"/>
          </p:cNvSpPr>
          <p:nvPr>
            <p:ph idx="1"/>
          </p:nvPr>
        </p:nvSpPr>
        <p:spPr/>
        <p:txBody>
          <a:bodyPr/>
          <a:lstStyle/>
          <a:p>
            <a:r>
              <a:rPr lang="en-IN" dirty="0">
                <a:solidFill>
                  <a:schemeClr val="bg1"/>
                </a:solidFill>
              </a:rPr>
              <a:t>Next we correlate our datasets by using </a:t>
            </a:r>
            <a:r>
              <a:rPr lang="en-IN" b="1" dirty="0">
                <a:solidFill>
                  <a:schemeClr val="bg1"/>
                </a:solidFill>
              </a:rPr>
              <a:t>Pearson correlation coefficient </a:t>
            </a:r>
          </a:p>
          <a:p>
            <a:r>
              <a:rPr lang="en-IN" dirty="0">
                <a:solidFill>
                  <a:schemeClr val="bg1"/>
                </a:solidFill>
              </a:rPr>
              <a:t>Calculate mean and standard deviation.</a:t>
            </a:r>
          </a:p>
          <a:p>
            <a:r>
              <a:rPr lang="en-IN" dirty="0">
                <a:solidFill>
                  <a:schemeClr val="bg1"/>
                </a:solidFill>
              </a:rPr>
              <a:t>Drawing the histography for all attributes or features.</a:t>
            </a:r>
          </a:p>
          <a:p>
            <a:r>
              <a:rPr lang="en-IN" dirty="0">
                <a:solidFill>
                  <a:schemeClr val="bg1"/>
                </a:solidFill>
              </a:rPr>
              <a:t>See our target and drop that target column because if we are not drop the target table the machine can view our target the machine overfitted that target in that case accuracy is high but when coming new record the machine are not able to classify correctly that’s why we drop target table in our dataset target is last column i.e.,</a:t>
            </a:r>
            <a:r>
              <a:rPr lang="en-IN" dirty="0"/>
              <a:t> </a:t>
            </a:r>
            <a:r>
              <a:rPr lang="en-IN" b="1" dirty="0">
                <a:solidFill>
                  <a:schemeClr val="bg1"/>
                </a:solidFill>
              </a:rPr>
              <a:t>DEATH_EVENT </a:t>
            </a:r>
            <a:r>
              <a:rPr lang="en-IN" dirty="0">
                <a:solidFill>
                  <a:schemeClr val="bg1"/>
                </a:solidFill>
              </a:rPr>
              <a:t>this is our target.</a:t>
            </a:r>
          </a:p>
          <a:p>
            <a:r>
              <a:rPr lang="en-IN" dirty="0">
                <a:solidFill>
                  <a:schemeClr val="bg1"/>
                </a:solidFill>
              </a:rPr>
              <a:t>calculate the count for each target class</a:t>
            </a:r>
          </a:p>
          <a:p>
            <a:r>
              <a:rPr lang="en-IN" dirty="0">
                <a:solidFill>
                  <a:schemeClr val="bg1"/>
                </a:solidFill>
              </a:rPr>
              <a:t>Analysing all attributes with the help of graphs.</a:t>
            </a:r>
          </a:p>
          <a:p>
            <a:endParaRPr lang="en-IN" dirty="0">
              <a:solidFill>
                <a:schemeClr val="bg1"/>
              </a:solidFill>
            </a:endParaRPr>
          </a:p>
        </p:txBody>
      </p:sp>
    </p:spTree>
    <p:extLst>
      <p:ext uri="{BB962C8B-B14F-4D97-AF65-F5344CB8AC3E}">
        <p14:creationId xmlns:p14="http://schemas.microsoft.com/office/powerpoint/2010/main" val="234960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E557-7952-4E1B-A779-60386F55A12E}"/>
              </a:ext>
            </a:extLst>
          </p:cNvPr>
          <p:cNvSpPr>
            <a:spLocks noGrp="1"/>
          </p:cNvSpPr>
          <p:nvPr>
            <p:ph type="title"/>
          </p:nvPr>
        </p:nvSpPr>
        <p:spPr/>
        <p:txBody>
          <a:bodyPr/>
          <a:lstStyle/>
          <a:p>
            <a:r>
              <a:rPr lang="en-IN" b="1" dirty="0">
                <a:solidFill>
                  <a:srgbClr val="FFFF00"/>
                </a:solidFill>
                <a:latin typeface="Bookman Old Style" panose="02050604050505020204" pitchFamily="18" charset="0"/>
              </a:rPr>
              <a:t>method</a:t>
            </a:r>
            <a:endParaRPr lang="en-IN" dirty="0"/>
          </a:p>
        </p:txBody>
      </p:sp>
      <p:sp>
        <p:nvSpPr>
          <p:cNvPr id="3" name="Content Placeholder 2">
            <a:extLst>
              <a:ext uri="{FF2B5EF4-FFF2-40B4-BE49-F238E27FC236}">
                <a16:creationId xmlns:a16="http://schemas.microsoft.com/office/drawing/2014/main" id="{B7D52D42-9F23-4087-9681-B7ACD58ED842}"/>
              </a:ext>
            </a:extLst>
          </p:cNvPr>
          <p:cNvSpPr>
            <a:spLocks noGrp="1"/>
          </p:cNvSpPr>
          <p:nvPr>
            <p:ph idx="1"/>
          </p:nvPr>
        </p:nvSpPr>
        <p:spPr/>
        <p:txBody>
          <a:bodyPr/>
          <a:lstStyle/>
          <a:p>
            <a:r>
              <a:rPr lang="en-IN" dirty="0">
                <a:solidFill>
                  <a:schemeClr val="bg1"/>
                </a:solidFill>
              </a:rPr>
              <a:t>Slicing the data or splitting the data. Here to split data for training and testing so in our dataset there are 299 records of patients. We use 250 out of 299 for training and other(49) records for testing. Same like that also split the target.</a:t>
            </a:r>
          </a:p>
          <a:p>
            <a:r>
              <a:rPr lang="en-IN" dirty="0">
                <a:solidFill>
                  <a:schemeClr val="bg1"/>
                </a:solidFill>
              </a:rPr>
              <a:t>Train the model by using Decision Tree Classifier from machine learning.</a:t>
            </a:r>
          </a:p>
          <a:p>
            <a:r>
              <a:rPr lang="en-IN" dirty="0">
                <a:solidFill>
                  <a:schemeClr val="bg1"/>
                </a:solidFill>
              </a:rPr>
              <a:t>Then calculate the mean squared error it means difference of actual minus predicted by using </a:t>
            </a:r>
            <a:r>
              <a:rPr lang="en-IN" dirty="0" err="1">
                <a:solidFill>
                  <a:schemeClr val="bg1"/>
                </a:solidFill>
              </a:rPr>
              <a:t>mean_squared_error</a:t>
            </a:r>
            <a:r>
              <a:rPr lang="en-IN" dirty="0">
                <a:solidFill>
                  <a:schemeClr val="bg1"/>
                </a:solidFill>
              </a:rPr>
              <a:t>().</a:t>
            </a:r>
          </a:p>
          <a:p>
            <a:r>
              <a:rPr lang="en-IN" dirty="0">
                <a:solidFill>
                  <a:schemeClr val="bg1"/>
                </a:solidFill>
              </a:rPr>
              <a:t>Test the model.</a:t>
            </a:r>
          </a:p>
          <a:p>
            <a:r>
              <a:rPr lang="en-IN" dirty="0">
                <a:solidFill>
                  <a:schemeClr val="bg1"/>
                </a:solidFill>
              </a:rPr>
              <a:t>Also calculate the Confusion Matrix, Precision, Recall, f1-score or f-Measure and accuracy of the model.</a:t>
            </a:r>
          </a:p>
          <a:p>
            <a:pPr marL="0" indent="0">
              <a:buNone/>
            </a:pP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88617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4888-20DA-4625-85D3-66E75B051F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2A7B56A1-FEB2-4AC6-ADD1-C41AA7AE2F4F}"/>
              </a:ext>
            </a:extLst>
          </p:cNvPr>
          <p:cNvSpPr>
            <a:spLocks noGrp="1"/>
          </p:cNvSpPr>
          <p:nvPr>
            <p:ph idx="1"/>
          </p:nvPr>
        </p:nvSpPr>
        <p:spPr/>
        <p:txBody>
          <a:bodyPr/>
          <a:lstStyle/>
          <a:p>
            <a:pPr>
              <a:buFont typeface="Wingdings" panose="05000000000000000000" pitchFamily="2" charset="2"/>
              <a:buChar char="Ø"/>
            </a:pPr>
            <a:r>
              <a:rPr lang="en-IN" dirty="0">
                <a:solidFill>
                  <a:schemeClr val="bg1"/>
                </a:solidFill>
              </a:rPr>
              <a:t>Save time </a:t>
            </a:r>
          </a:p>
          <a:p>
            <a:pPr>
              <a:buFont typeface="Wingdings" panose="05000000000000000000" pitchFamily="2" charset="2"/>
              <a:buChar char="Ø"/>
            </a:pPr>
            <a:r>
              <a:rPr lang="en-IN" dirty="0">
                <a:solidFill>
                  <a:schemeClr val="bg1"/>
                </a:solidFill>
              </a:rPr>
              <a:t>Web based application</a:t>
            </a:r>
          </a:p>
          <a:p>
            <a:pPr>
              <a:buFont typeface="Wingdings" panose="05000000000000000000" pitchFamily="2" charset="2"/>
              <a:buChar char="Ø"/>
            </a:pPr>
            <a:r>
              <a:rPr lang="en-IN" dirty="0">
                <a:solidFill>
                  <a:schemeClr val="bg1"/>
                </a:solidFill>
              </a:rPr>
              <a:t>Free of Cost</a:t>
            </a:r>
          </a:p>
          <a:p>
            <a:pPr>
              <a:buFont typeface="Wingdings" panose="05000000000000000000" pitchFamily="2" charset="2"/>
              <a:buChar char="Ø"/>
            </a:pPr>
            <a:r>
              <a:rPr lang="en-IN" dirty="0">
                <a:solidFill>
                  <a:schemeClr val="bg1"/>
                </a:solidFill>
              </a:rPr>
              <a:t>Use Anytime anywhere</a:t>
            </a: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119780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6DC9-79AD-4AA7-AEFA-433592768608}"/>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2B307493-A6D5-4E21-AF21-C08BD4D91CFF}"/>
              </a:ext>
            </a:extLst>
          </p:cNvPr>
          <p:cNvSpPr>
            <a:spLocks noGrp="1"/>
          </p:cNvSpPr>
          <p:nvPr>
            <p:ph idx="1"/>
          </p:nvPr>
        </p:nvSpPr>
        <p:spPr/>
        <p:txBody>
          <a:bodyPr/>
          <a:lstStyle/>
          <a:p>
            <a:pPr>
              <a:buFont typeface="Wingdings" panose="05000000000000000000" pitchFamily="2" charset="2"/>
              <a:buChar char="Ø"/>
            </a:pPr>
            <a:r>
              <a:rPr lang="en-IN" dirty="0">
                <a:solidFill>
                  <a:schemeClr val="bg1"/>
                </a:solidFill>
              </a:rPr>
              <a:t>Network Connection </a:t>
            </a:r>
          </a:p>
          <a:p>
            <a:pPr>
              <a:buFont typeface="Wingdings" panose="05000000000000000000" pitchFamily="2" charset="2"/>
              <a:buChar char="Ø"/>
            </a:pPr>
            <a:r>
              <a:rPr lang="en-IN" dirty="0">
                <a:solidFill>
                  <a:schemeClr val="bg1"/>
                </a:solidFill>
              </a:rPr>
              <a:t>Some technical problem</a:t>
            </a:r>
          </a:p>
          <a:p>
            <a:pPr>
              <a:buFont typeface="Wingdings" panose="05000000000000000000" pitchFamily="2" charset="2"/>
              <a:buChar char="Ø"/>
            </a:pPr>
            <a:r>
              <a:rPr lang="en-IN" dirty="0">
                <a:solidFill>
                  <a:schemeClr val="bg1"/>
                </a:solidFill>
              </a:rPr>
              <a:t>It Needs to know the features</a:t>
            </a:r>
          </a:p>
        </p:txBody>
      </p:sp>
    </p:spTree>
    <p:extLst>
      <p:ext uri="{BB962C8B-B14F-4D97-AF65-F5344CB8AC3E}">
        <p14:creationId xmlns:p14="http://schemas.microsoft.com/office/powerpoint/2010/main" val="39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4DB-6A3E-4515-9687-C8507E06BE38}"/>
              </a:ext>
            </a:extLst>
          </p:cNvPr>
          <p:cNvSpPr>
            <a:spLocks noGrp="1"/>
          </p:cNvSpPr>
          <p:nvPr>
            <p:ph type="title"/>
          </p:nvPr>
        </p:nvSpPr>
        <p:spPr/>
        <p:txBody>
          <a:bodyPr/>
          <a:lstStyle/>
          <a:p>
            <a:r>
              <a:rPr lang="en-IN" dirty="0"/>
              <a:t>Limitations </a:t>
            </a:r>
          </a:p>
        </p:txBody>
      </p:sp>
      <p:sp>
        <p:nvSpPr>
          <p:cNvPr id="3" name="Content Placeholder 2">
            <a:extLst>
              <a:ext uri="{FF2B5EF4-FFF2-40B4-BE49-F238E27FC236}">
                <a16:creationId xmlns:a16="http://schemas.microsoft.com/office/drawing/2014/main" id="{9623F7E6-281E-45D5-B7DC-A2AD1527915C}"/>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rPr>
              <a:t>More complex methods can be employed to improve accuracy</a:t>
            </a:r>
          </a:p>
          <a:p>
            <a:pPr>
              <a:buFont typeface="Wingdings" panose="05000000000000000000" pitchFamily="2" charset="2"/>
              <a:buChar char="Ø"/>
            </a:pPr>
            <a:r>
              <a:rPr lang="en-US" dirty="0">
                <a:solidFill>
                  <a:schemeClr val="bg1"/>
                </a:solidFill>
              </a:rPr>
              <a:t>Majority voting is the simplest way of combining predictions</a:t>
            </a:r>
            <a:endParaRPr lang="en-IN" dirty="0">
              <a:solidFill>
                <a:schemeClr val="bg1"/>
              </a:solidFill>
            </a:endParaRPr>
          </a:p>
        </p:txBody>
      </p:sp>
    </p:spTree>
    <p:extLst>
      <p:ext uri="{BB962C8B-B14F-4D97-AF65-F5344CB8AC3E}">
        <p14:creationId xmlns:p14="http://schemas.microsoft.com/office/powerpoint/2010/main" val="219080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C6A5-17A0-427C-A95C-453438DA1FD4}"/>
              </a:ext>
            </a:extLst>
          </p:cNvPr>
          <p:cNvSpPr>
            <a:spLocks noGrp="1"/>
          </p:cNvSpPr>
          <p:nvPr>
            <p:ph type="title"/>
          </p:nvPr>
        </p:nvSpPr>
        <p:spPr/>
        <p:txBody>
          <a:bodyPr/>
          <a:lstStyle/>
          <a:p>
            <a:r>
              <a:rPr lang="en-IN" b="1" dirty="0">
                <a:solidFill>
                  <a:schemeClr val="accent1"/>
                </a:solidFill>
                <a:latin typeface="Bookman Old Style" panose="02050604050505020204" pitchFamily="18" charset="0"/>
              </a:rPr>
              <a:t>Result</a:t>
            </a:r>
          </a:p>
        </p:txBody>
      </p:sp>
      <p:sp>
        <p:nvSpPr>
          <p:cNvPr id="3" name="Content Placeholder 2">
            <a:extLst>
              <a:ext uri="{FF2B5EF4-FFF2-40B4-BE49-F238E27FC236}">
                <a16:creationId xmlns:a16="http://schemas.microsoft.com/office/drawing/2014/main" id="{EC8BE01C-6519-4011-884B-4C003869AB37}"/>
              </a:ext>
            </a:extLst>
          </p:cNvPr>
          <p:cNvSpPr>
            <a:spLocks noGrp="1"/>
          </p:cNvSpPr>
          <p:nvPr>
            <p:ph idx="1"/>
          </p:nvPr>
        </p:nvSpPr>
        <p:spPr/>
        <p:txBody>
          <a:bodyPr/>
          <a:lstStyle/>
          <a:p>
            <a:r>
              <a:rPr lang="en-US" dirty="0">
                <a:solidFill>
                  <a:srgbClr val="FFC000"/>
                </a:solidFill>
              </a:rPr>
              <a:t>Our results of these two-feature models show not only that serum creatinine and ejection fraction are sufficient to predict survival of heart failure patients from medical records, but also that using these two features alone can lead to more accurate predictions than using the original dataset features in its entirety. We also carry out an analysis including the follow-up month of each patient: even in this case, serum creatinine and ejection fraction are the most predictive clinical features of the dataset, and are sufficient to predict patients’ survival.</a:t>
            </a:r>
            <a:endParaRPr lang="en-IN" dirty="0">
              <a:solidFill>
                <a:srgbClr val="FFC000"/>
              </a:solidFill>
            </a:endParaRPr>
          </a:p>
        </p:txBody>
      </p:sp>
    </p:spTree>
    <p:extLst>
      <p:ext uri="{BB962C8B-B14F-4D97-AF65-F5344CB8AC3E}">
        <p14:creationId xmlns:p14="http://schemas.microsoft.com/office/powerpoint/2010/main" val="270916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2FD8-E4DC-434F-B88C-D2A73E8C0968}"/>
              </a:ext>
            </a:extLst>
          </p:cNvPr>
          <p:cNvSpPr>
            <a:spLocks noGrp="1"/>
          </p:cNvSpPr>
          <p:nvPr>
            <p:ph type="title"/>
          </p:nvPr>
        </p:nvSpPr>
        <p:spPr>
          <a:xfrm>
            <a:off x="1069848" y="475754"/>
            <a:ext cx="10058400" cy="1609344"/>
          </a:xfrm>
        </p:spPr>
        <p:txBody>
          <a:bodyPr/>
          <a:lstStyle/>
          <a:p>
            <a:r>
              <a:rPr lang="en-IN" b="1" dirty="0">
                <a:solidFill>
                  <a:schemeClr val="accent1"/>
                </a:solidFill>
                <a:latin typeface="Bookman Old Style" panose="02050604050505020204" pitchFamily="18" charset="0"/>
              </a:rPr>
              <a:t>Result</a:t>
            </a:r>
            <a:endParaRPr lang="en-IN" dirty="0"/>
          </a:p>
        </p:txBody>
      </p:sp>
      <p:pic>
        <p:nvPicPr>
          <p:cNvPr id="9" name="Content Placeholder 8">
            <a:extLst>
              <a:ext uri="{FF2B5EF4-FFF2-40B4-BE49-F238E27FC236}">
                <a16:creationId xmlns:a16="http://schemas.microsoft.com/office/drawing/2014/main" id="{7F1FBC75-6B88-473B-BB64-285300446701}"/>
              </a:ext>
            </a:extLst>
          </p:cNvPr>
          <p:cNvPicPr>
            <a:picLocks noGrp="1" noChangeAspect="1"/>
          </p:cNvPicPr>
          <p:nvPr>
            <p:ph idx="1"/>
          </p:nvPr>
        </p:nvPicPr>
        <p:blipFill>
          <a:blip r:embed="rId2"/>
          <a:stretch>
            <a:fillRect/>
          </a:stretch>
        </p:blipFill>
        <p:spPr>
          <a:xfrm>
            <a:off x="1966912" y="2216304"/>
            <a:ext cx="8258175" cy="2724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0705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9E5E-84BB-477D-A4B0-56258039CF5D}"/>
              </a:ext>
            </a:extLst>
          </p:cNvPr>
          <p:cNvSpPr>
            <a:spLocks noGrp="1"/>
          </p:cNvSpPr>
          <p:nvPr>
            <p:ph type="title"/>
          </p:nvPr>
        </p:nvSpPr>
        <p:spPr/>
        <p:txBody>
          <a:bodyPr/>
          <a:lstStyle/>
          <a:p>
            <a:r>
              <a:rPr lang="en-IN" b="1" dirty="0">
                <a:solidFill>
                  <a:srgbClr val="FF3399"/>
                </a:solidFill>
                <a:latin typeface="Times New Roman" panose="02020603050405020304" pitchFamily="18" charset="0"/>
                <a:cs typeface="Times New Roman" panose="02020603050405020304" pitchFamily="18" charset="0"/>
              </a:rPr>
              <a:t>AGENDA</a:t>
            </a:r>
            <a:endParaRPr lang="en-IN" dirty="0">
              <a:solidFill>
                <a:srgbClr val="FFFF00"/>
              </a:solidFill>
              <a:latin typeface="Lucida Handwriting" panose="03010101010101010101" pitchFamily="66" charset="0"/>
            </a:endParaRPr>
          </a:p>
        </p:txBody>
      </p:sp>
      <p:sp>
        <p:nvSpPr>
          <p:cNvPr id="3" name="Content Placeholder 2">
            <a:extLst>
              <a:ext uri="{FF2B5EF4-FFF2-40B4-BE49-F238E27FC236}">
                <a16:creationId xmlns:a16="http://schemas.microsoft.com/office/drawing/2014/main" id="{C466E3BC-9951-41C9-B27F-3E0EC1944D06}"/>
              </a:ext>
            </a:extLst>
          </p:cNvPr>
          <p:cNvSpPr>
            <a:spLocks noGrp="1"/>
          </p:cNvSpPr>
          <p:nvPr>
            <p:ph idx="1"/>
          </p:nvPr>
        </p:nvSpPr>
        <p:spPr>
          <a:xfrm>
            <a:off x="1069848" y="1680898"/>
            <a:ext cx="10058400" cy="4491302"/>
          </a:xfrm>
        </p:spPr>
        <p:txBody>
          <a:bodyPr>
            <a:normAutofit fontScale="70000" lnSpcReduction="20000"/>
          </a:bodyPr>
          <a:lstStyle/>
          <a:p>
            <a:pPr>
              <a:buFont typeface="Wingdings" panose="05000000000000000000" pitchFamily="2" charset="2"/>
              <a:buChar char="Ø"/>
            </a:pPr>
            <a:r>
              <a:rPr lang="en-IN" dirty="0">
                <a:solidFill>
                  <a:schemeClr val="bg1"/>
                </a:solidFill>
              </a:rPr>
              <a:t>Abstract</a:t>
            </a:r>
          </a:p>
          <a:p>
            <a:pPr>
              <a:buFont typeface="Wingdings" panose="05000000000000000000" pitchFamily="2" charset="2"/>
              <a:buChar char="Ø"/>
            </a:pPr>
            <a:r>
              <a:rPr lang="en-IN" dirty="0">
                <a:solidFill>
                  <a:schemeClr val="bg1"/>
                </a:solidFill>
              </a:rPr>
              <a:t>Introduction </a:t>
            </a:r>
          </a:p>
          <a:p>
            <a:pPr>
              <a:buFont typeface="Wingdings" panose="05000000000000000000" pitchFamily="2" charset="2"/>
              <a:buChar char="Ø"/>
            </a:pPr>
            <a:r>
              <a:rPr lang="en-IN" dirty="0">
                <a:solidFill>
                  <a:schemeClr val="bg1"/>
                </a:solidFill>
              </a:rPr>
              <a:t>Literature Review</a:t>
            </a:r>
          </a:p>
          <a:p>
            <a:pPr>
              <a:buFont typeface="Wingdings" panose="05000000000000000000" pitchFamily="2" charset="2"/>
              <a:buChar char="Ø"/>
            </a:pPr>
            <a:r>
              <a:rPr lang="en-IN" dirty="0">
                <a:solidFill>
                  <a:schemeClr val="bg1"/>
                </a:solidFill>
              </a:rPr>
              <a:t>Architectural Diagram</a:t>
            </a:r>
          </a:p>
          <a:p>
            <a:pPr>
              <a:buFont typeface="Wingdings" panose="05000000000000000000" pitchFamily="2" charset="2"/>
              <a:buChar char="Ø"/>
            </a:pPr>
            <a:r>
              <a:rPr lang="en-IN" dirty="0">
                <a:solidFill>
                  <a:schemeClr val="bg1"/>
                </a:solidFill>
              </a:rPr>
              <a:t>Overview of ML Technique</a:t>
            </a:r>
          </a:p>
          <a:p>
            <a:pPr>
              <a:buFont typeface="Wingdings" panose="05000000000000000000" pitchFamily="2" charset="2"/>
              <a:buChar char="Ø"/>
            </a:pPr>
            <a:r>
              <a:rPr lang="en-IN" dirty="0">
                <a:solidFill>
                  <a:schemeClr val="bg1"/>
                </a:solidFill>
              </a:rPr>
              <a:t>Dataset &amp; its Explanation</a:t>
            </a:r>
          </a:p>
          <a:p>
            <a:pPr>
              <a:buFont typeface="Wingdings" panose="05000000000000000000" pitchFamily="2" charset="2"/>
              <a:buChar char="Ø"/>
            </a:pPr>
            <a:r>
              <a:rPr lang="en-IN" dirty="0">
                <a:solidFill>
                  <a:schemeClr val="bg1"/>
                </a:solidFill>
              </a:rPr>
              <a:t>Methodology Used</a:t>
            </a:r>
          </a:p>
          <a:p>
            <a:pPr>
              <a:buFont typeface="Wingdings" panose="05000000000000000000" pitchFamily="2" charset="2"/>
              <a:buChar char="Ø"/>
            </a:pPr>
            <a:r>
              <a:rPr lang="en-IN" dirty="0">
                <a:solidFill>
                  <a:schemeClr val="bg1"/>
                </a:solidFill>
              </a:rPr>
              <a:t>Applications</a:t>
            </a:r>
          </a:p>
          <a:p>
            <a:pPr>
              <a:buFont typeface="Wingdings" panose="05000000000000000000" pitchFamily="2" charset="2"/>
              <a:buChar char="Ø"/>
            </a:pPr>
            <a:r>
              <a:rPr lang="en-IN" dirty="0">
                <a:solidFill>
                  <a:schemeClr val="bg1"/>
                </a:solidFill>
              </a:rPr>
              <a:t>Advantages &amp; Limitation</a:t>
            </a:r>
          </a:p>
          <a:p>
            <a:pPr>
              <a:buFont typeface="Wingdings" panose="05000000000000000000" pitchFamily="2" charset="2"/>
              <a:buChar char="Ø"/>
            </a:pPr>
            <a:r>
              <a:rPr lang="en-IN" dirty="0">
                <a:solidFill>
                  <a:schemeClr val="bg1"/>
                </a:solidFill>
              </a:rPr>
              <a:t>Result</a:t>
            </a:r>
          </a:p>
          <a:p>
            <a:pPr>
              <a:buFont typeface="Wingdings" panose="05000000000000000000" pitchFamily="2" charset="2"/>
              <a:buChar char="Ø"/>
            </a:pPr>
            <a:r>
              <a:rPr lang="en-IN" dirty="0">
                <a:solidFill>
                  <a:schemeClr val="bg1"/>
                </a:solidFill>
              </a:rPr>
              <a:t>Conclusion</a:t>
            </a:r>
          </a:p>
          <a:p>
            <a:pPr>
              <a:buFont typeface="Wingdings" panose="05000000000000000000" pitchFamily="2" charset="2"/>
              <a:buChar char="Ø"/>
            </a:pPr>
            <a:r>
              <a:rPr lang="en-IN" dirty="0">
                <a:solidFill>
                  <a:schemeClr val="bg1"/>
                </a:solidFill>
              </a:rPr>
              <a:t>Software required</a:t>
            </a:r>
          </a:p>
          <a:p>
            <a:pPr>
              <a:buFont typeface="Wingdings" panose="05000000000000000000" pitchFamily="2" charset="2"/>
              <a:buChar char="Ø"/>
            </a:pPr>
            <a:r>
              <a:rPr lang="en-IN" dirty="0">
                <a:solidFill>
                  <a:schemeClr val="bg1"/>
                </a:solidFill>
              </a:rPr>
              <a:t>Reference </a:t>
            </a:r>
          </a:p>
          <a:p>
            <a:pPr>
              <a:buFont typeface="Wingdings" panose="05000000000000000000" pitchFamily="2" charset="2"/>
              <a:buChar char="Ø"/>
            </a:pPr>
            <a:r>
              <a:rPr lang="en-IN" dirty="0">
                <a:solidFill>
                  <a:schemeClr val="bg1"/>
                </a:solidFill>
              </a:rPr>
              <a:t>Program Outcomes</a:t>
            </a:r>
          </a:p>
          <a:p>
            <a:pPr>
              <a:buFont typeface="Wingdings" panose="05000000000000000000" pitchFamily="2" charset="2"/>
              <a:buChar char="Ø"/>
            </a:pPr>
            <a:r>
              <a:rPr lang="en-IN" dirty="0">
                <a:solidFill>
                  <a:schemeClr val="bg1"/>
                </a:solidFill>
              </a:rPr>
              <a:t>Course Outcomes</a:t>
            </a:r>
          </a:p>
          <a:p>
            <a:pPr>
              <a:buFont typeface="Wingdings" panose="05000000000000000000" pitchFamily="2" charset="2"/>
              <a:buChar char="Ø"/>
            </a:pPr>
            <a:endParaRPr lang="en-IN" dirty="0">
              <a:solidFill>
                <a:schemeClr val="bg1"/>
              </a:solidFill>
            </a:endParaRPr>
          </a:p>
          <a:p>
            <a:pPr>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4015797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C0C2-A307-487F-80B8-448A13E0C935}"/>
              </a:ext>
            </a:extLst>
          </p:cNvPr>
          <p:cNvSpPr>
            <a:spLocks noGrp="1"/>
          </p:cNvSpPr>
          <p:nvPr>
            <p:ph type="title"/>
          </p:nvPr>
        </p:nvSpPr>
        <p:spPr/>
        <p:txBody>
          <a:bodyPr/>
          <a:lstStyle/>
          <a:p>
            <a:r>
              <a:rPr lang="en-IN" b="1" dirty="0">
                <a:solidFill>
                  <a:schemeClr val="accent1"/>
                </a:solidFill>
                <a:latin typeface="Bookman Old Style" panose="02050604050505020204" pitchFamily="18" charset="0"/>
              </a:rPr>
              <a:t>Result</a:t>
            </a:r>
            <a:endParaRPr lang="en-IN" dirty="0"/>
          </a:p>
        </p:txBody>
      </p:sp>
      <p:sp>
        <p:nvSpPr>
          <p:cNvPr id="3" name="Content Placeholder 2">
            <a:extLst>
              <a:ext uri="{FF2B5EF4-FFF2-40B4-BE49-F238E27FC236}">
                <a16:creationId xmlns:a16="http://schemas.microsoft.com/office/drawing/2014/main" id="{DC54A861-3D12-4EC4-B168-F46736DCB296}"/>
              </a:ext>
            </a:extLst>
          </p:cNvPr>
          <p:cNvSpPr>
            <a:spLocks noGrp="1"/>
          </p:cNvSpPr>
          <p:nvPr>
            <p:ph idx="1"/>
          </p:nvPr>
        </p:nvSpPr>
        <p:spPr/>
        <p:txBody>
          <a:bodyPr/>
          <a:lstStyle/>
          <a:p>
            <a:r>
              <a:rPr lang="en-US" dirty="0">
                <a:solidFill>
                  <a:schemeClr val="bg1"/>
                </a:solidFill>
              </a:rPr>
              <a:t>The Decision Trees obtained the top results on the true positives (sensitivity = 0.532) and on the F1 score (0.554), and was the only classifier able to predict correctly the majority of deceased patients. </a:t>
            </a:r>
            <a:endParaRPr lang="en-IN" dirty="0">
              <a:solidFill>
                <a:schemeClr val="bg1"/>
              </a:solidFill>
            </a:endParaRPr>
          </a:p>
        </p:txBody>
      </p:sp>
    </p:spTree>
    <p:extLst>
      <p:ext uri="{BB962C8B-B14F-4D97-AF65-F5344CB8AC3E}">
        <p14:creationId xmlns:p14="http://schemas.microsoft.com/office/powerpoint/2010/main" val="12054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AAF4-A54E-478B-9C2F-D7A4B0DAB800}"/>
              </a:ext>
            </a:extLst>
          </p:cNvPr>
          <p:cNvSpPr>
            <a:spLocks noGrp="1"/>
          </p:cNvSpPr>
          <p:nvPr>
            <p:ph type="title"/>
          </p:nvPr>
        </p:nvSpPr>
        <p:spPr/>
        <p:txBody>
          <a:bodyPr/>
          <a:lstStyle/>
          <a:p>
            <a:r>
              <a:rPr lang="en-IN" b="1" dirty="0">
                <a:solidFill>
                  <a:schemeClr val="bg1">
                    <a:lumMod val="95000"/>
                  </a:schemeClr>
                </a:solidFill>
                <a:latin typeface="Monotype Corsiva" panose="03010101010201010101" pitchFamily="66" charset="0"/>
              </a:rPr>
              <a:t>Conclusion</a:t>
            </a:r>
          </a:p>
        </p:txBody>
      </p:sp>
      <p:sp>
        <p:nvSpPr>
          <p:cNvPr id="3" name="Content Placeholder 2">
            <a:extLst>
              <a:ext uri="{FF2B5EF4-FFF2-40B4-BE49-F238E27FC236}">
                <a16:creationId xmlns:a16="http://schemas.microsoft.com/office/drawing/2014/main" id="{85036615-7499-4F4A-A02A-112F760A1B05}"/>
              </a:ext>
            </a:extLst>
          </p:cNvPr>
          <p:cNvSpPr>
            <a:spLocks noGrp="1"/>
          </p:cNvSpPr>
          <p:nvPr>
            <p:ph idx="1"/>
          </p:nvPr>
        </p:nvSpPr>
        <p:spPr/>
        <p:txBody>
          <a:bodyPr/>
          <a:lstStyle/>
          <a:p>
            <a:r>
              <a:rPr lang="en-US" dirty="0">
                <a:solidFill>
                  <a:srgbClr val="FFFF00"/>
                </a:solidFill>
              </a:rPr>
              <a:t>This discovery has the potential to impact on clinical practice, becoming a new supporting tool for physicians when predicting if a heart failure patient will survive or not. Indeed, medical doctors aiming at understanding if a patient will survive after heart failure may focus mainly on serum creatinine and ejection fraction.</a:t>
            </a:r>
            <a:endParaRPr lang="en-IN" dirty="0">
              <a:solidFill>
                <a:srgbClr val="FFFF00"/>
              </a:solidFill>
            </a:endParaRPr>
          </a:p>
        </p:txBody>
      </p:sp>
    </p:spTree>
    <p:extLst>
      <p:ext uri="{BB962C8B-B14F-4D97-AF65-F5344CB8AC3E}">
        <p14:creationId xmlns:p14="http://schemas.microsoft.com/office/powerpoint/2010/main" val="3584213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36F4-1E37-42D3-B929-6CEAD318B07B}"/>
              </a:ext>
            </a:extLst>
          </p:cNvPr>
          <p:cNvSpPr>
            <a:spLocks noGrp="1"/>
          </p:cNvSpPr>
          <p:nvPr>
            <p:ph type="title"/>
          </p:nvPr>
        </p:nvSpPr>
        <p:spPr/>
        <p:txBody>
          <a:bodyPr/>
          <a:lstStyle/>
          <a:p>
            <a:r>
              <a:rPr lang="en-IN" b="1" dirty="0">
                <a:solidFill>
                  <a:srgbClr val="FFFF00"/>
                </a:solidFill>
                <a:latin typeface="+mn-lt"/>
              </a:rPr>
              <a:t>Software required</a:t>
            </a:r>
          </a:p>
        </p:txBody>
      </p:sp>
      <p:sp>
        <p:nvSpPr>
          <p:cNvPr id="3" name="Content Placeholder 2">
            <a:extLst>
              <a:ext uri="{FF2B5EF4-FFF2-40B4-BE49-F238E27FC236}">
                <a16:creationId xmlns:a16="http://schemas.microsoft.com/office/drawing/2014/main" id="{19D9A030-65FC-40B8-BC9E-05F4A498682B}"/>
              </a:ext>
            </a:extLst>
          </p:cNvPr>
          <p:cNvSpPr>
            <a:spLocks noGrp="1"/>
          </p:cNvSpPr>
          <p:nvPr>
            <p:ph idx="1"/>
          </p:nvPr>
        </p:nvSpPr>
        <p:spPr/>
        <p:txBody>
          <a:bodyPr/>
          <a:lstStyle/>
          <a:p>
            <a:pPr marL="0" indent="0">
              <a:buNone/>
            </a:pPr>
            <a:endParaRPr lang="en-IN" dirty="0">
              <a:solidFill>
                <a:srgbClr val="FFC000"/>
              </a:solidFill>
            </a:endParaRPr>
          </a:p>
          <a:p>
            <a:r>
              <a:rPr lang="en-IN" dirty="0">
                <a:solidFill>
                  <a:srgbClr val="FFC000"/>
                </a:solidFill>
              </a:rPr>
              <a:t>Python 3.0</a:t>
            </a:r>
          </a:p>
          <a:p>
            <a:r>
              <a:rPr lang="en-IN" dirty="0" err="1">
                <a:solidFill>
                  <a:srgbClr val="FFC000"/>
                </a:solidFill>
              </a:rPr>
              <a:t>Jupyter</a:t>
            </a:r>
            <a:r>
              <a:rPr lang="en-IN" dirty="0">
                <a:solidFill>
                  <a:srgbClr val="FFC000"/>
                </a:solidFill>
              </a:rPr>
              <a:t> Notebook</a:t>
            </a:r>
          </a:p>
          <a:p>
            <a:r>
              <a:rPr lang="en-IN" dirty="0" err="1">
                <a:solidFill>
                  <a:srgbClr val="FFC000"/>
                </a:solidFill>
              </a:rPr>
              <a:t>Sklearn</a:t>
            </a:r>
            <a:r>
              <a:rPr lang="en-IN" dirty="0">
                <a:solidFill>
                  <a:srgbClr val="FFC000"/>
                </a:solidFill>
              </a:rPr>
              <a:t> packages</a:t>
            </a:r>
          </a:p>
          <a:p>
            <a:r>
              <a:rPr lang="en-IN" dirty="0">
                <a:solidFill>
                  <a:srgbClr val="FFC000"/>
                </a:solidFill>
              </a:rPr>
              <a:t>Pandas </a:t>
            </a:r>
          </a:p>
          <a:p>
            <a:r>
              <a:rPr lang="en-IN" dirty="0">
                <a:solidFill>
                  <a:srgbClr val="FFC000"/>
                </a:solidFill>
              </a:rPr>
              <a:t>Anaconda </a:t>
            </a:r>
          </a:p>
        </p:txBody>
      </p:sp>
    </p:spTree>
    <p:extLst>
      <p:ext uri="{BB962C8B-B14F-4D97-AF65-F5344CB8AC3E}">
        <p14:creationId xmlns:p14="http://schemas.microsoft.com/office/powerpoint/2010/main" val="170350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C4A6-ECD9-4767-BEE0-CA7A731E811F}"/>
              </a:ext>
            </a:extLst>
          </p:cNvPr>
          <p:cNvSpPr>
            <a:spLocks noGrp="1"/>
          </p:cNvSpPr>
          <p:nvPr>
            <p:ph type="title"/>
          </p:nvPr>
        </p:nvSpPr>
        <p:spPr/>
        <p:txBody>
          <a:bodyPr/>
          <a:lstStyle/>
          <a:p>
            <a:r>
              <a:rPr lang="en-IN" b="1" dirty="0">
                <a:solidFill>
                  <a:schemeClr val="bg1"/>
                </a:solidFill>
                <a:latin typeface="Monotype Corsiva" panose="03010101010201010101" pitchFamily="66" charset="0"/>
              </a:rPr>
              <a:t>Reference </a:t>
            </a:r>
          </a:p>
        </p:txBody>
      </p:sp>
      <p:sp>
        <p:nvSpPr>
          <p:cNvPr id="3" name="Content Placeholder 2">
            <a:extLst>
              <a:ext uri="{FF2B5EF4-FFF2-40B4-BE49-F238E27FC236}">
                <a16:creationId xmlns:a16="http://schemas.microsoft.com/office/drawing/2014/main" id="{E77D61AD-0B4F-482D-9F34-C1832664F698}"/>
              </a:ext>
            </a:extLst>
          </p:cNvPr>
          <p:cNvSpPr>
            <a:spLocks noGrp="1"/>
          </p:cNvSpPr>
          <p:nvPr>
            <p:ph idx="1"/>
          </p:nvPr>
        </p:nvSpPr>
        <p:spPr/>
        <p:txBody>
          <a:bodyPr/>
          <a:lstStyle/>
          <a:p>
            <a:r>
              <a:rPr lang="en-US" dirty="0">
                <a:solidFill>
                  <a:schemeClr val="bg1"/>
                </a:solidFill>
              </a:rPr>
              <a:t>Davide Chicco, Giuseppe </a:t>
            </a:r>
            <a:r>
              <a:rPr lang="en-US" dirty="0" err="1">
                <a:solidFill>
                  <a:schemeClr val="bg1"/>
                </a:solidFill>
              </a:rPr>
              <a:t>Jurman</a:t>
            </a:r>
            <a:r>
              <a:rPr lang="en-US" dirty="0">
                <a:solidFill>
                  <a:schemeClr val="bg1"/>
                </a:solidFill>
              </a:rPr>
              <a:t>: "Machine learning can predict survival of patients with heart failure from serum creatinine and ejection fraction alone". BMC Medical Informatics and Decision Making 20, 16 (2020). </a:t>
            </a:r>
            <a:r>
              <a:rPr lang="en-US" dirty="0">
                <a:solidFill>
                  <a:schemeClr val="bg1"/>
                </a:solidFill>
                <a:hlinkClick r:id="rId2">
                  <a:extLst>
                    <a:ext uri="{A12FA001-AC4F-418D-AE19-62706E023703}">
                      <ahyp:hlinkClr xmlns:ahyp="http://schemas.microsoft.com/office/drawing/2018/hyperlinkcolor" val="tx"/>
                    </a:ext>
                  </a:extLst>
                </a:hlinkClick>
              </a:rPr>
              <a:t>[Web Link]</a:t>
            </a:r>
            <a:endParaRPr lang="en-US" dirty="0">
              <a:solidFill>
                <a:schemeClr val="bg1"/>
              </a:solidFill>
            </a:endParaRPr>
          </a:p>
          <a:p>
            <a:r>
              <a:rPr lang="en-US" dirty="0">
                <a:solidFill>
                  <a:schemeClr val="bg1"/>
                </a:solidFill>
              </a:rPr>
              <a:t>Ahmad T, Munir A, Bhatti SH, Aftab M, Raza MA (2017) Survival analysis of heart failure patients: A case study. </a:t>
            </a:r>
            <a:r>
              <a:rPr lang="en-US" dirty="0" err="1">
                <a:solidFill>
                  <a:schemeClr val="bg1"/>
                </a:solidFill>
              </a:rPr>
              <a:t>PLoS</a:t>
            </a:r>
            <a:r>
              <a:rPr lang="en-US" dirty="0">
                <a:solidFill>
                  <a:schemeClr val="bg1"/>
                </a:solidFill>
              </a:rPr>
              <a:t> ONE 12(7): e0181001. </a:t>
            </a:r>
            <a:r>
              <a:rPr lang="en-US" dirty="0">
                <a:solidFill>
                  <a:schemeClr val="bg1"/>
                </a:solidFill>
                <a:hlinkClick r:id="rId3">
                  <a:extLst>
                    <a:ext uri="{A12FA001-AC4F-418D-AE19-62706E023703}">
                      <ahyp:hlinkClr xmlns:ahyp="http://schemas.microsoft.com/office/drawing/2018/hyperlinkcolor" val="tx"/>
                    </a:ext>
                  </a:extLst>
                </a:hlinkClick>
              </a:rPr>
              <a:t>https://doi.org/10.1371/journal. pone.0181001</a:t>
            </a:r>
            <a:endParaRPr lang="en-US" dirty="0">
              <a:solidFill>
                <a:schemeClr val="bg1"/>
              </a:solidFill>
            </a:endParaRPr>
          </a:p>
          <a:p>
            <a:r>
              <a:rPr lang="en-IN" dirty="0">
                <a:solidFill>
                  <a:schemeClr val="bg1"/>
                </a:solidFill>
              </a:rPr>
              <a:t>SENTHILKUMAR MOHAN1 , CHANDRASEGAR THIRUMALAI2 , AND GAUTAM SRIVASTAVA3,4 (Member, IEEE) . Citation information: DOI 10.1109/ACCESS.2019.2923707, IEEE Access </a:t>
            </a:r>
          </a:p>
          <a:p>
            <a:pPr marL="0" indent="0">
              <a:buNone/>
            </a:pPr>
            <a:endParaRPr lang="en-IN" dirty="0">
              <a:solidFill>
                <a:schemeClr val="bg1"/>
              </a:solidFill>
            </a:endParaRPr>
          </a:p>
        </p:txBody>
      </p:sp>
    </p:spTree>
    <p:extLst>
      <p:ext uri="{BB962C8B-B14F-4D97-AF65-F5344CB8AC3E}">
        <p14:creationId xmlns:p14="http://schemas.microsoft.com/office/powerpoint/2010/main" val="3262915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80CC-3A09-4491-92EC-CA66C6123617}"/>
              </a:ext>
            </a:extLst>
          </p:cNvPr>
          <p:cNvSpPr>
            <a:spLocks noGrp="1"/>
          </p:cNvSpPr>
          <p:nvPr>
            <p:ph type="title"/>
          </p:nvPr>
        </p:nvSpPr>
        <p:spPr/>
        <p:txBody>
          <a:bodyPr/>
          <a:lstStyle/>
          <a:p>
            <a:r>
              <a:rPr lang="en-IN" b="1" dirty="0">
                <a:solidFill>
                  <a:schemeClr val="bg1"/>
                </a:solidFill>
                <a:latin typeface="Monotype Corsiva" panose="03010101010201010101" pitchFamily="66" charset="0"/>
              </a:rPr>
              <a:t>Reference </a:t>
            </a:r>
            <a:endParaRPr lang="en-IN" dirty="0"/>
          </a:p>
        </p:txBody>
      </p:sp>
      <p:sp>
        <p:nvSpPr>
          <p:cNvPr id="3" name="Content Placeholder 2">
            <a:extLst>
              <a:ext uri="{FF2B5EF4-FFF2-40B4-BE49-F238E27FC236}">
                <a16:creationId xmlns:a16="http://schemas.microsoft.com/office/drawing/2014/main" id="{6135B3DF-EFF3-4C70-87EF-89E45BD65771}"/>
              </a:ext>
            </a:extLst>
          </p:cNvPr>
          <p:cNvSpPr>
            <a:spLocks noGrp="1"/>
          </p:cNvSpPr>
          <p:nvPr>
            <p:ph idx="1"/>
          </p:nvPr>
        </p:nvSpPr>
        <p:spPr/>
        <p:txBody>
          <a:bodyPr/>
          <a:lstStyle/>
          <a:p>
            <a:r>
              <a:rPr lang="en-IN" dirty="0">
                <a:solidFill>
                  <a:schemeClr val="bg1"/>
                </a:solidFill>
              </a:rPr>
              <a:t>A. J. </a:t>
            </a:r>
            <a:r>
              <a:rPr lang="en-IN" dirty="0" err="1">
                <a:solidFill>
                  <a:schemeClr val="bg1"/>
                </a:solidFill>
              </a:rPr>
              <a:t>Aljaaf</a:t>
            </a:r>
            <a:r>
              <a:rPr lang="en-IN" dirty="0">
                <a:solidFill>
                  <a:schemeClr val="bg1"/>
                </a:solidFill>
              </a:rPr>
              <a:t>, 1 D. Al-</a:t>
            </a:r>
            <a:r>
              <a:rPr lang="en-IN" dirty="0" err="1">
                <a:solidFill>
                  <a:schemeClr val="bg1"/>
                </a:solidFill>
              </a:rPr>
              <a:t>Jumeily</a:t>
            </a:r>
            <a:r>
              <a:rPr lang="en-IN" dirty="0">
                <a:solidFill>
                  <a:schemeClr val="bg1"/>
                </a:solidFill>
              </a:rPr>
              <a:t>, 1 A. J. Hussain, 2 T. Dawson, 1 P Fergus and 3 M. Al-</a:t>
            </a:r>
            <a:r>
              <a:rPr lang="en-IN" dirty="0" err="1">
                <a:solidFill>
                  <a:schemeClr val="bg1"/>
                </a:solidFill>
              </a:rPr>
              <a:t>Jumaily</a:t>
            </a:r>
            <a:r>
              <a:rPr lang="en-IN" dirty="0">
                <a:solidFill>
                  <a:schemeClr val="bg1"/>
                </a:solidFill>
              </a:rPr>
              <a:t> 1 Applied Computing Research Group, Liverpool John </a:t>
            </a:r>
            <a:r>
              <a:rPr lang="en-IN" dirty="0" err="1">
                <a:solidFill>
                  <a:schemeClr val="bg1"/>
                </a:solidFill>
              </a:rPr>
              <a:t>Moores</a:t>
            </a:r>
            <a:r>
              <a:rPr lang="en-IN" dirty="0">
                <a:solidFill>
                  <a:schemeClr val="bg1"/>
                </a:solidFill>
              </a:rPr>
              <a:t> University, </a:t>
            </a:r>
            <a:r>
              <a:rPr lang="en-IN" dirty="0" err="1">
                <a:solidFill>
                  <a:schemeClr val="bg1"/>
                </a:solidFill>
              </a:rPr>
              <a:t>Byrom</a:t>
            </a:r>
            <a:r>
              <a:rPr lang="en-IN" dirty="0">
                <a:solidFill>
                  <a:schemeClr val="bg1"/>
                </a:solidFill>
              </a:rPr>
              <a:t> Street, Liverpool, L3 3AF, UK </a:t>
            </a:r>
            <a:r>
              <a:rPr lang="en-US" dirty="0">
                <a:solidFill>
                  <a:schemeClr val="bg1"/>
                </a:solidFill>
              </a:rPr>
              <a:t>Proceedings of The Third International Conference on Technological Advances in Electrical, Electronics and Computer Engineering, Beirut, Lebanon 2015 </a:t>
            </a:r>
            <a:r>
              <a:rPr lang="en-IN" dirty="0">
                <a:solidFill>
                  <a:schemeClr val="bg1"/>
                </a:solidFill>
              </a:rPr>
              <a:t>https://www.researchgate.net/publication/285576019 </a:t>
            </a:r>
          </a:p>
          <a:p>
            <a:r>
              <a:rPr lang="en-IN" dirty="0" err="1">
                <a:solidFill>
                  <a:schemeClr val="bg1"/>
                </a:solidFill>
              </a:rPr>
              <a:t>Ashir</a:t>
            </a:r>
            <a:r>
              <a:rPr lang="en-IN" dirty="0">
                <a:solidFill>
                  <a:schemeClr val="bg1"/>
                </a:solidFill>
              </a:rPr>
              <a:t> Javeed,1 </a:t>
            </a:r>
            <a:r>
              <a:rPr lang="en-IN" dirty="0" err="1">
                <a:solidFill>
                  <a:schemeClr val="bg1"/>
                </a:solidFill>
              </a:rPr>
              <a:t>Sanam</a:t>
            </a:r>
            <a:r>
              <a:rPr lang="en-IN" dirty="0">
                <a:solidFill>
                  <a:schemeClr val="bg1"/>
                </a:solidFill>
              </a:rPr>
              <a:t> </a:t>
            </a:r>
            <a:r>
              <a:rPr lang="en-IN" dirty="0" err="1">
                <a:solidFill>
                  <a:schemeClr val="bg1"/>
                </a:solidFill>
              </a:rPr>
              <a:t>Shahla</a:t>
            </a:r>
            <a:r>
              <a:rPr lang="en-IN" dirty="0">
                <a:solidFill>
                  <a:schemeClr val="bg1"/>
                </a:solidFill>
              </a:rPr>
              <a:t> Rizvi , 2 </a:t>
            </a:r>
            <a:r>
              <a:rPr lang="en-IN" dirty="0" err="1">
                <a:solidFill>
                  <a:schemeClr val="bg1"/>
                </a:solidFill>
              </a:rPr>
              <a:t>Shijie</a:t>
            </a:r>
            <a:r>
              <a:rPr lang="en-IN" dirty="0">
                <a:solidFill>
                  <a:schemeClr val="bg1"/>
                </a:solidFill>
              </a:rPr>
              <a:t> Zhou,1 Rabia Riaz,3 Shafqat Ullah Khan,4 and Se </a:t>
            </a:r>
            <a:r>
              <a:rPr lang="en-IN" dirty="0" err="1">
                <a:solidFill>
                  <a:schemeClr val="bg1"/>
                </a:solidFill>
              </a:rPr>
              <a:t>Jin</a:t>
            </a:r>
            <a:r>
              <a:rPr lang="en-IN" dirty="0">
                <a:solidFill>
                  <a:schemeClr val="bg1"/>
                </a:solidFill>
              </a:rPr>
              <a:t> Kwon</a:t>
            </a:r>
            <a:r>
              <a:rPr lang="en-US" dirty="0">
                <a:solidFill>
                  <a:schemeClr val="bg1"/>
                </a:solidFill>
              </a:rPr>
              <a:t> School of Information and Software Engineering, University of Electronic Science and Technology of China (UESTC), Chengdu, China, Received 16 March 2020; Revised 4 May 2020; Accepted 29 July 2020; Published 26 August 2020. </a:t>
            </a:r>
            <a:r>
              <a:rPr lang="fr-FR" dirty="0">
                <a:solidFill>
                  <a:schemeClr val="bg1"/>
                </a:solidFill>
              </a:rPr>
              <a:t>, </a:t>
            </a:r>
            <a:r>
              <a:rPr lang="fr-FR" dirty="0">
                <a:solidFill>
                  <a:schemeClr val="bg1"/>
                </a:solidFill>
                <a:hlinkClick r:id="rId2"/>
              </a:rPr>
              <a:t>https://doi.org/10.1155/2020/8843115</a:t>
            </a:r>
            <a:endParaRPr lang="fr-FR"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053862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CF2C-6937-4A19-AF58-2AA85FC0961A}"/>
              </a:ext>
            </a:extLst>
          </p:cNvPr>
          <p:cNvSpPr>
            <a:spLocks noGrp="1"/>
          </p:cNvSpPr>
          <p:nvPr>
            <p:ph type="title"/>
          </p:nvPr>
        </p:nvSpPr>
        <p:spPr/>
        <p:txBody>
          <a:bodyPr/>
          <a:lstStyle/>
          <a:p>
            <a:r>
              <a:rPr lang="en-IN" dirty="0"/>
              <a:t>Program outcomes</a:t>
            </a:r>
          </a:p>
        </p:txBody>
      </p:sp>
      <p:pic>
        <p:nvPicPr>
          <p:cNvPr id="4" name="Content Placeholder 2">
            <a:extLst>
              <a:ext uri="{FF2B5EF4-FFF2-40B4-BE49-F238E27FC236}">
                <a16:creationId xmlns:a16="http://schemas.microsoft.com/office/drawing/2014/main" id="{63849A85-875C-4D4E-9347-43DDC38211C5}"/>
              </a:ext>
            </a:extLst>
          </p:cNvPr>
          <p:cNvPicPr>
            <a:picLocks noGrp="1" noChangeAspect="1"/>
          </p:cNvPicPr>
          <p:nvPr>
            <p:ph idx="1"/>
          </p:nvPr>
        </p:nvPicPr>
        <p:blipFill>
          <a:blip r:embed="rId2"/>
          <a:stretch>
            <a:fillRect/>
          </a:stretch>
        </p:blipFill>
        <p:spPr>
          <a:xfrm>
            <a:off x="568170" y="1748901"/>
            <a:ext cx="11052699" cy="4776185"/>
          </a:xfrm>
          <a:prstGeom prst="rect">
            <a:avLst/>
          </a:prstGeom>
        </p:spPr>
      </p:pic>
    </p:spTree>
    <p:extLst>
      <p:ext uri="{BB962C8B-B14F-4D97-AF65-F5344CB8AC3E}">
        <p14:creationId xmlns:p14="http://schemas.microsoft.com/office/powerpoint/2010/main" val="465593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AFCA-15E3-402D-8E90-A9BB476B68A4}"/>
              </a:ext>
            </a:extLst>
          </p:cNvPr>
          <p:cNvSpPr>
            <a:spLocks noGrp="1"/>
          </p:cNvSpPr>
          <p:nvPr>
            <p:ph type="title"/>
          </p:nvPr>
        </p:nvSpPr>
        <p:spPr/>
        <p:txBody>
          <a:bodyPr/>
          <a:lstStyle/>
          <a:p>
            <a:r>
              <a:rPr lang="en-IN" dirty="0"/>
              <a:t>Course outcomes</a:t>
            </a:r>
          </a:p>
        </p:txBody>
      </p:sp>
      <p:pic>
        <p:nvPicPr>
          <p:cNvPr id="4" name="Content Placeholder 2">
            <a:extLst>
              <a:ext uri="{FF2B5EF4-FFF2-40B4-BE49-F238E27FC236}">
                <a16:creationId xmlns:a16="http://schemas.microsoft.com/office/drawing/2014/main" id="{60E8CF39-3999-4911-953E-FC0DF95115B2}"/>
              </a:ext>
            </a:extLst>
          </p:cNvPr>
          <p:cNvPicPr>
            <a:picLocks noGrp="1" noChangeAspect="1"/>
          </p:cNvPicPr>
          <p:nvPr>
            <p:ph idx="1"/>
          </p:nvPr>
        </p:nvPicPr>
        <p:blipFill>
          <a:blip r:embed="rId2"/>
          <a:stretch>
            <a:fillRect/>
          </a:stretch>
        </p:blipFill>
        <p:spPr>
          <a:xfrm>
            <a:off x="665825" y="1855433"/>
            <a:ext cx="10901779" cy="4517935"/>
          </a:xfrm>
          <a:prstGeom prst="rect">
            <a:avLst/>
          </a:prstGeom>
        </p:spPr>
      </p:pic>
    </p:spTree>
    <p:extLst>
      <p:ext uri="{BB962C8B-B14F-4D97-AF65-F5344CB8AC3E}">
        <p14:creationId xmlns:p14="http://schemas.microsoft.com/office/powerpoint/2010/main" val="340114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9F0DBE-677C-47CD-8EF8-B46ED087BF07}"/>
              </a:ext>
            </a:extLst>
          </p:cNvPr>
          <p:cNvSpPr/>
          <p:nvPr/>
        </p:nvSpPr>
        <p:spPr>
          <a:xfrm rot="20251912">
            <a:off x="-104557" y="2318691"/>
            <a:ext cx="11977663" cy="151384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9600" b="1" cap="none" spc="0" dirty="0">
                <a:solidFill>
                  <a:srgbClr val="FF0000"/>
                </a:solidFill>
                <a:effectLst/>
                <a:latin typeface="Algerian" panose="04020705040A02060702" pitchFamily="82" charset="0"/>
              </a:rPr>
              <a:t>Any Queries…….?</a:t>
            </a:r>
          </a:p>
        </p:txBody>
      </p:sp>
    </p:spTree>
    <p:extLst>
      <p:ext uri="{BB962C8B-B14F-4D97-AF65-F5344CB8AC3E}">
        <p14:creationId xmlns:p14="http://schemas.microsoft.com/office/powerpoint/2010/main" val="313462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F506-7211-4FC0-8657-A4D58D489049}"/>
              </a:ext>
            </a:extLst>
          </p:cNvPr>
          <p:cNvSpPr>
            <a:spLocks noGrp="1"/>
          </p:cNvSpPr>
          <p:nvPr>
            <p:ph type="title"/>
          </p:nvPr>
        </p:nvSpPr>
        <p:spPr>
          <a:xfrm>
            <a:off x="2133600" y="894206"/>
            <a:ext cx="10058400" cy="4639819"/>
          </a:xfrm>
        </p:spPr>
        <p:txBody>
          <a:bodyPr>
            <a:normAutofit/>
          </a:bodyPr>
          <a:lstStyle/>
          <a:p>
            <a:r>
              <a:rPr lang="en-IN" sz="9600" b="1" i="1" cap="none" dirty="0">
                <a:ln w="12700" cmpd="sng">
                  <a:solidFill>
                    <a:schemeClr val="accent4"/>
                  </a:solidFill>
                  <a:prstDash val="solid"/>
                </a:ln>
                <a:solidFill>
                  <a:schemeClr val="bg1">
                    <a:lumMod val="95000"/>
                  </a:schemeClr>
                </a:solidFill>
                <a:effectLst>
                  <a:outerShdw blurRad="38100" dist="38100" dir="2700000" algn="tl">
                    <a:srgbClr val="000000">
                      <a:alpha val="43137"/>
                    </a:srgbClr>
                  </a:outerShdw>
                </a:effectLst>
                <a:latin typeface="Monotype Corsiva" panose="03010101010201010101" pitchFamily="66" charset="0"/>
              </a:rPr>
              <a:t>THANK YOU</a:t>
            </a:r>
          </a:p>
        </p:txBody>
      </p:sp>
    </p:spTree>
    <p:extLst>
      <p:ext uri="{BB962C8B-B14F-4D97-AF65-F5344CB8AC3E}">
        <p14:creationId xmlns:p14="http://schemas.microsoft.com/office/powerpoint/2010/main" val="389382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5431-08EE-4EA9-994C-5D29FAC3C0A1}"/>
              </a:ext>
            </a:extLst>
          </p:cNvPr>
          <p:cNvSpPr>
            <a:spLocks noGrp="1"/>
          </p:cNvSpPr>
          <p:nvPr>
            <p:ph type="title"/>
          </p:nvPr>
        </p:nvSpPr>
        <p:spPr/>
        <p:txBody>
          <a:bodyPr/>
          <a:lstStyle/>
          <a:p>
            <a:r>
              <a:rPr lang="en-IN" b="1" i="1" dirty="0">
                <a:solidFill>
                  <a:srgbClr val="C00000"/>
                </a:solidFill>
                <a:latin typeface="Monotype Corsiva" panose="03010101010201010101" pitchFamily="66" charset="0"/>
              </a:rPr>
              <a:t>Abstract</a:t>
            </a:r>
          </a:p>
        </p:txBody>
      </p:sp>
      <p:sp>
        <p:nvSpPr>
          <p:cNvPr id="3" name="Content Placeholder 2">
            <a:extLst>
              <a:ext uri="{FF2B5EF4-FFF2-40B4-BE49-F238E27FC236}">
                <a16:creationId xmlns:a16="http://schemas.microsoft.com/office/drawing/2014/main" id="{3F7B9D01-586D-4942-AA86-C47B5881DC7B}"/>
              </a:ext>
            </a:extLst>
          </p:cNvPr>
          <p:cNvSpPr>
            <a:spLocks noGrp="1"/>
          </p:cNvSpPr>
          <p:nvPr>
            <p:ph idx="1"/>
          </p:nvPr>
        </p:nvSpPr>
        <p:spPr/>
        <p:txBody>
          <a:bodyPr/>
          <a:lstStyle/>
          <a:p>
            <a:r>
              <a:rPr lang="en-US" dirty="0">
                <a:solidFill>
                  <a:srgbClr val="FFFF00"/>
                </a:solidFill>
              </a:rPr>
              <a:t>Cardiovascular diseases kill approximately 17 million people globally every year, and they mainly exhibit as myocardial infarctions and heart failures. Heart failure (HF) occurs when the heart cannot pump enough blood to meet the needs of the body. </a:t>
            </a:r>
          </a:p>
          <a:p>
            <a:r>
              <a:rPr lang="en-US" dirty="0">
                <a:solidFill>
                  <a:srgbClr val="FFFF00"/>
                </a:solidFill>
              </a:rPr>
              <a:t>Available electronic medical records of patients quantify symptoms, body features, and clinical laboratory test values, which can be used to perform biostatistics analysis aimed at highlighting patterns and correlations otherwise undetectable by medical doctors. Machine learning, in particular, can predict patients’ survival from their data and can individuate the most important features among those included in their medical records.</a:t>
            </a:r>
            <a:endParaRPr lang="en-IN" dirty="0">
              <a:solidFill>
                <a:srgbClr val="FFFF00"/>
              </a:solidFill>
            </a:endParaRPr>
          </a:p>
        </p:txBody>
      </p:sp>
    </p:spTree>
    <p:extLst>
      <p:ext uri="{BB962C8B-B14F-4D97-AF65-F5344CB8AC3E}">
        <p14:creationId xmlns:p14="http://schemas.microsoft.com/office/powerpoint/2010/main" val="328403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B6814-D654-447E-ADC3-AF86DECF2A69}"/>
              </a:ext>
            </a:extLst>
          </p:cNvPr>
          <p:cNvSpPr>
            <a:spLocks noGrp="1"/>
          </p:cNvSpPr>
          <p:nvPr>
            <p:ph type="title"/>
          </p:nvPr>
        </p:nvSpPr>
        <p:spPr/>
        <p:txBody>
          <a:bodyPr/>
          <a:lstStyle/>
          <a:p>
            <a:r>
              <a:rPr lang="en-IN" b="1" dirty="0">
                <a:solidFill>
                  <a:srgbClr val="FFC000"/>
                </a:solidFill>
                <a:latin typeface="Lucida Handwriting" panose="03010101010101010101" pitchFamily="66" charset="0"/>
              </a:rPr>
              <a:t>introduction</a:t>
            </a:r>
          </a:p>
        </p:txBody>
      </p:sp>
      <p:sp>
        <p:nvSpPr>
          <p:cNvPr id="3" name="Content Placeholder 2">
            <a:extLst>
              <a:ext uri="{FF2B5EF4-FFF2-40B4-BE49-F238E27FC236}">
                <a16:creationId xmlns:a16="http://schemas.microsoft.com/office/drawing/2014/main" id="{D165EFDD-9E31-4B09-A8EB-2E962374860B}"/>
              </a:ext>
            </a:extLst>
          </p:cNvPr>
          <p:cNvSpPr>
            <a:spLocks noGrp="1"/>
          </p:cNvSpPr>
          <p:nvPr>
            <p:ph idx="1"/>
          </p:nvPr>
        </p:nvSpPr>
        <p:spPr/>
        <p:txBody>
          <a:bodyPr/>
          <a:lstStyle/>
          <a:p>
            <a:r>
              <a:rPr lang="en-IN" dirty="0">
                <a:solidFill>
                  <a:schemeClr val="bg1"/>
                </a:solidFill>
              </a:rPr>
              <a:t>In this heart prediction project we are going to see weather the patient heart fail or not using one of the most famous algorithm called as Decision Tree Classifier in Machine Learning. In this project dataset is downloaded from UCI repository and this dataset is real. this dataset is collected one of the most famous hospital is in United Kingdom(UK) in 2015 &amp; this dataset are uploaded in UCI repository in June 2020. in this dataset there are 299 records and 12 features(attribute) and one label.</a:t>
            </a:r>
          </a:p>
          <a:p>
            <a:r>
              <a:rPr lang="en-IN" b="0" i="0" u="none" strike="noStrike" dirty="0">
                <a:solidFill>
                  <a:schemeClr val="bg1"/>
                </a:solidFill>
                <a:effectLst/>
              </a:rPr>
              <a:t>Age,</a:t>
            </a:r>
            <a:r>
              <a:rPr lang="en-IN" dirty="0">
                <a:solidFill>
                  <a:schemeClr val="bg1"/>
                </a:solidFill>
              </a:rPr>
              <a:t> </a:t>
            </a:r>
            <a:r>
              <a:rPr lang="en-IN" b="0" i="0" u="none" strike="noStrike" dirty="0">
                <a:solidFill>
                  <a:schemeClr val="bg1"/>
                </a:solidFill>
                <a:effectLst/>
              </a:rPr>
              <a:t>anaemia,</a:t>
            </a:r>
            <a:r>
              <a:rPr lang="en-IN" dirty="0">
                <a:solidFill>
                  <a:schemeClr val="bg1"/>
                </a:solidFill>
              </a:rPr>
              <a:t> </a:t>
            </a:r>
            <a:r>
              <a:rPr lang="en-IN" b="0" i="0" u="none" strike="noStrike" dirty="0" err="1">
                <a:solidFill>
                  <a:schemeClr val="bg1"/>
                </a:solidFill>
                <a:effectLst/>
              </a:rPr>
              <a:t>creatinine_phosphokinase</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diabetes,</a:t>
            </a:r>
            <a:r>
              <a:rPr lang="en-IN" dirty="0">
                <a:solidFill>
                  <a:schemeClr val="bg1"/>
                </a:solidFill>
              </a:rPr>
              <a:t> </a:t>
            </a:r>
            <a:r>
              <a:rPr lang="en-IN" b="0" i="0" u="none" strike="noStrike" dirty="0" err="1">
                <a:solidFill>
                  <a:schemeClr val="bg1"/>
                </a:solidFill>
                <a:effectLst/>
              </a:rPr>
              <a:t>ejection_fraction</a:t>
            </a:r>
            <a:r>
              <a:rPr lang="en-IN" b="0" i="0" u="none" strike="noStrike" dirty="0">
                <a:solidFill>
                  <a:schemeClr val="bg1"/>
                </a:solidFill>
                <a:effectLst/>
              </a:rPr>
              <a:t>,</a:t>
            </a:r>
            <a:r>
              <a:rPr lang="en-IN" dirty="0">
                <a:solidFill>
                  <a:schemeClr val="bg1"/>
                </a:solidFill>
              </a:rPr>
              <a:t> </a:t>
            </a:r>
            <a:r>
              <a:rPr lang="en-IN" b="0" i="0" u="none" strike="noStrike" dirty="0" err="1">
                <a:solidFill>
                  <a:schemeClr val="bg1"/>
                </a:solidFill>
                <a:effectLst/>
              </a:rPr>
              <a:t>high_blood_pressure</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platelets,</a:t>
            </a:r>
            <a:r>
              <a:rPr lang="en-IN" dirty="0">
                <a:solidFill>
                  <a:schemeClr val="bg1"/>
                </a:solidFill>
              </a:rPr>
              <a:t> </a:t>
            </a:r>
            <a:r>
              <a:rPr lang="en-IN" b="0" i="0" u="none" strike="noStrike" dirty="0" err="1">
                <a:solidFill>
                  <a:schemeClr val="bg1"/>
                </a:solidFill>
                <a:effectLst/>
              </a:rPr>
              <a:t>serum_creatinine</a:t>
            </a:r>
            <a:r>
              <a:rPr lang="en-IN" dirty="0">
                <a:solidFill>
                  <a:schemeClr val="bg1"/>
                </a:solidFill>
              </a:rPr>
              <a:t> , </a:t>
            </a:r>
            <a:r>
              <a:rPr lang="en-IN" b="0" i="0" u="none" strike="noStrike" dirty="0" err="1">
                <a:solidFill>
                  <a:schemeClr val="bg1"/>
                </a:solidFill>
                <a:effectLst/>
              </a:rPr>
              <a:t>serum_sodium</a:t>
            </a:r>
            <a:r>
              <a:rPr lang="en-IN" b="0" i="0" u="none" strike="noStrike" dirty="0">
                <a:solidFill>
                  <a:schemeClr val="bg1"/>
                </a:solidFill>
                <a:effectLst/>
              </a:rPr>
              <a:t>,</a:t>
            </a:r>
            <a:r>
              <a:rPr lang="en-IN" dirty="0">
                <a:solidFill>
                  <a:schemeClr val="bg1"/>
                </a:solidFill>
              </a:rPr>
              <a:t> </a:t>
            </a:r>
            <a:r>
              <a:rPr lang="en-IN" b="0" i="0" u="none" strike="noStrike" dirty="0">
                <a:solidFill>
                  <a:schemeClr val="bg1"/>
                </a:solidFill>
                <a:effectLst/>
              </a:rPr>
              <a:t>sex,</a:t>
            </a:r>
            <a:r>
              <a:rPr lang="en-IN" dirty="0">
                <a:solidFill>
                  <a:schemeClr val="bg1"/>
                </a:solidFill>
              </a:rPr>
              <a:t> </a:t>
            </a:r>
            <a:r>
              <a:rPr lang="en-IN" b="0" i="0" u="none" strike="noStrike" dirty="0">
                <a:solidFill>
                  <a:schemeClr val="bg1"/>
                </a:solidFill>
                <a:effectLst/>
              </a:rPr>
              <a:t>smoking,</a:t>
            </a:r>
            <a:r>
              <a:rPr lang="en-IN" dirty="0">
                <a:solidFill>
                  <a:schemeClr val="bg1"/>
                </a:solidFill>
              </a:rPr>
              <a:t> </a:t>
            </a:r>
            <a:r>
              <a:rPr lang="en-IN" b="0" i="0" u="none" strike="noStrike" dirty="0">
                <a:solidFill>
                  <a:schemeClr val="bg1"/>
                </a:solidFill>
                <a:effectLst/>
              </a:rPr>
              <a:t>time this all features in our dataset and label is DEATH_EVENT. Labels are represented by 0 &amp; 1. where 1 is represented by patient is survived and 0 represent patient is not-survived.</a:t>
            </a:r>
            <a:r>
              <a:rPr lang="en-IN" dirty="0">
                <a:solidFill>
                  <a:schemeClr val="bg1"/>
                </a:solidFill>
              </a:rPr>
              <a:t>  </a:t>
            </a:r>
          </a:p>
        </p:txBody>
      </p:sp>
    </p:spTree>
    <p:extLst>
      <p:ext uri="{BB962C8B-B14F-4D97-AF65-F5344CB8AC3E}">
        <p14:creationId xmlns:p14="http://schemas.microsoft.com/office/powerpoint/2010/main" val="368704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8362-9B41-4282-A245-86860980B5AD}"/>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C355C977-1DAA-4386-A115-CEAACBB101E0}"/>
              </a:ext>
            </a:extLst>
          </p:cNvPr>
          <p:cNvGraphicFramePr>
            <a:graphicFrameLocks noGrp="1"/>
          </p:cNvGraphicFramePr>
          <p:nvPr>
            <p:ph idx="1"/>
            <p:extLst>
              <p:ext uri="{D42A27DB-BD31-4B8C-83A1-F6EECF244321}">
                <p14:modId xmlns:p14="http://schemas.microsoft.com/office/powerpoint/2010/main" val="766656717"/>
              </p:ext>
            </p:extLst>
          </p:nvPr>
        </p:nvGraphicFramePr>
        <p:xfrm>
          <a:off x="1063752" y="1757780"/>
          <a:ext cx="10054174" cy="4629476"/>
        </p:xfrm>
        <a:graphic>
          <a:graphicData uri="http://schemas.openxmlformats.org/drawingml/2006/table">
            <a:tbl>
              <a:tblPr firstRow="1" bandRow="1">
                <a:tableStyleId>{5C22544A-7EE6-4342-B048-85BDC9FD1C3A}</a:tableStyleId>
              </a:tblPr>
              <a:tblGrid>
                <a:gridCol w="1857001">
                  <a:extLst>
                    <a:ext uri="{9D8B030D-6E8A-4147-A177-3AD203B41FA5}">
                      <a16:colId xmlns:a16="http://schemas.microsoft.com/office/drawing/2014/main" val="1409056958"/>
                    </a:ext>
                  </a:extLst>
                </a:gridCol>
                <a:gridCol w="1828800">
                  <a:extLst>
                    <a:ext uri="{9D8B030D-6E8A-4147-A177-3AD203B41FA5}">
                      <a16:colId xmlns:a16="http://schemas.microsoft.com/office/drawing/2014/main" val="2140317889"/>
                    </a:ext>
                  </a:extLst>
                </a:gridCol>
                <a:gridCol w="6368373">
                  <a:extLst>
                    <a:ext uri="{9D8B030D-6E8A-4147-A177-3AD203B41FA5}">
                      <a16:colId xmlns:a16="http://schemas.microsoft.com/office/drawing/2014/main" val="2049496737"/>
                    </a:ext>
                  </a:extLst>
                </a:gridCol>
              </a:tblGrid>
              <a:tr h="392756">
                <a:tc>
                  <a:txBody>
                    <a:bodyPr/>
                    <a:lstStyle/>
                    <a:p>
                      <a:r>
                        <a:rPr lang="en-IN" sz="1400" dirty="0"/>
                        <a:t>   Author Name</a:t>
                      </a:r>
                    </a:p>
                  </a:txBody>
                  <a:tcPr/>
                </a:tc>
                <a:tc>
                  <a:txBody>
                    <a:bodyPr/>
                    <a:lstStyle/>
                    <a:p>
                      <a:r>
                        <a:rPr lang="en-IN" sz="1400" dirty="0"/>
                        <a:t>                        Year</a:t>
                      </a:r>
                    </a:p>
                  </a:txBody>
                  <a:tcPr/>
                </a:tc>
                <a:tc>
                  <a:txBody>
                    <a:bodyPr/>
                    <a:lstStyle/>
                    <a:p>
                      <a:r>
                        <a:rPr lang="en-IN" sz="1400" dirty="0"/>
                        <a:t>              Technology</a:t>
                      </a:r>
                    </a:p>
                  </a:txBody>
                  <a:tcPr/>
                </a:tc>
                <a:extLst>
                  <a:ext uri="{0D108BD9-81ED-4DB2-BD59-A6C34878D82A}">
                    <a16:rowId xmlns:a16="http://schemas.microsoft.com/office/drawing/2014/main" val="4120262576"/>
                  </a:ext>
                </a:extLst>
              </a:tr>
              <a:tr h="1928585">
                <a:tc>
                  <a:txBody>
                    <a:bodyPr/>
                    <a:lstStyle/>
                    <a:p>
                      <a:r>
                        <a:rPr lang="en-US" sz="1400" b="0" i="0" dirty="0">
                          <a:solidFill>
                            <a:schemeClr val="tx1"/>
                          </a:solidFill>
                          <a:effectLst/>
                        </a:rPr>
                        <a:t>Davide Chicco, Giuseppe </a:t>
                      </a:r>
                      <a:r>
                        <a:rPr lang="en-US" sz="1400" b="0" i="0" dirty="0" err="1">
                          <a:solidFill>
                            <a:schemeClr val="tx1"/>
                          </a:solidFill>
                          <a:effectLst/>
                        </a:rPr>
                        <a:t>Jurman</a:t>
                      </a:r>
                      <a:endParaRPr lang="en-IN" sz="1400" dirty="0">
                        <a:solidFill>
                          <a:schemeClr val="tx1"/>
                        </a:solidFill>
                      </a:endParaRPr>
                    </a:p>
                  </a:txBody>
                  <a:tcPr/>
                </a:tc>
                <a:tc>
                  <a:txBody>
                    <a:bodyPr/>
                    <a:lstStyle/>
                    <a:p>
                      <a:r>
                        <a:rPr lang="en-IN" sz="14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03 February 2020</a:t>
                      </a:r>
                      <a:endParaRPr lang="en-IN" sz="1400" dirty="0">
                        <a:solidFill>
                          <a:schemeClr val="tx1"/>
                        </a:solidFill>
                      </a:endParaRPr>
                    </a:p>
                  </a:txBody>
                  <a:tcPr/>
                </a:tc>
                <a:tc>
                  <a:txBody>
                    <a:bodyPr/>
                    <a:lstStyle/>
                    <a:p>
                      <a:r>
                        <a:rPr lang="en-US" sz="1400" dirty="0"/>
                        <a:t>In this paper, we analyze a dataset of 299 patients with heart failure collected in 2015. We apply several machine learning classifiers to both predict the patients survival, and rank the features corresponding to the most important risk factors. We also perform an alternative feature ranking analysis by employing traditional biostatistics tests, and compare these results with those provided by the machine learning algorithms. Since both feature ranking approaches clearly identify serum creatinine and ejection fraction as the two most relevant features, we then build the machine learning survival prediction models on these two factors alone.</a:t>
                      </a:r>
                    </a:p>
                    <a:p>
                      <a:r>
                        <a:rPr lang="en-IN" sz="1400" dirty="0"/>
                        <a:t>Link : </a:t>
                      </a:r>
                      <a:r>
                        <a:rPr lang="en-IN" sz="1400" b="0" i="0" u="sng" kern="1200" dirty="0">
                          <a:solidFill>
                            <a:schemeClr val="dk1"/>
                          </a:solidFill>
                          <a:effectLst/>
                          <a:latin typeface="+mn-lt"/>
                          <a:ea typeface="+mn-ea"/>
                          <a:cs typeface="+mn-cs"/>
                          <a:hlinkClick r:id="rId3"/>
                        </a:rPr>
                        <a:t>https://doi.org/10.1186/s12911-020-1023-5</a:t>
                      </a:r>
                      <a:endParaRPr lang="en-IN" sz="1400" dirty="0"/>
                    </a:p>
                  </a:txBody>
                  <a:tcPr/>
                </a:tc>
                <a:extLst>
                  <a:ext uri="{0D108BD9-81ED-4DB2-BD59-A6C34878D82A}">
                    <a16:rowId xmlns:a16="http://schemas.microsoft.com/office/drawing/2014/main" val="964717869"/>
                  </a:ext>
                </a:extLst>
              </a:tr>
              <a:tr h="1966572">
                <a:tc>
                  <a:txBody>
                    <a:bodyPr/>
                    <a:lstStyle/>
                    <a:p>
                      <a:r>
                        <a:rPr lang="en-IN" sz="1400" b="0" i="0" u="none" strike="noStrike" kern="1200" dirty="0">
                          <a:solidFill>
                            <a:schemeClr val="dk1"/>
                          </a:solidFill>
                          <a:effectLst/>
                          <a:latin typeface="+mn-lt"/>
                          <a:ea typeface="+mn-ea"/>
                          <a:cs typeface="+mn-cs"/>
                        </a:rPr>
                        <a:t>Tanvir Ahmad, </a:t>
                      </a:r>
                      <a:r>
                        <a:rPr lang="en-IN" sz="1400" b="0" i="0" u="none" strike="noStrike" kern="1200" dirty="0" err="1">
                          <a:solidFill>
                            <a:schemeClr val="dk1"/>
                          </a:solidFill>
                          <a:effectLst/>
                          <a:latin typeface="+mn-lt"/>
                          <a:ea typeface="+mn-ea"/>
                          <a:cs typeface="+mn-cs"/>
                        </a:rPr>
                        <a:t>Assia</a:t>
                      </a:r>
                      <a:r>
                        <a:rPr lang="en-IN" sz="1400" b="0" i="0" u="none" strike="noStrike" kern="1200" dirty="0">
                          <a:solidFill>
                            <a:schemeClr val="dk1"/>
                          </a:solidFill>
                          <a:effectLst/>
                          <a:latin typeface="+mn-lt"/>
                          <a:ea typeface="+mn-ea"/>
                          <a:cs typeface="+mn-cs"/>
                        </a:rPr>
                        <a:t> Munir</a:t>
                      </a:r>
                      <a:endParaRPr lang="en-IN" sz="1400" b="0" i="0" kern="1200" dirty="0">
                        <a:solidFill>
                          <a:schemeClr val="dk1"/>
                        </a:solidFill>
                        <a:effectLst/>
                        <a:latin typeface="+mn-lt"/>
                        <a:ea typeface="+mn-ea"/>
                        <a:cs typeface="+mn-cs"/>
                      </a:endParaRPr>
                    </a:p>
                    <a:p>
                      <a:endParaRPr lang="en-IN" sz="1400" dirty="0"/>
                    </a:p>
                  </a:txBody>
                  <a:tcPr/>
                </a:tc>
                <a:tc>
                  <a:txBody>
                    <a:bodyPr/>
                    <a:lstStyle/>
                    <a:p>
                      <a:r>
                        <a:rPr lang="en-IN" sz="1400" b="0" i="0" kern="1200" dirty="0">
                          <a:solidFill>
                            <a:schemeClr val="dk1"/>
                          </a:solidFill>
                          <a:effectLst/>
                          <a:latin typeface="+mn-lt"/>
                          <a:ea typeface="+mn-ea"/>
                          <a:cs typeface="+mn-cs"/>
                        </a:rPr>
                        <a:t>20 July 2017</a:t>
                      </a:r>
                      <a:endParaRPr lang="en-IN" sz="1400" dirty="0"/>
                    </a:p>
                  </a:txBody>
                  <a:tcPr/>
                </a:tc>
                <a:tc>
                  <a:txBody>
                    <a:bodyPr/>
                    <a:lstStyle/>
                    <a:p>
                      <a:r>
                        <a:rPr lang="en-US" sz="1400" b="0" i="0" kern="1200" dirty="0">
                          <a:solidFill>
                            <a:schemeClr val="dk1"/>
                          </a:solidFill>
                          <a:effectLst/>
                          <a:latin typeface="+mn-lt"/>
                          <a:ea typeface="+mn-ea"/>
                          <a:cs typeface="+mn-cs"/>
                        </a:rPr>
                        <a:t>survival analysis was used to estimate the survival and mortality rates. Kaplan &amp; Meier [</a:t>
                      </a:r>
                      <a:r>
                        <a:rPr lang="en-US" sz="1400" b="0" i="0" u="sng" kern="1200" dirty="0">
                          <a:solidFill>
                            <a:schemeClr val="dk1"/>
                          </a:solidFill>
                          <a:effectLst/>
                          <a:latin typeface="+mn-lt"/>
                          <a:ea typeface="+mn-ea"/>
                          <a:cs typeface="+mn-cs"/>
                          <a:hlinkClick r:id="rId4"/>
                        </a:rPr>
                        <a:t>5</a:t>
                      </a:r>
                      <a:r>
                        <a:rPr lang="en-US" sz="1400" b="0" i="0" kern="1200" dirty="0">
                          <a:solidFill>
                            <a:schemeClr val="dk1"/>
                          </a:solidFill>
                          <a:effectLst/>
                          <a:latin typeface="+mn-lt"/>
                          <a:ea typeface="+mn-ea"/>
                          <a:cs typeface="+mn-cs"/>
                        </a:rPr>
                        <a:t>] product limit estimator was used to make comparisons between survival rates at different levels explanatory variables. </a:t>
                      </a:r>
                      <a:r>
                        <a:rPr lang="en-IN" sz="1400" dirty="0"/>
                        <a:t>Cox regression was used to model mortality considering age, ejection fraction, serum creatinine, serum sodium, </a:t>
                      </a:r>
                      <a:r>
                        <a:rPr lang="en-IN" sz="1400" dirty="0" err="1"/>
                        <a:t>anemia</a:t>
                      </a:r>
                      <a:r>
                        <a:rPr lang="en-IN" sz="1400" dirty="0"/>
                        <a:t>, platelets, creatinine phosphokinase, blood pressure, gender, diabetes and smoking status as potentially contributing for mortality</a:t>
                      </a:r>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Link: </a:t>
                      </a:r>
                      <a:r>
                        <a:rPr lang="en-IN" sz="1400" b="0" i="0" u="none" strike="noStrike" kern="1200" dirty="0">
                          <a:solidFill>
                            <a:schemeClr val="dk1"/>
                          </a:solidFill>
                          <a:effectLst/>
                          <a:latin typeface="+mn-lt"/>
                          <a:ea typeface="+mn-ea"/>
                          <a:cs typeface="+mn-cs"/>
                          <a:hlinkClick r:id="rId5"/>
                        </a:rPr>
                        <a:t>https://doi.org/10.1371/journal.pone.0181001</a:t>
                      </a:r>
                      <a:endParaRPr lang="en-IN" sz="1400" b="0" i="0" kern="1200" dirty="0">
                        <a:solidFill>
                          <a:schemeClr val="dk1"/>
                        </a:solidFill>
                        <a:effectLst/>
                        <a:latin typeface="+mn-lt"/>
                        <a:ea typeface="+mn-ea"/>
                        <a:cs typeface="+mn-cs"/>
                      </a:endParaRPr>
                    </a:p>
                    <a:p>
                      <a:endParaRPr lang="en-IN" sz="1400" dirty="0"/>
                    </a:p>
                  </a:txBody>
                  <a:tcPr/>
                </a:tc>
                <a:extLst>
                  <a:ext uri="{0D108BD9-81ED-4DB2-BD59-A6C34878D82A}">
                    <a16:rowId xmlns:a16="http://schemas.microsoft.com/office/drawing/2014/main" val="856174051"/>
                  </a:ext>
                </a:extLst>
              </a:tr>
            </a:tbl>
          </a:graphicData>
        </a:graphic>
      </p:graphicFrame>
    </p:spTree>
    <p:extLst>
      <p:ext uri="{BB962C8B-B14F-4D97-AF65-F5344CB8AC3E}">
        <p14:creationId xmlns:p14="http://schemas.microsoft.com/office/powerpoint/2010/main" val="202394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D388-38A5-466E-89BE-27424B6E7C55}"/>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8A9304D1-F600-4EBB-BFB6-406A9C363A9B}"/>
              </a:ext>
            </a:extLst>
          </p:cNvPr>
          <p:cNvGraphicFramePr>
            <a:graphicFrameLocks noGrp="1"/>
          </p:cNvGraphicFramePr>
          <p:nvPr>
            <p:ph idx="1"/>
            <p:extLst>
              <p:ext uri="{D42A27DB-BD31-4B8C-83A1-F6EECF244321}">
                <p14:modId xmlns:p14="http://schemas.microsoft.com/office/powerpoint/2010/main" val="1160871946"/>
              </p:ext>
            </p:extLst>
          </p:nvPr>
        </p:nvGraphicFramePr>
        <p:xfrm>
          <a:off x="981199" y="1858416"/>
          <a:ext cx="10058397" cy="4514952"/>
        </p:xfrm>
        <a:graphic>
          <a:graphicData uri="http://schemas.openxmlformats.org/drawingml/2006/table">
            <a:tbl>
              <a:tblPr firstRow="1" bandRow="1">
                <a:tableStyleId>{5C22544A-7EE6-4342-B048-85BDC9FD1C3A}</a:tableStyleId>
              </a:tblPr>
              <a:tblGrid>
                <a:gridCol w="2223641">
                  <a:extLst>
                    <a:ext uri="{9D8B030D-6E8A-4147-A177-3AD203B41FA5}">
                      <a16:colId xmlns:a16="http://schemas.microsoft.com/office/drawing/2014/main" val="3020513097"/>
                    </a:ext>
                  </a:extLst>
                </a:gridCol>
                <a:gridCol w="1322772">
                  <a:extLst>
                    <a:ext uri="{9D8B030D-6E8A-4147-A177-3AD203B41FA5}">
                      <a16:colId xmlns:a16="http://schemas.microsoft.com/office/drawing/2014/main" val="2894791022"/>
                    </a:ext>
                  </a:extLst>
                </a:gridCol>
                <a:gridCol w="6511984">
                  <a:extLst>
                    <a:ext uri="{9D8B030D-6E8A-4147-A177-3AD203B41FA5}">
                      <a16:colId xmlns:a16="http://schemas.microsoft.com/office/drawing/2014/main" val="4242530708"/>
                    </a:ext>
                  </a:extLst>
                </a:gridCol>
              </a:tblGrid>
              <a:tr h="752479">
                <a:tc>
                  <a:txBody>
                    <a:bodyPr/>
                    <a:lstStyle/>
                    <a:p>
                      <a:r>
                        <a:rPr lang="en-IN" sz="1800" dirty="0"/>
                        <a:t>         Author Name</a:t>
                      </a:r>
                      <a:endParaRPr lang="en-IN" dirty="0"/>
                    </a:p>
                  </a:txBody>
                  <a:tcPr/>
                </a:tc>
                <a:tc>
                  <a:txBody>
                    <a:bodyPr/>
                    <a:lstStyle/>
                    <a:p>
                      <a:r>
                        <a:rPr lang="en-IN" dirty="0"/>
                        <a:t>                       </a:t>
                      </a:r>
                      <a:r>
                        <a:rPr lang="en-IN" sz="1800" dirty="0"/>
                        <a:t>Year</a:t>
                      </a:r>
                      <a:endParaRPr lang="en-IN" dirty="0"/>
                    </a:p>
                  </a:txBody>
                  <a:tcPr/>
                </a:tc>
                <a:tc>
                  <a:txBody>
                    <a:bodyPr/>
                    <a:lstStyle/>
                    <a:p>
                      <a:r>
                        <a:rPr lang="en-IN" sz="1800" dirty="0"/>
                        <a:t>              Technology</a:t>
                      </a:r>
                      <a:endParaRPr lang="en-IN" dirty="0"/>
                    </a:p>
                  </a:txBody>
                  <a:tcPr/>
                </a:tc>
                <a:extLst>
                  <a:ext uri="{0D108BD9-81ED-4DB2-BD59-A6C34878D82A}">
                    <a16:rowId xmlns:a16="http://schemas.microsoft.com/office/drawing/2014/main" val="1119083373"/>
                  </a:ext>
                </a:extLst>
              </a:tr>
              <a:tr h="916524">
                <a:tc>
                  <a:txBody>
                    <a:bodyPr/>
                    <a:lstStyle/>
                    <a:p>
                      <a:r>
                        <a:rPr lang="en-IN" dirty="0"/>
                        <a:t>SENTHILKUMAR MOHAN</a:t>
                      </a:r>
                    </a:p>
                  </a:txBody>
                  <a:tcPr/>
                </a:tc>
                <a:tc>
                  <a:txBody>
                    <a:bodyPr/>
                    <a:lstStyle/>
                    <a:p>
                      <a:r>
                        <a:rPr lang="en-IN" dirty="0"/>
                        <a:t>                      2017</a:t>
                      </a:r>
                    </a:p>
                  </a:txBody>
                  <a:tcPr/>
                </a:tc>
                <a:tc>
                  <a:txBody>
                    <a:bodyPr/>
                    <a:lstStyle/>
                    <a:p>
                      <a:r>
                        <a:rPr lang="en-US" dirty="0"/>
                        <a:t>In this paper, we propose a novel method that aims at finding significant features by applying machine learning techniques resulting in improving the accuracy in the prediction of cardiovascular disease. The prediction model is introduced with different combinations of features, and several known classification techniques. We produce an enhanced performance level with accuracy level of 88.7% through the prediction model for heart disease with Hybrid Random Forest with Linear Model (HRFLM).</a:t>
                      </a:r>
                      <a:endParaRPr lang="en-IN" dirty="0"/>
                    </a:p>
                  </a:txBody>
                  <a:tcPr/>
                </a:tc>
                <a:extLst>
                  <a:ext uri="{0D108BD9-81ED-4DB2-BD59-A6C34878D82A}">
                    <a16:rowId xmlns:a16="http://schemas.microsoft.com/office/drawing/2014/main" val="151534134"/>
                  </a:ext>
                </a:extLst>
              </a:tr>
              <a:tr h="1202153">
                <a:tc>
                  <a:txBody>
                    <a:bodyPr/>
                    <a:lstStyle/>
                    <a:p>
                      <a:r>
                        <a:rPr lang="en-IN" dirty="0"/>
                        <a:t>A. J. </a:t>
                      </a:r>
                      <a:r>
                        <a:rPr lang="en-IN" dirty="0" err="1"/>
                        <a:t>Aljaaf</a:t>
                      </a:r>
                      <a:endParaRPr lang="en-IN" dirty="0"/>
                    </a:p>
                    <a:p>
                      <a:r>
                        <a:rPr lang="en-IN" dirty="0"/>
                        <a:t>T. Dawson</a:t>
                      </a:r>
                    </a:p>
                  </a:txBody>
                  <a:tcPr/>
                </a:tc>
                <a:tc>
                  <a:txBody>
                    <a:bodyPr/>
                    <a:lstStyle/>
                    <a:p>
                      <a:r>
                        <a:rPr lang="en-IN" dirty="0"/>
                        <a:t>                      2015</a:t>
                      </a:r>
                    </a:p>
                  </a:txBody>
                  <a:tcPr/>
                </a:tc>
                <a:tc>
                  <a:txBody>
                    <a:bodyPr/>
                    <a:lstStyle/>
                    <a:p>
                      <a:r>
                        <a:rPr lang="en-IN" dirty="0"/>
                        <a:t>Used only Decision Tree Classifier and Data mining method</a:t>
                      </a:r>
                    </a:p>
                    <a:p>
                      <a:r>
                        <a:rPr lang="en-US" dirty="0"/>
                        <a:t>predictive model shows an improvement on existing studies with 86.5% sensitivity, 95.5% specificity, and 86.53% accuracy. </a:t>
                      </a:r>
                      <a:endParaRPr lang="en-IN" dirty="0"/>
                    </a:p>
                  </a:txBody>
                  <a:tcPr/>
                </a:tc>
                <a:extLst>
                  <a:ext uri="{0D108BD9-81ED-4DB2-BD59-A6C34878D82A}">
                    <a16:rowId xmlns:a16="http://schemas.microsoft.com/office/drawing/2014/main" val="3750157757"/>
                  </a:ext>
                </a:extLst>
              </a:tr>
            </a:tbl>
          </a:graphicData>
        </a:graphic>
      </p:graphicFrame>
    </p:spTree>
    <p:extLst>
      <p:ext uri="{BB962C8B-B14F-4D97-AF65-F5344CB8AC3E}">
        <p14:creationId xmlns:p14="http://schemas.microsoft.com/office/powerpoint/2010/main" val="200015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C548A-25E0-417A-9036-298FB05922B8}"/>
              </a:ext>
            </a:extLst>
          </p:cNvPr>
          <p:cNvSpPr>
            <a:spLocks noGrp="1"/>
          </p:cNvSpPr>
          <p:nvPr>
            <p:ph type="title"/>
          </p:nvPr>
        </p:nvSpPr>
        <p:spPr/>
        <p:txBody>
          <a:bodyPr/>
          <a:lstStyle/>
          <a:p>
            <a:r>
              <a:rPr lang="en-IN" dirty="0"/>
              <a:t>Literature Review</a:t>
            </a:r>
          </a:p>
        </p:txBody>
      </p:sp>
      <p:graphicFrame>
        <p:nvGraphicFramePr>
          <p:cNvPr id="4" name="Table 4">
            <a:extLst>
              <a:ext uri="{FF2B5EF4-FFF2-40B4-BE49-F238E27FC236}">
                <a16:creationId xmlns:a16="http://schemas.microsoft.com/office/drawing/2014/main" id="{5D83ED0D-D711-4A91-873B-82816638A3C4}"/>
              </a:ext>
            </a:extLst>
          </p:cNvPr>
          <p:cNvGraphicFramePr>
            <a:graphicFrameLocks noGrp="1"/>
          </p:cNvGraphicFramePr>
          <p:nvPr>
            <p:ph idx="1"/>
            <p:extLst>
              <p:ext uri="{D42A27DB-BD31-4B8C-83A1-F6EECF244321}">
                <p14:modId xmlns:p14="http://schemas.microsoft.com/office/powerpoint/2010/main" val="604143539"/>
              </p:ext>
            </p:extLst>
          </p:nvPr>
        </p:nvGraphicFramePr>
        <p:xfrm>
          <a:off x="1069975" y="2120900"/>
          <a:ext cx="10058397" cy="3173742"/>
        </p:xfrm>
        <a:graphic>
          <a:graphicData uri="http://schemas.openxmlformats.org/drawingml/2006/table">
            <a:tbl>
              <a:tblPr firstRow="1" bandRow="1">
                <a:tableStyleId>{5C22544A-7EE6-4342-B048-85BDC9FD1C3A}</a:tableStyleId>
              </a:tblPr>
              <a:tblGrid>
                <a:gridCol w="2081598">
                  <a:extLst>
                    <a:ext uri="{9D8B030D-6E8A-4147-A177-3AD203B41FA5}">
                      <a16:colId xmlns:a16="http://schemas.microsoft.com/office/drawing/2014/main" val="762256567"/>
                    </a:ext>
                  </a:extLst>
                </a:gridCol>
                <a:gridCol w="1802167">
                  <a:extLst>
                    <a:ext uri="{9D8B030D-6E8A-4147-A177-3AD203B41FA5}">
                      <a16:colId xmlns:a16="http://schemas.microsoft.com/office/drawing/2014/main" val="875031"/>
                    </a:ext>
                  </a:extLst>
                </a:gridCol>
                <a:gridCol w="6174632">
                  <a:extLst>
                    <a:ext uri="{9D8B030D-6E8A-4147-A177-3AD203B41FA5}">
                      <a16:colId xmlns:a16="http://schemas.microsoft.com/office/drawing/2014/main" val="1371624037"/>
                    </a:ext>
                  </a:extLst>
                </a:gridCol>
              </a:tblGrid>
              <a:tr h="613422">
                <a:tc>
                  <a:txBody>
                    <a:bodyPr/>
                    <a:lstStyle/>
                    <a:p>
                      <a:r>
                        <a:rPr lang="en-IN" dirty="0"/>
                        <a:t>    Author</a:t>
                      </a:r>
                    </a:p>
                  </a:txBody>
                  <a:tcPr/>
                </a:tc>
                <a:tc>
                  <a:txBody>
                    <a:bodyPr/>
                    <a:lstStyle/>
                    <a:p>
                      <a:r>
                        <a:rPr lang="en-IN" dirty="0"/>
                        <a:t>         Year</a:t>
                      </a:r>
                    </a:p>
                  </a:txBody>
                  <a:tcPr/>
                </a:tc>
                <a:tc>
                  <a:txBody>
                    <a:bodyPr/>
                    <a:lstStyle/>
                    <a:p>
                      <a:r>
                        <a:rPr lang="en-IN" dirty="0"/>
                        <a:t>                                          Technology</a:t>
                      </a:r>
                    </a:p>
                  </a:txBody>
                  <a:tcPr/>
                </a:tc>
                <a:extLst>
                  <a:ext uri="{0D108BD9-81ED-4DB2-BD59-A6C34878D82A}">
                    <a16:rowId xmlns:a16="http://schemas.microsoft.com/office/drawing/2014/main" val="1279475361"/>
                  </a:ext>
                </a:extLst>
              </a:tr>
              <a:tr h="1704944">
                <a:tc>
                  <a:txBody>
                    <a:bodyPr/>
                    <a:lstStyle/>
                    <a:p>
                      <a:r>
                        <a:rPr lang="en-IN" dirty="0" err="1"/>
                        <a:t>Ashir</a:t>
                      </a:r>
                      <a:r>
                        <a:rPr lang="en-IN" dirty="0"/>
                        <a:t> Javeed, </a:t>
                      </a:r>
                      <a:r>
                        <a:rPr lang="en-IN" dirty="0" err="1"/>
                        <a:t>Sanam</a:t>
                      </a:r>
                      <a:r>
                        <a:rPr lang="en-IN" dirty="0"/>
                        <a:t> </a:t>
                      </a:r>
                      <a:r>
                        <a:rPr lang="en-IN" dirty="0" err="1"/>
                        <a:t>Shahla</a:t>
                      </a:r>
                      <a:r>
                        <a:rPr lang="en-IN" dirty="0"/>
                        <a:t> Rizvi</a:t>
                      </a:r>
                    </a:p>
                  </a:txBody>
                  <a:tcPr/>
                </a:tc>
                <a:tc>
                  <a:txBody>
                    <a:bodyPr/>
                    <a:lstStyle/>
                    <a:p>
                      <a:r>
                        <a:rPr lang="en-IN" dirty="0"/>
                        <a:t>26 August 2020</a:t>
                      </a:r>
                    </a:p>
                  </a:txBody>
                  <a:tcPr/>
                </a:tc>
                <a:tc>
                  <a:txBody>
                    <a:bodyPr/>
                    <a:lstStyle/>
                    <a:p>
                      <a:r>
                        <a:rPr lang="en-US" dirty="0"/>
                        <a:t>In this paper they will use ANN and DNN classifier algorithm. From their conclusion 90%best accuracy gives the ANN algorithm. the first component of the system is a feature selection module, while the second component is a predictive model. Feature selection methods use data mining concepts to improve the performance of the machine learning models [27, 28]. the feature selection module uses a search strategy to find out the optimal subset of features.</a:t>
                      </a:r>
                      <a:endParaRPr lang="en-IN" dirty="0"/>
                    </a:p>
                  </a:txBody>
                  <a:tcPr/>
                </a:tc>
                <a:extLst>
                  <a:ext uri="{0D108BD9-81ED-4DB2-BD59-A6C34878D82A}">
                    <a16:rowId xmlns:a16="http://schemas.microsoft.com/office/drawing/2014/main" val="160818555"/>
                  </a:ext>
                </a:extLst>
              </a:tr>
            </a:tbl>
          </a:graphicData>
        </a:graphic>
      </p:graphicFrame>
    </p:spTree>
    <p:extLst>
      <p:ext uri="{BB962C8B-B14F-4D97-AF65-F5344CB8AC3E}">
        <p14:creationId xmlns:p14="http://schemas.microsoft.com/office/powerpoint/2010/main" val="100293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0970-F95A-4B8A-8D00-1A89379AA19F}"/>
              </a:ext>
            </a:extLst>
          </p:cNvPr>
          <p:cNvSpPr>
            <a:spLocks noGrp="1"/>
          </p:cNvSpPr>
          <p:nvPr>
            <p:ph type="title"/>
          </p:nvPr>
        </p:nvSpPr>
        <p:spPr/>
        <p:txBody>
          <a:bodyPr/>
          <a:lstStyle/>
          <a:p>
            <a:r>
              <a:rPr lang="en-IN" dirty="0"/>
              <a:t>Architectural Diagram</a:t>
            </a:r>
          </a:p>
        </p:txBody>
      </p:sp>
      <p:pic>
        <p:nvPicPr>
          <p:cNvPr id="1026" name="Picture 2" descr="Architecture of the cardiovascular disease prediction | Download Scientific  Diagram">
            <a:extLst>
              <a:ext uri="{FF2B5EF4-FFF2-40B4-BE49-F238E27FC236}">
                <a16:creationId xmlns:a16="http://schemas.microsoft.com/office/drawing/2014/main" id="{6F24154C-02CF-4366-88D3-F24ACAA625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1143" y="2241873"/>
            <a:ext cx="7424494" cy="36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1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F705-B57C-454E-9F16-F966A641A223}"/>
              </a:ext>
            </a:extLst>
          </p:cNvPr>
          <p:cNvSpPr>
            <a:spLocks noGrp="1"/>
          </p:cNvSpPr>
          <p:nvPr>
            <p:ph type="title"/>
          </p:nvPr>
        </p:nvSpPr>
        <p:spPr/>
        <p:txBody>
          <a:bodyPr/>
          <a:lstStyle/>
          <a:p>
            <a:r>
              <a:rPr lang="en-IN" dirty="0">
                <a:solidFill>
                  <a:schemeClr val="bg1"/>
                </a:solidFill>
              </a:rPr>
              <a:t>Overview of ML Technique</a:t>
            </a:r>
            <a:endParaRPr lang="en-IN" dirty="0"/>
          </a:p>
        </p:txBody>
      </p:sp>
      <p:pic>
        <p:nvPicPr>
          <p:cNvPr id="9" name="Content Placeholder 8">
            <a:extLst>
              <a:ext uri="{FF2B5EF4-FFF2-40B4-BE49-F238E27FC236}">
                <a16:creationId xmlns:a16="http://schemas.microsoft.com/office/drawing/2014/main" id="{CD7D9F01-69D7-4E40-B193-53A4244E8D73}"/>
              </a:ext>
            </a:extLst>
          </p:cNvPr>
          <p:cNvPicPr>
            <a:picLocks noGrp="1" noChangeAspect="1"/>
          </p:cNvPicPr>
          <p:nvPr>
            <p:ph idx="1"/>
          </p:nvPr>
        </p:nvPicPr>
        <p:blipFill>
          <a:blip r:embed="rId2"/>
          <a:stretch>
            <a:fillRect/>
          </a:stretch>
        </p:blipFill>
        <p:spPr>
          <a:xfrm>
            <a:off x="1154097" y="2120899"/>
            <a:ext cx="10058400" cy="4368677"/>
          </a:xfrm>
        </p:spPr>
      </p:pic>
    </p:spTree>
    <p:extLst>
      <p:ext uri="{BB962C8B-B14F-4D97-AF65-F5344CB8AC3E}">
        <p14:creationId xmlns:p14="http://schemas.microsoft.com/office/powerpoint/2010/main" val="450172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1025</TotalTime>
  <Words>1909</Words>
  <Application>Microsoft Office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Algerian</vt:lpstr>
      <vt:lpstr>Bookman Old Style</vt:lpstr>
      <vt:lpstr>Lucida Handwriting</vt:lpstr>
      <vt:lpstr>Monotype Corsiva</vt:lpstr>
      <vt:lpstr>Rockwell</vt:lpstr>
      <vt:lpstr>Rockwell Condensed</vt:lpstr>
      <vt:lpstr>Times New Roman</vt:lpstr>
      <vt:lpstr>Wingdings</vt:lpstr>
      <vt:lpstr>Wood Type</vt:lpstr>
      <vt:lpstr>PowerPoint Presentation</vt:lpstr>
      <vt:lpstr>AGENDA</vt:lpstr>
      <vt:lpstr>Abstract</vt:lpstr>
      <vt:lpstr>introduction</vt:lpstr>
      <vt:lpstr>Literature Review</vt:lpstr>
      <vt:lpstr>Literature Review</vt:lpstr>
      <vt:lpstr>Literature Review</vt:lpstr>
      <vt:lpstr>Architectural Diagram</vt:lpstr>
      <vt:lpstr>Overview of ML Technique</vt:lpstr>
      <vt:lpstr>Dataset &amp; its Explanation</vt:lpstr>
      <vt:lpstr>Method</vt:lpstr>
      <vt:lpstr>method</vt:lpstr>
      <vt:lpstr>method</vt:lpstr>
      <vt:lpstr>method</vt:lpstr>
      <vt:lpstr>advantages</vt:lpstr>
      <vt:lpstr>disadvantages</vt:lpstr>
      <vt:lpstr>Limitations </vt:lpstr>
      <vt:lpstr>Result</vt:lpstr>
      <vt:lpstr>Result</vt:lpstr>
      <vt:lpstr>Result</vt:lpstr>
      <vt:lpstr>Conclusion</vt:lpstr>
      <vt:lpstr>Software required</vt:lpstr>
      <vt:lpstr>Reference </vt:lpstr>
      <vt:lpstr>Reference </vt:lpstr>
      <vt:lpstr>Program outcomes</vt:lpstr>
      <vt:lpstr>Course outcomes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predicter using dt</dc:title>
  <dc:creator>Shrikant</dc:creator>
  <cp:lastModifiedBy>Shrikant</cp:lastModifiedBy>
  <cp:revision>59</cp:revision>
  <dcterms:created xsi:type="dcterms:W3CDTF">2020-09-26T12:34:13Z</dcterms:created>
  <dcterms:modified xsi:type="dcterms:W3CDTF">2020-11-23T04:37:20Z</dcterms:modified>
</cp:coreProperties>
</file>