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64" r:id="rId6"/>
    <p:sldId id="368" r:id="rId7"/>
    <p:sldId id="367" r:id="rId8"/>
    <p:sldId id="369" r:id="rId9"/>
    <p:sldId id="370" r:id="rId10"/>
    <p:sldId id="371" r:id="rId11"/>
    <p:sldId id="372" r:id="rId12"/>
    <p:sldId id="373" r:id="rId13"/>
    <p:sldId id="374" r:id="rId14"/>
    <p:sldId id="3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60" autoAdjust="0"/>
  </p:normalViewPr>
  <p:slideViewPr>
    <p:cSldViewPr snapToGrid="0">
      <p:cViewPr varScale="1">
        <p:scale>
          <a:sx n="79" d="100"/>
          <a:sy n="79" d="100"/>
        </p:scale>
        <p:origin x="85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521037B7-0B77-4858-8A06-EF0B45168204}" type="datetime4">
              <a:rPr lang="en-US" smtClean="0"/>
              <a:t>August 14,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Insurance Premium Prediction</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9E9B205B-3D16-406B-832F-9DE6F7A90FAA}" type="datetime4">
              <a:rPr lang="en-US" smtClean="0"/>
              <a:t>August 14,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Insurance Premium Prediction</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82C2D95B-DB01-4314-A8EE-D745619DC403}" type="datetime4">
              <a:rPr lang="en-US" smtClean="0"/>
              <a:t>August 14,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Insurance Premium Prediction</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623D8FB-19B0-42BD-BF83-DF81DDF038C5}" type="datetime4">
              <a:rPr lang="en-US" smtClean="0"/>
              <a:t>August 14,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Insurance Premium Prediction</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5C72876C-6248-4ADB-838B-53C60DDC4561}" type="datetime4">
              <a:rPr lang="en-US" smtClean="0"/>
              <a:t>August 14,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Insurance Premium Prediction</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53FE87BD-1ACF-4F6C-846C-1D12FD8DFC54}" type="datetime4">
              <a:rPr lang="en-US" smtClean="0"/>
              <a:t>August 14,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Insurance Premium Prediction</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85839D9E-3C73-4101-ACFE-E61044B16DCE}" type="datetime4">
              <a:rPr lang="en-US" smtClean="0"/>
              <a:t>August 14,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Insurance Premium Prediction</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B9F5D809-95E8-453D-A4A5-941D0ABC2778}" type="datetime4">
              <a:rPr lang="en-US" smtClean="0"/>
              <a:t>August 14,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Insurance Premium Prediction</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F0674BD9-5D56-424F-97CB-A67EB7351126}" type="datetime4">
              <a:rPr lang="en-US" smtClean="0"/>
              <a:t>August 14,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Insurance Premium Prediction</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82A72E3C-ED66-4B3A-9441-D336D6504F7F}" type="datetime4">
              <a:rPr lang="en-US" smtClean="0"/>
              <a:t>August 14,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Insurance Premium Prediction</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610284" y="2116182"/>
            <a:ext cx="7402036" cy="1514019"/>
          </a:xfrm>
        </p:spPr>
        <p:txBody>
          <a:bodyPr/>
          <a:lstStyle/>
          <a:p>
            <a:pPr algn="ctr"/>
            <a:r>
              <a:rPr lang="en-US" sz="4800" dirty="0">
                <a:latin typeface="Book Antiqua" panose="02040602050305030304" pitchFamily="18" charset="0"/>
              </a:rPr>
              <a:t>Insurance Premium Prediction</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b="1" dirty="0">
                <a:latin typeface="Book Antiqua" panose="02040602050305030304" pitchFamily="18" charset="0"/>
              </a:rPr>
              <a:t>  Shrikant V Shejwal</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5BA4-6AAF-49E4-B6BC-635A5457E801}"/>
              </a:ext>
            </a:extLst>
          </p:cNvPr>
          <p:cNvSpPr>
            <a:spLocks noGrp="1"/>
          </p:cNvSpPr>
          <p:nvPr>
            <p:ph type="title"/>
          </p:nvPr>
        </p:nvSpPr>
        <p:spPr/>
        <p:txBody>
          <a:bodyPr>
            <a:normAutofit fontScale="90000"/>
          </a:bodyPr>
          <a:lstStyle/>
          <a:p>
            <a:r>
              <a:rPr lang="en-IN" dirty="0">
                <a:latin typeface="Book Antiqua" panose="02040602050305030304" pitchFamily="18" charset="0"/>
              </a:rPr>
              <a:t>Actual vs Predicted</a:t>
            </a:r>
          </a:p>
        </p:txBody>
      </p:sp>
      <p:sp>
        <p:nvSpPr>
          <p:cNvPr id="13" name="Date Placeholder 12">
            <a:extLst>
              <a:ext uri="{FF2B5EF4-FFF2-40B4-BE49-F238E27FC236}">
                <a16:creationId xmlns:a16="http://schemas.microsoft.com/office/drawing/2014/main" id="{4F169AF6-F37D-4906-8BF6-5022B8618A51}"/>
              </a:ext>
            </a:extLst>
          </p:cNvPr>
          <p:cNvSpPr>
            <a:spLocks noGrp="1"/>
          </p:cNvSpPr>
          <p:nvPr>
            <p:ph type="dt" sz="half" idx="21"/>
          </p:nvPr>
        </p:nvSpPr>
        <p:spPr>
          <a:xfrm>
            <a:off x="4214130" y="6332220"/>
            <a:ext cx="1745250" cy="247651"/>
          </a:xfrm>
        </p:spPr>
        <p:txBody>
          <a:bodyPr/>
          <a:lstStyle/>
          <a:p>
            <a:fld id="{82C2D95B-DB01-4314-A8EE-D745619DC403}" type="datetime4">
              <a:rPr lang="en-US" smtClean="0"/>
              <a:t>August 14, 2021</a:t>
            </a:fld>
            <a:endParaRPr lang="en-US" dirty="0">
              <a:latin typeface="+mn-lt"/>
            </a:endParaRPr>
          </a:p>
        </p:txBody>
      </p:sp>
      <p:sp>
        <p:nvSpPr>
          <p:cNvPr id="14" name="Footer Placeholder 13">
            <a:extLst>
              <a:ext uri="{FF2B5EF4-FFF2-40B4-BE49-F238E27FC236}">
                <a16:creationId xmlns:a16="http://schemas.microsoft.com/office/drawing/2014/main" id="{3445B21F-1350-4156-B273-42CCBC50BD53}"/>
              </a:ext>
            </a:extLst>
          </p:cNvPr>
          <p:cNvSpPr>
            <a:spLocks noGrp="1"/>
          </p:cNvSpPr>
          <p:nvPr>
            <p:ph type="ftr" sz="quarter" idx="22"/>
          </p:nvPr>
        </p:nvSpPr>
        <p:spPr>
          <a:xfrm>
            <a:off x="1494790" y="6332220"/>
            <a:ext cx="2211448" cy="247651"/>
          </a:xfrm>
        </p:spPr>
        <p:txBody>
          <a:bodyPr/>
          <a:lstStyle/>
          <a:p>
            <a:r>
              <a:rPr lang="en-US" dirty="0"/>
              <a:t>Insurance Premium Prediction</a:t>
            </a:r>
            <a:endParaRPr lang="en-US" b="0" dirty="0"/>
          </a:p>
        </p:txBody>
      </p:sp>
      <p:sp>
        <p:nvSpPr>
          <p:cNvPr id="15" name="Slide Number Placeholder 14">
            <a:extLst>
              <a:ext uri="{FF2B5EF4-FFF2-40B4-BE49-F238E27FC236}">
                <a16:creationId xmlns:a16="http://schemas.microsoft.com/office/drawing/2014/main" id="{CE8E6120-A193-4344-8086-B9CE76DD6587}"/>
              </a:ext>
            </a:extLst>
          </p:cNvPr>
          <p:cNvSpPr>
            <a:spLocks noGrp="1"/>
          </p:cNvSpPr>
          <p:nvPr>
            <p:ph type="sldNum" sz="quarter" idx="23"/>
          </p:nvPr>
        </p:nvSpPr>
        <p:spPr/>
        <p:txBody>
          <a:bodyPr/>
          <a:lstStyle/>
          <a:p>
            <a:fld id="{294A09A9-5501-47C1-A89A-A340965A2BE2}" type="slidenum">
              <a:rPr lang="en-US" smtClean="0"/>
              <a:pPr/>
              <a:t>10</a:t>
            </a:fld>
            <a:endParaRPr lang="en-US" dirty="0">
              <a:latin typeface="+mn-lt"/>
            </a:endParaRPr>
          </a:p>
        </p:txBody>
      </p:sp>
      <p:pic>
        <p:nvPicPr>
          <p:cNvPr id="17" name="Picture 16">
            <a:extLst>
              <a:ext uri="{FF2B5EF4-FFF2-40B4-BE49-F238E27FC236}">
                <a16:creationId xmlns:a16="http://schemas.microsoft.com/office/drawing/2014/main" id="{232939BE-95E9-41B2-ADB9-5FD9E48B55AC}"/>
              </a:ext>
            </a:extLst>
          </p:cNvPr>
          <p:cNvPicPr>
            <a:picLocks noChangeAspect="1"/>
          </p:cNvPicPr>
          <p:nvPr/>
        </p:nvPicPr>
        <p:blipFill rotWithShape="1">
          <a:blip r:embed="rId2">
            <a:extLst>
              <a:ext uri="{28A0092B-C50C-407E-A947-70E740481C1C}">
                <a14:useLocalDpi xmlns:a14="http://schemas.microsoft.com/office/drawing/2010/main" val="0"/>
              </a:ext>
            </a:extLst>
          </a:blip>
          <a:srcRect l="19229" t="34751" r="50000" b="17589"/>
          <a:stretch/>
        </p:blipFill>
        <p:spPr>
          <a:xfrm>
            <a:off x="2344365" y="2091435"/>
            <a:ext cx="5272391" cy="3887501"/>
          </a:xfrm>
          <a:prstGeom prst="rect">
            <a:avLst/>
          </a:prstGeom>
        </p:spPr>
      </p:pic>
    </p:spTree>
    <p:extLst>
      <p:ext uri="{BB962C8B-B14F-4D97-AF65-F5344CB8AC3E}">
        <p14:creationId xmlns:p14="http://schemas.microsoft.com/office/powerpoint/2010/main" val="329834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latin typeface="Book Antiqua" panose="02040602050305030304" pitchFamily="18" charset="0"/>
              </a:rPr>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7110112" y="3613724"/>
            <a:ext cx="4914900" cy="588795"/>
          </a:xfrm>
        </p:spPr>
        <p:txBody>
          <a:bodyPr/>
          <a:lstStyle/>
          <a:p>
            <a:r>
              <a:rPr lang="en-US" b="1" dirty="0">
                <a:latin typeface="Book Antiqua" panose="02040602050305030304" pitchFamily="18" charset="0"/>
              </a:rPr>
              <a:t>Shrikant V Shejwal</a:t>
            </a:r>
          </a:p>
          <a:p>
            <a:endParaRPr lang="en-US" dirty="0">
              <a:latin typeface="Book Antiqua" panose="02040602050305030304" pitchFamily="18" charset="0"/>
            </a:endParaRP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latin typeface="Book Antiqua" panose="02040602050305030304" pitchFamily="18" charset="0"/>
              </a:rPr>
              <a:t>Objective</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latin typeface="Book Antiqua" panose="02040602050305030304" pitchFamily="18" charset="0"/>
              </a:rPr>
              <a:pPr/>
              <a:t>2</a:t>
            </a:fld>
            <a:endParaRPr lang="en-US" dirty="0">
              <a:latin typeface="Book Antiqua" panose="02040602050305030304" pitchFamily="18" charset="0"/>
            </a:endParaRPr>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89" y="6332221"/>
            <a:ext cx="1976379" cy="183990"/>
          </a:xfrm>
        </p:spPr>
        <p:txBody>
          <a:bodyPr/>
          <a:lstStyle/>
          <a:p>
            <a:r>
              <a:rPr lang="en-US" dirty="0">
                <a:latin typeface="Book Antiqua" panose="02040602050305030304" pitchFamily="18" charset="0"/>
              </a:rPr>
              <a:t>Insurance Premium Prediction</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3879887" y="6332219"/>
            <a:ext cx="1313180" cy="247651"/>
          </a:xfrm>
        </p:spPr>
        <p:txBody>
          <a:bodyPr/>
          <a:lstStyle/>
          <a:p>
            <a:fld id="{7A739405-0316-423B-B6E5-CD61822BFBCD}" type="datetime4">
              <a:rPr lang="en-US" smtClean="0">
                <a:latin typeface="Book Antiqua" panose="02040602050305030304" pitchFamily="18" charset="0"/>
              </a:rPr>
              <a:t>August 14, 2021</a:t>
            </a:fld>
            <a:endParaRPr lang="en-US" dirty="0">
              <a:latin typeface="Book Antiqua" panose="02040602050305030304" pitchFamily="18" charset="0"/>
            </a:endParaRPr>
          </a:p>
        </p:txBody>
      </p:sp>
      <p:sp>
        <p:nvSpPr>
          <p:cNvPr id="17" name="Text Placeholder 16">
            <a:extLst>
              <a:ext uri="{FF2B5EF4-FFF2-40B4-BE49-F238E27FC236}">
                <a16:creationId xmlns:a16="http://schemas.microsoft.com/office/drawing/2014/main" id="{77E76B19-BC59-4306-AF79-A34EF8320D74}"/>
              </a:ext>
            </a:extLst>
          </p:cNvPr>
          <p:cNvSpPr>
            <a:spLocks noGrp="1"/>
          </p:cNvSpPr>
          <p:nvPr>
            <p:ph type="body" sz="quarter" idx="15"/>
          </p:nvPr>
        </p:nvSpPr>
        <p:spPr>
          <a:xfrm>
            <a:off x="952500" y="2361460"/>
            <a:ext cx="9283454" cy="3564781"/>
          </a:xfrm>
        </p:spPr>
        <p:txBody>
          <a:bodyPr/>
          <a:lstStyle/>
          <a:p>
            <a:pPr marL="285750" indent="-285750">
              <a:buFont typeface="Wingdings" panose="05000000000000000000" pitchFamily="2" charset="2"/>
              <a:buChar char="Ø"/>
            </a:pPr>
            <a:r>
              <a:rPr lang="en-US" dirty="0">
                <a:latin typeface="Book Antiqua" panose="02040602050305030304" pitchFamily="18" charset="0"/>
              </a:rPr>
              <a:t>Judicious use of predictive analysis has empowered health insurers to improve their premium pricing accuracy, create customized health insurance plans and services, and build stronger customer relationships.</a:t>
            </a:r>
          </a:p>
          <a:p>
            <a:pPr marL="285750" indent="-285750">
              <a:buFont typeface="Wingdings" panose="05000000000000000000" pitchFamily="2" charset="2"/>
              <a:buChar char="Ø"/>
            </a:pPr>
            <a:r>
              <a:rPr lang="en-US" dirty="0">
                <a:latin typeface="Book Antiqua" panose="02040602050305030304" pitchFamily="18" charset="0"/>
              </a:rPr>
              <a:t>The main goal of this project is to predict the insurance premiums based on the behavioral data collected from the individuals so that insurance companies can make useful and accurate </a:t>
            </a:r>
            <a:r>
              <a:rPr lang="en-US" sz="1800" dirty="0">
                <a:latin typeface="Book Antiqua" panose="02040602050305030304" pitchFamily="18" charset="0"/>
              </a:rPr>
              <a:t>predictions</a:t>
            </a:r>
            <a:r>
              <a:rPr lang="en-US" dirty="0">
                <a:latin typeface="Book Antiqua" panose="02040602050305030304" pitchFamily="18" charset="0"/>
              </a:rPr>
              <a:t>. </a:t>
            </a:r>
            <a:endParaRPr lang="en-IN" dirty="0">
              <a:latin typeface="Book Antiqua" panose="02040602050305030304" pitchFamily="18" charset="0"/>
            </a:endParaRPr>
          </a:p>
        </p:txBody>
      </p:sp>
    </p:spTree>
    <p:extLst>
      <p:ext uri="{BB962C8B-B14F-4D97-AF65-F5344CB8AC3E}">
        <p14:creationId xmlns:p14="http://schemas.microsoft.com/office/powerpoint/2010/main" val="64384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82BD-257B-437B-B4FC-634203D36631}"/>
              </a:ext>
            </a:extLst>
          </p:cNvPr>
          <p:cNvSpPr>
            <a:spLocks noGrp="1"/>
          </p:cNvSpPr>
          <p:nvPr>
            <p:ph type="title"/>
          </p:nvPr>
        </p:nvSpPr>
        <p:spPr/>
        <p:txBody>
          <a:bodyPr/>
          <a:lstStyle/>
          <a:p>
            <a:r>
              <a:rPr lang="en-IN" dirty="0">
                <a:latin typeface="Book Antiqua" panose="02040602050305030304" pitchFamily="18" charset="0"/>
              </a:rPr>
              <a:t>Architecture</a:t>
            </a:r>
          </a:p>
        </p:txBody>
      </p:sp>
      <p:sp>
        <p:nvSpPr>
          <p:cNvPr id="13" name="Date Placeholder 12">
            <a:extLst>
              <a:ext uri="{FF2B5EF4-FFF2-40B4-BE49-F238E27FC236}">
                <a16:creationId xmlns:a16="http://schemas.microsoft.com/office/drawing/2014/main" id="{9519F0AA-15F1-4A8A-B451-5AA1E369380D}"/>
              </a:ext>
            </a:extLst>
          </p:cNvPr>
          <p:cNvSpPr>
            <a:spLocks noGrp="1"/>
          </p:cNvSpPr>
          <p:nvPr>
            <p:ph type="dt" sz="half" idx="21"/>
          </p:nvPr>
        </p:nvSpPr>
        <p:spPr>
          <a:xfrm>
            <a:off x="3879850" y="6329307"/>
            <a:ext cx="1313180" cy="247651"/>
          </a:xfrm>
        </p:spPr>
        <p:txBody>
          <a:bodyPr/>
          <a:lstStyle/>
          <a:p>
            <a:fld id="{372487B0-6570-44E7-8407-892757490118}" type="datetime4">
              <a:rPr lang="en-US" smtClean="0">
                <a:latin typeface="Book Antiqua" panose="02040602050305030304" pitchFamily="18" charset="0"/>
              </a:rPr>
              <a:t>August 14, 2021</a:t>
            </a:fld>
            <a:endParaRPr lang="en-US" dirty="0">
              <a:latin typeface="Book Antiqua" panose="02040602050305030304" pitchFamily="18" charset="0"/>
            </a:endParaRPr>
          </a:p>
        </p:txBody>
      </p:sp>
      <p:sp>
        <p:nvSpPr>
          <p:cNvPr id="14" name="Footer Placeholder 13">
            <a:extLst>
              <a:ext uri="{FF2B5EF4-FFF2-40B4-BE49-F238E27FC236}">
                <a16:creationId xmlns:a16="http://schemas.microsoft.com/office/drawing/2014/main" id="{56C299F1-C20B-40FC-979E-25395FCB683D}"/>
              </a:ext>
            </a:extLst>
          </p:cNvPr>
          <p:cNvSpPr>
            <a:spLocks noGrp="1"/>
          </p:cNvSpPr>
          <p:nvPr>
            <p:ph type="ftr" sz="quarter" idx="22"/>
          </p:nvPr>
        </p:nvSpPr>
        <p:spPr>
          <a:xfrm>
            <a:off x="1494790" y="6332221"/>
            <a:ext cx="2162810" cy="244738"/>
          </a:xfrm>
        </p:spPr>
        <p:txBody>
          <a:bodyPr/>
          <a:lstStyle/>
          <a:p>
            <a:r>
              <a:rPr lang="en-US" dirty="0">
                <a:latin typeface="Book Antiqua" panose="02040602050305030304" pitchFamily="18" charset="0"/>
              </a:rPr>
              <a:t>Insurance Premium Prediction</a:t>
            </a:r>
            <a:endParaRPr lang="en-US" b="0" dirty="0">
              <a:latin typeface="Book Antiqua" panose="02040602050305030304" pitchFamily="18" charset="0"/>
            </a:endParaRPr>
          </a:p>
        </p:txBody>
      </p:sp>
      <p:sp>
        <p:nvSpPr>
          <p:cNvPr id="15" name="Slide Number Placeholder 14">
            <a:extLst>
              <a:ext uri="{FF2B5EF4-FFF2-40B4-BE49-F238E27FC236}">
                <a16:creationId xmlns:a16="http://schemas.microsoft.com/office/drawing/2014/main" id="{8D93B6E1-3C30-4357-92E9-67F565CA6771}"/>
              </a:ext>
            </a:extLst>
          </p:cNvPr>
          <p:cNvSpPr>
            <a:spLocks noGrp="1"/>
          </p:cNvSpPr>
          <p:nvPr>
            <p:ph type="sldNum" sz="quarter" idx="23"/>
          </p:nvPr>
        </p:nvSpPr>
        <p:spPr/>
        <p:txBody>
          <a:bodyPr/>
          <a:lstStyle/>
          <a:p>
            <a:fld id="{294A09A9-5501-47C1-A89A-A340965A2BE2}" type="slidenum">
              <a:rPr lang="en-US" smtClean="0">
                <a:latin typeface="Book Antiqua" panose="02040602050305030304" pitchFamily="18" charset="0"/>
              </a:rPr>
              <a:pPr/>
              <a:t>3</a:t>
            </a:fld>
            <a:endParaRPr lang="en-US" dirty="0">
              <a:latin typeface="Book Antiqua" panose="02040602050305030304" pitchFamily="18" charset="0"/>
            </a:endParaRPr>
          </a:p>
        </p:txBody>
      </p:sp>
      <p:pic>
        <p:nvPicPr>
          <p:cNvPr id="16" name="Picture 15" descr="machine+learning+flask cheap buy online">
            <a:extLst>
              <a:ext uri="{FF2B5EF4-FFF2-40B4-BE49-F238E27FC236}">
                <a16:creationId xmlns:a16="http://schemas.microsoft.com/office/drawing/2014/main" id="{8C227557-6B72-49FE-B772-EC22F0AF6E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56610" y="2188717"/>
            <a:ext cx="5478780" cy="358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585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7AEC-B853-4F5C-B2E4-784B8E329B72}"/>
              </a:ext>
            </a:extLst>
          </p:cNvPr>
          <p:cNvSpPr>
            <a:spLocks noGrp="1"/>
          </p:cNvSpPr>
          <p:nvPr>
            <p:ph type="title"/>
          </p:nvPr>
        </p:nvSpPr>
        <p:spPr/>
        <p:txBody>
          <a:bodyPr/>
          <a:lstStyle/>
          <a:p>
            <a:r>
              <a:rPr lang="en-IN" dirty="0">
                <a:latin typeface="Book Antiqua" panose="02040602050305030304" pitchFamily="18" charset="0"/>
              </a:rPr>
              <a:t>Dataset</a:t>
            </a:r>
          </a:p>
        </p:txBody>
      </p:sp>
      <p:sp>
        <p:nvSpPr>
          <p:cNvPr id="13" name="Date Placeholder 12">
            <a:extLst>
              <a:ext uri="{FF2B5EF4-FFF2-40B4-BE49-F238E27FC236}">
                <a16:creationId xmlns:a16="http://schemas.microsoft.com/office/drawing/2014/main" id="{4037086F-4AA2-40A0-8591-7FB8C6E162F7}"/>
              </a:ext>
            </a:extLst>
          </p:cNvPr>
          <p:cNvSpPr>
            <a:spLocks noGrp="1"/>
          </p:cNvSpPr>
          <p:nvPr>
            <p:ph type="dt" sz="half" idx="21"/>
          </p:nvPr>
        </p:nvSpPr>
        <p:spPr>
          <a:xfrm>
            <a:off x="4402631" y="6332220"/>
            <a:ext cx="1313180" cy="247651"/>
          </a:xfrm>
        </p:spPr>
        <p:txBody>
          <a:bodyPr/>
          <a:lstStyle/>
          <a:p>
            <a:fld id="{E408594E-5489-4118-9A1B-5A7E45E00BD6}" type="datetime4">
              <a:rPr lang="en-US" smtClean="0">
                <a:latin typeface="Book Antiqua" panose="02040602050305030304" pitchFamily="18" charset="0"/>
              </a:rPr>
              <a:t>August 14, 2021</a:t>
            </a:fld>
            <a:endParaRPr lang="en-US" dirty="0">
              <a:latin typeface="Book Antiqua" panose="02040602050305030304" pitchFamily="18" charset="0"/>
            </a:endParaRPr>
          </a:p>
        </p:txBody>
      </p:sp>
      <p:sp>
        <p:nvSpPr>
          <p:cNvPr id="14" name="Footer Placeholder 13">
            <a:extLst>
              <a:ext uri="{FF2B5EF4-FFF2-40B4-BE49-F238E27FC236}">
                <a16:creationId xmlns:a16="http://schemas.microsoft.com/office/drawing/2014/main" id="{06E8E173-73D5-4A2E-B234-03430288CFEB}"/>
              </a:ext>
            </a:extLst>
          </p:cNvPr>
          <p:cNvSpPr>
            <a:spLocks noGrp="1"/>
          </p:cNvSpPr>
          <p:nvPr>
            <p:ph type="ftr" sz="quarter" idx="22"/>
          </p:nvPr>
        </p:nvSpPr>
        <p:spPr>
          <a:xfrm>
            <a:off x="1494790" y="6332220"/>
            <a:ext cx="2094716" cy="247651"/>
          </a:xfrm>
        </p:spPr>
        <p:txBody>
          <a:bodyPr/>
          <a:lstStyle/>
          <a:p>
            <a:r>
              <a:rPr lang="en-US" dirty="0">
                <a:latin typeface="Book Antiqua" panose="02040602050305030304" pitchFamily="18" charset="0"/>
              </a:rPr>
              <a:t>Insurance Premium Prediction</a:t>
            </a:r>
            <a:endParaRPr lang="en-US" b="0" dirty="0">
              <a:latin typeface="Book Antiqua" panose="02040602050305030304" pitchFamily="18" charset="0"/>
            </a:endParaRPr>
          </a:p>
        </p:txBody>
      </p:sp>
      <p:sp>
        <p:nvSpPr>
          <p:cNvPr id="15" name="Slide Number Placeholder 14">
            <a:extLst>
              <a:ext uri="{FF2B5EF4-FFF2-40B4-BE49-F238E27FC236}">
                <a16:creationId xmlns:a16="http://schemas.microsoft.com/office/drawing/2014/main" id="{545D67E8-E6C2-4D34-865A-EA627909BE39}"/>
              </a:ext>
            </a:extLst>
          </p:cNvPr>
          <p:cNvSpPr>
            <a:spLocks noGrp="1"/>
          </p:cNvSpPr>
          <p:nvPr>
            <p:ph type="sldNum" sz="quarter" idx="23"/>
          </p:nvPr>
        </p:nvSpPr>
        <p:spPr/>
        <p:txBody>
          <a:bodyPr/>
          <a:lstStyle/>
          <a:p>
            <a:fld id="{294A09A9-5501-47C1-A89A-A340965A2BE2}" type="slidenum">
              <a:rPr lang="en-US" smtClean="0">
                <a:latin typeface="Book Antiqua" panose="02040602050305030304" pitchFamily="18" charset="0"/>
              </a:rPr>
              <a:pPr/>
              <a:t>4</a:t>
            </a:fld>
            <a:endParaRPr lang="en-US" dirty="0">
              <a:latin typeface="Book Antiqua" panose="02040602050305030304" pitchFamily="18" charset="0"/>
            </a:endParaRPr>
          </a:p>
        </p:txBody>
      </p:sp>
      <p:pic>
        <p:nvPicPr>
          <p:cNvPr id="16" name="Picture 15">
            <a:extLst>
              <a:ext uri="{FF2B5EF4-FFF2-40B4-BE49-F238E27FC236}">
                <a16:creationId xmlns:a16="http://schemas.microsoft.com/office/drawing/2014/main" id="{8668658D-876D-4054-B9D6-F516C7DDCD8D}"/>
              </a:ext>
            </a:extLst>
          </p:cNvPr>
          <p:cNvPicPr/>
          <p:nvPr/>
        </p:nvPicPr>
        <p:blipFill rotWithShape="1">
          <a:blip r:embed="rId2">
            <a:extLst>
              <a:ext uri="{28A0092B-C50C-407E-A947-70E740481C1C}">
                <a14:useLocalDpi xmlns:a14="http://schemas.microsoft.com/office/drawing/2010/main" val="0"/>
              </a:ext>
            </a:extLst>
          </a:blip>
          <a:srcRect l="24994" t="29309" r="28340" b="15855"/>
          <a:stretch/>
        </p:blipFill>
        <p:spPr bwMode="auto">
          <a:xfrm>
            <a:off x="2121763" y="2018313"/>
            <a:ext cx="6485027" cy="41960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997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FF5F-B0FA-457B-B162-AEB76F407DCD}"/>
              </a:ext>
            </a:extLst>
          </p:cNvPr>
          <p:cNvSpPr>
            <a:spLocks noGrp="1"/>
          </p:cNvSpPr>
          <p:nvPr>
            <p:ph type="title"/>
          </p:nvPr>
        </p:nvSpPr>
        <p:spPr/>
        <p:txBody>
          <a:bodyPr>
            <a:normAutofit fontScale="90000"/>
          </a:bodyPr>
          <a:lstStyle/>
          <a:p>
            <a:r>
              <a:rPr lang="en-IN" dirty="0">
                <a:latin typeface="Book Antiqua" panose="02040602050305030304" pitchFamily="18" charset="0"/>
              </a:rPr>
              <a:t>Data Analysis Steps</a:t>
            </a:r>
          </a:p>
        </p:txBody>
      </p:sp>
      <p:sp>
        <p:nvSpPr>
          <p:cNvPr id="13" name="Date Placeholder 12">
            <a:extLst>
              <a:ext uri="{FF2B5EF4-FFF2-40B4-BE49-F238E27FC236}">
                <a16:creationId xmlns:a16="http://schemas.microsoft.com/office/drawing/2014/main" id="{91B792C8-1D7C-48DA-BAAF-4EF89A49320A}"/>
              </a:ext>
            </a:extLst>
          </p:cNvPr>
          <p:cNvSpPr>
            <a:spLocks noGrp="1"/>
          </p:cNvSpPr>
          <p:nvPr>
            <p:ph type="dt" sz="half" idx="21"/>
          </p:nvPr>
        </p:nvSpPr>
        <p:spPr>
          <a:xfrm>
            <a:off x="4266444" y="6332219"/>
            <a:ext cx="1313180" cy="247651"/>
          </a:xfrm>
        </p:spPr>
        <p:txBody>
          <a:bodyPr/>
          <a:lstStyle/>
          <a:p>
            <a:fld id="{82C2D95B-DB01-4314-A8EE-D745619DC403}" type="datetime4">
              <a:rPr lang="en-US" smtClean="0">
                <a:latin typeface="Book Antiqua" panose="02040602050305030304" pitchFamily="18" charset="0"/>
              </a:rPr>
              <a:t>August 14, 2021</a:t>
            </a:fld>
            <a:endParaRPr lang="en-US" dirty="0">
              <a:latin typeface="Book Antiqua" panose="02040602050305030304" pitchFamily="18" charset="0"/>
            </a:endParaRPr>
          </a:p>
        </p:txBody>
      </p:sp>
      <p:sp>
        <p:nvSpPr>
          <p:cNvPr id="14" name="Footer Placeholder 13">
            <a:extLst>
              <a:ext uri="{FF2B5EF4-FFF2-40B4-BE49-F238E27FC236}">
                <a16:creationId xmlns:a16="http://schemas.microsoft.com/office/drawing/2014/main" id="{23A80D4E-A968-4A33-9282-EBDEF2E59500}"/>
              </a:ext>
            </a:extLst>
          </p:cNvPr>
          <p:cNvSpPr>
            <a:spLocks noGrp="1"/>
          </p:cNvSpPr>
          <p:nvPr>
            <p:ph type="ftr" sz="quarter" idx="22"/>
          </p:nvPr>
        </p:nvSpPr>
        <p:spPr>
          <a:xfrm>
            <a:off x="1494789" y="6332221"/>
            <a:ext cx="1968257" cy="247650"/>
          </a:xfrm>
        </p:spPr>
        <p:txBody>
          <a:bodyPr/>
          <a:lstStyle/>
          <a:p>
            <a:r>
              <a:rPr lang="en-US" dirty="0">
                <a:latin typeface="Book Antiqua" panose="02040602050305030304" pitchFamily="18" charset="0"/>
              </a:rPr>
              <a:t>Insurance Premium Prediction</a:t>
            </a:r>
            <a:endParaRPr lang="en-US" b="0" dirty="0">
              <a:latin typeface="Book Antiqua" panose="02040602050305030304" pitchFamily="18" charset="0"/>
            </a:endParaRPr>
          </a:p>
        </p:txBody>
      </p:sp>
      <p:sp>
        <p:nvSpPr>
          <p:cNvPr id="15" name="Slide Number Placeholder 14">
            <a:extLst>
              <a:ext uri="{FF2B5EF4-FFF2-40B4-BE49-F238E27FC236}">
                <a16:creationId xmlns:a16="http://schemas.microsoft.com/office/drawing/2014/main" id="{A95DF386-23AB-4865-A242-440EB5A5B12F}"/>
              </a:ext>
            </a:extLst>
          </p:cNvPr>
          <p:cNvSpPr>
            <a:spLocks noGrp="1"/>
          </p:cNvSpPr>
          <p:nvPr>
            <p:ph type="sldNum" sz="quarter" idx="23"/>
          </p:nvPr>
        </p:nvSpPr>
        <p:spPr/>
        <p:txBody>
          <a:bodyPr/>
          <a:lstStyle/>
          <a:p>
            <a:fld id="{294A09A9-5501-47C1-A89A-A340965A2BE2}" type="slidenum">
              <a:rPr lang="en-US" smtClean="0">
                <a:latin typeface="Book Antiqua" panose="02040602050305030304" pitchFamily="18" charset="0"/>
              </a:rPr>
              <a:pPr/>
              <a:t>5</a:t>
            </a:fld>
            <a:endParaRPr lang="en-US" dirty="0">
              <a:latin typeface="Book Antiqua" panose="02040602050305030304" pitchFamily="18" charset="0"/>
            </a:endParaRPr>
          </a:p>
        </p:txBody>
      </p:sp>
      <p:pic>
        <p:nvPicPr>
          <p:cNvPr id="17" name="Picture 16">
            <a:extLst>
              <a:ext uri="{FF2B5EF4-FFF2-40B4-BE49-F238E27FC236}">
                <a16:creationId xmlns:a16="http://schemas.microsoft.com/office/drawing/2014/main" id="{C27E825F-9824-45E9-AEB0-6533FBAA43A8}"/>
              </a:ext>
            </a:extLst>
          </p:cNvPr>
          <p:cNvPicPr>
            <a:picLocks noChangeAspect="1"/>
          </p:cNvPicPr>
          <p:nvPr/>
        </p:nvPicPr>
        <p:blipFill rotWithShape="1">
          <a:blip r:embed="rId2">
            <a:extLst>
              <a:ext uri="{28A0092B-C50C-407E-A947-70E740481C1C}">
                <a14:useLocalDpi xmlns:a14="http://schemas.microsoft.com/office/drawing/2010/main" val="0"/>
              </a:ext>
            </a:extLst>
          </a:blip>
          <a:srcRect l="23217" t="27376" r="31942" b="22553"/>
          <a:stretch/>
        </p:blipFill>
        <p:spPr>
          <a:xfrm>
            <a:off x="1715785" y="2071992"/>
            <a:ext cx="6640274" cy="4170848"/>
          </a:xfrm>
          <a:prstGeom prst="rect">
            <a:avLst/>
          </a:prstGeom>
        </p:spPr>
      </p:pic>
    </p:spTree>
    <p:extLst>
      <p:ext uri="{BB962C8B-B14F-4D97-AF65-F5344CB8AC3E}">
        <p14:creationId xmlns:p14="http://schemas.microsoft.com/office/powerpoint/2010/main" val="390644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AA3D-5700-4795-89B4-DEE7BBB569A1}"/>
              </a:ext>
            </a:extLst>
          </p:cNvPr>
          <p:cNvSpPr>
            <a:spLocks noGrp="1"/>
          </p:cNvSpPr>
          <p:nvPr>
            <p:ph type="title"/>
          </p:nvPr>
        </p:nvSpPr>
        <p:spPr>
          <a:xfrm>
            <a:off x="964022" y="879063"/>
            <a:ext cx="7382309" cy="636501"/>
          </a:xfrm>
        </p:spPr>
        <p:txBody>
          <a:bodyPr>
            <a:normAutofit fontScale="90000"/>
          </a:bodyPr>
          <a:lstStyle/>
          <a:p>
            <a:r>
              <a:rPr lang="en-IN" dirty="0">
                <a:latin typeface="Book Antiqua" panose="02040602050305030304" pitchFamily="18" charset="0"/>
              </a:rPr>
              <a:t>Steps to Predictive Modelling</a:t>
            </a:r>
          </a:p>
        </p:txBody>
      </p:sp>
      <p:sp>
        <p:nvSpPr>
          <p:cNvPr id="13" name="Date Placeholder 12">
            <a:extLst>
              <a:ext uri="{FF2B5EF4-FFF2-40B4-BE49-F238E27FC236}">
                <a16:creationId xmlns:a16="http://schemas.microsoft.com/office/drawing/2014/main" id="{94B51592-7EB1-44C7-84DC-A09FF0A942E8}"/>
              </a:ext>
            </a:extLst>
          </p:cNvPr>
          <p:cNvSpPr>
            <a:spLocks noGrp="1"/>
          </p:cNvSpPr>
          <p:nvPr>
            <p:ph type="dt" sz="half" idx="21"/>
          </p:nvPr>
        </p:nvSpPr>
        <p:spPr>
          <a:xfrm>
            <a:off x="4324809" y="6332220"/>
            <a:ext cx="1313180" cy="247651"/>
          </a:xfrm>
        </p:spPr>
        <p:txBody>
          <a:bodyPr/>
          <a:lstStyle/>
          <a:p>
            <a:fld id="{82C2D95B-DB01-4314-A8EE-D745619DC403}" type="datetime4">
              <a:rPr lang="en-US" smtClean="0">
                <a:latin typeface="Book Antiqua" panose="02040602050305030304" pitchFamily="18" charset="0"/>
              </a:rPr>
              <a:t>August 14, 2021</a:t>
            </a:fld>
            <a:endParaRPr lang="en-US" dirty="0">
              <a:latin typeface="Book Antiqua" panose="02040602050305030304" pitchFamily="18" charset="0"/>
            </a:endParaRPr>
          </a:p>
        </p:txBody>
      </p:sp>
      <p:sp>
        <p:nvSpPr>
          <p:cNvPr id="14" name="Footer Placeholder 13">
            <a:extLst>
              <a:ext uri="{FF2B5EF4-FFF2-40B4-BE49-F238E27FC236}">
                <a16:creationId xmlns:a16="http://schemas.microsoft.com/office/drawing/2014/main" id="{9C16A813-7D5C-4458-A665-1834B03DB503}"/>
              </a:ext>
            </a:extLst>
          </p:cNvPr>
          <p:cNvSpPr>
            <a:spLocks noGrp="1"/>
          </p:cNvSpPr>
          <p:nvPr>
            <p:ph type="ftr" sz="quarter" idx="22"/>
          </p:nvPr>
        </p:nvSpPr>
        <p:spPr>
          <a:xfrm>
            <a:off x="1494790" y="6332220"/>
            <a:ext cx="1997440" cy="247651"/>
          </a:xfrm>
        </p:spPr>
        <p:txBody>
          <a:bodyPr/>
          <a:lstStyle/>
          <a:p>
            <a:r>
              <a:rPr lang="en-US" dirty="0">
                <a:latin typeface="Book Antiqua" panose="02040602050305030304" pitchFamily="18" charset="0"/>
              </a:rPr>
              <a:t>Insurance Premium Prediction</a:t>
            </a:r>
            <a:endParaRPr lang="en-US" b="0" dirty="0">
              <a:latin typeface="Book Antiqua" panose="02040602050305030304" pitchFamily="18" charset="0"/>
            </a:endParaRPr>
          </a:p>
        </p:txBody>
      </p:sp>
      <p:sp>
        <p:nvSpPr>
          <p:cNvPr id="15" name="Slide Number Placeholder 14">
            <a:extLst>
              <a:ext uri="{FF2B5EF4-FFF2-40B4-BE49-F238E27FC236}">
                <a16:creationId xmlns:a16="http://schemas.microsoft.com/office/drawing/2014/main" id="{4B8631FF-1A7B-4F2B-BDF3-0F3FFF64976D}"/>
              </a:ext>
            </a:extLst>
          </p:cNvPr>
          <p:cNvSpPr>
            <a:spLocks noGrp="1"/>
          </p:cNvSpPr>
          <p:nvPr>
            <p:ph type="sldNum" sz="quarter" idx="23"/>
          </p:nvPr>
        </p:nvSpPr>
        <p:spPr/>
        <p:txBody>
          <a:bodyPr/>
          <a:lstStyle/>
          <a:p>
            <a:fld id="{294A09A9-5501-47C1-A89A-A340965A2BE2}" type="slidenum">
              <a:rPr lang="en-US" smtClean="0">
                <a:latin typeface="Book Antiqua" panose="02040602050305030304" pitchFamily="18" charset="0"/>
              </a:rPr>
              <a:pPr/>
              <a:t>6</a:t>
            </a:fld>
            <a:endParaRPr lang="en-US" dirty="0">
              <a:latin typeface="Book Antiqua" panose="02040602050305030304" pitchFamily="18" charset="0"/>
            </a:endParaRPr>
          </a:p>
        </p:txBody>
      </p:sp>
      <p:pic>
        <p:nvPicPr>
          <p:cNvPr id="17" name="Picture 16">
            <a:extLst>
              <a:ext uri="{FF2B5EF4-FFF2-40B4-BE49-F238E27FC236}">
                <a16:creationId xmlns:a16="http://schemas.microsoft.com/office/drawing/2014/main" id="{2A05A9DF-DAE7-473F-B413-E04F60B348DA}"/>
              </a:ext>
            </a:extLst>
          </p:cNvPr>
          <p:cNvPicPr/>
          <p:nvPr/>
        </p:nvPicPr>
        <p:blipFill rotWithShape="1">
          <a:blip r:embed="rId2">
            <a:extLst>
              <a:ext uri="{28A0092B-C50C-407E-A947-70E740481C1C}">
                <a14:useLocalDpi xmlns:a14="http://schemas.microsoft.com/office/drawing/2010/main" val="0"/>
              </a:ext>
            </a:extLst>
          </a:blip>
          <a:srcRect l="14358" t="29319" r="11456" b="10227"/>
          <a:stretch/>
        </p:blipFill>
        <p:spPr bwMode="auto">
          <a:xfrm>
            <a:off x="2239495" y="2264109"/>
            <a:ext cx="7167150" cy="368922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4752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267D-DEE8-4557-8464-18C5E4144629}"/>
              </a:ext>
            </a:extLst>
          </p:cNvPr>
          <p:cNvSpPr>
            <a:spLocks noGrp="1"/>
          </p:cNvSpPr>
          <p:nvPr>
            <p:ph type="title"/>
          </p:nvPr>
        </p:nvSpPr>
        <p:spPr>
          <a:xfrm>
            <a:off x="964023" y="879063"/>
            <a:ext cx="7401764" cy="610863"/>
          </a:xfrm>
        </p:spPr>
        <p:txBody>
          <a:bodyPr>
            <a:normAutofit fontScale="90000"/>
          </a:bodyPr>
          <a:lstStyle/>
          <a:p>
            <a:r>
              <a:rPr lang="en-IN" dirty="0">
                <a:latin typeface="Book Antiqua" panose="02040602050305030304" pitchFamily="18" charset="0"/>
              </a:rPr>
              <a:t>Gradient Boosting Regression</a:t>
            </a:r>
          </a:p>
        </p:txBody>
      </p:sp>
      <p:sp>
        <p:nvSpPr>
          <p:cNvPr id="13" name="Date Placeholder 12">
            <a:extLst>
              <a:ext uri="{FF2B5EF4-FFF2-40B4-BE49-F238E27FC236}">
                <a16:creationId xmlns:a16="http://schemas.microsoft.com/office/drawing/2014/main" id="{02A7CFD4-D84D-47E1-9068-5FD8DCF2D894}"/>
              </a:ext>
            </a:extLst>
          </p:cNvPr>
          <p:cNvSpPr>
            <a:spLocks noGrp="1"/>
          </p:cNvSpPr>
          <p:nvPr>
            <p:ph type="dt" sz="half" idx="21"/>
          </p:nvPr>
        </p:nvSpPr>
        <p:spPr>
          <a:xfrm>
            <a:off x="4782820" y="6332220"/>
            <a:ext cx="1313180" cy="247651"/>
          </a:xfrm>
        </p:spPr>
        <p:txBody>
          <a:bodyPr/>
          <a:lstStyle/>
          <a:p>
            <a:fld id="{82C2D95B-DB01-4314-A8EE-D745619DC403}" type="datetime4">
              <a:rPr lang="en-US" smtClean="0">
                <a:latin typeface="Book Antiqua" panose="02040602050305030304" pitchFamily="18" charset="0"/>
              </a:rPr>
              <a:t>August 14, 2021</a:t>
            </a:fld>
            <a:endParaRPr lang="en-US" dirty="0">
              <a:latin typeface="Book Antiqua" panose="02040602050305030304" pitchFamily="18" charset="0"/>
            </a:endParaRPr>
          </a:p>
        </p:txBody>
      </p:sp>
      <p:sp>
        <p:nvSpPr>
          <p:cNvPr id="14" name="Footer Placeholder 13">
            <a:extLst>
              <a:ext uri="{FF2B5EF4-FFF2-40B4-BE49-F238E27FC236}">
                <a16:creationId xmlns:a16="http://schemas.microsoft.com/office/drawing/2014/main" id="{A095B0C7-C326-4A25-B441-D9FD6345C9B6}"/>
              </a:ext>
            </a:extLst>
          </p:cNvPr>
          <p:cNvSpPr>
            <a:spLocks noGrp="1"/>
          </p:cNvSpPr>
          <p:nvPr>
            <p:ph type="ftr" sz="quarter" idx="22"/>
          </p:nvPr>
        </p:nvSpPr>
        <p:spPr>
          <a:xfrm>
            <a:off x="1494790" y="6332220"/>
            <a:ext cx="2153082" cy="247651"/>
          </a:xfrm>
        </p:spPr>
        <p:txBody>
          <a:bodyPr/>
          <a:lstStyle/>
          <a:p>
            <a:r>
              <a:rPr lang="en-US" dirty="0">
                <a:latin typeface="Book Antiqua" panose="02040602050305030304" pitchFamily="18" charset="0"/>
              </a:rPr>
              <a:t>Insurance Premium Prediction</a:t>
            </a:r>
            <a:endParaRPr lang="en-US" b="0" dirty="0">
              <a:latin typeface="Book Antiqua" panose="02040602050305030304" pitchFamily="18" charset="0"/>
            </a:endParaRPr>
          </a:p>
        </p:txBody>
      </p:sp>
      <p:sp>
        <p:nvSpPr>
          <p:cNvPr id="15" name="Slide Number Placeholder 14">
            <a:extLst>
              <a:ext uri="{FF2B5EF4-FFF2-40B4-BE49-F238E27FC236}">
                <a16:creationId xmlns:a16="http://schemas.microsoft.com/office/drawing/2014/main" id="{35BCCF2D-425E-4FEB-8C3F-616055F3DDA7}"/>
              </a:ext>
            </a:extLst>
          </p:cNvPr>
          <p:cNvSpPr>
            <a:spLocks noGrp="1"/>
          </p:cNvSpPr>
          <p:nvPr>
            <p:ph type="sldNum" sz="quarter" idx="23"/>
          </p:nvPr>
        </p:nvSpPr>
        <p:spPr/>
        <p:txBody>
          <a:bodyPr/>
          <a:lstStyle/>
          <a:p>
            <a:fld id="{294A09A9-5501-47C1-A89A-A340965A2BE2}" type="slidenum">
              <a:rPr lang="en-US" smtClean="0">
                <a:latin typeface="Book Antiqua" panose="02040602050305030304" pitchFamily="18" charset="0"/>
              </a:rPr>
              <a:pPr/>
              <a:t>7</a:t>
            </a:fld>
            <a:endParaRPr lang="en-US" dirty="0">
              <a:latin typeface="Book Antiqua" panose="02040602050305030304" pitchFamily="18" charset="0"/>
            </a:endParaRPr>
          </a:p>
        </p:txBody>
      </p:sp>
      <p:sp>
        <p:nvSpPr>
          <p:cNvPr id="18" name="TextBox 17">
            <a:extLst>
              <a:ext uri="{FF2B5EF4-FFF2-40B4-BE49-F238E27FC236}">
                <a16:creationId xmlns:a16="http://schemas.microsoft.com/office/drawing/2014/main" id="{052F202E-FDD9-4AB9-A616-97AF0D201CFA}"/>
              </a:ext>
            </a:extLst>
          </p:cNvPr>
          <p:cNvSpPr txBox="1"/>
          <p:nvPr/>
        </p:nvSpPr>
        <p:spPr>
          <a:xfrm>
            <a:off x="971550" y="2431915"/>
            <a:ext cx="8853386" cy="2585323"/>
          </a:xfrm>
          <a:prstGeom prst="rect">
            <a:avLst/>
          </a:prstGeom>
          <a:noFill/>
        </p:spPr>
        <p:txBody>
          <a:bodyPr wrap="square" rtlCol="0">
            <a:spAutoFit/>
          </a:bodyPr>
          <a:lstStyle/>
          <a:p>
            <a:pPr algn="just"/>
            <a:r>
              <a:rPr lang="en-US" dirty="0">
                <a:solidFill>
                  <a:schemeClr val="bg1"/>
                </a:solidFill>
                <a:latin typeface="Book Antiqua" panose="02040602050305030304" pitchFamily="18" charset="0"/>
              </a:rPr>
              <a:t>This algorithm for Boosting Trees came from the application of boosting methods to regression trees. The basic idea behind this is to compute a sequence of simple trees, where each successive tree is built for the prediction residuals of the preceding tree. For predictive models, gradient boosting is considered as one of the most powerful techniques. Gradient boosting involves three elements:</a:t>
            </a:r>
          </a:p>
          <a:p>
            <a:pPr algn="just"/>
            <a:r>
              <a:rPr lang="en-US" dirty="0">
                <a:solidFill>
                  <a:schemeClr val="bg1"/>
                </a:solidFill>
                <a:latin typeface="Book Antiqua" panose="02040602050305030304" pitchFamily="18" charset="0"/>
              </a:rPr>
              <a:t> </a:t>
            </a:r>
          </a:p>
          <a:p>
            <a:pPr marL="342900" indent="-342900" algn="just">
              <a:buAutoNum type="arabicPeriod"/>
            </a:pPr>
            <a:r>
              <a:rPr lang="en-US" dirty="0">
                <a:solidFill>
                  <a:schemeClr val="bg1"/>
                </a:solidFill>
                <a:latin typeface="Book Antiqua" panose="02040602050305030304" pitchFamily="18" charset="0"/>
              </a:rPr>
              <a:t>An optimized loss function. </a:t>
            </a:r>
          </a:p>
          <a:p>
            <a:pPr marL="342900" indent="-342900" algn="just">
              <a:buAutoNum type="arabicPeriod"/>
            </a:pPr>
            <a:r>
              <a:rPr lang="en-US" dirty="0">
                <a:solidFill>
                  <a:schemeClr val="bg1"/>
                </a:solidFill>
                <a:latin typeface="Book Antiqua" panose="02040602050305030304" pitchFamily="18" charset="0"/>
              </a:rPr>
              <a:t>An additive model to add weak learners to minimize the loss function. </a:t>
            </a:r>
          </a:p>
          <a:p>
            <a:pPr marL="342900" indent="-342900" algn="just">
              <a:buAutoNum type="arabicPeriod"/>
            </a:pPr>
            <a:r>
              <a:rPr lang="en-US" dirty="0">
                <a:solidFill>
                  <a:schemeClr val="bg1"/>
                </a:solidFill>
                <a:latin typeface="Book Antiqua" panose="02040602050305030304" pitchFamily="18" charset="0"/>
              </a:rPr>
              <a:t>A weak learner to make predictions</a:t>
            </a:r>
            <a:endParaRPr lang="en-IN"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85484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1D20-FCDA-43AF-B0F6-A167F6EF192D}"/>
              </a:ext>
            </a:extLst>
          </p:cNvPr>
          <p:cNvSpPr>
            <a:spLocks noGrp="1"/>
          </p:cNvSpPr>
          <p:nvPr>
            <p:ph type="title"/>
          </p:nvPr>
        </p:nvSpPr>
        <p:spPr/>
        <p:txBody>
          <a:bodyPr/>
          <a:lstStyle/>
          <a:p>
            <a:r>
              <a:rPr lang="en-IN" dirty="0">
                <a:latin typeface="Book Antiqua" panose="02040602050305030304" pitchFamily="18" charset="0"/>
              </a:rPr>
              <a:t>Training</a:t>
            </a:r>
          </a:p>
        </p:txBody>
      </p:sp>
      <p:sp>
        <p:nvSpPr>
          <p:cNvPr id="7" name="Text Placeholder 6">
            <a:extLst>
              <a:ext uri="{FF2B5EF4-FFF2-40B4-BE49-F238E27FC236}">
                <a16:creationId xmlns:a16="http://schemas.microsoft.com/office/drawing/2014/main" id="{FCD37A98-F69B-4CEE-B792-0131EBF38EBD}"/>
              </a:ext>
            </a:extLst>
          </p:cNvPr>
          <p:cNvSpPr>
            <a:spLocks noGrp="1"/>
          </p:cNvSpPr>
          <p:nvPr>
            <p:ph type="body" sz="quarter" idx="15"/>
          </p:nvPr>
        </p:nvSpPr>
        <p:spPr>
          <a:xfrm>
            <a:off x="952499" y="2305455"/>
            <a:ext cx="8891891" cy="3620786"/>
          </a:xfrm>
        </p:spPr>
        <p:txBody>
          <a:bodyPr/>
          <a:lstStyle/>
          <a:p>
            <a:pPr marL="285750" indent="-285750" algn="just">
              <a:buFont typeface="Wingdings" panose="05000000000000000000" pitchFamily="2" charset="2"/>
              <a:buChar char="Ø"/>
            </a:pPr>
            <a:r>
              <a:rPr lang="en-US" sz="1800" dirty="0">
                <a:latin typeface="Book Antiqua" panose="02040602050305030304" pitchFamily="18" charset="0"/>
              </a:rPr>
              <a:t>Once training data is in a suitable form to feed to the model, the training and testing phase of the model can proceed. During the training phase, the primary concern is the model selection. This involves choosing the best modelling approach for the task, or the best parameter settings for a given model. In fact, the term model selection often refers to both of these processes, as, in many cases, various models were tried first and best performing model (with the best performing parameter settings for each model) was selected.</a:t>
            </a:r>
            <a:endParaRPr lang="en-IN" sz="1800" dirty="0">
              <a:latin typeface="Book Antiqua" panose="02040602050305030304" pitchFamily="18" charset="0"/>
            </a:endParaRPr>
          </a:p>
        </p:txBody>
      </p:sp>
      <p:sp>
        <p:nvSpPr>
          <p:cNvPr id="13" name="Date Placeholder 12">
            <a:extLst>
              <a:ext uri="{FF2B5EF4-FFF2-40B4-BE49-F238E27FC236}">
                <a16:creationId xmlns:a16="http://schemas.microsoft.com/office/drawing/2014/main" id="{9F3988BC-900B-4978-A20E-5C549F99F878}"/>
              </a:ext>
            </a:extLst>
          </p:cNvPr>
          <p:cNvSpPr>
            <a:spLocks noGrp="1"/>
          </p:cNvSpPr>
          <p:nvPr>
            <p:ph type="dt" sz="half" idx="21"/>
          </p:nvPr>
        </p:nvSpPr>
        <p:spPr>
          <a:xfrm>
            <a:off x="4480452" y="6332220"/>
            <a:ext cx="1074042" cy="247651"/>
          </a:xfrm>
        </p:spPr>
        <p:txBody>
          <a:bodyPr/>
          <a:lstStyle/>
          <a:p>
            <a:fld id="{82C2D95B-DB01-4314-A8EE-D745619DC403}" type="datetime4">
              <a:rPr lang="en-US" smtClean="0">
                <a:latin typeface="Book Antiqua" panose="02040602050305030304" pitchFamily="18" charset="0"/>
              </a:rPr>
              <a:t>August 14, 2021</a:t>
            </a:fld>
            <a:endParaRPr lang="en-US" dirty="0">
              <a:latin typeface="Book Antiqua" panose="02040602050305030304" pitchFamily="18" charset="0"/>
            </a:endParaRPr>
          </a:p>
        </p:txBody>
      </p:sp>
      <p:sp>
        <p:nvSpPr>
          <p:cNvPr id="14" name="Footer Placeholder 13">
            <a:extLst>
              <a:ext uri="{FF2B5EF4-FFF2-40B4-BE49-F238E27FC236}">
                <a16:creationId xmlns:a16="http://schemas.microsoft.com/office/drawing/2014/main" id="{9A7A7FB7-49C5-4EBE-BB59-EF43651CF996}"/>
              </a:ext>
            </a:extLst>
          </p:cNvPr>
          <p:cNvSpPr>
            <a:spLocks noGrp="1"/>
          </p:cNvSpPr>
          <p:nvPr>
            <p:ph type="ftr" sz="quarter" idx="22"/>
          </p:nvPr>
        </p:nvSpPr>
        <p:spPr>
          <a:xfrm>
            <a:off x="1494790" y="6332220"/>
            <a:ext cx="1939074" cy="247651"/>
          </a:xfrm>
        </p:spPr>
        <p:txBody>
          <a:bodyPr/>
          <a:lstStyle/>
          <a:p>
            <a:r>
              <a:rPr lang="en-US" dirty="0">
                <a:latin typeface="Book Antiqua" panose="02040602050305030304" pitchFamily="18" charset="0"/>
              </a:rPr>
              <a:t>Insurance Premium Prediction</a:t>
            </a:r>
            <a:endParaRPr lang="en-US" b="0" dirty="0">
              <a:latin typeface="Book Antiqua" panose="02040602050305030304" pitchFamily="18" charset="0"/>
            </a:endParaRPr>
          </a:p>
        </p:txBody>
      </p:sp>
      <p:sp>
        <p:nvSpPr>
          <p:cNvPr id="15" name="Slide Number Placeholder 14">
            <a:extLst>
              <a:ext uri="{FF2B5EF4-FFF2-40B4-BE49-F238E27FC236}">
                <a16:creationId xmlns:a16="http://schemas.microsoft.com/office/drawing/2014/main" id="{47A72014-D4E1-460A-BAC3-23A72CAC981B}"/>
              </a:ext>
            </a:extLst>
          </p:cNvPr>
          <p:cNvSpPr>
            <a:spLocks noGrp="1"/>
          </p:cNvSpPr>
          <p:nvPr>
            <p:ph type="sldNum" sz="quarter" idx="23"/>
          </p:nvPr>
        </p:nvSpPr>
        <p:spPr/>
        <p:txBody>
          <a:bodyPr/>
          <a:lstStyle/>
          <a:p>
            <a:fld id="{294A09A9-5501-47C1-A89A-A340965A2BE2}" type="slidenum">
              <a:rPr lang="en-US" smtClean="0">
                <a:latin typeface="Book Antiqua" panose="02040602050305030304" pitchFamily="18" charset="0"/>
              </a:rPr>
              <a:pPr/>
              <a:t>8</a:t>
            </a:fld>
            <a:endParaRPr lang="en-US" dirty="0">
              <a:latin typeface="Book Antiqua" panose="02040602050305030304" pitchFamily="18" charset="0"/>
            </a:endParaRPr>
          </a:p>
        </p:txBody>
      </p:sp>
    </p:spTree>
    <p:extLst>
      <p:ext uri="{BB962C8B-B14F-4D97-AF65-F5344CB8AC3E}">
        <p14:creationId xmlns:p14="http://schemas.microsoft.com/office/powerpoint/2010/main" val="407375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7A9E-5180-4E7D-BC0D-1F77BE055AF1}"/>
              </a:ext>
            </a:extLst>
          </p:cNvPr>
          <p:cNvSpPr>
            <a:spLocks noGrp="1"/>
          </p:cNvSpPr>
          <p:nvPr>
            <p:ph type="title"/>
          </p:nvPr>
        </p:nvSpPr>
        <p:spPr/>
        <p:txBody>
          <a:bodyPr/>
          <a:lstStyle/>
          <a:p>
            <a:r>
              <a:rPr lang="en-IN" dirty="0">
                <a:latin typeface="Book Antiqua" panose="02040602050305030304" pitchFamily="18" charset="0"/>
              </a:rPr>
              <a:t>Predictions</a:t>
            </a:r>
          </a:p>
        </p:txBody>
      </p:sp>
      <p:sp>
        <p:nvSpPr>
          <p:cNvPr id="3" name="Text Placeholder 2">
            <a:extLst>
              <a:ext uri="{FF2B5EF4-FFF2-40B4-BE49-F238E27FC236}">
                <a16:creationId xmlns:a16="http://schemas.microsoft.com/office/drawing/2014/main" id="{59FD79A5-D9E1-4434-845F-4AF8ECF99720}"/>
              </a:ext>
            </a:extLst>
          </p:cNvPr>
          <p:cNvSpPr>
            <a:spLocks noGrp="1"/>
          </p:cNvSpPr>
          <p:nvPr>
            <p:ph type="body" sz="quarter" idx="10"/>
          </p:nvPr>
        </p:nvSpPr>
        <p:spPr>
          <a:xfrm>
            <a:off x="964022" y="2149809"/>
            <a:ext cx="9026284" cy="3712392"/>
          </a:xfrm>
        </p:spPr>
        <p:txBody>
          <a:bodyPr/>
          <a:lstStyle/>
          <a:p>
            <a:pPr marL="285750" indent="-285750" algn="just">
              <a:buFont typeface="Wingdings" panose="05000000000000000000" pitchFamily="2" charset="2"/>
              <a:buChar char="Ø"/>
            </a:pPr>
            <a:r>
              <a:rPr lang="en-US" sz="1800" dirty="0">
                <a:latin typeface="Book Antiqua" panose="02040602050305030304" pitchFamily="18" charset="0"/>
              </a:rPr>
              <a:t>The model was used to predict the insurance amount which would be spent on their health. </a:t>
            </a:r>
          </a:p>
          <a:p>
            <a:pPr marL="285750" indent="-285750" algn="just">
              <a:buFont typeface="Wingdings" panose="05000000000000000000" pitchFamily="2" charset="2"/>
              <a:buChar char="Ø"/>
            </a:pPr>
            <a:r>
              <a:rPr lang="en-US" sz="1800" dirty="0">
                <a:latin typeface="Book Antiqua" panose="02040602050305030304" pitchFamily="18" charset="0"/>
              </a:rPr>
              <a:t>The model used the relation between the features and the label to predict the amount. </a:t>
            </a:r>
          </a:p>
          <a:p>
            <a:pPr marL="285750" indent="-285750" algn="just">
              <a:buFont typeface="Wingdings" panose="05000000000000000000" pitchFamily="2" charset="2"/>
              <a:buChar char="Ø"/>
            </a:pPr>
            <a:r>
              <a:rPr lang="en-US" sz="1800" dirty="0">
                <a:latin typeface="Book Antiqua" panose="02040602050305030304" pitchFamily="18" charset="0"/>
              </a:rPr>
              <a:t>Accuracy defines the degree of correctness of the predicted value of the insurance amount. </a:t>
            </a:r>
          </a:p>
          <a:p>
            <a:pPr marL="285750" indent="-285750" algn="just">
              <a:buFont typeface="Wingdings" panose="05000000000000000000" pitchFamily="2" charset="2"/>
              <a:buChar char="Ø"/>
            </a:pPr>
            <a:r>
              <a:rPr lang="en-US" sz="1800" dirty="0">
                <a:latin typeface="Book Antiqua" panose="02040602050305030304" pitchFamily="18" charset="0"/>
              </a:rPr>
              <a:t>The model predicted the accuracy of model by using different algorithms, different features and different train test split size. </a:t>
            </a:r>
          </a:p>
          <a:p>
            <a:pPr marL="285750" indent="-285750" algn="just">
              <a:buFont typeface="Wingdings" panose="05000000000000000000" pitchFamily="2" charset="2"/>
              <a:buChar char="Ø"/>
            </a:pPr>
            <a:r>
              <a:rPr lang="en-US" sz="1800" dirty="0">
                <a:latin typeface="Book Antiqua" panose="02040602050305030304" pitchFamily="18" charset="0"/>
              </a:rPr>
              <a:t>The size of the data used for training of data has a huge impact on the accuracy of data. The larger the train size, the better is the accuracy. </a:t>
            </a:r>
          </a:p>
          <a:p>
            <a:pPr marL="285750" indent="-285750" algn="just">
              <a:buFont typeface="Wingdings" panose="05000000000000000000" pitchFamily="2" charset="2"/>
              <a:buChar char="Ø"/>
            </a:pPr>
            <a:r>
              <a:rPr lang="en-US" sz="1800" dirty="0">
                <a:latin typeface="Book Antiqua" panose="02040602050305030304" pitchFamily="18" charset="0"/>
              </a:rPr>
              <a:t>The model predicts the premium amount using multiple algorithms and shows the effect of each attribute on the predicted value. </a:t>
            </a:r>
            <a:endParaRPr lang="en-IN" sz="1800" dirty="0">
              <a:latin typeface="Book Antiqua" panose="02040602050305030304" pitchFamily="18" charset="0"/>
            </a:endParaRPr>
          </a:p>
        </p:txBody>
      </p:sp>
      <p:sp>
        <p:nvSpPr>
          <p:cNvPr id="13" name="Date Placeholder 12">
            <a:extLst>
              <a:ext uri="{FF2B5EF4-FFF2-40B4-BE49-F238E27FC236}">
                <a16:creationId xmlns:a16="http://schemas.microsoft.com/office/drawing/2014/main" id="{A44A71F9-1806-42F0-AC5D-090EEE4BBDD6}"/>
              </a:ext>
            </a:extLst>
          </p:cNvPr>
          <p:cNvSpPr>
            <a:spLocks noGrp="1"/>
          </p:cNvSpPr>
          <p:nvPr>
            <p:ph type="dt" sz="half" idx="21"/>
          </p:nvPr>
        </p:nvSpPr>
        <p:spPr>
          <a:xfrm>
            <a:off x="4451269" y="6332220"/>
            <a:ext cx="1313180" cy="247651"/>
          </a:xfrm>
        </p:spPr>
        <p:txBody>
          <a:bodyPr/>
          <a:lstStyle/>
          <a:p>
            <a:fld id="{82C2D95B-DB01-4314-A8EE-D745619DC403}" type="datetime4">
              <a:rPr lang="en-US" smtClean="0">
                <a:latin typeface="Book Antiqua" panose="02040602050305030304" pitchFamily="18" charset="0"/>
              </a:rPr>
              <a:t>August 14, 2021</a:t>
            </a:fld>
            <a:endParaRPr lang="en-US" dirty="0">
              <a:latin typeface="Book Antiqua" panose="02040602050305030304" pitchFamily="18" charset="0"/>
            </a:endParaRPr>
          </a:p>
        </p:txBody>
      </p:sp>
      <p:sp>
        <p:nvSpPr>
          <p:cNvPr id="14" name="Footer Placeholder 13">
            <a:extLst>
              <a:ext uri="{FF2B5EF4-FFF2-40B4-BE49-F238E27FC236}">
                <a16:creationId xmlns:a16="http://schemas.microsoft.com/office/drawing/2014/main" id="{770A1F77-6335-4778-B374-9CE93D759B8C}"/>
              </a:ext>
            </a:extLst>
          </p:cNvPr>
          <p:cNvSpPr>
            <a:spLocks noGrp="1"/>
          </p:cNvSpPr>
          <p:nvPr>
            <p:ph type="ftr" sz="quarter" idx="22"/>
          </p:nvPr>
        </p:nvSpPr>
        <p:spPr>
          <a:xfrm>
            <a:off x="1494790" y="6332220"/>
            <a:ext cx="1997440" cy="247651"/>
          </a:xfrm>
        </p:spPr>
        <p:txBody>
          <a:bodyPr/>
          <a:lstStyle/>
          <a:p>
            <a:r>
              <a:rPr lang="en-US" dirty="0">
                <a:latin typeface="Book Antiqua" panose="02040602050305030304" pitchFamily="18" charset="0"/>
              </a:rPr>
              <a:t>Insurance Premium Prediction</a:t>
            </a:r>
            <a:endParaRPr lang="en-US" b="0" dirty="0">
              <a:latin typeface="Book Antiqua" panose="02040602050305030304" pitchFamily="18" charset="0"/>
            </a:endParaRPr>
          </a:p>
        </p:txBody>
      </p:sp>
      <p:sp>
        <p:nvSpPr>
          <p:cNvPr id="15" name="Slide Number Placeholder 14">
            <a:extLst>
              <a:ext uri="{FF2B5EF4-FFF2-40B4-BE49-F238E27FC236}">
                <a16:creationId xmlns:a16="http://schemas.microsoft.com/office/drawing/2014/main" id="{B0F7926D-5E20-4ABD-BFBF-53197858B331}"/>
              </a:ext>
            </a:extLst>
          </p:cNvPr>
          <p:cNvSpPr>
            <a:spLocks noGrp="1"/>
          </p:cNvSpPr>
          <p:nvPr>
            <p:ph type="sldNum" sz="quarter" idx="23"/>
          </p:nvPr>
        </p:nvSpPr>
        <p:spPr/>
        <p:txBody>
          <a:bodyPr/>
          <a:lstStyle/>
          <a:p>
            <a:fld id="{294A09A9-5501-47C1-A89A-A340965A2BE2}" type="slidenum">
              <a:rPr lang="en-US" smtClean="0">
                <a:latin typeface="Book Antiqua" panose="02040602050305030304" pitchFamily="18" charset="0"/>
              </a:rPr>
              <a:pPr/>
              <a:t>9</a:t>
            </a:fld>
            <a:endParaRPr lang="en-US" dirty="0">
              <a:latin typeface="Book Antiqua" panose="02040602050305030304" pitchFamily="18" charset="0"/>
            </a:endParaRPr>
          </a:p>
        </p:txBody>
      </p:sp>
    </p:spTree>
    <p:extLst>
      <p:ext uri="{BB962C8B-B14F-4D97-AF65-F5344CB8AC3E}">
        <p14:creationId xmlns:p14="http://schemas.microsoft.com/office/powerpoint/2010/main" val="329041355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65</TotalTime>
  <Words>455</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 Antiqua</vt:lpstr>
      <vt:lpstr>Calibri</vt:lpstr>
      <vt:lpstr>Franklin Gothic Book</vt:lpstr>
      <vt:lpstr>Franklin Gothic Demi</vt:lpstr>
      <vt:lpstr>Wingdings</vt:lpstr>
      <vt:lpstr>Theme1</vt:lpstr>
      <vt:lpstr>Insurance Premium Prediction</vt:lpstr>
      <vt:lpstr>Objective</vt:lpstr>
      <vt:lpstr>Architecture</vt:lpstr>
      <vt:lpstr>Dataset</vt:lpstr>
      <vt:lpstr>Data Analysis Steps</vt:lpstr>
      <vt:lpstr>Steps to Predictive Modelling</vt:lpstr>
      <vt:lpstr>Gradient Boosting Regression</vt:lpstr>
      <vt:lpstr>Training</vt:lpstr>
      <vt:lpstr>Predictions</vt:lpstr>
      <vt:lpstr>Actual vs Predicted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Shrikant</dc:creator>
  <cp:lastModifiedBy>Shrikant</cp:lastModifiedBy>
  <cp:revision>2</cp:revision>
  <dcterms:created xsi:type="dcterms:W3CDTF">2021-08-14T06:16:01Z</dcterms:created>
  <dcterms:modified xsi:type="dcterms:W3CDTF">2021-08-14T07:21:56Z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