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629400"/>
            <a:ext cx="9143280" cy="22788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2" descr=""/>
          <p:cNvPicPr/>
          <p:nvPr/>
        </p:nvPicPr>
        <p:blipFill>
          <a:blip r:embed="rId2"/>
          <a:stretch/>
        </p:blipFill>
        <p:spPr>
          <a:xfrm>
            <a:off x="7947000" y="5911920"/>
            <a:ext cx="1135800" cy="60876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2286000" y="1066680"/>
            <a:ext cx="6476400" cy="1430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Big Data Analytics in </a:t>
            </a:r>
            <a:endParaRPr b="0" lang="en-IN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Energy &amp; Utilities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685800" y="5638680"/>
            <a:ext cx="6552360" cy="1125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Nikita Dange, Sanjiv Sharan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Shriti Datta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11 July, 2020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285840" y="1447920"/>
            <a:ext cx="8643600" cy="18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Capstone Project –DP1812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and Product Profiling</a:t>
            </a: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Model Creation</a:t>
            </a:r>
            <a:br/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 Classification of customers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533520" y="1600200"/>
            <a:ext cx="3580560" cy="2281680"/>
          </a:xfrm>
          <a:prstGeom prst="rect">
            <a:avLst/>
          </a:prstGeom>
          <a:ln w="9360">
            <a:noFill/>
          </a:ln>
        </p:spPr>
      </p:pic>
      <p:pic>
        <p:nvPicPr>
          <p:cNvPr id="110" name="Picture 3" descr=""/>
          <p:cNvPicPr/>
          <p:nvPr/>
        </p:nvPicPr>
        <p:blipFill>
          <a:blip r:embed="rId2"/>
          <a:stretch/>
        </p:blipFill>
        <p:spPr>
          <a:xfrm>
            <a:off x="4648320" y="1600200"/>
            <a:ext cx="3580560" cy="2292840"/>
          </a:xfrm>
          <a:prstGeom prst="rect">
            <a:avLst/>
          </a:prstGeom>
          <a:ln w="9360">
            <a:noFill/>
          </a:ln>
        </p:spPr>
      </p:pic>
      <p:pic>
        <p:nvPicPr>
          <p:cNvPr id="111" name="Picture 4" descr=""/>
          <p:cNvPicPr/>
          <p:nvPr/>
        </p:nvPicPr>
        <p:blipFill>
          <a:blip r:embed="rId3"/>
          <a:stretch/>
        </p:blipFill>
        <p:spPr>
          <a:xfrm>
            <a:off x="533520" y="4191120"/>
            <a:ext cx="3504600" cy="2248920"/>
          </a:xfrm>
          <a:prstGeom prst="rect">
            <a:avLst/>
          </a:prstGeom>
          <a:ln w="9360"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4572000" y="4272840"/>
            <a:ext cx="4214520" cy="2084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 of different classifiers can be combined to improve the classification model. This can be achieved by selecting the customer category as the one indicated by the majority of classifiers.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VotingClassifier method of the sklearn package was used. 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Model Analysis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14" name="Picture 1" descr=""/>
          <p:cNvPicPr/>
          <p:nvPr/>
        </p:nvPicPr>
        <p:blipFill>
          <a:blip r:embed="rId1"/>
          <a:stretch/>
        </p:blipFill>
        <p:spPr>
          <a:xfrm>
            <a:off x="685800" y="1905120"/>
            <a:ext cx="2990160" cy="3542760"/>
          </a:xfrm>
          <a:prstGeom prst="rect">
            <a:avLst/>
          </a:prstGeom>
          <a:ln w="9360"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3886200" y="1828800"/>
            <a:ext cx="4571280" cy="255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66760" indent="-180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Quality of the classifier can be improved by combining different classifiers and their respective predictions. </a:t>
            </a:r>
            <a:endParaRPr b="0" lang="en-IN" sz="1800" spc="-1" strike="noStrike">
              <a:latin typeface="Arial"/>
            </a:endParaRPr>
          </a:p>
          <a:p>
            <a:pPr marL="266760" indent="-180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 chose </a:t>
            </a:r>
            <a:r>
              <a:rPr b="0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Random Forest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 </a:t>
            </a:r>
            <a:r>
              <a:rPr b="0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Gradient Boosting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 and </a:t>
            </a:r>
            <a:r>
              <a:rPr b="0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k-Nearest Neighbors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 predictions to improve predictions.</a:t>
            </a:r>
            <a:endParaRPr b="0" lang="en-IN" sz="1800" spc="-1" strike="noStrike">
              <a:latin typeface="Arial"/>
            </a:endParaRPr>
          </a:p>
          <a:p>
            <a:pPr marL="266760" indent="-180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Precision: 75.70 % 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br/>
            <a:r>
              <a:rPr b="0" i="1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Further Optimization Areas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With regards to Machine Learning model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Optimization in keyword generation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 other classification techniques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Exploring other hyper-parameter tuning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With regards to overall functioning and performance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execution time and performance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Comparison of results across R and Python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Apply Deep Learning techniques for better results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More visualization tool to be explored to better user friendly interface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br/>
            <a:r>
              <a:rPr b="0" i="1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Conclusion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Combining multiple classifiers give better accuracy and prediction.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Number of clusters created for product and customers plays an important role in achieving higher performance.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51460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Thank You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Agenda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Overview</a:t>
            </a:r>
            <a:endParaRPr b="0" lang="en-IN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 and Workflow</a:t>
            </a:r>
            <a:endParaRPr b="0" lang="en-IN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Exploration &amp; Processing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Model Implementation and Results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Analysis of Results &amp; Optimization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Deliverables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Next Steps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Appendix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Overview</a:t>
            </a:r>
            <a:endParaRPr b="0" lang="en-IN" sz="4400" spc="-1" strike="noStrike">
              <a:latin typeface="Arial"/>
            </a:endParaRPr>
          </a:p>
        </p:txBody>
      </p:sp>
      <p:graphicFrame>
        <p:nvGraphicFramePr>
          <p:cNvPr id="46" name="Table 2"/>
          <p:cNvGraphicFramePr/>
          <p:nvPr/>
        </p:nvGraphicFramePr>
        <p:xfrm>
          <a:off x="533520" y="1428840"/>
          <a:ext cx="2538000" cy="5000400"/>
        </p:xfrm>
        <a:graphic>
          <a:graphicData uri="http://schemas.openxmlformats.org/drawingml/2006/table">
            <a:tbl>
              <a:tblPr/>
              <a:tblGrid>
                <a:gridCol w="2538000"/>
              </a:tblGrid>
              <a:tr h="40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Objective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592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Perform Customer Analytics on e-commerce data to create solutions which help organization to increase sales by spending less money.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marL="85680" indent="-84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Classifying customers into segments.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85680" indent="-84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Anticipate the purchases that will be made by a new customer.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3"/>
          <p:cNvGraphicFramePr/>
          <p:nvPr/>
        </p:nvGraphicFramePr>
        <p:xfrm>
          <a:off x="3286080" y="1428840"/>
          <a:ext cx="5400000" cy="1274760"/>
        </p:xfrm>
        <a:graphic>
          <a:graphicData uri="http://schemas.openxmlformats.org/drawingml/2006/table">
            <a:tbl>
              <a:tblPr/>
              <a:tblGrid>
                <a:gridCol w="5400000"/>
              </a:tblGrid>
              <a:tr h="387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 Source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Online Retail-ecommerce (UK Retailers)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One Year data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UCI Machine Learning Repository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"/>
          <p:cNvGraphicFramePr/>
          <p:nvPr/>
        </p:nvGraphicFramePr>
        <p:xfrm>
          <a:off x="3286080" y="2824200"/>
          <a:ext cx="5400000" cy="1085400"/>
        </p:xfrm>
        <a:graphic>
          <a:graphicData uri="http://schemas.openxmlformats.org/drawingml/2006/table">
            <a:tbl>
              <a:tblPr/>
              <a:tblGrid>
                <a:gridCol w="5400000"/>
              </a:tblGrid>
              <a:tr h="387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Technology and Software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98040">
                <a:tc>
                  <a:txBody>
                    <a:bodyPr/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Programming Language: Python</a:t>
                      </a:r>
                      <a:endParaRPr b="0" lang="en-IN" sz="20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Version Control: Git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5"/>
          <p:cNvGraphicFramePr/>
          <p:nvPr/>
        </p:nvGraphicFramePr>
        <p:xfrm>
          <a:off x="3276720" y="5393160"/>
          <a:ext cx="5400000" cy="815760"/>
        </p:xfrm>
        <a:graphic>
          <a:graphicData uri="http://schemas.openxmlformats.org/drawingml/2006/table">
            <a:tbl>
              <a:tblPr/>
              <a:tblGrid>
                <a:gridCol w="5400000"/>
              </a:tblGrid>
              <a:tr h="387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Output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28760">
                <a:tc>
                  <a:txBody>
                    <a:bodyPr/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Customer Clustering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Clustering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6"/>
          <p:cNvGraphicFramePr/>
          <p:nvPr/>
        </p:nvGraphicFramePr>
        <p:xfrm>
          <a:off x="3305160" y="4052880"/>
          <a:ext cx="5400000" cy="815760"/>
        </p:xfrm>
        <a:graphic>
          <a:graphicData uri="http://schemas.openxmlformats.org/drawingml/2006/table">
            <a:tbl>
              <a:tblPr/>
              <a:tblGrid>
                <a:gridCol w="5400000"/>
              </a:tblGrid>
              <a:tr h="387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Learnings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28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Understood different classification techniques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Understood text analytics 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Learned different plotting diagrams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 and Workflow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4952880" y="1371600"/>
            <a:ext cx="2285280" cy="456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Extraction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4952880" y="2133720"/>
            <a:ext cx="2285280" cy="456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Exploration Analysis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4952880" y="2819520"/>
            <a:ext cx="2285280" cy="456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Wrangling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4952880" y="3581280"/>
            <a:ext cx="2285280" cy="456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Model Creation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" name="CustomShape 6"/>
          <p:cNvSpPr/>
          <p:nvPr/>
        </p:nvSpPr>
        <p:spPr>
          <a:xfrm>
            <a:off x="4952880" y="4267080"/>
            <a:ext cx="2285280" cy="456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Model Validation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4952880" y="4952880"/>
            <a:ext cx="2285280" cy="456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Model Implementation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7320960" y="4267080"/>
            <a:ext cx="1669680" cy="456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Optimization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" name="CustomShape 9"/>
          <p:cNvSpPr/>
          <p:nvPr/>
        </p:nvSpPr>
        <p:spPr>
          <a:xfrm>
            <a:off x="4952880" y="5715000"/>
            <a:ext cx="2285280" cy="456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Deployment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" name="CustomShape 10"/>
          <p:cNvSpPr/>
          <p:nvPr/>
        </p:nvSpPr>
        <p:spPr>
          <a:xfrm>
            <a:off x="1289520" y="1752480"/>
            <a:ext cx="1452960" cy="61200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" name="CustomShape 11"/>
          <p:cNvSpPr/>
          <p:nvPr/>
        </p:nvSpPr>
        <p:spPr>
          <a:xfrm>
            <a:off x="838080" y="2895480"/>
            <a:ext cx="2361600" cy="45648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Cleaning and Exploration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" name="CustomShape 12"/>
          <p:cNvSpPr/>
          <p:nvPr/>
        </p:nvSpPr>
        <p:spPr>
          <a:xfrm>
            <a:off x="857160" y="4572000"/>
            <a:ext cx="2361600" cy="45648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Classification Models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" name="CustomShape 13"/>
          <p:cNvSpPr/>
          <p:nvPr/>
        </p:nvSpPr>
        <p:spPr>
          <a:xfrm>
            <a:off x="857160" y="5334120"/>
            <a:ext cx="2361600" cy="45648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4" name="CustomShape 14"/>
          <p:cNvSpPr/>
          <p:nvPr/>
        </p:nvSpPr>
        <p:spPr>
          <a:xfrm flipH="1" rot="16200000">
            <a:off x="1752480" y="2628720"/>
            <a:ext cx="52956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15"/>
          <p:cNvSpPr/>
          <p:nvPr/>
        </p:nvSpPr>
        <p:spPr>
          <a:xfrm rot="5400000">
            <a:off x="1791360" y="3581640"/>
            <a:ext cx="45648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16"/>
          <p:cNvSpPr/>
          <p:nvPr/>
        </p:nvSpPr>
        <p:spPr>
          <a:xfrm rot="5400000">
            <a:off x="1886400" y="5181840"/>
            <a:ext cx="30420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17"/>
          <p:cNvSpPr/>
          <p:nvPr/>
        </p:nvSpPr>
        <p:spPr>
          <a:xfrm rot="5400000">
            <a:off x="5944320" y="1981080"/>
            <a:ext cx="30420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18"/>
          <p:cNvSpPr/>
          <p:nvPr/>
        </p:nvSpPr>
        <p:spPr>
          <a:xfrm rot="5400000">
            <a:off x="5982480" y="2705040"/>
            <a:ext cx="22788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19"/>
          <p:cNvSpPr/>
          <p:nvPr/>
        </p:nvSpPr>
        <p:spPr>
          <a:xfrm rot="5400000">
            <a:off x="5944320" y="3429000"/>
            <a:ext cx="30420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20"/>
          <p:cNvSpPr/>
          <p:nvPr/>
        </p:nvSpPr>
        <p:spPr>
          <a:xfrm rot="5400000">
            <a:off x="5982480" y="4152960"/>
            <a:ext cx="22788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21"/>
          <p:cNvSpPr/>
          <p:nvPr/>
        </p:nvSpPr>
        <p:spPr>
          <a:xfrm rot="5400000">
            <a:off x="5982480" y="4838760"/>
            <a:ext cx="22788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22"/>
          <p:cNvSpPr/>
          <p:nvPr/>
        </p:nvSpPr>
        <p:spPr>
          <a:xfrm rot="5400000">
            <a:off x="5944320" y="5562720"/>
            <a:ext cx="30420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23"/>
          <p:cNvSpPr/>
          <p:nvPr/>
        </p:nvSpPr>
        <p:spPr>
          <a:xfrm flipV="1">
            <a:off x="7238880" y="4723560"/>
            <a:ext cx="916560" cy="456480"/>
          </a:xfrm>
          <a:prstGeom prst="bentConnector2">
            <a:avLst/>
          </a:pr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24"/>
          <p:cNvSpPr/>
          <p:nvPr/>
        </p:nvSpPr>
        <p:spPr>
          <a:xfrm flipV="1" rot="16200000">
            <a:off x="7469640" y="3579120"/>
            <a:ext cx="456480" cy="916560"/>
          </a:xfrm>
          <a:prstGeom prst="bentConnector2">
            <a:avLst/>
          </a:pr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25"/>
          <p:cNvSpPr/>
          <p:nvPr/>
        </p:nvSpPr>
        <p:spPr>
          <a:xfrm>
            <a:off x="1027440" y="6172200"/>
            <a:ext cx="1576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6" name="CustomShape 26"/>
          <p:cNvSpPr/>
          <p:nvPr/>
        </p:nvSpPr>
        <p:spPr>
          <a:xfrm>
            <a:off x="5562720" y="6248520"/>
            <a:ext cx="1523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Workflow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Line 27"/>
          <p:cNvSpPr/>
          <p:nvPr/>
        </p:nvSpPr>
        <p:spPr>
          <a:xfrm flipH="1">
            <a:off x="4267080" y="1447560"/>
            <a:ext cx="720" cy="4801320"/>
          </a:xfrm>
          <a:prstGeom prst="line">
            <a:avLst/>
          </a:prstGeom>
          <a:ln w="38160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8"/>
          <p:cNvSpPr/>
          <p:nvPr/>
        </p:nvSpPr>
        <p:spPr>
          <a:xfrm>
            <a:off x="857160" y="3786120"/>
            <a:ext cx="2361600" cy="45648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Visualization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9" name="CustomShape 29"/>
          <p:cNvSpPr/>
          <p:nvPr/>
        </p:nvSpPr>
        <p:spPr>
          <a:xfrm rot="5400000">
            <a:off x="1838880" y="4376160"/>
            <a:ext cx="32364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Data Exploration &amp; Processing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4571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 features present in the dataset. i.e. Invoice No., Stock Code, Description, Quantity, InvoiceDate, UnitPrice, CustomerID, Country.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Analyze significance of all data features and remove unwanted features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Sanity check of the important data (missing values, NA, duplicates, Purchase records)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Assessment of frequency distribution of data and removal of extremes (especially extremely large reviews)</a:t>
            </a:r>
            <a:endParaRPr b="0" lang="en-IN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Country</a:t>
            </a:r>
            <a:endParaRPr b="0" lang="en-IN" sz="1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and Products</a:t>
            </a:r>
            <a:endParaRPr b="0" lang="en-IN" sz="1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Product Categories</a:t>
            </a:r>
            <a:endParaRPr b="0" lang="en-IN" sz="1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Defining product categories</a:t>
            </a:r>
            <a:endParaRPr b="0" lang="en-IN" sz="1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Identifying data for creating a prototype model (relatively uniform distribution across reviews preferred) 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Analysis of cancelled orders and reorders.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Bulk orders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2" name="Picture 1" descr=""/>
          <p:cNvPicPr/>
          <p:nvPr/>
        </p:nvPicPr>
        <p:blipFill>
          <a:blip r:embed="rId1"/>
          <a:stretch/>
        </p:blipFill>
        <p:spPr>
          <a:xfrm>
            <a:off x="4267080" y="3505320"/>
            <a:ext cx="3961800" cy="12186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Data Exploration Charts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0" y="1905120"/>
            <a:ext cx="4080960" cy="2894760"/>
          </a:xfrm>
          <a:prstGeom prst="rect">
            <a:avLst/>
          </a:prstGeom>
          <a:ln w="9360"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152280" y="5105520"/>
            <a:ext cx="3885480" cy="1062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Majority of orders concern relatively large purchases given that ∼65% of purchases give prizes in excess of £ 200.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43000" y="1295280"/>
            <a:ext cx="3567240" cy="36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Distribution of order amounts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7" name="Picture 5" descr=""/>
          <p:cNvPicPr/>
          <p:nvPr/>
        </p:nvPicPr>
        <p:blipFill>
          <a:blip r:embed="rId2"/>
          <a:stretch/>
        </p:blipFill>
        <p:spPr>
          <a:xfrm>
            <a:off x="4495680" y="1676520"/>
            <a:ext cx="4344840" cy="4823640"/>
          </a:xfrm>
          <a:prstGeom prst="rect">
            <a:avLst/>
          </a:prstGeom>
          <a:ln w="9360">
            <a:noFill/>
          </a:ln>
        </p:spPr>
      </p:pic>
      <p:sp>
        <p:nvSpPr>
          <p:cNvPr id="88" name="CustomShape 4"/>
          <p:cNvSpPr/>
          <p:nvPr/>
        </p:nvSpPr>
        <p:spPr>
          <a:xfrm>
            <a:off x="5043600" y="1295280"/>
            <a:ext cx="3567240" cy="36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Distribution of product keywords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6638760" y="4086360"/>
            <a:ext cx="2285280" cy="2342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5680" indent="-849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More than 1400 keywords from 3684 products identified and the most frequent ones appear in more than 200 products</a:t>
            </a:r>
            <a:endParaRPr b="0" lang="en-IN" sz="1600" spc="-1" strike="noStrike">
              <a:latin typeface="Arial"/>
            </a:endParaRPr>
          </a:p>
          <a:p>
            <a:pPr marL="85680" indent="-849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Words appearing more than 13 times have been considered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Data Exploration Charts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4724280" y="1981080"/>
            <a:ext cx="4419000" cy="3683160"/>
          </a:xfrm>
          <a:prstGeom prst="rect">
            <a:avLst/>
          </a:prstGeom>
          <a:ln w="9360"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1037880" y="1447920"/>
            <a:ext cx="2948400" cy="36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Product Cluster Analysis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4800600" y="5867280"/>
            <a:ext cx="2894760" cy="57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Word cloud based keywords from 5 clusters 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94" name="Picture 2" descr=""/>
          <p:cNvPicPr/>
          <p:nvPr/>
        </p:nvPicPr>
        <p:blipFill>
          <a:blip r:embed="rId2"/>
          <a:stretch/>
        </p:blipFill>
        <p:spPr>
          <a:xfrm>
            <a:off x="533520" y="1981080"/>
            <a:ext cx="3824640" cy="3656880"/>
          </a:xfrm>
          <a:prstGeom prst="rect">
            <a:avLst/>
          </a:prstGeom>
          <a:ln w="9360"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6148800" y="1447920"/>
            <a:ext cx="1494360" cy="36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Word Cloud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357120" y="5715000"/>
            <a:ext cx="4214520" cy="862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K-means clustering</a:t>
            </a:r>
            <a:endParaRPr b="0" lang="en-IN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Silhouette scores of each element of the different clusters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Data Exploration Charts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04920" y="1523880"/>
            <a:ext cx="3351960" cy="2279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categories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Formatting data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Grouping products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Splitting of the dataset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Grouping orders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Creating customer categories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encoding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Creating categories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609480" y="3809880"/>
            <a:ext cx="2666160" cy="2525040"/>
          </a:xfrm>
          <a:prstGeom prst="rect">
            <a:avLst/>
          </a:prstGeom>
          <a:ln w="9360"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-85680" y="6248520"/>
            <a:ext cx="4347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Different clusters are indeed disjoint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4214880" y="4643280"/>
            <a:ext cx="4571640" cy="1213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5680" indent="-85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Performed PCA to ensure that the clusters are truly distinct. </a:t>
            </a:r>
            <a:endParaRPr b="0" lang="en-IN" sz="1600" spc="-1" strike="noStrike">
              <a:latin typeface="Arial"/>
            </a:endParaRPr>
          </a:p>
          <a:p>
            <a:pPr lvl="1" marL="85680" indent="-85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100 components are required to explain 90% of the variance of the data.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2"/>
          <a:stretch/>
        </p:blipFill>
        <p:spPr>
          <a:xfrm>
            <a:off x="4000320" y="1500120"/>
            <a:ext cx="4987440" cy="29286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Model Creation</a:t>
            </a:r>
            <a:br/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Classification of customers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04" name="Picture 1" descr=""/>
          <p:cNvPicPr/>
          <p:nvPr/>
        </p:nvPicPr>
        <p:blipFill>
          <a:blip r:embed="rId1"/>
          <a:stretch/>
        </p:blipFill>
        <p:spPr>
          <a:xfrm>
            <a:off x="685800" y="1447920"/>
            <a:ext cx="3239280" cy="2048040"/>
          </a:xfrm>
          <a:prstGeom prst="rect">
            <a:avLst/>
          </a:prstGeom>
          <a:ln w="9360">
            <a:noFill/>
          </a:ln>
        </p:spPr>
      </p:pic>
      <p:pic>
        <p:nvPicPr>
          <p:cNvPr id="105" name="Picture 2" descr=""/>
          <p:cNvPicPr/>
          <p:nvPr/>
        </p:nvPicPr>
        <p:blipFill>
          <a:blip r:embed="rId2"/>
          <a:stretch/>
        </p:blipFill>
        <p:spPr>
          <a:xfrm>
            <a:off x="4876920" y="1447920"/>
            <a:ext cx="3239280" cy="2262600"/>
          </a:xfrm>
          <a:prstGeom prst="rect">
            <a:avLst/>
          </a:prstGeom>
          <a:ln w="9360">
            <a:noFill/>
          </a:ln>
        </p:spPr>
      </p:pic>
      <p:pic>
        <p:nvPicPr>
          <p:cNvPr id="106" name="Picture 3" descr=""/>
          <p:cNvPicPr/>
          <p:nvPr/>
        </p:nvPicPr>
        <p:blipFill>
          <a:blip r:embed="rId3"/>
          <a:stretch/>
        </p:blipFill>
        <p:spPr>
          <a:xfrm>
            <a:off x="685800" y="4114800"/>
            <a:ext cx="3239280" cy="2220480"/>
          </a:xfrm>
          <a:prstGeom prst="rect">
            <a:avLst/>
          </a:prstGeom>
          <a:ln w="9360">
            <a:noFill/>
          </a:ln>
        </p:spPr>
      </p:pic>
      <p:pic>
        <p:nvPicPr>
          <p:cNvPr id="107" name="Picture 4" descr=""/>
          <p:cNvPicPr/>
          <p:nvPr/>
        </p:nvPicPr>
        <p:blipFill>
          <a:blip r:embed="rId4"/>
          <a:stretch/>
        </p:blipFill>
        <p:spPr>
          <a:xfrm>
            <a:off x="4876920" y="4114800"/>
            <a:ext cx="3239280" cy="2228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Aegis Template</Template>
  <TotalTime>8735</TotalTime>
  <Application>LibreOffice/6.0.7.3$Linux_X86_64 LibreOffice_project/00m0$Build-3</Application>
  <Words>523</Words>
  <Paragraphs>113</Paragraphs>
  <Company>Eaton Corp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2019-01-07T11:13:18Z</dcterms:created>
  <dc:creator>Sharan, Sanjiv</dc:creator>
  <dc:description/>
  <dc:language>en-IN</dc:language>
  <cp:lastModifiedBy/>
  <dcterms:modified xsi:type="dcterms:W3CDTF">2020-07-11T16:56:10Z</dcterms:modified>
  <cp:revision>175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Eaton Corp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