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8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057F-5609-427D-B1B3-DDE56E727775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E1FE3-9FF6-4A90-8B34-0DE3C774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5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057F-5609-427D-B1B3-DDE56E727775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E1FE3-9FF6-4A90-8B34-0DE3C774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02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057F-5609-427D-B1B3-DDE56E727775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E1FE3-9FF6-4A90-8B34-0DE3C774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48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057F-5609-427D-B1B3-DDE56E727775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E1FE3-9FF6-4A90-8B34-0DE3C774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22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057F-5609-427D-B1B3-DDE56E727775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E1FE3-9FF6-4A90-8B34-0DE3C774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41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057F-5609-427D-B1B3-DDE56E727775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E1FE3-9FF6-4A90-8B34-0DE3C774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63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057F-5609-427D-B1B3-DDE56E727775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E1FE3-9FF6-4A90-8B34-0DE3C774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4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057F-5609-427D-B1B3-DDE56E727775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E1FE3-9FF6-4A90-8B34-0DE3C774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11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057F-5609-427D-B1B3-DDE56E727775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E1FE3-9FF6-4A90-8B34-0DE3C774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057F-5609-427D-B1B3-DDE56E727775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E1FE3-9FF6-4A90-8B34-0DE3C774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14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057F-5609-427D-B1B3-DDE56E727775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E1FE3-9FF6-4A90-8B34-0DE3C774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23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F057F-5609-427D-B1B3-DDE56E727775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E1FE3-9FF6-4A90-8B34-0DE3C774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60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303520" y="2778442"/>
            <a:ext cx="1422400" cy="113315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Patient</a:t>
            </a:r>
            <a:br>
              <a:rPr lang="en-US" sz="1400" dirty="0" smtClean="0"/>
            </a:br>
            <a:r>
              <a:rPr lang="en-US" sz="1400" dirty="0" err="1" smtClean="0"/>
              <a:t>Rucha</a:t>
            </a:r>
            <a:r>
              <a:rPr lang="en-US" sz="1400" dirty="0" smtClean="0"/>
              <a:t> Choudhury</a:t>
            </a:r>
            <a:endParaRPr lang="en-US" sz="1400" dirty="0"/>
          </a:p>
        </p:txBody>
      </p:sp>
      <p:sp>
        <p:nvSpPr>
          <p:cNvPr id="5" name="Oval 4"/>
          <p:cNvSpPr/>
          <p:nvPr/>
        </p:nvSpPr>
        <p:spPr>
          <a:xfrm>
            <a:off x="6986614" y="164009"/>
            <a:ext cx="1489256" cy="1336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Prenatal initial </a:t>
            </a:r>
            <a:r>
              <a:rPr lang="en-US" sz="1400" dirty="0" smtClean="0"/>
              <a:t>visit</a:t>
            </a:r>
          </a:p>
          <a:p>
            <a:r>
              <a:rPr lang="en-US" sz="1400" dirty="0" smtClean="0"/>
              <a:t>Dt-8/9/2021</a:t>
            </a:r>
            <a:endParaRPr lang="en-US" sz="1400" dirty="0"/>
          </a:p>
        </p:txBody>
      </p:sp>
      <p:sp>
        <p:nvSpPr>
          <p:cNvPr id="6" name="Oval 5"/>
          <p:cNvSpPr/>
          <p:nvPr/>
        </p:nvSpPr>
        <p:spPr>
          <a:xfrm>
            <a:off x="10053970" y="4986996"/>
            <a:ext cx="1556462" cy="1492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MegaFood</a:t>
            </a:r>
            <a:r>
              <a:rPr lang="en-US" sz="1400" dirty="0"/>
              <a:t> </a:t>
            </a:r>
            <a:r>
              <a:rPr lang="en-US" sz="1400" dirty="0" smtClean="0"/>
              <a:t>Baby, </a:t>
            </a:r>
            <a:r>
              <a:rPr lang="en-US" sz="1400" dirty="0" err="1" smtClean="0"/>
              <a:t>Vit</a:t>
            </a:r>
            <a:r>
              <a:rPr lang="en-US" sz="1400" dirty="0" smtClean="0"/>
              <a:t> B12, Prenatal strip</a:t>
            </a:r>
            <a:endParaRPr lang="en-US" sz="1400" dirty="0"/>
          </a:p>
        </p:txBody>
      </p:sp>
      <p:sp>
        <p:nvSpPr>
          <p:cNvPr id="7" name="Oval 6"/>
          <p:cNvSpPr/>
          <p:nvPr/>
        </p:nvSpPr>
        <p:spPr>
          <a:xfrm>
            <a:off x="463834" y="2444948"/>
            <a:ext cx="1837480" cy="182554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Not required</a:t>
            </a:r>
          </a:p>
          <a:p>
            <a:r>
              <a:rPr lang="en-US" sz="1400" dirty="0" smtClean="0"/>
              <a:t>Cytopathology </a:t>
            </a:r>
            <a:r>
              <a:rPr lang="en-US" sz="1400" dirty="0"/>
              <a:t>procedure  preparation of smear  genital source</a:t>
            </a:r>
          </a:p>
        </p:txBody>
      </p:sp>
      <p:sp>
        <p:nvSpPr>
          <p:cNvPr id="8" name="Oval 7"/>
          <p:cNvSpPr/>
          <p:nvPr/>
        </p:nvSpPr>
        <p:spPr>
          <a:xfrm>
            <a:off x="7080976" y="5153127"/>
            <a:ext cx="1585176" cy="1511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Alpha-fetoprotein (AFP) </a:t>
            </a:r>
            <a:r>
              <a:rPr lang="en-US" sz="1400" dirty="0" smtClean="0"/>
              <a:t>test, </a:t>
            </a:r>
            <a:endParaRPr lang="en-US" sz="1400" dirty="0"/>
          </a:p>
          <a:p>
            <a:r>
              <a:rPr lang="en-US" sz="1400" dirty="0"/>
              <a:t>Hemoglobin / Platelet count,</a:t>
            </a:r>
          </a:p>
        </p:txBody>
      </p:sp>
      <p:sp>
        <p:nvSpPr>
          <p:cNvPr id="9" name="Oval 8"/>
          <p:cNvSpPr/>
          <p:nvPr/>
        </p:nvSpPr>
        <p:spPr>
          <a:xfrm>
            <a:off x="10053970" y="2778442"/>
            <a:ext cx="1552672" cy="1133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Standard pregnancy </a:t>
            </a:r>
            <a:r>
              <a:rPr lang="en-US" sz="1400" dirty="0" smtClean="0"/>
              <a:t>examination</a:t>
            </a:r>
            <a:endParaRPr lang="en-US" sz="1400" dirty="0"/>
          </a:p>
        </p:txBody>
      </p:sp>
      <p:sp>
        <p:nvSpPr>
          <p:cNvPr id="10" name="Oval 9"/>
          <p:cNvSpPr/>
          <p:nvPr/>
        </p:nvSpPr>
        <p:spPr>
          <a:xfrm>
            <a:off x="3303036" y="369737"/>
            <a:ext cx="1479110" cy="115637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Prenatal  Visit </a:t>
            </a:r>
          </a:p>
          <a:p>
            <a:pPr algn="ctr"/>
            <a:r>
              <a:rPr lang="en-US" sz="1400" dirty="0" smtClean="0"/>
              <a:t>Dt  8/12/2021</a:t>
            </a:r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471844" y="4968868"/>
            <a:ext cx="1561024" cy="152326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 </a:t>
            </a:r>
          </a:p>
          <a:p>
            <a:r>
              <a:rPr lang="en-US" sz="1400" dirty="0" smtClean="0"/>
              <a:t>Urine protein test,</a:t>
            </a:r>
          </a:p>
          <a:p>
            <a:r>
              <a:rPr lang="en-US" sz="1400" dirty="0" smtClean="0"/>
              <a:t> </a:t>
            </a:r>
            <a:r>
              <a:rPr lang="en-US" sz="1400" dirty="0"/>
              <a:t>Ultrasonic test 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2" name="Oval 11"/>
          <p:cNvSpPr/>
          <p:nvPr/>
        </p:nvSpPr>
        <p:spPr>
          <a:xfrm>
            <a:off x="9723437" y="155197"/>
            <a:ext cx="1493376" cy="13718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Observation-weight, </a:t>
            </a:r>
            <a:r>
              <a:rPr lang="en-US" sz="1400" dirty="0" smtClean="0"/>
              <a:t>BP</a:t>
            </a:r>
            <a:endParaRPr lang="en-US" sz="1400" dirty="0"/>
          </a:p>
        </p:txBody>
      </p:sp>
      <p:cxnSp>
        <p:nvCxnSpPr>
          <p:cNvPr id="14" name="Curved Connector 13"/>
          <p:cNvCxnSpPr>
            <a:stCxn id="4" idx="6"/>
            <a:endCxn id="5" idx="2"/>
          </p:cNvCxnSpPr>
          <p:nvPr/>
        </p:nvCxnSpPr>
        <p:spPr>
          <a:xfrm flipV="1">
            <a:off x="6725920" y="832332"/>
            <a:ext cx="260694" cy="25126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 flipV="1">
            <a:off x="6766387" y="849957"/>
            <a:ext cx="3243326" cy="249506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4" idx="6"/>
            <a:endCxn id="9" idx="2"/>
          </p:cNvCxnSpPr>
          <p:nvPr/>
        </p:nvCxnSpPr>
        <p:spPr>
          <a:xfrm>
            <a:off x="6725920" y="3345021"/>
            <a:ext cx="3328050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16399976">
            <a:off x="5942211" y="1920279"/>
            <a:ext cx="154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 encounter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rot="17809599">
            <a:off x="7347217" y="2099032"/>
            <a:ext cx="1297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observation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027081" y="3074183"/>
            <a:ext cx="2629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(Procedure)Provisional </a:t>
            </a:r>
            <a:r>
              <a:rPr lang="en-US" sz="1400" dirty="0"/>
              <a:t>Diagnosis</a:t>
            </a:r>
          </a:p>
          <a:p>
            <a:endParaRPr lang="en-US" dirty="0"/>
          </a:p>
        </p:txBody>
      </p:sp>
      <p:cxnSp>
        <p:nvCxnSpPr>
          <p:cNvPr id="47" name="Curved Connector 46"/>
          <p:cNvCxnSpPr>
            <a:stCxn id="4" idx="6"/>
            <a:endCxn id="6" idx="2"/>
          </p:cNvCxnSpPr>
          <p:nvPr/>
        </p:nvCxnSpPr>
        <p:spPr>
          <a:xfrm>
            <a:off x="6725920" y="3345021"/>
            <a:ext cx="3328050" cy="238800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4" idx="6"/>
            <a:endCxn id="8" idx="2"/>
          </p:cNvCxnSpPr>
          <p:nvPr/>
        </p:nvCxnSpPr>
        <p:spPr>
          <a:xfrm>
            <a:off x="6725920" y="3345021"/>
            <a:ext cx="355056" cy="25640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11470611" y="-1"/>
            <a:ext cx="721389" cy="17030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1</a:t>
            </a:r>
            <a:r>
              <a:rPr lang="en-US" sz="1600" b="1" baseline="30000" dirty="0" smtClean="0"/>
              <a:t>st</a:t>
            </a:r>
            <a:r>
              <a:rPr lang="en-US" sz="1600" b="1" dirty="0" smtClean="0"/>
              <a:t> Visit 8/9/2021</a:t>
            </a:r>
            <a:endParaRPr lang="en-US" sz="1600" b="1" dirty="0"/>
          </a:p>
        </p:txBody>
      </p:sp>
      <p:sp>
        <p:nvSpPr>
          <p:cNvPr id="57" name="Rectangle 56"/>
          <p:cNvSpPr/>
          <p:nvPr/>
        </p:nvSpPr>
        <p:spPr>
          <a:xfrm>
            <a:off x="44256" y="398511"/>
            <a:ext cx="668670" cy="19035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2</a:t>
            </a:r>
            <a:r>
              <a:rPr lang="en-US" sz="1600" b="1" baseline="30000" dirty="0" smtClean="0"/>
              <a:t>nd</a:t>
            </a:r>
            <a:r>
              <a:rPr lang="en-US" sz="1600" b="1" dirty="0" smtClean="0"/>
              <a:t>  Visit 08/12/2021</a:t>
            </a:r>
            <a:endParaRPr lang="en-US" sz="1600" b="1" dirty="0"/>
          </a:p>
        </p:txBody>
      </p:sp>
      <p:sp>
        <p:nvSpPr>
          <p:cNvPr id="58" name="TextBox 57"/>
          <p:cNvSpPr txBox="1"/>
          <p:nvPr/>
        </p:nvSpPr>
        <p:spPr>
          <a:xfrm rot="3574946">
            <a:off x="7721857" y="4318000"/>
            <a:ext cx="16479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Medication Request</a:t>
            </a:r>
          </a:p>
          <a:p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 rot="4559316">
            <a:off x="6357455" y="4318451"/>
            <a:ext cx="1481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Diagnostic Report</a:t>
            </a:r>
            <a:endParaRPr lang="en-US" sz="1400" dirty="0"/>
          </a:p>
        </p:txBody>
      </p:sp>
      <p:sp>
        <p:nvSpPr>
          <p:cNvPr id="60" name="Oval 59"/>
          <p:cNvSpPr/>
          <p:nvPr/>
        </p:nvSpPr>
        <p:spPr>
          <a:xfrm>
            <a:off x="712927" y="217141"/>
            <a:ext cx="1660521" cy="148590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weight</a:t>
            </a:r>
            <a:r>
              <a:rPr lang="en-US" sz="1400" dirty="0"/>
              <a:t>, </a:t>
            </a:r>
            <a:r>
              <a:rPr lang="en-US" sz="1400" dirty="0" smtClean="0"/>
              <a:t>Hemoglobin count (</a:t>
            </a:r>
            <a:r>
              <a:rPr lang="en-US" b="1" dirty="0" smtClean="0"/>
              <a:t>13.8</a:t>
            </a:r>
            <a:r>
              <a:rPr lang="en-US" sz="1400" dirty="0" smtClean="0"/>
              <a:t>) , BP()120/80</a:t>
            </a:r>
            <a:endParaRPr lang="en-US" sz="1400" dirty="0"/>
          </a:p>
        </p:txBody>
      </p:sp>
      <p:sp>
        <p:nvSpPr>
          <p:cNvPr id="61" name="Oval 60"/>
          <p:cNvSpPr/>
          <p:nvPr/>
        </p:nvSpPr>
        <p:spPr>
          <a:xfrm>
            <a:off x="3325841" y="5449098"/>
            <a:ext cx="1422400" cy="113315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Vitafol</a:t>
            </a:r>
            <a:r>
              <a:rPr lang="en-US" sz="1400" dirty="0" smtClean="0"/>
              <a:t>(5mg),</a:t>
            </a:r>
          </a:p>
          <a:p>
            <a:pPr algn="ctr"/>
            <a:r>
              <a:rPr lang="en-US" sz="1400" dirty="0" err="1" smtClean="0"/>
              <a:t>Thyronorm</a:t>
            </a:r>
            <a:r>
              <a:rPr lang="en-US" sz="1400" dirty="0" smtClean="0"/>
              <a:t>(25mg)</a:t>
            </a:r>
            <a:endParaRPr lang="en-US" sz="1400" dirty="0"/>
          </a:p>
        </p:txBody>
      </p:sp>
      <p:cxnSp>
        <p:nvCxnSpPr>
          <p:cNvPr id="63" name="Curved Connector 62"/>
          <p:cNvCxnSpPr>
            <a:stCxn id="4" idx="2"/>
            <a:endCxn id="10" idx="6"/>
          </p:cNvCxnSpPr>
          <p:nvPr/>
        </p:nvCxnSpPr>
        <p:spPr>
          <a:xfrm rot="10800000">
            <a:off x="4782146" y="947925"/>
            <a:ext cx="521374" cy="239709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stCxn id="4" idx="2"/>
            <a:endCxn id="61" idx="6"/>
          </p:cNvCxnSpPr>
          <p:nvPr/>
        </p:nvCxnSpPr>
        <p:spPr>
          <a:xfrm rot="10800000" flipV="1">
            <a:off x="4748242" y="3345021"/>
            <a:ext cx="555279" cy="26706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/>
          <p:cNvCxnSpPr>
            <a:stCxn id="4" idx="2"/>
            <a:endCxn id="60" idx="6"/>
          </p:cNvCxnSpPr>
          <p:nvPr/>
        </p:nvCxnSpPr>
        <p:spPr>
          <a:xfrm rot="10800000">
            <a:off x="2373448" y="960093"/>
            <a:ext cx="2930072" cy="23849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4" idx="2"/>
          </p:cNvCxnSpPr>
          <p:nvPr/>
        </p:nvCxnSpPr>
        <p:spPr>
          <a:xfrm rot="10800000" flipV="1">
            <a:off x="2089984" y="3345020"/>
            <a:ext cx="3213536" cy="256402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4" idx="2"/>
            <a:endCxn id="7" idx="6"/>
          </p:cNvCxnSpPr>
          <p:nvPr/>
        </p:nvCxnSpPr>
        <p:spPr>
          <a:xfrm rot="10800000" flipV="1">
            <a:off x="2301314" y="3345021"/>
            <a:ext cx="3002206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 rot="18067334">
            <a:off x="2535300" y="4755852"/>
            <a:ext cx="1481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Diagnostic Report</a:t>
            </a:r>
            <a:endParaRPr lang="en-US" sz="1400" dirty="0"/>
          </a:p>
        </p:txBody>
      </p:sp>
      <p:sp>
        <p:nvSpPr>
          <p:cNvPr id="83" name="TextBox 82"/>
          <p:cNvSpPr txBox="1"/>
          <p:nvPr/>
        </p:nvSpPr>
        <p:spPr>
          <a:xfrm rot="5708322">
            <a:off x="4228431" y="4447935"/>
            <a:ext cx="16479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Medication Request</a:t>
            </a:r>
          </a:p>
          <a:p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5185115" y="217141"/>
            <a:ext cx="1422400" cy="113315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Dr. A Gupta</a:t>
            </a:r>
            <a:endParaRPr lang="en-US" sz="1400" dirty="0"/>
          </a:p>
        </p:txBody>
      </p:sp>
      <p:sp>
        <p:nvSpPr>
          <p:cNvPr id="85" name="Oval 84"/>
          <p:cNvSpPr/>
          <p:nvPr/>
        </p:nvSpPr>
        <p:spPr>
          <a:xfrm>
            <a:off x="5303520" y="5298396"/>
            <a:ext cx="1422400" cy="113315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Health safety Org</a:t>
            </a:r>
            <a:endParaRPr lang="en-US" sz="1400" dirty="0"/>
          </a:p>
        </p:txBody>
      </p:sp>
      <p:cxnSp>
        <p:nvCxnSpPr>
          <p:cNvPr id="86" name="Curved Connector 85"/>
          <p:cNvCxnSpPr/>
          <p:nvPr/>
        </p:nvCxnSpPr>
        <p:spPr>
          <a:xfrm rot="5400000" flipH="1" flipV="1">
            <a:off x="5163628" y="2060563"/>
            <a:ext cx="1386797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 rot="16200000">
            <a:off x="5205228" y="4451555"/>
            <a:ext cx="1228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Organization</a:t>
            </a:r>
            <a:endParaRPr lang="en-US" sz="1400" dirty="0"/>
          </a:p>
        </p:txBody>
      </p:sp>
      <p:cxnSp>
        <p:nvCxnSpPr>
          <p:cNvPr id="90" name="Curved Connector 89"/>
          <p:cNvCxnSpPr/>
          <p:nvPr/>
        </p:nvCxnSpPr>
        <p:spPr>
          <a:xfrm rot="5400000">
            <a:off x="5312395" y="4604920"/>
            <a:ext cx="1318191" cy="3282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 rot="15962175">
            <a:off x="5137517" y="1913025"/>
            <a:ext cx="1228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Practitioner</a:t>
            </a:r>
            <a:endParaRPr lang="en-US" sz="1400" dirty="0"/>
          </a:p>
        </p:txBody>
      </p:sp>
      <p:sp>
        <p:nvSpPr>
          <p:cNvPr id="96" name="TextBox 95"/>
          <p:cNvSpPr txBox="1"/>
          <p:nvPr/>
        </p:nvSpPr>
        <p:spPr>
          <a:xfrm rot="2870669">
            <a:off x="2723281" y="1937239"/>
            <a:ext cx="1327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Observation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327285" y="3050707"/>
            <a:ext cx="1950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Examination(Procedure)</a:t>
            </a:r>
            <a:endParaRPr lang="en-US" sz="1400" dirty="0"/>
          </a:p>
        </p:txBody>
      </p:sp>
      <p:sp>
        <p:nvSpPr>
          <p:cNvPr id="109" name="TextBox 108"/>
          <p:cNvSpPr txBox="1"/>
          <p:nvPr/>
        </p:nvSpPr>
        <p:spPr>
          <a:xfrm rot="15787962">
            <a:off x="4082184" y="1763377"/>
            <a:ext cx="154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 encounter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7037761" y="1621472"/>
            <a:ext cx="226639" cy="3089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9610117" y="3014543"/>
            <a:ext cx="226639" cy="3089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8993026" y="789239"/>
            <a:ext cx="226639" cy="3089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9180563" y="5649362"/>
            <a:ext cx="226639" cy="3089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6666825" y="4665222"/>
            <a:ext cx="226639" cy="3089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6" name="Rectangle 115"/>
          <p:cNvSpPr/>
          <p:nvPr/>
        </p:nvSpPr>
        <p:spPr>
          <a:xfrm>
            <a:off x="5085515" y="1520080"/>
            <a:ext cx="226639" cy="30892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7" name="Rectangle 116"/>
          <p:cNvSpPr/>
          <p:nvPr/>
        </p:nvSpPr>
        <p:spPr>
          <a:xfrm>
            <a:off x="2700649" y="748398"/>
            <a:ext cx="226639" cy="30892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2536147" y="2844521"/>
            <a:ext cx="226639" cy="30892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2465578" y="5219731"/>
            <a:ext cx="226639" cy="30892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4697582" y="4585858"/>
            <a:ext cx="226639" cy="30892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25197" y="0"/>
            <a:ext cx="5354320" cy="3601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Patient has encountered for Prenatal Pregnancy visit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54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303520" y="2778442"/>
            <a:ext cx="1422400" cy="113315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Patient</a:t>
            </a:r>
            <a:br>
              <a:rPr lang="en-US" sz="1400" dirty="0" smtClean="0"/>
            </a:br>
            <a:r>
              <a:rPr lang="en-US" sz="1400" dirty="0" err="1" smtClean="0"/>
              <a:t>Atharva</a:t>
            </a:r>
            <a:r>
              <a:rPr lang="en-US" sz="1400" dirty="0" smtClean="0"/>
              <a:t>  Raj</a:t>
            </a:r>
            <a:endParaRPr lang="en-US" sz="1400" dirty="0"/>
          </a:p>
        </p:txBody>
      </p:sp>
      <p:sp>
        <p:nvSpPr>
          <p:cNvPr id="5" name="Oval 4"/>
          <p:cNvSpPr/>
          <p:nvPr/>
        </p:nvSpPr>
        <p:spPr>
          <a:xfrm>
            <a:off x="6846250" y="94979"/>
            <a:ext cx="1600122" cy="1304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Urgent care clinic </a:t>
            </a:r>
          </a:p>
          <a:p>
            <a:r>
              <a:rPr lang="en-US" sz="1400" dirty="0" smtClean="0"/>
              <a:t>Dt-10/6/2021</a:t>
            </a:r>
            <a:endParaRPr lang="en-US" sz="1400" dirty="0"/>
          </a:p>
        </p:txBody>
      </p:sp>
      <p:sp>
        <p:nvSpPr>
          <p:cNvPr id="6" name="Oval 5"/>
          <p:cNvSpPr/>
          <p:nvPr/>
        </p:nvSpPr>
        <p:spPr>
          <a:xfrm>
            <a:off x="10053970" y="4986996"/>
            <a:ext cx="1556462" cy="1492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/>
              <a:t>Bacitracin, </a:t>
            </a:r>
            <a:r>
              <a:rPr lang="en-US" sz="1400" b="1" dirty="0"/>
              <a:t>tacrolimus</a:t>
            </a:r>
            <a:endParaRPr lang="en-US" sz="1400" dirty="0"/>
          </a:p>
        </p:txBody>
      </p:sp>
      <p:sp>
        <p:nvSpPr>
          <p:cNvPr id="7" name="Oval 6"/>
          <p:cNvSpPr/>
          <p:nvPr/>
        </p:nvSpPr>
        <p:spPr>
          <a:xfrm>
            <a:off x="463834" y="2444948"/>
            <a:ext cx="1837480" cy="182554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sz="1400" b="1" dirty="0"/>
              <a:t>Removing the Old </a:t>
            </a:r>
            <a:r>
              <a:rPr lang="en-US" sz="1400" b="1" dirty="0" smtClean="0"/>
              <a:t>Dressing,</a:t>
            </a:r>
          </a:p>
          <a:p>
            <a:pPr fontAlgn="base"/>
            <a:endParaRPr lang="en-US" sz="1400" b="1" dirty="0" smtClean="0"/>
          </a:p>
          <a:p>
            <a:pPr fontAlgn="base"/>
            <a:r>
              <a:rPr lang="en-US" sz="1400" b="1" dirty="0"/>
              <a:t>Putting on the New </a:t>
            </a:r>
            <a:r>
              <a:rPr lang="en-US" sz="1400" b="1" dirty="0" smtClean="0"/>
              <a:t>Dressing .</a:t>
            </a:r>
            <a:endParaRPr lang="en-US" sz="1400" b="1" dirty="0"/>
          </a:p>
          <a:p>
            <a:pPr fontAlgn="base"/>
            <a:endParaRPr lang="en-US" sz="1400" b="1" dirty="0"/>
          </a:p>
        </p:txBody>
      </p:sp>
      <p:sp>
        <p:nvSpPr>
          <p:cNvPr id="8" name="Oval 7"/>
          <p:cNvSpPr/>
          <p:nvPr/>
        </p:nvSpPr>
        <p:spPr>
          <a:xfrm>
            <a:off x="7080976" y="5153127"/>
            <a:ext cx="1585176" cy="1511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Hand X Ray</a:t>
            </a: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10094437" y="2444948"/>
            <a:ext cx="1552672" cy="1702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Start sutures at 1cm </a:t>
            </a:r>
            <a:r>
              <a:rPr lang="en-US" sz="1400" dirty="0" smtClean="0"/>
              <a:t>intervals, new dressing </a:t>
            </a:r>
            <a:endParaRPr lang="en-US" sz="1400" dirty="0"/>
          </a:p>
        </p:txBody>
      </p:sp>
      <p:sp>
        <p:nvSpPr>
          <p:cNvPr id="10" name="Oval 9"/>
          <p:cNvSpPr/>
          <p:nvPr/>
        </p:nvSpPr>
        <p:spPr>
          <a:xfrm>
            <a:off x="3231154" y="369206"/>
            <a:ext cx="1531008" cy="115637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r>
              <a:rPr lang="en-US" sz="1400" dirty="0"/>
              <a:t>Encounter for check </a:t>
            </a:r>
            <a:r>
              <a:rPr lang="en-US" sz="1400" dirty="0" smtClean="0"/>
              <a:t>up</a:t>
            </a:r>
            <a:endParaRPr lang="en-US" sz="1400" dirty="0"/>
          </a:p>
          <a:p>
            <a:pPr algn="ctr"/>
            <a:r>
              <a:rPr lang="en-US" sz="1400" dirty="0" smtClean="0"/>
              <a:t>18/06/2021</a:t>
            </a:r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</p:txBody>
      </p:sp>
      <p:sp>
        <p:nvSpPr>
          <p:cNvPr id="12" name="Oval 11"/>
          <p:cNvSpPr/>
          <p:nvPr/>
        </p:nvSpPr>
        <p:spPr>
          <a:xfrm>
            <a:off x="10039107" y="866448"/>
            <a:ext cx="1706492" cy="1394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Suture(Stitch)</a:t>
            </a:r>
          </a:p>
          <a:p>
            <a:r>
              <a:rPr lang="en-US" sz="1400" dirty="0" smtClean="0"/>
              <a:t>Open Wound</a:t>
            </a:r>
            <a:endParaRPr lang="en-US" sz="1400" dirty="0"/>
          </a:p>
        </p:txBody>
      </p:sp>
      <p:cxnSp>
        <p:nvCxnSpPr>
          <p:cNvPr id="14" name="Curved Connector 13"/>
          <p:cNvCxnSpPr>
            <a:stCxn id="4" idx="6"/>
            <a:endCxn id="5" idx="2"/>
          </p:cNvCxnSpPr>
          <p:nvPr/>
        </p:nvCxnSpPr>
        <p:spPr>
          <a:xfrm flipV="1">
            <a:off x="6725920" y="832332"/>
            <a:ext cx="260694" cy="25126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4" idx="6"/>
            <a:endCxn id="12" idx="2"/>
          </p:cNvCxnSpPr>
          <p:nvPr/>
        </p:nvCxnSpPr>
        <p:spPr>
          <a:xfrm flipV="1">
            <a:off x="6725920" y="1563657"/>
            <a:ext cx="3313187" cy="178136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4" idx="6"/>
            <a:endCxn id="9" idx="2"/>
          </p:cNvCxnSpPr>
          <p:nvPr/>
        </p:nvCxnSpPr>
        <p:spPr>
          <a:xfrm>
            <a:off x="6725920" y="3345021"/>
            <a:ext cx="3328050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16399976">
            <a:off x="5942211" y="1920279"/>
            <a:ext cx="154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 encounter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rot="17809599">
            <a:off x="8081386" y="2118093"/>
            <a:ext cx="1297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observation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724630" y="3041859"/>
            <a:ext cx="1591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Procedure</a:t>
            </a:r>
            <a:endParaRPr lang="en-US" sz="1400" dirty="0"/>
          </a:p>
          <a:p>
            <a:endParaRPr lang="en-US" dirty="0"/>
          </a:p>
        </p:txBody>
      </p:sp>
      <p:cxnSp>
        <p:nvCxnSpPr>
          <p:cNvPr id="47" name="Curved Connector 46"/>
          <p:cNvCxnSpPr>
            <a:stCxn id="4" idx="6"/>
            <a:endCxn id="6" idx="2"/>
          </p:cNvCxnSpPr>
          <p:nvPr/>
        </p:nvCxnSpPr>
        <p:spPr>
          <a:xfrm>
            <a:off x="6725920" y="3345021"/>
            <a:ext cx="3328050" cy="238800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4" idx="6"/>
            <a:endCxn id="8" idx="2"/>
          </p:cNvCxnSpPr>
          <p:nvPr/>
        </p:nvCxnSpPr>
        <p:spPr>
          <a:xfrm>
            <a:off x="6725920" y="3345021"/>
            <a:ext cx="355056" cy="25640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11470611" y="-1"/>
            <a:ext cx="721389" cy="17030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1</a:t>
            </a:r>
            <a:r>
              <a:rPr lang="en-US" sz="1600" b="1" baseline="30000" dirty="0" smtClean="0"/>
              <a:t>st</a:t>
            </a:r>
            <a:r>
              <a:rPr lang="en-US" sz="1600" b="1" dirty="0" smtClean="0"/>
              <a:t> Visit 8/9/2021</a:t>
            </a:r>
            <a:endParaRPr lang="en-US" sz="1600" b="1" dirty="0"/>
          </a:p>
        </p:txBody>
      </p:sp>
      <p:sp>
        <p:nvSpPr>
          <p:cNvPr id="57" name="Rectangle 56"/>
          <p:cNvSpPr/>
          <p:nvPr/>
        </p:nvSpPr>
        <p:spPr>
          <a:xfrm>
            <a:off x="25197" y="327391"/>
            <a:ext cx="668670" cy="19035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2</a:t>
            </a:r>
            <a:r>
              <a:rPr lang="en-US" sz="1600" b="1" baseline="30000" dirty="0" smtClean="0"/>
              <a:t>nd</a:t>
            </a:r>
            <a:r>
              <a:rPr lang="en-US" sz="1600" b="1" dirty="0" smtClean="0"/>
              <a:t>  Visit 18/06/2021</a:t>
            </a:r>
            <a:endParaRPr lang="en-US" sz="1600" b="1" dirty="0"/>
          </a:p>
        </p:txBody>
      </p:sp>
      <p:sp>
        <p:nvSpPr>
          <p:cNvPr id="58" name="TextBox 57"/>
          <p:cNvSpPr txBox="1"/>
          <p:nvPr/>
        </p:nvSpPr>
        <p:spPr>
          <a:xfrm rot="3574946">
            <a:off x="7721857" y="4318000"/>
            <a:ext cx="16479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Medication Request</a:t>
            </a:r>
          </a:p>
          <a:p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 rot="4559316">
            <a:off x="6357455" y="4318451"/>
            <a:ext cx="1481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Diagnostic Report</a:t>
            </a:r>
            <a:endParaRPr lang="en-US" sz="1400" dirty="0"/>
          </a:p>
        </p:txBody>
      </p:sp>
      <p:sp>
        <p:nvSpPr>
          <p:cNvPr id="60" name="Oval 59"/>
          <p:cNvSpPr/>
          <p:nvPr/>
        </p:nvSpPr>
        <p:spPr>
          <a:xfrm>
            <a:off x="724391" y="360142"/>
            <a:ext cx="1660521" cy="148590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No sign of infection </a:t>
            </a:r>
            <a:endParaRPr lang="en-US" sz="1400" dirty="0"/>
          </a:p>
        </p:txBody>
      </p:sp>
      <p:sp>
        <p:nvSpPr>
          <p:cNvPr id="61" name="Oval 60"/>
          <p:cNvSpPr/>
          <p:nvPr/>
        </p:nvSpPr>
        <p:spPr>
          <a:xfrm>
            <a:off x="831987" y="5236943"/>
            <a:ext cx="1422400" cy="113315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Polysporin</a:t>
            </a:r>
            <a:r>
              <a:rPr lang="en-US" sz="1400" b="1" dirty="0" smtClean="0"/>
              <a:t> cream</a:t>
            </a:r>
            <a:endParaRPr lang="en-US" sz="1400" dirty="0"/>
          </a:p>
        </p:txBody>
      </p:sp>
      <p:cxnSp>
        <p:nvCxnSpPr>
          <p:cNvPr id="63" name="Curved Connector 62"/>
          <p:cNvCxnSpPr>
            <a:stCxn id="4" idx="2"/>
            <a:endCxn id="10" idx="6"/>
          </p:cNvCxnSpPr>
          <p:nvPr/>
        </p:nvCxnSpPr>
        <p:spPr>
          <a:xfrm rot="10800000">
            <a:off x="4785498" y="795329"/>
            <a:ext cx="518023" cy="254969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stCxn id="4" idx="2"/>
          </p:cNvCxnSpPr>
          <p:nvPr/>
        </p:nvCxnSpPr>
        <p:spPr>
          <a:xfrm rot="10800000" flipV="1">
            <a:off x="2358948" y="3345020"/>
            <a:ext cx="2944572" cy="26132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/>
          <p:cNvCxnSpPr>
            <a:stCxn id="4" idx="2"/>
            <a:endCxn id="60" idx="6"/>
          </p:cNvCxnSpPr>
          <p:nvPr/>
        </p:nvCxnSpPr>
        <p:spPr>
          <a:xfrm rot="10800000">
            <a:off x="2373448" y="960093"/>
            <a:ext cx="2930072" cy="23849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4" idx="2"/>
            <a:endCxn id="7" idx="6"/>
          </p:cNvCxnSpPr>
          <p:nvPr/>
        </p:nvCxnSpPr>
        <p:spPr>
          <a:xfrm rot="10800000" flipV="1">
            <a:off x="2301314" y="3345021"/>
            <a:ext cx="3002206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 rot="7513362">
            <a:off x="3259382" y="4347938"/>
            <a:ext cx="16479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Medication Request</a:t>
            </a:r>
          </a:p>
          <a:p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5185115" y="146021"/>
            <a:ext cx="1422400" cy="113315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Dr. DG </a:t>
            </a:r>
            <a:r>
              <a:rPr lang="en-US" sz="1400" dirty="0" err="1" smtClean="0"/>
              <a:t>Patil</a:t>
            </a:r>
            <a:endParaRPr lang="en-US" sz="1400" dirty="0"/>
          </a:p>
        </p:txBody>
      </p:sp>
      <p:sp>
        <p:nvSpPr>
          <p:cNvPr id="85" name="Oval 84"/>
          <p:cNvSpPr/>
          <p:nvPr/>
        </p:nvSpPr>
        <p:spPr>
          <a:xfrm>
            <a:off x="5219184" y="5331068"/>
            <a:ext cx="1422400" cy="113315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/>
          </a:p>
        </p:txBody>
      </p:sp>
      <p:cxnSp>
        <p:nvCxnSpPr>
          <p:cNvPr id="86" name="Curved Connector 85"/>
          <p:cNvCxnSpPr/>
          <p:nvPr/>
        </p:nvCxnSpPr>
        <p:spPr>
          <a:xfrm rot="5400000" flipH="1" flipV="1">
            <a:off x="5163628" y="2060563"/>
            <a:ext cx="1386797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 rot="16200000">
            <a:off x="5205228" y="4451555"/>
            <a:ext cx="1228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Organization</a:t>
            </a:r>
            <a:endParaRPr lang="en-US" sz="1400" dirty="0"/>
          </a:p>
        </p:txBody>
      </p:sp>
      <p:cxnSp>
        <p:nvCxnSpPr>
          <p:cNvPr id="90" name="Curved Connector 89"/>
          <p:cNvCxnSpPr/>
          <p:nvPr/>
        </p:nvCxnSpPr>
        <p:spPr>
          <a:xfrm rot="5400000">
            <a:off x="5312395" y="4604920"/>
            <a:ext cx="1318191" cy="3282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 rot="15962175">
            <a:off x="5137517" y="1913025"/>
            <a:ext cx="1228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Practitioner</a:t>
            </a:r>
            <a:endParaRPr lang="en-US" sz="1400" dirty="0"/>
          </a:p>
        </p:txBody>
      </p:sp>
      <p:sp>
        <p:nvSpPr>
          <p:cNvPr id="96" name="TextBox 95"/>
          <p:cNvSpPr txBox="1"/>
          <p:nvPr/>
        </p:nvSpPr>
        <p:spPr>
          <a:xfrm rot="2870669">
            <a:off x="2723281" y="1937239"/>
            <a:ext cx="1327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Observation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327285" y="3050707"/>
            <a:ext cx="936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Procedure</a:t>
            </a:r>
            <a:endParaRPr lang="en-US" sz="1400" dirty="0"/>
          </a:p>
        </p:txBody>
      </p:sp>
      <p:sp>
        <p:nvSpPr>
          <p:cNvPr id="109" name="TextBox 108"/>
          <p:cNvSpPr txBox="1"/>
          <p:nvPr/>
        </p:nvSpPr>
        <p:spPr>
          <a:xfrm rot="15787962">
            <a:off x="4082184" y="1834497"/>
            <a:ext cx="154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 encounter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7037761" y="1621472"/>
            <a:ext cx="226639" cy="3089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9610117" y="3014543"/>
            <a:ext cx="226639" cy="3089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8993026" y="687639"/>
            <a:ext cx="226639" cy="3089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9180563" y="5649362"/>
            <a:ext cx="226639" cy="3089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6666825" y="4665222"/>
            <a:ext cx="226639" cy="3089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6" name="Rectangle 115"/>
          <p:cNvSpPr/>
          <p:nvPr/>
        </p:nvSpPr>
        <p:spPr>
          <a:xfrm>
            <a:off x="5085515" y="1520080"/>
            <a:ext cx="226639" cy="30892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7" name="Rectangle 116"/>
          <p:cNvSpPr/>
          <p:nvPr/>
        </p:nvSpPr>
        <p:spPr>
          <a:xfrm>
            <a:off x="2700649" y="748398"/>
            <a:ext cx="226639" cy="30892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2536147" y="2844521"/>
            <a:ext cx="226639" cy="30892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2835113" y="5153293"/>
            <a:ext cx="226639" cy="30892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5197" y="0"/>
            <a:ext cx="5354320" cy="3601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Child has encounter Laceration of hand </a:t>
            </a:r>
            <a:endParaRPr lang="en-US" dirty="0"/>
          </a:p>
        </p:txBody>
      </p:sp>
      <p:sp>
        <p:nvSpPr>
          <p:cNvPr id="62" name="Oval 61"/>
          <p:cNvSpPr/>
          <p:nvPr/>
        </p:nvSpPr>
        <p:spPr>
          <a:xfrm>
            <a:off x="8730089" y="72970"/>
            <a:ext cx="1489256" cy="1336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empty</a:t>
            </a:r>
            <a:endParaRPr lang="en-US" sz="1400" dirty="0"/>
          </a:p>
        </p:txBody>
      </p:sp>
      <p:cxnSp>
        <p:nvCxnSpPr>
          <p:cNvPr id="64" name="Curved Connector 63"/>
          <p:cNvCxnSpPr/>
          <p:nvPr/>
        </p:nvCxnSpPr>
        <p:spPr>
          <a:xfrm flipV="1">
            <a:off x="6789380" y="702856"/>
            <a:ext cx="2004169" cy="26037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8241019" flipH="1">
            <a:off x="7033777" y="2100698"/>
            <a:ext cx="1123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33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303520" y="2778442"/>
            <a:ext cx="1422400" cy="113315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Patient</a:t>
            </a:r>
            <a:br>
              <a:rPr lang="en-US" sz="1400" dirty="0" smtClean="0"/>
            </a:br>
            <a:r>
              <a:rPr lang="en-US" sz="1400" dirty="0" err="1"/>
              <a:t>Rushi</a:t>
            </a:r>
            <a:r>
              <a:rPr lang="en-US" sz="1400" dirty="0"/>
              <a:t> </a:t>
            </a:r>
            <a:r>
              <a:rPr lang="en-US" sz="1400" dirty="0" err="1"/>
              <a:t>Jadhav</a:t>
            </a:r>
            <a:endParaRPr lang="en-US" sz="1400" dirty="0"/>
          </a:p>
        </p:txBody>
      </p:sp>
      <p:sp>
        <p:nvSpPr>
          <p:cNvPr id="5" name="Oval 4"/>
          <p:cNvSpPr/>
          <p:nvPr/>
        </p:nvSpPr>
        <p:spPr>
          <a:xfrm>
            <a:off x="6769425" y="11258"/>
            <a:ext cx="1676947" cy="1387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General examination of pat(cough, cold, fever)</a:t>
            </a:r>
            <a:br>
              <a:rPr lang="en-US" sz="1400" dirty="0"/>
            </a:br>
            <a:r>
              <a:rPr lang="en-US" sz="1400" dirty="0"/>
              <a:t>05/08/2021</a:t>
            </a:r>
          </a:p>
        </p:txBody>
      </p:sp>
      <p:sp>
        <p:nvSpPr>
          <p:cNvPr id="6" name="Oval 5"/>
          <p:cNvSpPr/>
          <p:nvPr/>
        </p:nvSpPr>
        <p:spPr>
          <a:xfrm>
            <a:off x="9836756" y="4897120"/>
            <a:ext cx="1773676" cy="1581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Acetaminophen, </a:t>
            </a:r>
            <a:r>
              <a:rPr lang="en-US" b="1" dirty="0"/>
              <a:t>ibuprofen</a:t>
            </a:r>
            <a:endParaRPr lang="en-US" sz="1400" dirty="0"/>
          </a:p>
        </p:txBody>
      </p:sp>
      <p:sp>
        <p:nvSpPr>
          <p:cNvPr id="7" name="Oval 6"/>
          <p:cNvSpPr/>
          <p:nvPr/>
        </p:nvSpPr>
        <p:spPr>
          <a:xfrm>
            <a:off x="463834" y="2444948"/>
            <a:ext cx="1837480" cy="182554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sz="1400" dirty="0"/>
              <a:t>Medical reconciliation</a:t>
            </a:r>
            <a:endParaRPr lang="en-US" sz="1400" b="1" dirty="0"/>
          </a:p>
        </p:txBody>
      </p:sp>
      <p:sp>
        <p:nvSpPr>
          <p:cNvPr id="8" name="Oval 7"/>
          <p:cNvSpPr/>
          <p:nvPr/>
        </p:nvSpPr>
        <p:spPr>
          <a:xfrm>
            <a:off x="7066619" y="5284958"/>
            <a:ext cx="1585176" cy="1511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Nasal and </a:t>
            </a:r>
            <a:r>
              <a:rPr lang="en-US" dirty="0" smtClean="0"/>
              <a:t>sinus CT scan,</a:t>
            </a:r>
          </a:p>
          <a:p>
            <a:r>
              <a:rPr lang="en-US" dirty="0"/>
              <a:t>Allergy testing</a:t>
            </a: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10094436" y="2444948"/>
            <a:ext cx="1833403" cy="1700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/>
              <a:t>Endoscopic sinus surgery</a:t>
            </a:r>
            <a:endParaRPr lang="en-US" sz="1400" dirty="0"/>
          </a:p>
        </p:txBody>
      </p:sp>
      <p:sp>
        <p:nvSpPr>
          <p:cNvPr id="10" name="Oval 9"/>
          <p:cNvSpPr/>
          <p:nvPr/>
        </p:nvSpPr>
        <p:spPr>
          <a:xfrm>
            <a:off x="3231154" y="369206"/>
            <a:ext cx="1531008" cy="115637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Consultation for treatment</a:t>
            </a:r>
            <a:br>
              <a:rPr lang="en-US" sz="1400" dirty="0"/>
            </a:br>
            <a:r>
              <a:rPr lang="en-US" sz="1400" dirty="0"/>
              <a:t>15/08/2021</a:t>
            </a:r>
          </a:p>
        </p:txBody>
      </p:sp>
      <p:sp>
        <p:nvSpPr>
          <p:cNvPr id="12" name="Oval 11"/>
          <p:cNvSpPr/>
          <p:nvPr/>
        </p:nvSpPr>
        <p:spPr>
          <a:xfrm>
            <a:off x="10039107" y="866448"/>
            <a:ext cx="1706492" cy="1394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weight, BP, oral temperature</a:t>
            </a:r>
          </a:p>
        </p:txBody>
      </p:sp>
      <p:cxnSp>
        <p:nvCxnSpPr>
          <p:cNvPr id="14" name="Curved Connector 13"/>
          <p:cNvCxnSpPr>
            <a:stCxn id="4" idx="6"/>
            <a:endCxn id="5" idx="2"/>
          </p:cNvCxnSpPr>
          <p:nvPr/>
        </p:nvCxnSpPr>
        <p:spPr>
          <a:xfrm flipV="1">
            <a:off x="6725920" y="832332"/>
            <a:ext cx="260694" cy="25126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4" idx="6"/>
            <a:endCxn id="12" idx="2"/>
          </p:cNvCxnSpPr>
          <p:nvPr/>
        </p:nvCxnSpPr>
        <p:spPr>
          <a:xfrm flipV="1">
            <a:off x="6725920" y="1563657"/>
            <a:ext cx="3313187" cy="178136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4" idx="6"/>
            <a:endCxn id="9" idx="2"/>
          </p:cNvCxnSpPr>
          <p:nvPr/>
        </p:nvCxnSpPr>
        <p:spPr>
          <a:xfrm>
            <a:off x="6725920" y="3345021"/>
            <a:ext cx="3328050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16399976">
            <a:off x="6093759" y="1951056"/>
            <a:ext cx="1245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Has encounter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 rot="17809599">
            <a:off x="8203502" y="2148870"/>
            <a:ext cx="1053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observation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7616682" y="3062096"/>
            <a:ext cx="2553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Procedure (</a:t>
            </a:r>
            <a:r>
              <a:rPr lang="en-US" sz="1400" dirty="0"/>
              <a:t>Examination</a:t>
            </a:r>
            <a:r>
              <a:rPr lang="en-US" sz="1400" dirty="0" smtClean="0"/>
              <a:t>)</a:t>
            </a:r>
            <a:endParaRPr lang="en-US" sz="1400" dirty="0"/>
          </a:p>
          <a:p>
            <a:endParaRPr lang="en-US" sz="1400" dirty="0"/>
          </a:p>
        </p:txBody>
      </p:sp>
      <p:cxnSp>
        <p:nvCxnSpPr>
          <p:cNvPr id="47" name="Curved Connector 46"/>
          <p:cNvCxnSpPr>
            <a:stCxn id="4" idx="6"/>
            <a:endCxn id="6" idx="2"/>
          </p:cNvCxnSpPr>
          <p:nvPr/>
        </p:nvCxnSpPr>
        <p:spPr>
          <a:xfrm>
            <a:off x="6725920" y="3345021"/>
            <a:ext cx="3328050" cy="238800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4" idx="6"/>
            <a:endCxn id="8" idx="2"/>
          </p:cNvCxnSpPr>
          <p:nvPr/>
        </p:nvCxnSpPr>
        <p:spPr>
          <a:xfrm>
            <a:off x="6725920" y="3345021"/>
            <a:ext cx="355056" cy="25640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11470611" y="-1"/>
            <a:ext cx="721389" cy="17030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1</a:t>
            </a:r>
            <a:r>
              <a:rPr lang="en-US" sz="1400" b="1" baseline="30000" dirty="0" smtClean="0"/>
              <a:t>st</a:t>
            </a:r>
            <a:r>
              <a:rPr lang="en-US" sz="1400" b="1" dirty="0" smtClean="0"/>
              <a:t> Visit 8/9/2021</a:t>
            </a:r>
            <a:endParaRPr lang="en-US" sz="1400" b="1" dirty="0"/>
          </a:p>
        </p:txBody>
      </p:sp>
      <p:sp>
        <p:nvSpPr>
          <p:cNvPr id="57" name="Rectangle 56"/>
          <p:cNvSpPr/>
          <p:nvPr/>
        </p:nvSpPr>
        <p:spPr>
          <a:xfrm>
            <a:off x="25197" y="327391"/>
            <a:ext cx="668670" cy="19035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2</a:t>
            </a:r>
            <a:r>
              <a:rPr lang="en-US" sz="1400" b="1" baseline="30000" dirty="0" smtClean="0"/>
              <a:t>nd</a:t>
            </a:r>
            <a:r>
              <a:rPr lang="en-US" sz="1400" b="1" dirty="0" smtClean="0"/>
              <a:t>  Visit 18/06/2021</a:t>
            </a:r>
            <a:endParaRPr lang="en-US" sz="1400" b="1" dirty="0"/>
          </a:p>
        </p:txBody>
      </p:sp>
      <p:sp>
        <p:nvSpPr>
          <p:cNvPr id="58" name="TextBox 57"/>
          <p:cNvSpPr txBox="1"/>
          <p:nvPr/>
        </p:nvSpPr>
        <p:spPr>
          <a:xfrm rot="3574946">
            <a:off x="7721857" y="4348777"/>
            <a:ext cx="1647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Medication Request</a:t>
            </a:r>
          </a:p>
          <a:p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 rot="4559316">
            <a:off x="6357455" y="4318451"/>
            <a:ext cx="1481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Diagnostic Report</a:t>
            </a:r>
            <a:endParaRPr lang="en-US" sz="1400" dirty="0"/>
          </a:p>
        </p:txBody>
      </p:sp>
      <p:sp>
        <p:nvSpPr>
          <p:cNvPr id="60" name="Oval 59"/>
          <p:cNvSpPr/>
          <p:nvPr/>
        </p:nvSpPr>
        <p:spPr>
          <a:xfrm>
            <a:off x="724391" y="360142"/>
            <a:ext cx="1660521" cy="148590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(Result of Reports)</a:t>
            </a:r>
          </a:p>
          <a:p>
            <a:r>
              <a:rPr lang="en-US" sz="1400" dirty="0" smtClean="0"/>
              <a:t>Allergy Test-Positive control</a:t>
            </a:r>
          </a:p>
        </p:txBody>
      </p:sp>
      <p:sp>
        <p:nvSpPr>
          <p:cNvPr id="61" name="Oval 60"/>
          <p:cNvSpPr/>
          <p:nvPr/>
        </p:nvSpPr>
        <p:spPr>
          <a:xfrm>
            <a:off x="831987" y="5236943"/>
            <a:ext cx="1422400" cy="113315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Etonogestrel</a:t>
            </a:r>
            <a:r>
              <a:rPr lang="en-US" dirty="0"/>
              <a:t> 68 MG Drug I</a:t>
            </a:r>
            <a:endParaRPr lang="en-US" sz="1400" dirty="0"/>
          </a:p>
        </p:txBody>
      </p:sp>
      <p:cxnSp>
        <p:nvCxnSpPr>
          <p:cNvPr id="63" name="Curved Connector 62"/>
          <p:cNvCxnSpPr>
            <a:stCxn id="4" idx="2"/>
            <a:endCxn id="10" idx="6"/>
          </p:cNvCxnSpPr>
          <p:nvPr/>
        </p:nvCxnSpPr>
        <p:spPr>
          <a:xfrm rot="10800000">
            <a:off x="4785498" y="795329"/>
            <a:ext cx="518023" cy="254969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stCxn id="4" idx="2"/>
          </p:cNvCxnSpPr>
          <p:nvPr/>
        </p:nvCxnSpPr>
        <p:spPr>
          <a:xfrm rot="10800000" flipV="1">
            <a:off x="2358948" y="3345020"/>
            <a:ext cx="2944572" cy="26132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/>
          <p:cNvCxnSpPr>
            <a:stCxn id="4" idx="2"/>
            <a:endCxn id="60" idx="6"/>
          </p:cNvCxnSpPr>
          <p:nvPr/>
        </p:nvCxnSpPr>
        <p:spPr>
          <a:xfrm rot="10800000">
            <a:off x="2373448" y="960093"/>
            <a:ext cx="2930072" cy="23849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4" idx="2"/>
            <a:endCxn id="7" idx="6"/>
          </p:cNvCxnSpPr>
          <p:nvPr/>
        </p:nvCxnSpPr>
        <p:spPr>
          <a:xfrm rot="10800000" flipV="1">
            <a:off x="2301314" y="3345021"/>
            <a:ext cx="3002206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 rot="7513362">
            <a:off x="3259382" y="4378715"/>
            <a:ext cx="1647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Medication Request</a:t>
            </a:r>
          </a:p>
          <a:p>
            <a:endParaRPr lang="en-US" sz="1400" dirty="0"/>
          </a:p>
        </p:txBody>
      </p:sp>
      <p:sp>
        <p:nvSpPr>
          <p:cNvPr id="84" name="Oval 83"/>
          <p:cNvSpPr/>
          <p:nvPr/>
        </p:nvSpPr>
        <p:spPr>
          <a:xfrm>
            <a:off x="5185115" y="146021"/>
            <a:ext cx="1422400" cy="113315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Dr. DG </a:t>
            </a:r>
            <a:r>
              <a:rPr lang="en-US" sz="1400" dirty="0" err="1" smtClean="0"/>
              <a:t>Patil</a:t>
            </a:r>
            <a:endParaRPr lang="en-US" sz="1400" dirty="0"/>
          </a:p>
        </p:txBody>
      </p:sp>
      <p:sp>
        <p:nvSpPr>
          <p:cNvPr id="85" name="Oval 84"/>
          <p:cNvSpPr/>
          <p:nvPr/>
        </p:nvSpPr>
        <p:spPr>
          <a:xfrm>
            <a:off x="5303520" y="5298396"/>
            <a:ext cx="1422400" cy="113315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CARNEY HOSPITAL</a:t>
            </a:r>
          </a:p>
        </p:txBody>
      </p:sp>
      <p:cxnSp>
        <p:nvCxnSpPr>
          <p:cNvPr id="86" name="Curved Connector 85"/>
          <p:cNvCxnSpPr/>
          <p:nvPr/>
        </p:nvCxnSpPr>
        <p:spPr>
          <a:xfrm rot="5400000" flipH="1" flipV="1">
            <a:off x="5163628" y="2060563"/>
            <a:ext cx="1386797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 rot="16200000">
            <a:off x="5205228" y="4451555"/>
            <a:ext cx="1228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Organization</a:t>
            </a:r>
            <a:endParaRPr lang="en-US" sz="1400" dirty="0"/>
          </a:p>
        </p:txBody>
      </p:sp>
      <p:cxnSp>
        <p:nvCxnSpPr>
          <p:cNvPr id="90" name="Curved Connector 89"/>
          <p:cNvCxnSpPr/>
          <p:nvPr/>
        </p:nvCxnSpPr>
        <p:spPr>
          <a:xfrm rot="5400000">
            <a:off x="5312395" y="4604920"/>
            <a:ext cx="1318191" cy="3282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 rot="15962175">
            <a:off x="5137517" y="1913025"/>
            <a:ext cx="1228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Practitioner</a:t>
            </a:r>
            <a:endParaRPr lang="en-US" sz="1400" dirty="0"/>
          </a:p>
        </p:txBody>
      </p:sp>
      <p:sp>
        <p:nvSpPr>
          <p:cNvPr id="96" name="TextBox 95"/>
          <p:cNvSpPr txBox="1"/>
          <p:nvPr/>
        </p:nvSpPr>
        <p:spPr>
          <a:xfrm rot="2870669">
            <a:off x="2848604" y="1968016"/>
            <a:ext cx="107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Observation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327285" y="3050707"/>
            <a:ext cx="2080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Procedure (Final </a:t>
            </a:r>
            <a:r>
              <a:rPr lang="en-US" sz="1400" dirty="0" err="1" smtClean="0"/>
              <a:t>Dignosis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09" name="TextBox 108"/>
          <p:cNvSpPr txBox="1"/>
          <p:nvPr/>
        </p:nvSpPr>
        <p:spPr>
          <a:xfrm rot="15787962">
            <a:off x="4233732" y="1865274"/>
            <a:ext cx="1245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Has encounter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7037761" y="1621472"/>
            <a:ext cx="226639" cy="3089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11" name="Rectangle 110"/>
          <p:cNvSpPr/>
          <p:nvPr/>
        </p:nvSpPr>
        <p:spPr>
          <a:xfrm>
            <a:off x="9610117" y="3014543"/>
            <a:ext cx="226639" cy="3089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8993026" y="687639"/>
            <a:ext cx="226639" cy="3089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9180563" y="5649362"/>
            <a:ext cx="226639" cy="3089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6666825" y="4665222"/>
            <a:ext cx="226639" cy="3089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116" name="Rectangle 115"/>
          <p:cNvSpPr/>
          <p:nvPr/>
        </p:nvSpPr>
        <p:spPr>
          <a:xfrm>
            <a:off x="5085515" y="1520080"/>
            <a:ext cx="226639" cy="30892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17" name="Rectangle 116"/>
          <p:cNvSpPr/>
          <p:nvPr/>
        </p:nvSpPr>
        <p:spPr>
          <a:xfrm>
            <a:off x="2700649" y="748398"/>
            <a:ext cx="226639" cy="30892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2536147" y="2844521"/>
            <a:ext cx="226639" cy="30892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2835113" y="5153293"/>
            <a:ext cx="226639" cy="30892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5197" y="0"/>
            <a:ext cx="5354320" cy="3601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Patient has encountered for  Viral Sinusitis</a:t>
            </a:r>
            <a:endParaRPr lang="en-US" sz="1400" dirty="0"/>
          </a:p>
        </p:txBody>
      </p:sp>
      <p:sp>
        <p:nvSpPr>
          <p:cNvPr id="62" name="Oval 61"/>
          <p:cNvSpPr/>
          <p:nvPr/>
        </p:nvSpPr>
        <p:spPr>
          <a:xfrm>
            <a:off x="8730089" y="1850"/>
            <a:ext cx="1489256" cy="1336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Viral Sinusitis</a:t>
            </a:r>
          </a:p>
        </p:txBody>
      </p:sp>
      <p:cxnSp>
        <p:nvCxnSpPr>
          <p:cNvPr id="64" name="Curved Connector 63"/>
          <p:cNvCxnSpPr/>
          <p:nvPr/>
        </p:nvCxnSpPr>
        <p:spPr>
          <a:xfrm flipV="1">
            <a:off x="6789380" y="702856"/>
            <a:ext cx="2004169" cy="26037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8241019" flipH="1">
            <a:off x="7033777" y="2131475"/>
            <a:ext cx="1123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condition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4200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Old person with lot of conditions</a:t>
            </a:r>
          </a:p>
          <a:p>
            <a:endParaRPr lang="en-US" dirty="0"/>
          </a:p>
          <a:p>
            <a:r>
              <a:rPr lang="en-US" dirty="0" smtClean="0"/>
              <a:t>Write java program – take </a:t>
            </a:r>
            <a:r>
              <a:rPr lang="en-US" dirty="0" err="1" smtClean="0"/>
              <a:t>i</a:t>
            </a:r>
            <a:r>
              <a:rPr lang="en-US" dirty="0" smtClean="0"/>
              <a:t>/p  and make into </a:t>
            </a:r>
            <a:r>
              <a:rPr lang="en-US" dirty="0" err="1" smtClean="0"/>
              <a:t>api</a:t>
            </a:r>
            <a:r>
              <a:rPr lang="en-US" dirty="0" smtClean="0"/>
              <a:t> call –take </a:t>
            </a:r>
            <a:r>
              <a:rPr lang="en-US" dirty="0" err="1" smtClean="0"/>
              <a:t>json</a:t>
            </a:r>
            <a:r>
              <a:rPr lang="en-US" dirty="0" smtClean="0"/>
              <a:t> file and convert into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27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measure the growth of your belly.</a:t>
            </a:r>
          </a:p>
          <a:p>
            <a:r>
              <a:rPr lang="en-US" dirty="0" smtClean="0"/>
              <a:t>Pelvic exam to check your uterus (womb)</a:t>
            </a:r>
          </a:p>
          <a:p>
            <a:r>
              <a:rPr lang="en-US" dirty="0"/>
              <a:t>Cytopathology procedure  preparation of smear  genital source</a:t>
            </a:r>
          </a:p>
          <a:p>
            <a:r>
              <a:rPr lang="en-US" dirty="0"/>
              <a:t>Cytology (also known as cytopathology) involves </a:t>
            </a:r>
            <a:r>
              <a:rPr lang="en-US" b="1" dirty="0"/>
              <a:t>examining cells from bodily tissues or fluids to determine a diagnosis</a:t>
            </a:r>
            <a:r>
              <a:rPr lang="en-US" dirty="0"/>
              <a:t>. A certain kind of physician, called a pathologist, will look at the cells in the tissue sample under a microscope and look for characteristics or abnormalities in the cells</a:t>
            </a:r>
            <a:r>
              <a:rPr lang="en-US" dirty="0" smtClean="0"/>
              <a:t>.</a:t>
            </a:r>
          </a:p>
          <a:p>
            <a:r>
              <a:rPr lang="en-US" dirty="0"/>
              <a:t>Suture open wound</a:t>
            </a:r>
            <a:r>
              <a:rPr lang="en-US" dirty="0" smtClean="0"/>
              <a:t>, 13791.75,284549007, Laceration </a:t>
            </a:r>
            <a:r>
              <a:rPr lang="en-US" dirty="0"/>
              <a:t>of </a:t>
            </a:r>
            <a:r>
              <a:rPr lang="en-US" dirty="0" smtClean="0"/>
              <a:t>hand</a:t>
            </a:r>
          </a:p>
          <a:p>
            <a:r>
              <a:rPr lang="en-US" dirty="0" smtClean="0"/>
              <a:t>Procedure-</a:t>
            </a:r>
            <a:r>
              <a:rPr lang="en-US" dirty="0"/>
              <a:t> Start in the middle of the wound, place sutures at 1cm intervals until wound is approximated without tension.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69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5044</TotalTime>
  <Words>343</Words>
  <Application>Microsoft Office PowerPoint</Application>
  <PresentationFormat>Widescreen</PresentationFormat>
  <Paragraphs>136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HCL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Uplanchwar Shriniwas Shankar</dc:creator>
  <cp:lastModifiedBy>Uplanchwar Shriniwas Shankar</cp:lastModifiedBy>
  <cp:revision>36</cp:revision>
  <dcterms:created xsi:type="dcterms:W3CDTF">2022-08-09T07:19:29Z</dcterms:created>
  <dcterms:modified xsi:type="dcterms:W3CDTF">2022-08-16T06:13:01Z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b1674f3e-dd1a-418b-80fd-3f5201894939</vt:lpwstr>
  </property>
  <property fmtid="{D5CDD505-2E9C-101B-9397-08002B2CF9AE}" pid="3" name="HCLClassD6">
    <vt:lpwstr>False</vt:lpwstr>
  </property>
  <property fmtid="{D5CDD505-2E9C-101B-9397-08002B2CF9AE}" pid="4" name="HCLClassification">
    <vt:lpwstr>HCL_Cla5s_Publ1c</vt:lpwstr>
  </property>
</Properties>
</file>