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10" autoAdjust="0"/>
    <p:restoredTop sz="94647" autoAdjust="0"/>
  </p:normalViewPr>
  <p:slideViewPr>
    <p:cSldViewPr>
      <p:cViewPr varScale="1">
        <p:scale>
          <a:sx n="23" d="100"/>
          <a:sy n="23" d="100"/>
        </p:scale>
        <p:origin x="1110" y="1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56973-A4BC-4EEE-BAF8-1E6391CA74A1}" type="datetimeFigureOut">
              <a:rPr lang="en-US" smtClean="0"/>
              <a:t>3/21/2018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D475ED-A05B-42D9-A68C-943DB295FED1}" type="slidenum">
              <a:rPr lang="en-US" smtClean="0"/>
              <a:t>‹#›</a:t>
            </a:fld>
            <a:endParaRPr lang="en-US"/>
          </a:p>
        </p:txBody>
      </p:sp>
    </p:spTree>
    <p:extLst>
      <p:ext uri="{BB962C8B-B14F-4D97-AF65-F5344CB8AC3E}">
        <p14:creationId xmlns:p14="http://schemas.microsoft.com/office/powerpoint/2010/main" val="1399727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D475ED-A05B-42D9-A68C-943DB295FED1}" type="slidenum">
              <a:rPr lang="en-US" smtClean="0"/>
              <a:t>1</a:t>
            </a:fld>
            <a:endParaRPr lang="en-US"/>
          </a:p>
        </p:txBody>
      </p:sp>
    </p:spTree>
    <p:extLst>
      <p:ext uri="{BB962C8B-B14F-4D97-AF65-F5344CB8AC3E}">
        <p14:creationId xmlns:p14="http://schemas.microsoft.com/office/powerpoint/2010/main" val="3398146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200566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456829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40950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60236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E519-D025-4205-95BE-FAF045E3FBF1}" type="datetimeFigureOut">
              <a:rPr lang="en-US" smtClean="0"/>
              <a:t>3/21/2018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89389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66FE519-D025-4205-95BE-FAF045E3FBF1}"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54658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66FE519-D025-4205-95BE-FAF045E3FBF1}" type="datetimeFigureOut">
              <a:rPr lang="en-US" smtClean="0"/>
              <a:t>3/21/2018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721126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6FE519-D025-4205-95BE-FAF045E3FBF1}" type="datetimeFigureOut">
              <a:rPr lang="en-US" smtClean="0"/>
              <a:t>3/21/2018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62096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FE519-D025-4205-95BE-FAF045E3FBF1}" type="datetimeFigureOut">
              <a:rPr lang="en-US" smtClean="0"/>
              <a:t>3/21/2018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20401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136806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466FE519-D025-4205-95BE-FAF045E3FBF1}" type="datetimeFigureOut">
              <a:rPr lang="en-US" smtClean="0"/>
              <a:t>3/21/2018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097983-4285-45C1-A70F-5C77AF31E04A}" type="slidenum">
              <a:rPr lang="en-US" smtClean="0"/>
              <a:t>‹#›</a:t>
            </a:fld>
            <a:endParaRPr lang="en-US"/>
          </a:p>
        </p:txBody>
      </p:sp>
    </p:spTree>
    <p:extLst>
      <p:ext uri="{BB962C8B-B14F-4D97-AF65-F5344CB8AC3E}">
        <p14:creationId xmlns:p14="http://schemas.microsoft.com/office/powerpoint/2010/main" val="3526744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466FE519-D025-4205-95BE-FAF045E3FBF1}" type="datetimeFigureOut">
              <a:rPr lang="en-US" smtClean="0"/>
              <a:t>3/21/2018</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0A097983-4285-45C1-A70F-5C77AF31E04A}" type="slidenum">
              <a:rPr lang="en-US" smtClean="0"/>
              <a:t>‹#›</a:t>
            </a:fld>
            <a:endParaRPr lang="en-US"/>
          </a:p>
        </p:txBody>
      </p:sp>
    </p:spTree>
    <p:extLst>
      <p:ext uri="{BB962C8B-B14F-4D97-AF65-F5344CB8AC3E}">
        <p14:creationId xmlns:p14="http://schemas.microsoft.com/office/powerpoint/2010/main" val="1123363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21" Type="http://schemas.openxmlformats.org/officeDocument/2006/relationships/image" Target="../media/image18.png"/><Relationship Id="rId7" Type="http://schemas.openxmlformats.org/officeDocument/2006/relationships/image" Target="../media/image5.gif"/><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jpg"/><Relationship Id="rId11" Type="http://schemas.microsoft.com/office/2007/relationships/hdphoto" Target="../media/hdphoto1.wdp"/><Relationship Id="rId5" Type="http://schemas.openxmlformats.org/officeDocument/2006/relationships/image" Target="../media/image3.jpg"/><Relationship Id="rId15" Type="http://schemas.openxmlformats.org/officeDocument/2006/relationships/image" Target="../media/image12.png"/><Relationship Id="rId10" Type="http://schemas.openxmlformats.org/officeDocument/2006/relationships/image" Target="../media/image8.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61" name="Rounded Rectangle 15">
            <a:extLst>
              <a:ext uri="{FF2B5EF4-FFF2-40B4-BE49-F238E27FC236}">
                <a16:creationId xmlns:a16="http://schemas.microsoft.com/office/drawing/2014/main" id="{D2B9EE50-4F9D-4AD8-A5FF-C10B84AE9801}"/>
              </a:ext>
            </a:extLst>
          </p:cNvPr>
          <p:cNvSpPr/>
          <p:nvPr/>
        </p:nvSpPr>
        <p:spPr>
          <a:xfrm>
            <a:off x="10998889" y="18188537"/>
            <a:ext cx="21945599" cy="10490524"/>
          </a:xfrm>
          <a:prstGeom prst="roundRect">
            <a:avLst>
              <a:gd name="adj" fmla="val 2411"/>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ounded Rectangle 33"/>
          <p:cNvSpPr/>
          <p:nvPr/>
        </p:nvSpPr>
        <p:spPr>
          <a:xfrm>
            <a:off x="-30481" y="4610326"/>
            <a:ext cx="10637521" cy="8429578"/>
          </a:xfrm>
          <a:prstGeom prst="roundRect">
            <a:avLst>
              <a:gd name="adj" fmla="val 7266"/>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0922846" y="28872162"/>
            <a:ext cx="22021641" cy="3861181"/>
          </a:xfrm>
          <a:prstGeom prst="roundRect">
            <a:avLst>
              <a:gd name="adj" fmla="val 589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0972800" y="4693579"/>
            <a:ext cx="21945599" cy="13275431"/>
          </a:xfrm>
          <a:prstGeom prst="roundRect">
            <a:avLst>
              <a:gd name="adj" fmla="val 2411"/>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20215788" y="4721289"/>
            <a:ext cx="3429144" cy="1569660"/>
          </a:xfrm>
          <a:prstGeom prst="rect">
            <a:avLst/>
          </a:prstGeom>
          <a:noFill/>
        </p:spPr>
        <p:txBody>
          <a:bodyPr wrap="none" lIns="91440" tIns="45720" rIns="91440" bIns="45720">
            <a:spAutoFit/>
          </a:bodyPr>
          <a:lstStyle/>
          <a:p>
            <a:pPr algn="ct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Model</a:t>
            </a:r>
          </a:p>
        </p:txBody>
      </p:sp>
      <p:sp>
        <p:nvSpPr>
          <p:cNvPr id="19" name="Rounded Rectangle 18"/>
          <p:cNvSpPr/>
          <p:nvPr/>
        </p:nvSpPr>
        <p:spPr>
          <a:xfrm>
            <a:off x="33317063" y="15210879"/>
            <a:ext cx="10574137" cy="9896926"/>
          </a:xfrm>
          <a:prstGeom prst="roundRect">
            <a:avLst>
              <a:gd name="adj" fmla="val 7103"/>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86740" y="5101040"/>
            <a:ext cx="9525000" cy="757130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Background</a:t>
            </a:r>
          </a:p>
          <a:p>
            <a:r>
              <a:rPr lang="en-US" sz="4800" dirty="0">
                <a:solidFill>
                  <a:schemeClr val="bg1"/>
                </a:solidFill>
              </a:rPr>
              <a:t>Starcraft2 is a real-time, player versus player, strategy game that has two players fighting each other for victory. Real time strategy games are an interesting challenge for AI due to the presence of delayed rewards, high complexity action space, and incomplete game state knowledge (unlike Chess or Go).</a:t>
            </a:r>
          </a:p>
        </p:txBody>
      </p:sp>
      <p:sp>
        <p:nvSpPr>
          <p:cNvPr id="22" name="Rounded Rectangle 21"/>
          <p:cNvSpPr/>
          <p:nvPr/>
        </p:nvSpPr>
        <p:spPr>
          <a:xfrm>
            <a:off x="0" y="13447364"/>
            <a:ext cx="10445324" cy="10105327"/>
          </a:xfrm>
          <a:prstGeom prst="roundRect">
            <a:avLst>
              <a:gd name="adj" fmla="val 731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33317063" y="25372421"/>
            <a:ext cx="10515600" cy="7351352"/>
          </a:xfrm>
          <a:prstGeom prst="roundRect">
            <a:avLst>
              <a:gd name="adj" fmla="val 7977"/>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39424777" y="3270099"/>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Ryan Benner</a:t>
            </a:r>
          </a:p>
        </p:txBody>
      </p:sp>
      <p:sp>
        <p:nvSpPr>
          <p:cNvPr id="36" name="TextBox 35"/>
          <p:cNvSpPr txBox="1"/>
          <p:nvPr/>
        </p:nvSpPr>
        <p:spPr>
          <a:xfrm>
            <a:off x="35585400" y="7262230"/>
            <a:ext cx="3176861" cy="830997"/>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Jon </a:t>
            </a:r>
            <a:r>
              <a:rPr lang="en-US" sz="4800" dirty="0" err="1">
                <a:ln w="0"/>
                <a:solidFill>
                  <a:prstClr val="black"/>
                </a:solidFill>
                <a:effectLst>
                  <a:outerShdw blurRad="38100" dist="19050" dir="2700000" algn="tl" rotWithShape="0">
                    <a:prstClr val="black">
                      <a:alpha val="40000"/>
                    </a:prstClr>
                  </a:outerShdw>
                </a:effectLst>
              </a:rPr>
              <a:t>Deibel</a:t>
            </a:r>
            <a:endParaRPr lang="en-US" sz="4800" dirty="0">
              <a:ln w="0"/>
              <a:solidFill>
                <a:prstClr val="black"/>
              </a:solidFill>
              <a:effectLst>
                <a:outerShdw blurRad="38100" dist="19050" dir="2700000" algn="tl" rotWithShape="0">
                  <a:prstClr val="black">
                    <a:alpha val="40000"/>
                  </a:prstClr>
                </a:outerShdw>
              </a:effectLst>
            </a:endParaRPr>
          </a:p>
        </p:txBody>
      </p:sp>
      <p:sp>
        <p:nvSpPr>
          <p:cNvPr id="37" name="TextBox 36"/>
          <p:cNvSpPr txBox="1"/>
          <p:nvPr/>
        </p:nvSpPr>
        <p:spPr>
          <a:xfrm>
            <a:off x="39281303" y="7317031"/>
            <a:ext cx="3836128" cy="1569660"/>
          </a:xfrm>
          <a:prstGeom prst="rect">
            <a:avLst/>
          </a:prstGeom>
          <a:noFill/>
        </p:spPr>
        <p:txBody>
          <a:bodyPr wrap="square" rtlCol="0">
            <a:spAutoFit/>
          </a:bodyPr>
          <a:lstStyle/>
          <a:p>
            <a:pPr lvl="0"/>
            <a:r>
              <a:rPr lang="en-US" sz="4800" dirty="0">
                <a:ln w="0"/>
                <a:solidFill>
                  <a:prstClr val="black"/>
                </a:solidFill>
                <a:effectLst>
                  <a:outerShdw blurRad="38100" dist="19050" dir="2700000" algn="tl" rotWithShape="0">
                    <a:prstClr val="black">
                      <a:alpha val="40000"/>
                    </a:prstClr>
                  </a:outerShdw>
                </a:effectLst>
              </a:rPr>
              <a:t>Dr. Ali </a:t>
            </a:r>
            <a:r>
              <a:rPr lang="en-US" sz="4800" dirty="0" err="1">
                <a:ln w="0"/>
                <a:solidFill>
                  <a:prstClr val="black"/>
                </a:solidFill>
                <a:effectLst>
                  <a:outerShdw blurRad="38100" dist="19050" dir="2700000" algn="tl" rotWithShape="0">
                    <a:prstClr val="black">
                      <a:alpha val="40000"/>
                    </a:prstClr>
                  </a:outerShdw>
                </a:effectLst>
              </a:rPr>
              <a:t>Minai</a:t>
            </a:r>
            <a:endParaRPr lang="en-US" sz="4800" dirty="0">
              <a:ln w="0"/>
              <a:solidFill>
                <a:prstClr val="black"/>
              </a:solidFill>
              <a:effectLst>
                <a:outerShdw blurRad="38100" dist="19050" dir="2700000" algn="tl" rotWithShape="0">
                  <a:prstClr val="black">
                    <a:alpha val="40000"/>
                  </a:prstClr>
                </a:outerShdw>
              </a:effectLst>
            </a:endParaRPr>
          </a:p>
          <a:p>
            <a:pPr lvl="0"/>
            <a:r>
              <a:rPr lang="en-US" sz="4800" dirty="0">
                <a:ln w="0"/>
                <a:solidFill>
                  <a:prstClr val="black"/>
                </a:solidFill>
                <a:effectLst>
                  <a:outerShdw blurRad="38100" dist="19050" dir="2700000" algn="tl" rotWithShape="0">
                    <a:prstClr val="black">
                      <a:alpha val="40000"/>
                    </a:prstClr>
                  </a:outerShdw>
                </a:effectLst>
              </a:rPr>
              <a:t>Advisor</a:t>
            </a:r>
          </a:p>
        </p:txBody>
      </p:sp>
      <p:pic>
        <p:nvPicPr>
          <p:cNvPr id="1026" name="Picture 2" descr="C:\Users\rbenner\Downloads\coollogo_com-31163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069" y="228600"/>
            <a:ext cx="31299994" cy="424511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02231" y="448462"/>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2" name="Picture 41"/>
          <p:cNvPicPr preferRelativeResize="0">
            <a:picLocks noChangeAspect="1"/>
          </p:cNvPicPr>
          <p:nvPr/>
        </p:nvPicPr>
        <p:blipFill rotWithShape="1">
          <a:blip r:embed="rId5">
            <a:extLst>
              <a:ext uri="{28A0092B-C50C-407E-A947-70E740481C1C}">
                <a14:useLocalDpi xmlns:a14="http://schemas.microsoft.com/office/drawing/2010/main" val="0"/>
              </a:ext>
            </a:extLst>
          </a:blip>
          <a:srcRect l="23929" t="10791" r="16821"/>
          <a:stretch/>
        </p:blipFill>
        <p:spPr>
          <a:xfrm>
            <a:off x="39424777" y="448204"/>
            <a:ext cx="2743200" cy="274345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3" name="Picture 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02231" y="4432500"/>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44" name="Picture 43"/>
          <p:cNvPicPr>
            <a:picLocks noChangeAspect="1"/>
          </p:cNvPicPr>
          <p:nvPr/>
        </p:nvPicPr>
        <p:blipFill rotWithShape="1">
          <a:blip r:embed="rId7">
            <a:extLst>
              <a:ext uri="{28A0092B-C50C-407E-A947-70E740481C1C}">
                <a14:useLocalDpi xmlns:a14="http://schemas.microsoft.com/office/drawing/2010/main" val="0"/>
              </a:ext>
            </a:extLst>
          </a:blip>
          <a:srcRect l="31487" t="8645" r="39325" b="46783"/>
          <a:stretch/>
        </p:blipFill>
        <p:spPr>
          <a:xfrm>
            <a:off x="39424777" y="4499416"/>
            <a:ext cx="2743200" cy="2743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6" name="Rectangle 45"/>
          <p:cNvSpPr/>
          <p:nvPr/>
        </p:nvSpPr>
        <p:spPr>
          <a:xfrm>
            <a:off x="434339" y="14099738"/>
            <a:ext cx="9525000" cy="9787295"/>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Interest in Problem</a:t>
            </a:r>
          </a:p>
          <a:p>
            <a:r>
              <a:rPr lang="en-US" sz="4800" dirty="0">
                <a:solidFill>
                  <a:schemeClr val="bg1"/>
                </a:solidFill>
              </a:rPr>
              <a:t>We wanted to pursue a topic that was related to a hobby we all shared (playing video games). Creating a AI was interesting to us because there are a variety of methods for approaching the problem and each of us had varying domain knowledge about Starcraft2. Furthermore, Blizzard and </a:t>
            </a:r>
            <a:r>
              <a:rPr lang="en-US" sz="4800" dirty="0" err="1">
                <a:solidFill>
                  <a:schemeClr val="bg1"/>
                </a:solidFill>
              </a:rPr>
              <a:t>Deepmind</a:t>
            </a:r>
            <a:r>
              <a:rPr lang="en-US" sz="4800" dirty="0">
                <a:solidFill>
                  <a:schemeClr val="bg1"/>
                </a:solidFill>
              </a:rPr>
              <a:t> recently released tools to aid in the development of Starcraft2 AI agents.</a:t>
            </a:r>
          </a:p>
          <a:p>
            <a:endParaRPr lang="en-US" sz="4800" cap="none" spc="0" dirty="0">
              <a:ln w="18415" cmpd="sng">
                <a:solidFill>
                  <a:srgbClr val="FFFFFF"/>
                </a:solidFill>
                <a:prstDash val="solid"/>
              </a:ln>
              <a:solidFill>
                <a:schemeClr val="bg1"/>
              </a:solidFill>
              <a:effectLst>
                <a:outerShdw blurRad="63500" dir="3600000" algn="tl" rotWithShape="0">
                  <a:srgbClr val="000000">
                    <a:alpha val="70000"/>
                  </a:srgbClr>
                </a:outerShdw>
              </a:effectLst>
            </a:endParaRPr>
          </a:p>
        </p:txBody>
      </p:sp>
      <p:sp>
        <p:nvSpPr>
          <p:cNvPr id="47" name="Rectangle 46"/>
          <p:cNvSpPr/>
          <p:nvPr/>
        </p:nvSpPr>
        <p:spPr>
          <a:xfrm>
            <a:off x="34026692" y="15367029"/>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Milestone Achievements</a:t>
            </a:r>
          </a:p>
          <a:p>
            <a:pPr marL="685800" lvl="0" indent="-685800">
              <a:buFont typeface="Arial" panose="020B0604020202020204" pitchFamily="34" charset="0"/>
              <a:buChar char="•"/>
            </a:pPr>
            <a:r>
              <a:rPr lang="en-US" sz="4800" dirty="0">
                <a:solidFill>
                  <a:prstClr val="white"/>
                </a:solidFill>
              </a:rPr>
              <a:t>10/31 – Develop scripted dumb AI.</a:t>
            </a:r>
          </a:p>
          <a:p>
            <a:pPr marL="685800" lvl="0" indent="-685800">
              <a:buFont typeface="Arial" panose="020B0604020202020204" pitchFamily="34" charset="0"/>
              <a:buChar char="•"/>
            </a:pPr>
            <a:r>
              <a:rPr lang="en-US" sz="4800" dirty="0">
                <a:solidFill>
                  <a:prstClr val="white"/>
                </a:solidFill>
              </a:rPr>
              <a:t>12/05 – Develop Q-learned model capable of defeating Very Easy AI.</a:t>
            </a:r>
          </a:p>
          <a:p>
            <a:pPr marL="685800" lvl="0" indent="-685800">
              <a:buFont typeface="Arial" panose="020B0604020202020204" pitchFamily="34" charset="0"/>
              <a:buChar char="•"/>
            </a:pPr>
            <a:r>
              <a:rPr lang="en-US" sz="4800" dirty="0">
                <a:solidFill>
                  <a:prstClr val="white"/>
                </a:solidFill>
              </a:rPr>
              <a:t>1/13 – Update to a deep-learned model with better success than Q-learned.</a:t>
            </a:r>
          </a:p>
          <a:p>
            <a:pPr marL="685800" lvl="0" indent="-685800">
              <a:buFont typeface="Arial" panose="020B0604020202020204" pitchFamily="34" charset="0"/>
              <a:buChar char="•"/>
            </a:pPr>
            <a:r>
              <a:rPr lang="en-US" sz="4800" dirty="0">
                <a:solidFill>
                  <a:prstClr val="white"/>
                </a:solidFill>
              </a:rPr>
              <a:t>2/5 – Update to sparse and intermittent reward systems. </a:t>
            </a:r>
          </a:p>
          <a:p>
            <a:pPr marL="685800" lvl="0" indent="-685800">
              <a:buFont typeface="Arial" panose="020B0604020202020204" pitchFamily="34" charset="0"/>
              <a:buChar char="•"/>
            </a:pPr>
            <a:r>
              <a:rPr lang="en-US" sz="4800" dirty="0">
                <a:solidFill>
                  <a:prstClr val="white"/>
                </a:solidFill>
              </a:rPr>
              <a:t>3/10 – Included new units and abilities in action space</a:t>
            </a:r>
          </a:p>
          <a:p>
            <a:pPr marL="685800" lvl="0" indent="-685800">
              <a:buFont typeface="Arial" panose="020B0604020202020204" pitchFamily="34" charset="0"/>
              <a:buChar char="•"/>
            </a:pPr>
            <a:r>
              <a:rPr lang="en-US" sz="4800" dirty="0">
                <a:solidFill>
                  <a:prstClr val="white"/>
                </a:solidFill>
              </a:rPr>
              <a:t>3/16 – LSTM model implemented</a:t>
            </a:r>
          </a:p>
        </p:txBody>
      </p:sp>
      <p:sp>
        <p:nvSpPr>
          <p:cNvPr id="49" name="Rectangle 48"/>
          <p:cNvSpPr/>
          <p:nvPr/>
        </p:nvSpPr>
        <p:spPr>
          <a:xfrm>
            <a:off x="33881908" y="25693323"/>
            <a:ext cx="9395458" cy="6832640"/>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Future Work</a:t>
            </a:r>
            <a:endParaRPr lang="en-US" sz="4800" dirty="0">
              <a:solidFill>
                <a:prstClr val="white"/>
              </a:solidFill>
            </a:endParaRPr>
          </a:p>
          <a:p>
            <a:pPr marL="685800" lvl="0" indent="-685800">
              <a:buFont typeface="Arial" panose="020B0604020202020204" pitchFamily="34" charset="0"/>
              <a:buChar char="•"/>
            </a:pPr>
            <a:r>
              <a:rPr lang="en-US" sz="4800" dirty="0">
                <a:solidFill>
                  <a:prstClr val="white"/>
                </a:solidFill>
              </a:rPr>
              <a:t>Expand action space to the full possibility of </a:t>
            </a:r>
            <a:r>
              <a:rPr lang="en-US" sz="4800" dirty="0" err="1">
                <a:solidFill>
                  <a:prstClr val="white"/>
                </a:solidFill>
              </a:rPr>
              <a:t>Terran’s</a:t>
            </a:r>
            <a:r>
              <a:rPr lang="en-US" sz="4800" dirty="0">
                <a:solidFill>
                  <a:prstClr val="white"/>
                </a:solidFill>
              </a:rPr>
              <a:t> actions.</a:t>
            </a:r>
          </a:p>
          <a:p>
            <a:pPr marL="685800" lvl="0" indent="-685800">
              <a:buFont typeface="Arial" panose="020B0604020202020204" pitchFamily="34" charset="0"/>
              <a:buChar char="•"/>
            </a:pPr>
            <a:r>
              <a:rPr lang="en-US" sz="4800" dirty="0">
                <a:solidFill>
                  <a:prstClr val="white"/>
                </a:solidFill>
              </a:rPr>
              <a:t>Train against multiple maps.</a:t>
            </a:r>
          </a:p>
          <a:p>
            <a:pPr marL="685800" lvl="0" indent="-685800">
              <a:buFont typeface="Arial" panose="020B0604020202020204" pitchFamily="34" charset="0"/>
              <a:buChar char="•"/>
            </a:pPr>
            <a:r>
              <a:rPr lang="en-US" sz="4800" dirty="0">
                <a:solidFill>
                  <a:prstClr val="white"/>
                </a:solidFill>
              </a:rPr>
              <a:t>Train AI to change camera location. </a:t>
            </a:r>
          </a:p>
          <a:p>
            <a:pPr marL="685800" lvl="0" indent="-685800">
              <a:buFont typeface="Arial" panose="020B0604020202020204" pitchFamily="34" charset="0"/>
              <a:buChar char="•"/>
            </a:pPr>
            <a:r>
              <a:rPr lang="en-US" sz="4800" dirty="0">
                <a:solidFill>
                  <a:prstClr val="white"/>
                </a:solidFill>
              </a:rPr>
              <a:t>Train AI to play as other races.</a:t>
            </a:r>
          </a:p>
          <a:p>
            <a:pPr marL="685800" lvl="0" indent="-685800">
              <a:buFont typeface="Arial" panose="020B0604020202020204" pitchFamily="34" charset="0"/>
              <a:buChar char="•"/>
            </a:pPr>
            <a:r>
              <a:rPr lang="en-US" sz="4800" dirty="0">
                <a:solidFill>
                  <a:prstClr val="white"/>
                </a:solidFill>
              </a:rPr>
              <a:t>Train against higher difficulty Blizzard AIs.</a:t>
            </a:r>
          </a:p>
        </p:txBody>
      </p:sp>
      <p:pic>
        <p:nvPicPr>
          <p:cNvPr id="1030" name="Picture 6" descr="Image result for python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553294" y="29435939"/>
            <a:ext cx="2677248" cy="267724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pytorch logo"/>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38937" y="29426932"/>
            <a:ext cx="2780681" cy="278068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deepmind logo transparent"/>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4500" b="95250" l="5750" r="94750">
                        <a14:foregroundMark x1="32500" y1="56250" x2="27500" y2="41750"/>
                        <a14:foregroundMark x1="41500" y1="24000" x2="43250" y2="24000"/>
                        <a14:foregroundMark x1="51750" y1="21750" x2="66250" y2="25750"/>
                        <a14:foregroundMark x1="75000" y1="30500" x2="87750" y2="60750"/>
                      </a14:backgroundRemoval>
                    </a14:imgEffect>
                  </a14:imgLayer>
                </a14:imgProps>
              </a:ext>
              <a:ext uri="{28A0092B-C50C-407E-A947-70E740481C1C}">
                <a14:useLocalDpi xmlns:a14="http://schemas.microsoft.com/office/drawing/2010/main" val="0"/>
              </a:ext>
            </a:extLst>
          </a:blip>
          <a:srcRect/>
          <a:stretch>
            <a:fillRect/>
          </a:stretch>
        </p:blipFill>
        <p:spPr bwMode="auto">
          <a:xfrm>
            <a:off x="22500430" y="29426932"/>
            <a:ext cx="2943281" cy="294328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numpy logo"/>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1066" r="60576" b="1066"/>
          <a:stretch/>
        </p:blipFill>
        <p:spPr bwMode="auto">
          <a:xfrm>
            <a:off x="28206817" y="29254203"/>
            <a:ext cx="3022705" cy="3040720"/>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29">
            <a:extLst>
              <a:ext uri="{FF2B5EF4-FFF2-40B4-BE49-F238E27FC236}">
                <a16:creationId xmlns:a16="http://schemas.microsoft.com/office/drawing/2014/main" id="{DE73C9F6-216E-804C-8ADB-FE5D010D3793}"/>
              </a:ext>
            </a:extLst>
          </p:cNvPr>
          <p:cNvSpPr/>
          <p:nvPr/>
        </p:nvSpPr>
        <p:spPr>
          <a:xfrm>
            <a:off x="0" y="23894143"/>
            <a:ext cx="10515600" cy="8839200"/>
          </a:xfrm>
          <a:prstGeom prst="roundRect">
            <a:avLst>
              <a:gd name="adj" fmla="val 5288"/>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96AC655-5F1F-DF43-A526-2752994F2936}"/>
              </a:ext>
            </a:extLst>
          </p:cNvPr>
          <p:cNvSpPr/>
          <p:nvPr/>
        </p:nvSpPr>
        <p:spPr>
          <a:xfrm>
            <a:off x="586740" y="24303280"/>
            <a:ext cx="9525000" cy="9048631"/>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Important Challenges</a:t>
            </a:r>
          </a:p>
          <a:p>
            <a:r>
              <a:rPr lang="en-US" sz="4800" dirty="0">
                <a:solidFill>
                  <a:schemeClr val="bg1"/>
                </a:solidFill>
              </a:rPr>
              <a:t>The challenges related to our project include:</a:t>
            </a:r>
          </a:p>
          <a:p>
            <a:pPr marL="685800" indent="-685800">
              <a:buFont typeface="Arial" panose="020B0604020202020204" pitchFamily="34" charset="0"/>
              <a:buChar char="•"/>
            </a:pPr>
            <a:r>
              <a:rPr lang="en-US" sz="4800" dirty="0">
                <a:solidFill>
                  <a:schemeClr val="bg1"/>
                </a:solidFill>
              </a:rPr>
              <a:t>Long term rewarding</a:t>
            </a:r>
          </a:p>
          <a:p>
            <a:pPr marL="685800" indent="-685800">
              <a:buFont typeface="Arial" panose="020B0604020202020204" pitchFamily="34" charset="0"/>
              <a:buChar char="•"/>
            </a:pPr>
            <a:r>
              <a:rPr lang="en-US" sz="4800" dirty="0">
                <a:solidFill>
                  <a:schemeClr val="bg1"/>
                </a:solidFill>
              </a:rPr>
              <a:t>Long term stochasticity</a:t>
            </a:r>
          </a:p>
          <a:p>
            <a:pPr marL="685800" indent="-685800">
              <a:buFont typeface="Arial" panose="020B0604020202020204" pitchFamily="34" charset="0"/>
              <a:buChar char="•"/>
            </a:pPr>
            <a:r>
              <a:rPr lang="en-US" sz="4800" dirty="0">
                <a:solidFill>
                  <a:schemeClr val="bg1"/>
                </a:solidFill>
              </a:rPr>
              <a:t>Managing Action Input Space</a:t>
            </a:r>
          </a:p>
          <a:p>
            <a:pPr marL="685800" indent="-685800">
              <a:buFont typeface="Arial" panose="020B0604020202020204" pitchFamily="34" charset="0"/>
              <a:buChar char="•"/>
            </a:pPr>
            <a:r>
              <a:rPr lang="en-US" sz="4800" dirty="0">
                <a:solidFill>
                  <a:schemeClr val="bg1"/>
                </a:solidFill>
              </a:rPr>
              <a:t>Real Time Action Selection</a:t>
            </a:r>
          </a:p>
          <a:p>
            <a:endParaRPr lang="en-US" sz="4800" dirty="0">
              <a:solidFill>
                <a:schemeClr val="bg1"/>
              </a:solidFill>
            </a:endParaRPr>
          </a:p>
          <a:p>
            <a:r>
              <a:rPr lang="en-US" sz="4800" dirty="0">
                <a:solidFill>
                  <a:schemeClr val="bg1"/>
                </a:solidFill>
              </a:rPr>
              <a:t>To account for some of these challenges, we developed a deep </a:t>
            </a:r>
            <a:r>
              <a:rPr lang="en-US" sz="4800">
                <a:solidFill>
                  <a:schemeClr val="bg1"/>
                </a:solidFill>
              </a:rPr>
              <a:t>action critic model.</a:t>
            </a:r>
            <a:endParaRPr lang="en-US" sz="4800" dirty="0">
              <a:solidFill>
                <a:schemeClr val="bg1"/>
              </a:solidFill>
            </a:endParaRPr>
          </a:p>
          <a:p>
            <a:pPr marL="685800" indent="-685800">
              <a:buFont typeface="Arial" panose="020B0604020202020204" pitchFamily="34" charset="0"/>
              <a:buChar char="•"/>
            </a:pPr>
            <a:endParaRPr lang="en-US" sz="4800" dirty="0">
              <a:solidFill>
                <a:schemeClr val="bg1"/>
              </a:solidFill>
            </a:endParaRPr>
          </a:p>
        </p:txBody>
      </p:sp>
      <p:sp>
        <p:nvSpPr>
          <p:cNvPr id="38" name="Rounded Rectangle 37">
            <a:extLst>
              <a:ext uri="{FF2B5EF4-FFF2-40B4-BE49-F238E27FC236}">
                <a16:creationId xmlns:a16="http://schemas.microsoft.com/office/drawing/2014/main" id="{17388C3C-2703-2B4C-8E09-FE498740CCE4}"/>
              </a:ext>
            </a:extLst>
          </p:cNvPr>
          <p:cNvSpPr/>
          <p:nvPr/>
        </p:nvSpPr>
        <p:spPr>
          <a:xfrm>
            <a:off x="33371791" y="8893152"/>
            <a:ext cx="10460872" cy="6053111"/>
          </a:xfrm>
          <a:prstGeom prst="roundRect">
            <a:avLst>
              <a:gd name="adj" fmla="val 9672"/>
            </a:avLst>
          </a:prstGeom>
          <a:solidFill>
            <a:schemeClr val="tx1">
              <a:alpha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12D1386-A095-1243-8DEE-BD8E8AA74461}"/>
              </a:ext>
            </a:extLst>
          </p:cNvPr>
          <p:cNvSpPr/>
          <p:nvPr/>
        </p:nvSpPr>
        <p:spPr>
          <a:xfrm>
            <a:off x="33939729" y="9140085"/>
            <a:ext cx="9525000" cy="1661993"/>
          </a:xfrm>
          <a:prstGeom prst="rect">
            <a:avLst/>
          </a:prstGeom>
          <a:noFill/>
        </p:spPr>
        <p:txBody>
          <a:bodyPr wrap="square" lIns="91440" tIns="45720" rIns="91440" bIns="45720">
            <a:spAutoFit/>
          </a:bodyPr>
          <a:lstStyle/>
          <a:p>
            <a:r>
              <a:rPr lang="en-US" sz="5400" b="1" cap="none" spc="0" dirty="0">
                <a:ln w="18415" cmpd="sng">
                  <a:solidFill>
                    <a:srgbClr val="FFFFFF"/>
                  </a:solidFill>
                  <a:prstDash val="solid"/>
                </a:ln>
                <a:solidFill>
                  <a:schemeClr val="bg1"/>
                </a:solidFill>
                <a:effectLst>
                  <a:outerShdw blurRad="63500" dir="3600000" algn="tl" rotWithShape="0">
                    <a:srgbClr val="000000">
                      <a:alpha val="70000"/>
                    </a:srgbClr>
                  </a:outerShdw>
                </a:effectLst>
              </a:rPr>
              <a:t>Results</a:t>
            </a:r>
          </a:p>
          <a:p>
            <a:pPr lvl="0"/>
            <a:endParaRPr lang="en-US" sz="4800" dirty="0">
              <a:solidFill>
                <a:prstClr val="white"/>
              </a:solidFill>
            </a:endParaRPr>
          </a:p>
        </p:txBody>
      </p:sp>
      <p:graphicFrame>
        <p:nvGraphicFramePr>
          <p:cNvPr id="2" name="Table 1">
            <a:extLst>
              <a:ext uri="{FF2B5EF4-FFF2-40B4-BE49-F238E27FC236}">
                <a16:creationId xmlns:a16="http://schemas.microsoft.com/office/drawing/2014/main" id="{AE5265D8-5D26-1745-9A48-35B200A3BD8B}"/>
              </a:ext>
            </a:extLst>
          </p:cNvPr>
          <p:cNvGraphicFramePr>
            <a:graphicFrameLocks noGrp="1"/>
          </p:cNvGraphicFramePr>
          <p:nvPr>
            <p:extLst>
              <p:ext uri="{D42A27DB-BD31-4B8C-83A1-F6EECF244321}">
                <p14:modId xmlns:p14="http://schemas.microsoft.com/office/powerpoint/2010/main" val="308342248"/>
              </p:ext>
            </p:extLst>
          </p:nvPr>
        </p:nvGraphicFramePr>
        <p:xfrm>
          <a:off x="33742816" y="10112932"/>
          <a:ext cx="9808876" cy="4299464"/>
        </p:xfrm>
        <a:graphic>
          <a:graphicData uri="http://schemas.openxmlformats.org/drawingml/2006/table">
            <a:tbl>
              <a:tblPr firstRow="1" bandRow="1">
                <a:tableStyleId>{2D5ABB26-0587-4C30-8999-92F81FD0307C}</a:tableStyleId>
              </a:tblPr>
              <a:tblGrid>
                <a:gridCol w="4904438">
                  <a:extLst>
                    <a:ext uri="{9D8B030D-6E8A-4147-A177-3AD203B41FA5}">
                      <a16:colId xmlns:a16="http://schemas.microsoft.com/office/drawing/2014/main" val="1404240551"/>
                    </a:ext>
                  </a:extLst>
                </a:gridCol>
                <a:gridCol w="4904438">
                  <a:extLst>
                    <a:ext uri="{9D8B030D-6E8A-4147-A177-3AD203B41FA5}">
                      <a16:colId xmlns:a16="http://schemas.microsoft.com/office/drawing/2014/main" val="2303060108"/>
                    </a:ext>
                  </a:extLst>
                </a:gridCol>
              </a:tblGrid>
              <a:tr h="1190504">
                <a:tc>
                  <a:txBody>
                    <a:bodyPr/>
                    <a:lstStyle/>
                    <a:p>
                      <a:pPr algn="ctr"/>
                      <a:r>
                        <a:rPr lang="en-US" sz="4800" b="1" dirty="0">
                          <a:solidFill>
                            <a:schemeClr val="bg1"/>
                          </a:solidFill>
                        </a:rPr>
                        <a:t>AI Type</a:t>
                      </a:r>
                    </a:p>
                  </a:txBody>
                  <a:tcPr anchor="b"/>
                </a:tc>
                <a:tc>
                  <a:txBody>
                    <a:bodyPr/>
                    <a:lstStyle/>
                    <a:p>
                      <a:pPr algn="ctr"/>
                      <a:r>
                        <a:rPr lang="en-US" sz="4800" b="1" dirty="0">
                          <a:solidFill>
                            <a:schemeClr val="bg1"/>
                          </a:solidFill>
                        </a:rPr>
                        <a:t>Win Rate vs. Very Easy Random AI</a:t>
                      </a:r>
                    </a:p>
                  </a:txBody>
                  <a:tcPr anchor="ctr"/>
                </a:tc>
                <a:extLst>
                  <a:ext uri="{0D108BD9-81ED-4DB2-BD59-A6C34878D82A}">
                    <a16:rowId xmlns:a16="http://schemas.microsoft.com/office/drawing/2014/main" val="417556600"/>
                  </a:ext>
                </a:extLst>
              </a:tr>
              <a:tr h="1190504">
                <a:tc>
                  <a:txBody>
                    <a:bodyPr/>
                    <a:lstStyle/>
                    <a:p>
                      <a:pPr algn="ctr"/>
                      <a:r>
                        <a:rPr lang="en-US" sz="4800" dirty="0">
                          <a:solidFill>
                            <a:schemeClr val="bg1"/>
                          </a:solidFill>
                        </a:rPr>
                        <a:t>Random Action</a:t>
                      </a:r>
                    </a:p>
                  </a:txBody>
                  <a:tcPr anchor="ctr"/>
                </a:tc>
                <a:tc>
                  <a:txBody>
                    <a:bodyPr/>
                    <a:lstStyle/>
                    <a:p>
                      <a:pPr algn="ctr"/>
                      <a:r>
                        <a:rPr lang="en-US" sz="4800" dirty="0">
                          <a:solidFill>
                            <a:schemeClr val="bg1"/>
                          </a:solidFill>
                        </a:rPr>
                        <a:t>50%</a:t>
                      </a:r>
                    </a:p>
                  </a:txBody>
                  <a:tcPr anchor="ctr"/>
                </a:tc>
                <a:extLst>
                  <a:ext uri="{0D108BD9-81ED-4DB2-BD59-A6C34878D82A}">
                    <a16:rowId xmlns:a16="http://schemas.microsoft.com/office/drawing/2014/main" val="677520262"/>
                  </a:ext>
                </a:extLst>
              </a:tr>
              <a:tr h="1190504">
                <a:tc>
                  <a:txBody>
                    <a:bodyPr/>
                    <a:lstStyle/>
                    <a:p>
                      <a:pPr algn="ctr"/>
                      <a:r>
                        <a:rPr lang="en-US" sz="4800" dirty="0">
                          <a:solidFill>
                            <a:schemeClr val="bg1"/>
                          </a:solidFill>
                        </a:rPr>
                        <a:t>Network with Training</a:t>
                      </a:r>
                    </a:p>
                  </a:txBody>
                  <a:tcPr anchor="ctr"/>
                </a:tc>
                <a:tc>
                  <a:txBody>
                    <a:bodyPr/>
                    <a:lstStyle/>
                    <a:p>
                      <a:pPr algn="ctr"/>
                      <a:r>
                        <a:rPr lang="en-US" sz="4800" dirty="0">
                          <a:solidFill>
                            <a:schemeClr val="bg1"/>
                          </a:solidFill>
                        </a:rPr>
                        <a:t>84%</a:t>
                      </a:r>
                    </a:p>
                  </a:txBody>
                  <a:tcPr anchor="ctr"/>
                </a:tc>
                <a:extLst>
                  <a:ext uri="{0D108BD9-81ED-4DB2-BD59-A6C34878D82A}">
                    <a16:rowId xmlns:a16="http://schemas.microsoft.com/office/drawing/2014/main" val="1684611308"/>
                  </a:ext>
                </a:extLst>
              </a:tr>
            </a:tbl>
          </a:graphicData>
        </a:graphic>
      </p:graphicFrame>
      <p:pic>
        <p:nvPicPr>
          <p:cNvPr id="6" name="Picture 5"/>
          <p:cNvPicPr>
            <a:picLocks noChangeAspect="1"/>
          </p:cNvPicPr>
          <p:nvPr/>
        </p:nvPicPr>
        <p:blipFill rotWithShape="1">
          <a:blip r:embed="rId13">
            <a:extLst>
              <a:ext uri="{28A0092B-C50C-407E-A947-70E740481C1C}">
                <a14:useLocalDpi xmlns:a14="http://schemas.microsoft.com/office/drawing/2010/main" val="0"/>
              </a:ext>
            </a:extLst>
          </a:blip>
          <a:srcRect t="5170"/>
          <a:stretch/>
        </p:blipFill>
        <p:spPr>
          <a:xfrm>
            <a:off x="12561772" y="5914497"/>
            <a:ext cx="18667750" cy="11368150"/>
          </a:xfrm>
          <a:prstGeom prst="rect">
            <a:avLst/>
          </a:prstGeom>
        </p:spPr>
      </p:pic>
      <p:sp>
        <p:nvSpPr>
          <p:cNvPr id="8" name="TextBox 7"/>
          <p:cNvSpPr txBox="1"/>
          <p:nvPr/>
        </p:nvSpPr>
        <p:spPr>
          <a:xfrm>
            <a:off x="13366681" y="20442792"/>
            <a:ext cx="2476500" cy="584775"/>
          </a:xfrm>
          <a:prstGeom prst="rect">
            <a:avLst/>
          </a:prstGeom>
          <a:noFill/>
        </p:spPr>
        <p:txBody>
          <a:bodyPr wrap="square" rtlCol="0">
            <a:spAutoFit/>
          </a:bodyPr>
          <a:lstStyle/>
          <a:p>
            <a:pPr algn="ctr"/>
            <a:r>
              <a:rPr lang="en-US" sz="3200" dirty="0">
                <a:solidFill>
                  <a:schemeClr val="bg1"/>
                </a:solidFill>
              </a:rPr>
              <a:t>Creep</a:t>
            </a:r>
          </a:p>
        </p:txBody>
      </p:sp>
      <p:sp>
        <p:nvSpPr>
          <p:cNvPr id="45" name="TextBox 44"/>
          <p:cNvSpPr txBox="1"/>
          <p:nvPr/>
        </p:nvSpPr>
        <p:spPr>
          <a:xfrm>
            <a:off x="16337745" y="20442792"/>
            <a:ext cx="2985434" cy="600276"/>
          </a:xfrm>
          <a:prstGeom prst="rect">
            <a:avLst/>
          </a:prstGeom>
          <a:noFill/>
        </p:spPr>
        <p:txBody>
          <a:bodyPr wrap="square" rtlCol="0">
            <a:spAutoFit/>
          </a:bodyPr>
          <a:lstStyle/>
          <a:p>
            <a:pPr algn="ctr"/>
            <a:r>
              <a:rPr lang="en-US" sz="3200">
                <a:solidFill>
                  <a:schemeClr val="bg1"/>
                </a:solidFill>
              </a:rPr>
              <a:t>Player Relative</a:t>
            </a:r>
            <a:endParaRPr lang="en-US" sz="3200" dirty="0">
              <a:solidFill>
                <a:schemeClr val="bg1"/>
              </a:solidFill>
            </a:endParaRPr>
          </a:p>
        </p:txBody>
      </p:sp>
      <p:sp>
        <p:nvSpPr>
          <p:cNvPr id="50" name="TextBox 49"/>
          <p:cNvSpPr txBox="1"/>
          <p:nvPr/>
        </p:nvSpPr>
        <p:spPr>
          <a:xfrm>
            <a:off x="13366681" y="23681945"/>
            <a:ext cx="2476500" cy="584775"/>
          </a:xfrm>
          <a:prstGeom prst="rect">
            <a:avLst/>
          </a:prstGeom>
          <a:noFill/>
        </p:spPr>
        <p:txBody>
          <a:bodyPr wrap="square" rtlCol="0">
            <a:spAutoFit/>
          </a:bodyPr>
          <a:lstStyle/>
          <a:p>
            <a:pPr algn="ctr"/>
            <a:r>
              <a:rPr lang="en-US" sz="3200" dirty="0">
                <a:solidFill>
                  <a:schemeClr val="bg1"/>
                </a:solidFill>
              </a:rPr>
              <a:t>Selected</a:t>
            </a:r>
          </a:p>
        </p:txBody>
      </p:sp>
      <p:sp>
        <p:nvSpPr>
          <p:cNvPr id="52" name="TextBox 51"/>
          <p:cNvSpPr txBox="1"/>
          <p:nvPr/>
        </p:nvSpPr>
        <p:spPr>
          <a:xfrm>
            <a:off x="16480814" y="23681944"/>
            <a:ext cx="2476500" cy="584775"/>
          </a:xfrm>
          <a:prstGeom prst="rect">
            <a:avLst/>
          </a:prstGeom>
          <a:noFill/>
        </p:spPr>
        <p:txBody>
          <a:bodyPr wrap="square" rtlCol="0">
            <a:spAutoFit/>
          </a:bodyPr>
          <a:lstStyle/>
          <a:p>
            <a:pPr algn="ctr"/>
            <a:r>
              <a:rPr lang="en-US" sz="3200" dirty="0">
                <a:solidFill>
                  <a:schemeClr val="bg1"/>
                </a:solidFill>
              </a:rPr>
              <a:t>Hit Points</a:t>
            </a:r>
          </a:p>
        </p:txBody>
      </p:sp>
      <p:sp>
        <p:nvSpPr>
          <p:cNvPr id="54" name="TextBox 53"/>
          <p:cNvSpPr txBox="1"/>
          <p:nvPr/>
        </p:nvSpPr>
        <p:spPr>
          <a:xfrm>
            <a:off x="22729430" y="20423714"/>
            <a:ext cx="2476500" cy="584775"/>
          </a:xfrm>
          <a:prstGeom prst="rect">
            <a:avLst/>
          </a:prstGeom>
          <a:noFill/>
        </p:spPr>
        <p:txBody>
          <a:bodyPr wrap="square" rtlCol="0">
            <a:spAutoFit/>
          </a:bodyPr>
          <a:lstStyle/>
          <a:p>
            <a:pPr algn="ctr"/>
            <a:r>
              <a:rPr lang="en-US" sz="3200" dirty="0">
                <a:solidFill>
                  <a:schemeClr val="bg1"/>
                </a:solidFill>
              </a:rPr>
              <a:t>Height Map</a:t>
            </a:r>
          </a:p>
        </p:txBody>
      </p:sp>
      <p:sp>
        <p:nvSpPr>
          <p:cNvPr id="56" name="TextBox 55"/>
          <p:cNvSpPr txBox="1"/>
          <p:nvPr/>
        </p:nvSpPr>
        <p:spPr>
          <a:xfrm>
            <a:off x="25695236" y="20423713"/>
            <a:ext cx="2476500" cy="584775"/>
          </a:xfrm>
          <a:prstGeom prst="rect">
            <a:avLst/>
          </a:prstGeom>
          <a:noFill/>
        </p:spPr>
        <p:txBody>
          <a:bodyPr wrap="square" rtlCol="0">
            <a:spAutoFit/>
          </a:bodyPr>
          <a:lstStyle/>
          <a:p>
            <a:pPr algn="ctr"/>
            <a:r>
              <a:rPr lang="en-US" sz="3200" dirty="0">
                <a:solidFill>
                  <a:schemeClr val="bg1"/>
                </a:solidFill>
              </a:rPr>
              <a:t>Visibility</a:t>
            </a:r>
          </a:p>
        </p:txBody>
      </p:sp>
      <p:sp>
        <p:nvSpPr>
          <p:cNvPr id="58" name="TextBox 57"/>
          <p:cNvSpPr txBox="1"/>
          <p:nvPr/>
        </p:nvSpPr>
        <p:spPr>
          <a:xfrm>
            <a:off x="28725301" y="20427082"/>
            <a:ext cx="2476500" cy="584775"/>
          </a:xfrm>
          <a:prstGeom prst="rect">
            <a:avLst/>
          </a:prstGeom>
          <a:noFill/>
        </p:spPr>
        <p:txBody>
          <a:bodyPr wrap="square" rtlCol="0">
            <a:spAutoFit/>
          </a:bodyPr>
          <a:lstStyle/>
          <a:p>
            <a:pPr algn="ctr"/>
            <a:r>
              <a:rPr lang="en-US" sz="3200" dirty="0">
                <a:solidFill>
                  <a:schemeClr val="bg1"/>
                </a:solidFill>
              </a:rPr>
              <a:t>Creep</a:t>
            </a:r>
          </a:p>
        </p:txBody>
      </p:sp>
      <p:sp>
        <p:nvSpPr>
          <p:cNvPr id="60" name="TextBox 59"/>
          <p:cNvSpPr txBox="1"/>
          <p:nvPr/>
        </p:nvSpPr>
        <p:spPr>
          <a:xfrm>
            <a:off x="24196838" y="23737142"/>
            <a:ext cx="2672861" cy="584775"/>
          </a:xfrm>
          <a:prstGeom prst="rect">
            <a:avLst/>
          </a:prstGeom>
          <a:noFill/>
        </p:spPr>
        <p:txBody>
          <a:bodyPr wrap="square" rtlCol="0">
            <a:spAutoFit/>
          </a:bodyPr>
          <a:lstStyle/>
          <a:p>
            <a:pPr algn="ctr"/>
            <a:r>
              <a:rPr lang="en-US" sz="3200" dirty="0">
                <a:solidFill>
                  <a:schemeClr val="bg1"/>
                </a:solidFill>
              </a:rPr>
              <a:t>Player Relative</a:t>
            </a:r>
          </a:p>
        </p:txBody>
      </p:sp>
      <p:sp>
        <p:nvSpPr>
          <p:cNvPr id="62" name="TextBox 61"/>
          <p:cNvSpPr txBox="1"/>
          <p:nvPr/>
        </p:nvSpPr>
        <p:spPr>
          <a:xfrm>
            <a:off x="27184149" y="23681943"/>
            <a:ext cx="2476500" cy="584775"/>
          </a:xfrm>
          <a:prstGeom prst="rect">
            <a:avLst/>
          </a:prstGeom>
          <a:noFill/>
        </p:spPr>
        <p:txBody>
          <a:bodyPr wrap="square" rtlCol="0">
            <a:spAutoFit/>
          </a:bodyPr>
          <a:lstStyle/>
          <a:p>
            <a:pPr algn="ctr"/>
            <a:r>
              <a:rPr lang="en-US" sz="3200" dirty="0">
                <a:solidFill>
                  <a:schemeClr val="bg1"/>
                </a:solidFill>
              </a:rPr>
              <a:t>Selected</a:t>
            </a:r>
          </a:p>
        </p:txBody>
      </p:sp>
      <p:sp>
        <p:nvSpPr>
          <p:cNvPr id="9" name="TextBox 8"/>
          <p:cNvSpPr txBox="1"/>
          <p:nvPr/>
        </p:nvSpPr>
        <p:spPr>
          <a:xfrm>
            <a:off x="14570239" y="19467739"/>
            <a:ext cx="3352800" cy="769441"/>
          </a:xfrm>
          <a:prstGeom prst="rect">
            <a:avLst/>
          </a:prstGeom>
          <a:noFill/>
        </p:spPr>
        <p:txBody>
          <a:bodyPr wrap="square" rtlCol="0">
            <a:spAutoFit/>
          </a:bodyPr>
          <a:lstStyle/>
          <a:p>
            <a:r>
              <a:rPr lang="en-US" sz="4400">
                <a:solidFill>
                  <a:schemeClr val="bg1"/>
                </a:solidFill>
              </a:rPr>
              <a:t>Screen Layers</a:t>
            </a:r>
            <a:endParaRPr lang="en-US" sz="4400" dirty="0">
              <a:solidFill>
                <a:schemeClr val="bg1"/>
              </a:solidFill>
            </a:endParaRPr>
          </a:p>
        </p:txBody>
      </p:sp>
      <p:sp>
        <p:nvSpPr>
          <p:cNvPr id="63" name="TextBox 62"/>
          <p:cNvSpPr txBox="1"/>
          <p:nvPr/>
        </p:nvSpPr>
        <p:spPr>
          <a:xfrm>
            <a:off x="24622798" y="19428294"/>
            <a:ext cx="4741714" cy="769441"/>
          </a:xfrm>
          <a:prstGeom prst="rect">
            <a:avLst/>
          </a:prstGeom>
          <a:noFill/>
        </p:spPr>
        <p:txBody>
          <a:bodyPr wrap="square" rtlCol="0">
            <a:spAutoFit/>
          </a:bodyPr>
          <a:lstStyle/>
          <a:p>
            <a:pPr algn="ctr"/>
            <a:r>
              <a:rPr lang="en-US" sz="4400" dirty="0">
                <a:solidFill>
                  <a:schemeClr val="bg1"/>
                </a:solidFill>
              </a:rPr>
              <a:t>Minimap Layers</a:t>
            </a:r>
          </a:p>
        </p:txBody>
      </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65157" y="21043068"/>
            <a:ext cx="2478024" cy="2478024"/>
          </a:xfrm>
          <a:prstGeom prst="rect">
            <a:avLst/>
          </a:prstGeom>
        </p:spPr>
      </p:pic>
      <p:pic>
        <p:nvPicPr>
          <p:cNvPr id="10" name="Picture 9"/>
          <p:cNvPicPr>
            <a:picLocks/>
          </p:cNvPicPr>
          <p:nvPr/>
        </p:nvPicPr>
        <p:blipFill>
          <a:blip r:embed="rId15">
            <a:extLst>
              <a:ext uri="{28A0092B-C50C-407E-A947-70E740481C1C}">
                <a14:useLocalDpi xmlns:a14="http://schemas.microsoft.com/office/drawing/2010/main" val="0"/>
              </a:ext>
            </a:extLst>
          </a:blip>
          <a:stretch>
            <a:fillRect/>
          </a:stretch>
        </p:blipFill>
        <p:spPr>
          <a:xfrm>
            <a:off x="16479290" y="24266720"/>
            <a:ext cx="2478024" cy="2478024"/>
          </a:xfrm>
          <a:prstGeom prst="rect">
            <a:avLst/>
          </a:prstGeom>
        </p:spPr>
      </p:pic>
      <p:pic>
        <p:nvPicPr>
          <p:cNvPr id="11" name="Picture 10"/>
          <p:cNvPicPr>
            <a:picLocks/>
          </p:cNvPicPr>
          <p:nvPr/>
        </p:nvPicPr>
        <p:blipFill>
          <a:blip r:embed="rId16">
            <a:extLst>
              <a:ext uri="{28A0092B-C50C-407E-A947-70E740481C1C}">
                <a14:useLocalDpi xmlns:a14="http://schemas.microsoft.com/office/drawing/2010/main" val="0"/>
              </a:ext>
            </a:extLst>
          </a:blip>
          <a:stretch>
            <a:fillRect/>
          </a:stretch>
        </p:blipFill>
        <p:spPr>
          <a:xfrm>
            <a:off x="16480919" y="21043068"/>
            <a:ext cx="2478024" cy="2478024"/>
          </a:xfrm>
          <a:prstGeom prst="rect">
            <a:avLst/>
          </a:prstGeom>
        </p:spPr>
      </p:pic>
      <p:pic>
        <p:nvPicPr>
          <p:cNvPr id="64" name="Picture 6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366681" y="24268339"/>
            <a:ext cx="2478024" cy="2478024"/>
          </a:xfrm>
          <a:prstGeom prst="rect">
            <a:avLst/>
          </a:prstGeom>
        </p:spPr>
      </p:pic>
      <p:pic>
        <p:nvPicPr>
          <p:cNvPr id="13" name="Picture 12"/>
          <p:cNvPicPr>
            <a:picLocks/>
          </p:cNvPicPr>
          <p:nvPr/>
        </p:nvPicPr>
        <p:blipFill>
          <a:blip r:embed="rId17">
            <a:extLst>
              <a:ext uri="{28A0092B-C50C-407E-A947-70E740481C1C}">
                <a14:useLocalDpi xmlns:a14="http://schemas.microsoft.com/office/drawing/2010/main" val="0"/>
              </a:ext>
            </a:extLst>
          </a:blip>
          <a:stretch>
            <a:fillRect/>
          </a:stretch>
        </p:blipFill>
        <p:spPr>
          <a:xfrm>
            <a:off x="22786983" y="21008487"/>
            <a:ext cx="2478024" cy="2478024"/>
          </a:xfrm>
          <a:prstGeom prst="rect">
            <a:avLst/>
          </a:prstGeom>
        </p:spPr>
      </p:pic>
      <p:pic>
        <p:nvPicPr>
          <p:cNvPr id="15" name="Picture 1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742612" y="21008487"/>
            <a:ext cx="2478024" cy="2478024"/>
          </a:xfrm>
          <a:prstGeom prst="rect">
            <a:avLst/>
          </a:prstGeom>
        </p:spPr>
      </p:pic>
      <p:pic>
        <p:nvPicPr>
          <p:cNvPr id="18" name="Picture 17"/>
          <p:cNvPicPr>
            <a:picLocks/>
          </p:cNvPicPr>
          <p:nvPr/>
        </p:nvPicPr>
        <p:blipFill>
          <a:blip r:embed="rId19">
            <a:extLst>
              <a:ext uri="{28A0092B-C50C-407E-A947-70E740481C1C}">
                <a14:useLocalDpi xmlns:a14="http://schemas.microsoft.com/office/drawing/2010/main" val="0"/>
              </a:ext>
            </a:extLst>
          </a:blip>
          <a:stretch>
            <a:fillRect/>
          </a:stretch>
        </p:blipFill>
        <p:spPr>
          <a:xfrm>
            <a:off x="28725301" y="21011859"/>
            <a:ext cx="2478024" cy="2478024"/>
          </a:xfrm>
          <a:prstGeom prst="rect">
            <a:avLst/>
          </a:prstGeom>
        </p:spPr>
      </p:pic>
      <p:pic>
        <p:nvPicPr>
          <p:cNvPr id="21" name="Picture 2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294256" y="24315439"/>
            <a:ext cx="2478024" cy="2478024"/>
          </a:xfrm>
          <a:prstGeom prst="rect">
            <a:avLst/>
          </a:prstGeom>
        </p:spPr>
      </p:pic>
      <p:pic>
        <p:nvPicPr>
          <p:cNvPr id="23" name="Picture 22"/>
          <p:cNvPicPr>
            <a:picLocks/>
          </p:cNvPicPr>
          <p:nvPr/>
        </p:nvPicPr>
        <p:blipFill>
          <a:blip r:embed="rId21">
            <a:extLst>
              <a:ext uri="{28A0092B-C50C-407E-A947-70E740481C1C}">
                <a14:useLocalDpi xmlns:a14="http://schemas.microsoft.com/office/drawing/2010/main" val="0"/>
              </a:ext>
            </a:extLst>
          </a:blip>
          <a:stretch>
            <a:fillRect/>
          </a:stretch>
        </p:blipFill>
        <p:spPr>
          <a:xfrm>
            <a:off x="27182625" y="24342989"/>
            <a:ext cx="2478024" cy="2478024"/>
          </a:xfrm>
          <a:prstGeom prst="rect">
            <a:avLst/>
          </a:prstGeom>
        </p:spPr>
      </p:pic>
      <p:sp>
        <p:nvSpPr>
          <p:cNvPr id="57" name="TextBox 56">
            <a:extLst>
              <a:ext uri="{FF2B5EF4-FFF2-40B4-BE49-F238E27FC236}">
                <a16:creationId xmlns:a16="http://schemas.microsoft.com/office/drawing/2014/main" id="{8B0B4026-60C8-475B-A67E-AA2B100CBE43}"/>
              </a:ext>
            </a:extLst>
          </p:cNvPr>
          <p:cNvSpPr txBox="1"/>
          <p:nvPr/>
        </p:nvSpPr>
        <p:spPr>
          <a:xfrm>
            <a:off x="35585400" y="3264717"/>
            <a:ext cx="3455128" cy="830997"/>
          </a:xfrm>
          <a:prstGeom prst="rect">
            <a:avLst/>
          </a:prstGeom>
          <a:noFill/>
        </p:spPr>
        <p:txBody>
          <a:bodyPr wrap="square" rtlCol="0">
            <a:spAutoFit/>
          </a:bodyPr>
          <a:lstStyle/>
          <a:p>
            <a:pPr lvl="0"/>
            <a:r>
              <a:rPr lang="en-US" sz="4800" dirty="0">
                <a:ln w="0"/>
                <a:effectLst>
                  <a:outerShdw blurRad="38100" dist="19050" dir="2700000" algn="tl" rotWithShape="0">
                    <a:schemeClr val="dk1">
                      <a:alpha val="40000"/>
                    </a:schemeClr>
                  </a:outerShdw>
                </a:effectLst>
              </a:rPr>
              <a:t>Kyle </a:t>
            </a:r>
            <a:r>
              <a:rPr lang="en-US" sz="4800" dirty="0" err="1">
                <a:ln w="0"/>
                <a:effectLst>
                  <a:outerShdw blurRad="38100" dist="19050" dir="2700000" algn="tl" rotWithShape="0">
                    <a:schemeClr val="dk1">
                      <a:alpha val="40000"/>
                    </a:schemeClr>
                  </a:outerShdw>
                </a:effectLst>
              </a:rPr>
              <a:t>Arens</a:t>
            </a:r>
            <a:endParaRPr lang="en-US" sz="4800" dirty="0">
              <a:ln w="0"/>
              <a:effectLst>
                <a:outerShdw blurRad="38100" dist="19050" dir="2700000" algn="tl" rotWithShape="0">
                  <a:schemeClr val="dk1">
                    <a:alpha val="40000"/>
                  </a:schemeClr>
                </a:outerShdw>
              </a:effectLst>
            </a:endParaRPr>
          </a:p>
        </p:txBody>
      </p:sp>
      <p:sp>
        <p:nvSpPr>
          <p:cNvPr id="25" name="TextBox 24">
            <a:extLst>
              <a:ext uri="{FF2B5EF4-FFF2-40B4-BE49-F238E27FC236}">
                <a16:creationId xmlns:a16="http://schemas.microsoft.com/office/drawing/2014/main" id="{836CE79B-74F2-4B30-BA6E-C613D3B8B7EB}"/>
              </a:ext>
            </a:extLst>
          </p:cNvPr>
          <p:cNvSpPr txBox="1"/>
          <p:nvPr/>
        </p:nvSpPr>
        <p:spPr>
          <a:xfrm>
            <a:off x="21409351" y="26744744"/>
            <a:ext cx="10920696" cy="1754326"/>
          </a:xfrm>
          <a:prstGeom prst="rect">
            <a:avLst/>
          </a:prstGeom>
          <a:noFill/>
        </p:spPr>
        <p:txBody>
          <a:bodyPr wrap="square" rtlCol="0">
            <a:spAutoFit/>
          </a:bodyPr>
          <a:lstStyle/>
          <a:p>
            <a:r>
              <a:rPr lang="en-US" sz="3600" dirty="0">
                <a:solidFill>
                  <a:schemeClr val="bg1"/>
                </a:solidFill>
              </a:rPr>
              <a:t>Figure 2.</a:t>
            </a:r>
          </a:p>
          <a:p>
            <a:r>
              <a:rPr lang="en-US" sz="3600" dirty="0">
                <a:solidFill>
                  <a:schemeClr val="bg1"/>
                </a:solidFill>
              </a:rPr>
              <a:t>Raw spatial inputs we feed our neural net. Each layer contains different information for a given screen region.</a:t>
            </a:r>
            <a:endParaRPr lang="en-US" sz="3600" dirty="0"/>
          </a:p>
        </p:txBody>
      </p:sp>
      <p:sp>
        <p:nvSpPr>
          <p:cNvPr id="26" name="TextBox 25">
            <a:extLst>
              <a:ext uri="{FF2B5EF4-FFF2-40B4-BE49-F238E27FC236}">
                <a16:creationId xmlns:a16="http://schemas.microsoft.com/office/drawing/2014/main" id="{77C994A1-0919-4482-9566-19C1FE9F9489}"/>
              </a:ext>
            </a:extLst>
          </p:cNvPr>
          <p:cNvSpPr txBox="1"/>
          <p:nvPr/>
        </p:nvSpPr>
        <p:spPr>
          <a:xfrm>
            <a:off x="22208588" y="15467585"/>
            <a:ext cx="8204455" cy="2308324"/>
          </a:xfrm>
          <a:prstGeom prst="rect">
            <a:avLst/>
          </a:prstGeom>
          <a:noFill/>
        </p:spPr>
        <p:txBody>
          <a:bodyPr wrap="square" rtlCol="0">
            <a:spAutoFit/>
          </a:bodyPr>
          <a:lstStyle/>
          <a:p>
            <a:r>
              <a:rPr lang="en-US" sz="3600" dirty="0">
                <a:solidFill>
                  <a:schemeClr val="bg1"/>
                </a:solidFill>
              </a:rPr>
              <a:t>Figure 1. </a:t>
            </a:r>
          </a:p>
          <a:p>
            <a:r>
              <a:rPr lang="en-US" sz="3600" dirty="0">
                <a:solidFill>
                  <a:schemeClr val="bg1"/>
                </a:solidFill>
              </a:rPr>
              <a:t>An abstract overview of our learning model. Non-spatial features include items such as unit count and current resources.</a:t>
            </a:r>
            <a:endParaRPr lang="en-US" sz="3600" dirty="0"/>
          </a:p>
        </p:txBody>
      </p:sp>
      <p:sp>
        <p:nvSpPr>
          <p:cNvPr id="65" name="Rectangle 64">
            <a:extLst>
              <a:ext uri="{FF2B5EF4-FFF2-40B4-BE49-F238E27FC236}">
                <a16:creationId xmlns:a16="http://schemas.microsoft.com/office/drawing/2014/main" id="{A1A0386B-4DB5-4695-8FAA-B29E990D611E}"/>
              </a:ext>
            </a:extLst>
          </p:cNvPr>
          <p:cNvSpPr/>
          <p:nvPr/>
        </p:nvSpPr>
        <p:spPr>
          <a:xfrm>
            <a:off x="20186128" y="18256781"/>
            <a:ext cx="2850460" cy="1569660"/>
          </a:xfrm>
          <a:prstGeom prst="rect">
            <a:avLst/>
          </a:prstGeom>
          <a:noFill/>
        </p:spPr>
        <p:txBody>
          <a:bodyPr wrap="none" lIns="91440" tIns="45720" rIns="91440" bIns="45720">
            <a:spAutoFit/>
          </a:bodyPr>
          <a:lstStyle/>
          <a:p>
            <a:pPr algn="ctr"/>
            <a:r>
              <a:rPr lang="en-US" sz="96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rPr>
              <a:t>Input</a:t>
            </a:r>
          </a:p>
        </p:txBody>
      </p:sp>
    </p:spTree>
    <p:extLst>
      <p:ext uri="{BB962C8B-B14F-4D97-AF65-F5344CB8AC3E}">
        <p14:creationId xmlns:p14="http://schemas.microsoft.com/office/powerpoint/2010/main" val="32419569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362</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AFG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Benner, Ryan</dc:creator>
  <cp:lastModifiedBy>Ryan Benner</cp:lastModifiedBy>
  <cp:revision>48</cp:revision>
  <cp:lastPrinted>2018-02-28T20:00:35Z</cp:lastPrinted>
  <dcterms:created xsi:type="dcterms:W3CDTF">2018-02-22T15:50:57Z</dcterms:created>
  <dcterms:modified xsi:type="dcterms:W3CDTF">2018-03-21T22:25:23Z</dcterms:modified>
</cp:coreProperties>
</file>