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888" autoAdjust="0"/>
    <p:restoredTop sz="94647" autoAdjust="0"/>
  </p:normalViewPr>
  <p:slideViewPr>
    <p:cSldViewPr>
      <p:cViewPr>
        <p:scale>
          <a:sx n="31" d="100"/>
          <a:sy n="31" d="100"/>
        </p:scale>
        <p:origin x="416" y="11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2005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45682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40950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60236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893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54658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FE519-D025-4205-95BE-FAF045E3FBF1}"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72112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FE519-D025-4205-95BE-FAF045E3FBF1}"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6209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E519-D025-4205-95BE-FAF045E3FBF1}"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0401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3680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526744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66FE519-D025-4205-95BE-FAF045E3FBF1}" type="datetimeFigureOut">
              <a:rPr lang="en-US" smtClean="0"/>
              <a:t>3/21/18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A097983-4285-45C1-A70F-5C77AF31E04A}" type="slidenum">
              <a:rPr lang="en-US" smtClean="0"/>
              <a:t>‹#›</a:t>
            </a:fld>
            <a:endParaRPr lang="en-US"/>
          </a:p>
        </p:txBody>
      </p:sp>
    </p:spTree>
    <p:extLst>
      <p:ext uri="{BB962C8B-B14F-4D97-AF65-F5344CB8AC3E}">
        <p14:creationId xmlns:p14="http://schemas.microsoft.com/office/powerpoint/2010/main" val="11233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gif"/><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4" name="Rounded Rectangle 33"/>
          <p:cNvSpPr/>
          <p:nvPr/>
        </p:nvSpPr>
        <p:spPr>
          <a:xfrm>
            <a:off x="-30481" y="4610326"/>
            <a:ext cx="10637521" cy="8429578"/>
          </a:xfrm>
          <a:prstGeom prst="roundRect">
            <a:avLst>
              <a:gd name="adj" fmla="val 7266"/>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957559" y="27078846"/>
            <a:ext cx="21945600" cy="5152876"/>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72800" y="4693580"/>
            <a:ext cx="21945599" cy="21747820"/>
          </a:xfrm>
          <a:prstGeom prst="roundRect">
            <a:avLst>
              <a:gd name="adj" fmla="val 2411"/>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7661403" y="4721289"/>
            <a:ext cx="8537915" cy="1569660"/>
          </a:xfrm>
          <a:prstGeom prst="rect">
            <a:avLst/>
          </a:prstGeom>
          <a:noFill/>
        </p:spPr>
        <p:txBody>
          <a:bodyPr wrap="none" lIns="91440" tIns="45720" rIns="91440" bIns="45720">
            <a:spAutoFit/>
          </a:bodyPr>
          <a:lstStyle/>
          <a:p>
            <a:pPr algn="ctr"/>
            <a:r>
              <a:rPr lang="en-US" sz="9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and </a:t>
            </a: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Input</a:t>
            </a:r>
          </a:p>
        </p:txBody>
      </p:sp>
      <p:sp>
        <p:nvSpPr>
          <p:cNvPr id="19" name="Rounded Rectangle 18"/>
          <p:cNvSpPr/>
          <p:nvPr/>
        </p:nvSpPr>
        <p:spPr>
          <a:xfrm>
            <a:off x="33317063" y="16654680"/>
            <a:ext cx="10660382" cy="7648600"/>
          </a:xfrm>
          <a:prstGeom prst="roundRect">
            <a:avLst>
              <a:gd name="adj" fmla="val 7103"/>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 y="5101040"/>
            <a:ext cx="9525000"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Background</a:t>
            </a:r>
          </a:p>
          <a:p>
            <a:r>
              <a:rPr lang="en-US" sz="4800" dirty="0">
                <a:solidFill>
                  <a:schemeClr val="bg1"/>
                </a:solidFill>
              </a:rPr>
              <a:t>Starcraft2 is a real-time, player versus player, strategy game that has two players fighting each other for victory. Real time strategy games are an interesting challenge for AI due to the presence of delayed rewards, high complexity action space, and incomplete game state knowledge (unlike Chess or Go).</a:t>
            </a:r>
          </a:p>
        </p:txBody>
      </p:sp>
      <p:sp>
        <p:nvSpPr>
          <p:cNvPr id="22" name="Rounded Rectangle 21"/>
          <p:cNvSpPr/>
          <p:nvPr/>
        </p:nvSpPr>
        <p:spPr>
          <a:xfrm>
            <a:off x="-70276" y="13447364"/>
            <a:ext cx="10515600" cy="10105327"/>
          </a:xfrm>
          <a:prstGeom prst="roundRect">
            <a:avLst>
              <a:gd name="adj" fmla="val 731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3317063" y="24656764"/>
            <a:ext cx="10515600" cy="8067009"/>
          </a:xfrm>
          <a:prstGeom prst="roundRect">
            <a:avLst>
              <a:gd name="adj" fmla="val 797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424777" y="3270099"/>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Ryan Benner</a:t>
            </a:r>
          </a:p>
        </p:txBody>
      </p:sp>
      <p:sp>
        <p:nvSpPr>
          <p:cNvPr id="35" name="Rectangle 34"/>
          <p:cNvSpPr/>
          <p:nvPr/>
        </p:nvSpPr>
        <p:spPr>
          <a:xfrm>
            <a:off x="35585400" y="3258256"/>
            <a:ext cx="3176861" cy="830997"/>
          </a:xfrm>
          <a:prstGeom prst="rect">
            <a:avLst/>
          </a:prstGeom>
          <a:noFill/>
        </p:spPr>
        <p:txBody>
          <a:bodyPr wrap="square" lIns="91440" tIns="45720" rIns="91440" bIns="45720">
            <a:spAutoFit/>
          </a:bodyPr>
          <a:lstStyle/>
          <a:p>
            <a:pPr lvl="0"/>
            <a:r>
              <a:rPr lang="en-US" sz="4800" dirty="0">
                <a:ln w="0"/>
                <a:solidFill>
                  <a:prstClr val="black"/>
                </a:solidFill>
                <a:effectLst>
                  <a:outerShdw blurRad="38100" dist="19050" dir="2700000" algn="tl" rotWithShape="0">
                    <a:prstClr val="black">
                      <a:alpha val="40000"/>
                    </a:prstClr>
                  </a:outerShdw>
                </a:effectLst>
              </a:rPr>
              <a:t>Kyle </a:t>
            </a:r>
            <a:r>
              <a:rPr lang="en-US" sz="4800" dirty="0" err="1">
                <a:ln w="0"/>
                <a:solidFill>
                  <a:prstClr val="black"/>
                </a:solidFill>
                <a:effectLst>
                  <a:outerShdw blurRad="38100" dist="19050" dir="2700000" algn="tl" rotWithShape="0">
                    <a:prstClr val="black">
                      <a:alpha val="40000"/>
                    </a:prstClr>
                  </a:outerShdw>
                </a:effectLst>
              </a:rPr>
              <a:t>Arens</a:t>
            </a:r>
            <a:endParaRPr lang="en-US" sz="4800" dirty="0">
              <a:ln w="0"/>
              <a:solidFill>
                <a:prstClr val="black"/>
              </a:solidFill>
              <a:effectLst>
                <a:outerShdw blurRad="38100" dist="19050" dir="2700000" algn="tl" rotWithShape="0">
                  <a:prstClr val="black">
                    <a:alpha val="40000"/>
                  </a:prstClr>
                </a:outerShdw>
              </a:effectLst>
            </a:endParaRPr>
          </a:p>
        </p:txBody>
      </p:sp>
      <p:sp>
        <p:nvSpPr>
          <p:cNvPr id="36" name="TextBox 35"/>
          <p:cNvSpPr txBox="1"/>
          <p:nvPr/>
        </p:nvSpPr>
        <p:spPr>
          <a:xfrm>
            <a:off x="35585400" y="7262230"/>
            <a:ext cx="3176861" cy="830997"/>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Jon </a:t>
            </a:r>
            <a:r>
              <a:rPr lang="en-US" sz="4800" dirty="0" err="1">
                <a:ln w="0"/>
                <a:solidFill>
                  <a:prstClr val="black"/>
                </a:solidFill>
                <a:effectLst>
                  <a:outerShdw blurRad="38100" dist="19050" dir="2700000" algn="tl" rotWithShape="0">
                    <a:prstClr val="black">
                      <a:alpha val="40000"/>
                    </a:prstClr>
                  </a:outerShdw>
                </a:effectLst>
              </a:rPr>
              <a:t>Deibel</a:t>
            </a:r>
            <a:endParaRPr lang="en-US" sz="48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39281303" y="7317031"/>
            <a:ext cx="3836128" cy="1569660"/>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Dr. Ali </a:t>
            </a:r>
            <a:r>
              <a:rPr lang="en-US" sz="4800" dirty="0" err="1">
                <a:ln w="0"/>
                <a:solidFill>
                  <a:prstClr val="black"/>
                </a:solidFill>
                <a:effectLst>
                  <a:outerShdw blurRad="38100" dist="19050" dir="2700000" algn="tl" rotWithShape="0">
                    <a:prstClr val="black">
                      <a:alpha val="40000"/>
                    </a:prstClr>
                  </a:outerShdw>
                </a:effectLst>
              </a:rPr>
              <a:t>Minai</a:t>
            </a:r>
            <a:endParaRPr lang="en-US" sz="4800" dirty="0">
              <a:ln w="0"/>
              <a:solidFill>
                <a:prstClr val="black"/>
              </a:solidFill>
              <a:effectLst>
                <a:outerShdw blurRad="38100" dist="19050" dir="2700000" algn="tl" rotWithShape="0">
                  <a:prstClr val="black">
                    <a:alpha val="40000"/>
                  </a:prstClr>
                </a:outerShdw>
              </a:effectLst>
            </a:endParaRPr>
          </a:p>
          <a:p>
            <a:pPr lvl="0"/>
            <a:r>
              <a:rPr lang="en-US" sz="4800" dirty="0">
                <a:ln w="0"/>
                <a:solidFill>
                  <a:prstClr val="black"/>
                </a:solidFill>
                <a:effectLst>
                  <a:outerShdw blurRad="38100" dist="19050" dir="2700000" algn="tl" rotWithShape="0">
                    <a:prstClr val="black">
                      <a:alpha val="40000"/>
                    </a:prstClr>
                  </a:outerShdw>
                </a:effectLst>
              </a:rPr>
              <a:t>Advisor</a:t>
            </a:r>
          </a:p>
        </p:txBody>
      </p:sp>
      <p:pic>
        <p:nvPicPr>
          <p:cNvPr id="1026" name="Picture 2" descr="C:\Users\rbenner\Downloads\coollogo_com-31163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069" y="1069103"/>
            <a:ext cx="31299994" cy="42451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231" y="448462"/>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p:cNvPicPr preferRelativeResize="0">
            <a:picLocks noChangeAspect="1"/>
          </p:cNvPicPr>
          <p:nvPr/>
        </p:nvPicPr>
        <p:blipFill rotWithShape="1">
          <a:blip r:embed="rId4">
            <a:extLst>
              <a:ext uri="{28A0092B-C50C-407E-A947-70E740481C1C}">
                <a14:useLocalDpi xmlns:a14="http://schemas.microsoft.com/office/drawing/2010/main" val="0"/>
              </a:ext>
            </a:extLst>
          </a:blip>
          <a:srcRect l="23929" t="10791" r="16821"/>
          <a:stretch/>
        </p:blipFill>
        <p:spPr>
          <a:xfrm>
            <a:off x="39424777" y="448204"/>
            <a:ext cx="2743200" cy="2743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2231" y="4432500"/>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l="31487" t="8645" r="39325" b="46783"/>
          <a:stretch/>
        </p:blipFill>
        <p:spPr>
          <a:xfrm>
            <a:off x="39424777" y="4499416"/>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6" name="Rectangle 45"/>
          <p:cNvSpPr/>
          <p:nvPr/>
        </p:nvSpPr>
        <p:spPr>
          <a:xfrm>
            <a:off x="434339" y="14099738"/>
            <a:ext cx="9525000" cy="9787295"/>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Interest in Problem</a:t>
            </a:r>
          </a:p>
          <a:p>
            <a:r>
              <a:rPr lang="en-US" sz="4800" dirty="0">
                <a:solidFill>
                  <a:schemeClr val="bg1"/>
                </a:solidFill>
              </a:rPr>
              <a:t>We wanted to pursue a topic that was related to a hobby we all shared (playing video games). Creating a AI was interesting to us because there are a variety of methods for approaching the problem and each of us had varying domain knowledge about Starcraft2. Furthermore, Blizzard and </a:t>
            </a:r>
            <a:r>
              <a:rPr lang="en-US" sz="4800" dirty="0" err="1">
                <a:solidFill>
                  <a:schemeClr val="bg1"/>
                </a:solidFill>
              </a:rPr>
              <a:t>Deepmind</a:t>
            </a:r>
            <a:r>
              <a:rPr lang="en-US" sz="4800" dirty="0">
                <a:solidFill>
                  <a:schemeClr val="bg1"/>
                </a:solidFill>
              </a:rPr>
              <a:t> recently released tools to aid in the development of Starcraft2 AI agents.</a:t>
            </a:r>
          </a:p>
          <a:p>
            <a:endParaRPr lang="en-US" sz="48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47" name="Rectangle 46"/>
          <p:cNvSpPr/>
          <p:nvPr/>
        </p:nvSpPr>
        <p:spPr>
          <a:xfrm>
            <a:off x="33972386" y="17151320"/>
            <a:ext cx="9525000" cy="6832640"/>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Milestone Achievements</a:t>
            </a:r>
          </a:p>
          <a:p>
            <a:pPr marL="685800" lvl="0" indent="-685800">
              <a:buFont typeface="Arial" panose="020B0604020202020204" pitchFamily="34" charset="0"/>
              <a:buChar char="•"/>
            </a:pPr>
            <a:r>
              <a:rPr lang="en-US" sz="4800" dirty="0">
                <a:solidFill>
                  <a:prstClr val="white"/>
                </a:solidFill>
              </a:rPr>
              <a:t>10/31 – Develop scripted dumb AI.</a:t>
            </a:r>
          </a:p>
          <a:p>
            <a:pPr marL="685800" lvl="0" indent="-685800">
              <a:buFont typeface="Arial" panose="020B0604020202020204" pitchFamily="34" charset="0"/>
              <a:buChar char="•"/>
            </a:pPr>
            <a:r>
              <a:rPr lang="en-US" sz="4800" dirty="0">
                <a:solidFill>
                  <a:prstClr val="white"/>
                </a:solidFill>
              </a:rPr>
              <a:t>12/05 – Develop Q-learned model capable of defeating Very Easy AI.</a:t>
            </a:r>
          </a:p>
          <a:p>
            <a:pPr marL="685800" lvl="0" indent="-685800">
              <a:buFont typeface="Arial" panose="020B0604020202020204" pitchFamily="34" charset="0"/>
              <a:buChar char="•"/>
            </a:pPr>
            <a:r>
              <a:rPr lang="en-US" sz="4800" dirty="0">
                <a:solidFill>
                  <a:prstClr val="white"/>
                </a:solidFill>
              </a:rPr>
              <a:t>1/13 – Update to a deep-learned model with better success than Q-learned.</a:t>
            </a:r>
          </a:p>
          <a:p>
            <a:pPr marL="685800" lvl="0" indent="-685800">
              <a:buFont typeface="Arial" panose="020B0604020202020204" pitchFamily="34" charset="0"/>
              <a:buChar char="•"/>
            </a:pPr>
            <a:r>
              <a:rPr lang="en-US" sz="4800" dirty="0">
                <a:solidFill>
                  <a:prstClr val="white"/>
                </a:solidFill>
              </a:rPr>
              <a:t>2/5 – Update to sparse and intermittent reward systems. </a:t>
            </a:r>
          </a:p>
        </p:txBody>
      </p:sp>
      <p:sp>
        <p:nvSpPr>
          <p:cNvPr id="49" name="Rectangle 48"/>
          <p:cNvSpPr/>
          <p:nvPr/>
        </p:nvSpPr>
        <p:spPr>
          <a:xfrm>
            <a:off x="33812363" y="24921380"/>
            <a:ext cx="9395458" cy="6093976"/>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Future Work</a:t>
            </a:r>
          </a:p>
          <a:p>
            <a:pPr marL="685800" lvl="0" indent="-685800">
              <a:buFont typeface="Arial" panose="020B0604020202020204" pitchFamily="34" charset="0"/>
              <a:buChar char="•"/>
            </a:pPr>
            <a:endParaRPr lang="en-US" sz="4800" dirty="0">
              <a:solidFill>
                <a:prstClr val="white"/>
              </a:solidFill>
            </a:endParaRPr>
          </a:p>
          <a:p>
            <a:pPr marL="685800" lvl="0" indent="-685800">
              <a:buFont typeface="Arial" panose="020B0604020202020204" pitchFamily="34" charset="0"/>
              <a:buChar char="•"/>
            </a:pPr>
            <a:r>
              <a:rPr lang="en-US" sz="4800" dirty="0" smtClean="0">
                <a:solidFill>
                  <a:prstClr val="white"/>
                </a:solidFill>
              </a:rPr>
              <a:t>Expand </a:t>
            </a:r>
            <a:r>
              <a:rPr lang="en-US" sz="4800" dirty="0">
                <a:solidFill>
                  <a:prstClr val="white"/>
                </a:solidFill>
              </a:rPr>
              <a:t>action space to the full possibility of </a:t>
            </a:r>
            <a:r>
              <a:rPr lang="en-US" sz="4800" dirty="0" err="1">
                <a:solidFill>
                  <a:prstClr val="white"/>
                </a:solidFill>
              </a:rPr>
              <a:t>Terran’s</a:t>
            </a:r>
            <a:r>
              <a:rPr lang="en-US" sz="4800" dirty="0">
                <a:solidFill>
                  <a:prstClr val="white"/>
                </a:solidFill>
              </a:rPr>
              <a:t> actions.</a:t>
            </a:r>
          </a:p>
          <a:p>
            <a:pPr marL="685800" lvl="0" indent="-685800">
              <a:buFont typeface="Arial" panose="020B0604020202020204" pitchFamily="34" charset="0"/>
              <a:buChar char="•"/>
            </a:pPr>
            <a:r>
              <a:rPr lang="en-US" sz="4800" dirty="0">
                <a:solidFill>
                  <a:prstClr val="white"/>
                </a:solidFill>
              </a:rPr>
              <a:t>Train against multiple maps.</a:t>
            </a:r>
          </a:p>
          <a:p>
            <a:pPr marL="685800" lvl="0" indent="-685800">
              <a:buFont typeface="Arial" panose="020B0604020202020204" pitchFamily="34" charset="0"/>
              <a:buChar char="•"/>
            </a:pPr>
            <a:r>
              <a:rPr lang="en-US" sz="4800" dirty="0">
                <a:solidFill>
                  <a:prstClr val="white"/>
                </a:solidFill>
              </a:rPr>
              <a:t>Train AI to change camera location</a:t>
            </a:r>
            <a:r>
              <a:rPr lang="en-US" sz="4800" dirty="0" smtClean="0">
                <a:solidFill>
                  <a:prstClr val="white"/>
                </a:solidFill>
              </a:rPr>
              <a:t>. </a:t>
            </a:r>
          </a:p>
          <a:p>
            <a:pPr marL="685800" lvl="0" indent="-685800">
              <a:buFont typeface="Arial" panose="020B0604020202020204" pitchFamily="34" charset="0"/>
              <a:buChar char="•"/>
            </a:pPr>
            <a:r>
              <a:rPr lang="en-US" sz="4800" dirty="0" smtClean="0">
                <a:solidFill>
                  <a:prstClr val="white"/>
                </a:solidFill>
              </a:rPr>
              <a:t>Train </a:t>
            </a:r>
            <a:r>
              <a:rPr lang="en-US" sz="4800" dirty="0">
                <a:solidFill>
                  <a:prstClr val="white"/>
                </a:solidFill>
              </a:rPr>
              <a:t>AI to play as other races</a:t>
            </a:r>
          </a:p>
        </p:txBody>
      </p:sp>
      <p:pic>
        <p:nvPicPr>
          <p:cNvPr id="1030" name="Picture 6" descr="Image result for pyth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794533" y="27780101"/>
            <a:ext cx="3465627" cy="3465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orch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2892" y="27780102"/>
            <a:ext cx="3599519" cy="35995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eepmind logo transparent"/>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4500" b="95250" l="5750" r="94750">
                        <a14:foregroundMark x1="32500" y1="56250" x2="27500" y2="41750"/>
                        <a14:foregroundMark x1="41500" y1="24000" x2="43250" y2="24000"/>
                        <a14:foregroundMark x1="51750" y1="21750" x2="66250" y2="25750"/>
                        <a14:foregroundMark x1="75000" y1="30500" x2="87750" y2="60750"/>
                      </a14:backgroundRemoval>
                    </a14:imgEffect>
                  </a14:imgLayer>
                </a14:imgProps>
              </a:ext>
              <a:ext uri="{28A0092B-C50C-407E-A947-70E740481C1C}">
                <a14:useLocalDpi xmlns:a14="http://schemas.microsoft.com/office/drawing/2010/main" val="0"/>
              </a:ext>
            </a:extLst>
          </a:blip>
          <a:srcRect/>
          <a:stretch>
            <a:fillRect/>
          </a:stretch>
        </p:blipFill>
        <p:spPr bwMode="auto">
          <a:xfrm>
            <a:off x="21697711" y="27780101"/>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rotWithShape="1">
          <a:blip r:embed="rId11">
            <a:extLst>
              <a:ext uri="{28A0092B-C50C-407E-A947-70E740481C1C}">
                <a14:useLocalDpi xmlns:a14="http://schemas.microsoft.com/office/drawing/2010/main" val="0"/>
              </a:ext>
            </a:extLst>
          </a:blip>
          <a:srcRect t="-1066" r="60576" b="1066"/>
          <a:stretch/>
        </p:blipFill>
        <p:spPr bwMode="auto">
          <a:xfrm>
            <a:off x="27114811" y="27653969"/>
            <a:ext cx="3912812" cy="3936132"/>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a:extLst>
              <a:ext uri="{FF2B5EF4-FFF2-40B4-BE49-F238E27FC236}">
                <a16:creationId xmlns:a16="http://schemas.microsoft.com/office/drawing/2014/main" xmlns="" id="{DE73C9F6-216E-804C-8ADB-FE5D010D3793}"/>
              </a:ext>
            </a:extLst>
          </p:cNvPr>
          <p:cNvSpPr/>
          <p:nvPr/>
        </p:nvSpPr>
        <p:spPr>
          <a:xfrm>
            <a:off x="80307" y="23894143"/>
            <a:ext cx="10515600" cy="8839200"/>
          </a:xfrm>
          <a:prstGeom prst="roundRect">
            <a:avLst>
              <a:gd name="adj" fmla="val 5288"/>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496AC655-5F1F-DF43-A526-2752994F2936}"/>
              </a:ext>
            </a:extLst>
          </p:cNvPr>
          <p:cNvSpPr/>
          <p:nvPr/>
        </p:nvSpPr>
        <p:spPr>
          <a:xfrm>
            <a:off x="586740" y="24303280"/>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Important Challenges</a:t>
            </a:r>
          </a:p>
          <a:p>
            <a:r>
              <a:rPr lang="en-US" sz="4800" dirty="0">
                <a:solidFill>
                  <a:schemeClr val="bg1"/>
                </a:solidFill>
              </a:rPr>
              <a:t>The challenges related to our project include:</a:t>
            </a:r>
          </a:p>
          <a:p>
            <a:pPr marL="685800" indent="-685800">
              <a:buFont typeface="Arial" panose="020B0604020202020204" pitchFamily="34" charset="0"/>
              <a:buChar char="•"/>
            </a:pPr>
            <a:r>
              <a:rPr lang="en-US" sz="4800" dirty="0">
                <a:solidFill>
                  <a:schemeClr val="bg1"/>
                </a:solidFill>
              </a:rPr>
              <a:t>Long term rewarding</a:t>
            </a:r>
          </a:p>
          <a:p>
            <a:pPr marL="685800" indent="-685800">
              <a:buFont typeface="Arial" panose="020B0604020202020204" pitchFamily="34" charset="0"/>
              <a:buChar char="•"/>
            </a:pPr>
            <a:r>
              <a:rPr lang="en-US" sz="4800" dirty="0">
                <a:solidFill>
                  <a:schemeClr val="bg1"/>
                </a:solidFill>
              </a:rPr>
              <a:t>Long term stochasticity</a:t>
            </a:r>
          </a:p>
          <a:p>
            <a:pPr marL="685800" indent="-685800">
              <a:buFont typeface="Arial" panose="020B0604020202020204" pitchFamily="34" charset="0"/>
              <a:buChar char="•"/>
            </a:pPr>
            <a:r>
              <a:rPr lang="en-US" sz="4800" dirty="0">
                <a:solidFill>
                  <a:schemeClr val="bg1"/>
                </a:solidFill>
              </a:rPr>
              <a:t>Managing Action Input Space</a:t>
            </a:r>
          </a:p>
          <a:p>
            <a:pPr marL="685800" indent="-685800">
              <a:buFont typeface="Arial" panose="020B0604020202020204" pitchFamily="34" charset="0"/>
              <a:buChar char="•"/>
            </a:pPr>
            <a:r>
              <a:rPr lang="en-US" sz="4800" dirty="0" smtClean="0">
                <a:solidFill>
                  <a:schemeClr val="bg1"/>
                </a:solidFill>
              </a:rPr>
              <a:t>Real Time Action Selection</a:t>
            </a:r>
            <a:endParaRPr lang="en-US" sz="4800" dirty="0">
              <a:solidFill>
                <a:schemeClr val="bg1"/>
              </a:solidFill>
            </a:endParaRPr>
          </a:p>
          <a:p>
            <a:endParaRPr lang="en-US" sz="4800" dirty="0">
              <a:solidFill>
                <a:schemeClr val="bg1"/>
              </a:solidFill>
            </a:endParaRPr>
          </a:p>
          <a:p>
            <a:r>
              <a:rPr lang="en-US" sz="4800" dirty="0">
                <a:solidFill>
                  <a:schemeClr val="bg1"/>
                </a:solidFill>
              </a:rPr>
              <a:t>To account for some of these challenges, we developed a deep </a:t>
            </a:r>
            <a:r>
              <a:rPr lang="en-US" sz="4800" smtClean="0">
                <a:solidFill>
                  <a:schemeClr val="bg1"/>
                </a:solidFill>
              </a:rPr>
              <a:t>action critic </a:t>
            </a:r>
            <a:r>
              <a:rPr lang="en-US" sz="4800" smtClean="0">
                <a:solidFill>
                  <a:schemeClr val="bg1"/>
                </a:solidFill>
              </a:rPr>
              <a:t>model</a:t>
            </a:r>
            <a:r>
              <a:rPr lang="en-US" sz="4800" smtClean="0">
                <a:solidFill>
                  <a:schemeClr val="bg1"/>
                </a:solidFill>
              </a:rPr>
              <a:t>.</a:t>
            </a:r>
            <a:endParaRPr lang="en-US" sz="4800" dirty="0">
              <a:solidFill>
                <a:schemeClr val="bg1"/>
              </a:solidFill>
            </a:endParaRPr>
          </a:p>
          <a:p>
            <a:pPr marL="685800" indent="-685800">
              <a:buFont typeface="Arial" panose="020B0604020202020204" pitchFamily="34" charset="0"/>
              <a:buChar char="•"/>
            </a:pPr>
            <a:endParaRPr lang="en-US" sz="4800" dirty="0">
              <a:solidFill>
                <a:schemeClr val="bg1"/>
              </a:solidFill>
            </a:endParaRPr>
          </a:p>
        </p:txBody>
      </p:sp>
      <p:sp>
        <p:nvSpPr>
          <p:cNvPr id="38" name="Rounded Rectangle 37">
            <a:extLst>
              <a:ext uri="{FF2B5EF4-FFF2-40B4-BE49-F238E27FC236}">
                <a16:creationId xmlns:a16="http://schemas.microsoft.com/office/drawing/2014/main" xmlns="" id="{17388C3C-2703-2B4C-8E09-FE498740CCE4}"/>
              </a:ext>
            </a:extLst>
          </p:cNvPr>
          <p:cNvSpPr/>
          <p:nvPr/>
        </p:nvSpPr>
        <p:spPr>
          <a:xfrm>
            <a:off x="33371791" y="8893152"/>
            <a:ext cx="10660382" cy="7408044"/>
          </a:xfrm>
          <a:prstGeom prst="roundRect">
            <a:avLst>
              <a:gd name="adj" fmla="val 9672"/>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A12D1386-A095-1243-8DEE-BD8E8AA74461}"/>
              </a:ext>
            </a:extLst>
          </p:cNvPr>
          <p:cNvSpPr/>
          <p:nvPr/>
        </p:nvSpPr>
        <p:spPr>
          <a:xfrm>
            <a:off x="33939729" y="9140085"/>
            <a:ext cx="9525000" cy="166199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Results</a:t>
            </a:r>
          </a:p>
          <a:p>
            <a:pPr lvl="0"/>
            <a:endParaRPr lang="en-US" sz="4800" dirty="0">
              <a:solidFill>
                <a:prstClr val="white"/>
              </a:solidFill>
            </a:endParaRPr>
          </a:p>
        </p:txBody>
      </p:sp>
      <p:graphicFrame>
        <p:nvGraphicFramePr>
          <p:cNvPr id="2" name="Table 1">
            <a:extLst>
              <a:ext uri="{FF2B5EF4-FFF2-40B4-BE49-F238E27FC236}">
                <a16:creationId xmlns:a16="http://schemas.microsoft.com/office/drawing/2014/main" xmlns="" id="{AE5265D8-5D26-1745-9A48-35B200A3BD8B}"/>
              </a:ext>
            </a:extLst>
          </p:cNvPr>
          <p:cNvGraphicFramePr>
            <a:graphicFrameLocks noGrp="1"/>
          </p:cNvGraphicFramePr>
          <p:nvPr>
            <p:extLst>
              <p:ext uri="{D42A27DB-BD31-4B8C-83A1-F6EECF244321}">
                <p14:modId xmlns:p14="http://schemas.microsoft.com/office/powerpoint/2010/main" val="308342248"/>
              </p:ext>
            </p:extLst>
          </p:nvPr>
        </p:nvGraphicFramePr>
        <p:xfrm>
          <a:off x="33742816" y="10112932"/>
          <a:ext cx="9808876" cy="4299464"/>
        </p:xfrm>
        <a:graphic>
          <a:graphicData uri="http://schemas.openxmlformats.org/drawingml/2006/table">
            <a:tbl>
              <a:tblPr firstRow="1" bandRow="1">
                <a:tableStyleId>{2D5ABB26-0587-4C30-8999-92F81FD0307C}</a:tableStyleId>
              </a:tblPr>
              <a:tblGrid>
                <a:gridCol w="4904438">
                  <a:extLst>
                    <a:ext uri="{9D8B030D-6E8A-4147-A177-3AD203B41FA5}">
                      <a16:colId xmlns:a16="http://schemas.microsoft.com/office/drawing/2014/main" xmlns="" val="1404240551"/>
                    </a:ext>
                  </a:extLst>
                </a:gridCol>
                <a:gridCol w="4904438">
                  <a:extLst>
                    <a:ext uri="{9D8B030D-6E8A-4147-A177-3AD203B41FA5}">
                      <a16:colId xmlns:a16="http://schemas.microsoft.com/office/drawing/2014/main" xmlns="" val="2303060108"/>
                    </a:ext>
                  </a:extLst>
                </a:gridCol>
              </a:tblGrid>
              <a:tr h="1190504">
                <a:tc>
                  <a:txBody>
                    <a:bodyPr/>
                    <a:lstStyle/>
                    <a:p>
                      <a:pPr algn="ctr"/>
                      <a:r>
                        <a:rPr lang="en-US" sz="4800" b="1" dirty="0">
                          <a:solidFill>
                            <a:schemeClr val="bg1"/>
                          </a:solidFill>
                        </a:rPr>
                        <a:t>AI Type</a:t>
                      </a:r>
                    </a:p>
                  </a:txBody>
                  <a:tcPr anchor="b"/>
                </a:tc>
                <a:tc>
                  <a:txBody>
                    <a:bodyPr/>
                    <a:lstStyle/>
                    <a:p>
                      <a:pPr algn="ctr"/>
                      <a:r>
                        <a:rPr lang="en-US" sz="4800" b="1" dirty="0">
                          <a:solidFill>
                            <a:schemeClr val="bg1"/>
                          </a:solidFill>
                        </a:rPr>
                        <a:t>Win Rate vs. Very Easy Random AI</a:t>
                      </a:r>
                    </a:p>
                  </a:txBody>
                  <a:tcPr anchor="ctr"/>
                </a:tc>
                <a:extLst>
                  <a:ext uri="{0D108BD9-81ED-4DB2-BD59-A6C34878D82A}">
                    <a16:rowId xmlns:a16="http://schemas.microsoft.com/office/drawing/2014/main" xmlns="" val="417556600"/>
                  </a:ext>
                </a:extLst>
              </a:tr>
              <a:tr h="1190504">
                <a:tc>
                  <a:txBody>
                    <a:bodyPr/>
                    <a:lstStyle/>
                    <a:p>
                      <a:pPr algn="ctr"/>
                      <a:r>
                        <a:rPr lang="en-US" sz="4800" dirty="0">
                          <a:solidFill>
                            <a:schemeClr val="bg1"/>
                          </a:solidFill>
                        </a:rPr>
                        <a:t>Random Action</a:t>
                      </a:r>
                    </a:p>
                  </a:txBody>
                  <a:tcPr anchor="ctr"/>
                </a:tc>
                <a:tc>
                  <a:txBody>
                    <a:bodyPr/>
                    <a:lstStyle/>
                    <a:p>
                      <a:pPr algn="ctr"/>
                      <a:r>
                        <a:rPr lang="en-US" sz="4800" dirty="0" smtClean="0">
                          <a:solidFill>
                            <a:schemeClr val="bg1"/>
                          </a:solidFill>
                        </a:rPr>
                        <a:t>50</a:t>
                      </a:r>
                      <a:r>
                        <a:rPr lang="en-US" sz="4800" dirty="0">
                          <a:solidFill>
                            <a:schemeClr val="bg1"/>
                          </a:solidFill>
                        </a:rPr>
                        <a:t>%</a:t>
                      </a:r>
                    </a:p>
                  </a:txBody>
                  <a:tcPr anchor="ctr"/>
                </a:tc>
                <a:extLst>
                  <a:ext uri="{0D108BD9-81ED-4DB2-BD59-A6C34878D82A}">
                    <a16:rowId xmlns:a16="http://schemas.microsoft.com/office/drawing/2014/main" xmlns="" val="677520262"/>
                  </a:ext>
                </a:extLst>
              </a:tr>
              <a:tr h="1190504">
                <a:tc>
                  <a:txBody>
                    <a:bodyPr/>
                    <a:lstStyle/>
                    <a:p>
                      <a:pPr algn="ctr"/>
                      <a:r>
                        <a:rPr lang="en-US" sz="4800" dirty="0">
                          <a:solidFill>
                            <a:schemeClr val="bg1"/>
                          </a:solidFill>
                        </a:rPr>
                        <a:t>Network with Training</a:t>
                      </a:r>
                    </a:p>
                  </a:txBody>
                  <a:tcPr anchor="ctr"/>
                </a:tc>
                <a:tc>
                  <a:txBody>
                    <a:bodyPr/>
                    <a:lstStyle/>
                    <a:p>
                      <a:pPr algn="ctr"/>
                      <a:r>
                        <a:rPr lang="en-US" sz="4800" dirty="0">
                          <a:solidFill>
                            <a:schemeClr val="bg1"/>
                          </a:solidFill>
                        </a:rPr>
                        <a:t>8</a:t>
                      </a:r>
                      <a:r>
                        <a:rPr lang="en-US" sz="4800" dirty="0" smtClean="0">
                          <a:solidFill>
                            <a:schemeClr val="bg1"/>
                          </a:solidFill>
                        </a:rPr>
                        <a:t>4</a:t>
                      </a:r>
                      <a:r>
                        <a:rPr lang="en-US" sz="4800" dirty="0">
                          <a:solidFill>
                            <a:schemeClr val="bg1"/>
                          </a:solidFill>
                        </a:rPr>
                        <a:t>%</a:t>
                      </a:r>
                    </a:p>
                  </a:txBody>
                  <a:tcPr anchor="ctr"/>
                </a:tc>
                <a:extLst>
                  <a:ext uri="{0D108BD9-81ED-4DB2-BD59-A6C34878D82A}">
                    <a16:rowId xmlns:a16="http://schemas.microsoft.com/office/drawing/2014/main" xmlns="" val="1684611308"/>
                  </a:ext>
                </a:extLst>
              </a:tr>
            </a:tbl>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t="5170"/>
          <a:stretch/>
        </p:blipFill>
        <p:spPr>
          <a:xfrm>
            <a:off x="12561772" y="5914497"/>
            <a:ext cx="18667750" cy="11368150"/>
          </a:xfrm>
          <a:prstGeom prst="rect">
            <a:avLst/>
          </a:prstGeom>
        </p:spPr>
      </p:pic>
      <p:pic>
        <p:nvPicPr>
          <p:cNvPr id="7" name="Picture 6"/>
          <p:cNvPicPr>
            <a:picLocks noChangeAspect="1"/>
          </p:cNvPicPr>
          <p:nvPr/>
        </p:nvPicPr>
        <p:blipFill>
          <a:blip r:embed="rId13"/>
          <a:stretch>
            <a:fillRect/>
          </a:stretch>
        </p:blipFill>
        <p:spPr>
          <a:xfrm>
            <a:off x="13884042" y="19406129"/>
            <a:ext cx="2476500" cy="2476500"/>
          </a:xfrm>
          <a:prstGeom prst="rect">
            <a:avLst/>
          </a:prstGeom>
        </p:spPr>
      </p:pic>
      <p:sp>
        <p:nvSpPr>
          <p:cNvPr id="8" name="TextBox 7"/>
          <p:cNvSpPr txBox="1"/>
          <p:nvPr/>
        </p:nvSpPr>
        <p:spPr>
          <a:xfrm>
            <a:off x="13884042" y="18805853"/>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41" name="Picture 40"/>
          <p:cNvPicPr>
            <a:picLocks noChangeAspect="1"/>
          </p:cNvPicPr>
          <p:nvPr/>
        </p:nvPicPr>
        <p:blipFill>
          <a:blip r:embed="rId13"/>
          <a:stretch>
            <a:fillRect/>
          </a:stretch>
        </p:blipFill>
        <p:spPr>
          <a:xfrm>
            <a:off x="16998280" y="19406129"/>
            <a:ext cx="2476500" cy="2476500"/>
          </a:xfrm>
          <a:prstGeom prst="rect">
            <a:avLst/>
          </a:prstGeom>
        </p:spPr>
      </p:pic>
      <p:sp>
        <p:nvSpPr>
          <p:cNvPr id="45" name="TextBox 44"/>
          <p:cNvSpPr txBox="1"/>
          <p:nvPr/>
        </p:nvSpPr>
        <p:spPr>
          <a:xfrm>
            <a:off x="16855106" y="18805853"/>
            <a:ext cx="2985434" cy="600276"/>
          </a:xfrm>
          <a:prstGeom prst="rect">
            <a:avLst/>
          </a:prstGeom>
          <a:noFill/>
        </p:spPr>
        <p:txBody>
          <a:bodyPr wrap="square" rtlCol="0">
            <a:spAutoFit/>
          </a:bodyPr>
          <a:lstStyle/>
          <a:p>
            <a:pPr algn="ctr"/>
            <a:r>
              <a:rPr lang="en-US" sz="3200" smtClean="0">
                <a:solidFill>
                  <a:schemeClr val="bg1"/>
                </a:solidFill>
              </a:rPr>
              <a:t>Player Relative</a:t>
            </a:r>
            <a:endParaRPr lang="en-US" sz="3200" dirty="0">
              <a:solidFill>
                <a:schemeClr val="bg1"/>
              </a:solidFill>
            </a:endParaRPr>
          </a:p>
        </p:txBody>
      </p:sp>
      <p:pic>
        <p:nvPicPr>
          <p:cNvPr id="48" name="Picture 47"/>
          <p:cNvPicPr>
            <a:picLocks noChangeAspect="1"/>
          </p:cNvPicPr>
          <p:nvPr/>
        </p:nvPicPr>
        <p:blipFill>
          <a:blip r:embed="rId13"/>
          <a:stretch>
            <a:fillRect/>
          </a:stretch>
        </p:blipFill>
        <p:spPr>
          <a:xfrm>
            <a:off x="13884042" y="22645282"/>
            <a:ext cx="2476500" cy="2476500"/>
          </a:xfrm>
          <a:prstGeom prst="rect">
            <a:avLst/>
          </a:prstGeom>
        </p:spPr>
      </p:pic>
      <p:sp>
        <p:nvSpPr>
          <p:cNvPr id="50" name="TextBox 49"/>
          <p:cNvSpPr txBox="1"/>
          <p:nvPr/>
        </p:nvSpPr>
        <p:spPr>
          <a:xfrm>
            <a:off x="13884042" y="22045006"/>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pic>
        <p:nvPicPr>
          <p:cNvPr id="51" name="Picture 50"/>
          <p:cNvPicPr>
            <a:picLocks noChangeAspect="1"/>
          </p:cNvPicPr>
          <p:nvPr/>
        </p:nvPicPr>
        <p:blipFill>
          <a:blip r:embed="rId13"/>
          <a:stretch>
            <a:fillRect/>
          </a:stretch>
        </p:blipFill>
        <p:spPr>
          <a:xfrm>
            <a:off x="16998175" y="22736417"/>
            <a:ext cx="2476500" cy="2476500"/>
          </a:xfrm>
          <a:prstGeom prst="rect">
            <a:avLst/>
          </a:prstGeom>
        </p:spPr>
      </p:pic>
      <p:sp>
        <p:nvSpPr>
          <p:cNvPr id="52" name="TextBox 51"/>
          <p:cNvSpPr txBox="1"/>
          <p:nvPr/>
        </p:nvSpPr>
        <p:spPr>
          <a:xfrm>
            <a:off x="16998175" y="22136141"/>
            <a:ext cx="2476500" cy="584775"/>
          </a:xfrm>
          <a:prstGeom prst="rect">
            <a:avLst/>
          </a:prstGeom>
          <a:noFill/>
        </p:spPr>
        <p:txBody>
          <a:bodyPr wrap="square" rtlCol="0">
            <a:spAutoFit/>
          </a:bodyPr>
          <a:lstStyle/>
          <a:p>
            <a:pPr algn="ctr"/>
            <a:r>
              <a:rPr lang="en-US" sz="3200" dirty="0" smtClean="0">
                <a:solidFill>
                  <a:schemeClr val="bg1"/>
                </a:solidFill>
              </a:rPr>
              <a:t>Hit Points</a:t>
            </a:r>
            <a:endParaRPr lang="en-US" sz="3200" dirty="0">
              <a:solidFill>
                <a:schemeClr val="bg1"/>
              </a:solidFill>
            </a:endParaRPr>
          </a:p>
        </p:txBody>
      </p:sp>
      <p:pic>
        <p:nvPicPr>
          <p:cNvPr id="53" name="Picture 52"/>
          <p:cNvPicPr>
            <a:picLocks noChangeAspect="1"/>
          </p:cNvPicPr>
          <p:nvPr/>
        </p:nvPicPr>
        <p:blipFill>
          <a:blip r:embed="rId13"/>
          <a:stretch>
            <a:fillRect/>
          </a:stretch>
        </p:blipFill>
        <p:spPr>
          <a:xfrm>
            <a:off x="21908954" y="19323091"/>
            <a:ext cx="2476500" cy="2476500"/>
          </a:xfrm>
          <a:prstGeom prst="rect">
            <a:avLst/>
          </a:prstGeom>
        </p:spPr>
      </p:pic>
      <p:sp>
        <p:nvSpPr>
          <p:cNvPr id="54" name="TextBox 53"/>
          <p:cNvSpPr txBox="1"/>
          <p:nvPr/>
        </p:nvSpPr>
        <p:spPr>
          <a:xfrm>
            <a:off x="21908954" y="18722815"/>
            <a:ext cx="2476500" cy="584775"/>
          </a:xfrm>
          <a:prstGeom prst="rect">
            <a:avLst/>
          </a:prstGeom>
          <a:noFill/>
        </p:spPr>
        <p:txBody>
          <a:bodyPr wrap="square" rtlCol="0">
            <a:spAutoFit/>
          </a:bodyPr>
          <a:lstStyle/>
          <a:p>
            <a:pPr algn="ctr"/>
            <a:r>
              <a:rPr lang="en-US" sz="3200" dirty="0" smtClean="0">
                <a:solidFill>
                  <a:schemeClr val="bg1"/>
                </a:solidFill>
              </a:rPr>
              <a:t>Height Map</a:t>
            </a:r>
            <a:endParaRPr lang="en-US" sz="3200" dirty="0">
              <a:solidFill>
                <a:schemeClr val="bg1"/>
              </a:solidFill>
            </a:endParaRPr>
          </a:p>
        </p:txBody>
      </p:sp>
      <p:pic>
        <p:nvPicPr>
          <p:cNvPr id="55" name="Picture 54"/>
          <p:cNvPicPr>
            <a:picLocks noChangeAspect="1"/>
          </p:cNvPicPr>
          <p:nvPr/>
        </p:nvPicPr>
        <p:blipFill>
          <a:blip r:embed="rId13"/>
          <a:stretch>
            <a:fillRect/>
          </a:stretch>
        </p:blipFill>
        <p:spPr>
          <a:xfrm>
            <a:off x="24912930" y="19323091"/>
            <a:ext cx="2476500" cy="2476500"/>
          </a:xfrm>
          <a:prstGeom prst="rect">
            <a:avLst/>
          </a:prstGeom>
        </p:spPr>
      </p:pic>
      <p:sp>
        <p:nvSpPr>
          <p:cNvPr id="56" name="TextBox 55"/>
          <p:cNvSpPr txBox="1"/>
          <p:nvPr/>
        </p:nvSpPr>
        <p:spPr>
          <a:xfrm>
            <a:off x="24912930" y="18722815"/>
            <a:ext cx="2476500" cy="584775"/>
          </a:xfrm>
          <a:prstGeom prst="rect">
            <a:avLst/>
          </a:prstGeom>
          <a:noFill/>
        </p:spPr>
        <p:txBody>
          <a:bodyPr wrap="square" rtlCol="0">
            <a:spAutoFit/>
          </a:bodyPr>
          <a:lstStyle/>
          <a:p>
            <a:pPr algn="ctr"/>
            <a:r>
              <a:rPr lang="en-US" sz="3200" dirty="0" smtClean="0">
                <a:solidFill>
                  <a:schemeClr val="bg1"/>
                </a:solidFill>
              </a:rPr>
              <a:t>Visibility</a:t>
            </a:r>
            <a:endParaRPr lang="en-US" sz="3200" dirty="0">
              <a:solidFill>
                <a:schemeClr val="bg1"/>
              </a:solidFill>
            </a:endParaRPr>
          </a:p>
        </p:txBody>
      </p:sp>
      <p:pic>
        <p:nvPicPr>
          <p:cNvPr id="57" name="Picture 56"/>
          <p:cNvPicPr>
            <a:picLocks noChangeAspect="1"/>
          </p:cNvPicPr>
          <p:nvPr/>
        </p:nvPicPr>
        <p:blipFill>
          <a:blip r:embed="rId13"/>
          <a:stretch>
            <a:fillRect/>
          </a:stretch>
        </p:blipFill>
        <p:spPr>
          <a:xfrm>
            <a:off x="27916906" y="19323091"/>
            <a:ext cx="2476500" cy="2476500"/>
          </a:xfrm>
          <a:prstGeom prst="rect">
            <a:avLst/>
          </a:prstGeom>
        </p:spPr>
      </p:pic>
      <p:sp>
        <p:nvSpPr>
          <p:cNvPr id="58" name="TextBox 57"/>
          <p:cNvSpPr txBox="1"/>
          <p:nvPr/>
        </p:nvSpPr>
        <p:spPr>
          <a:xfrm>
            <a:off x="27916906" y="18722815"/>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59" name="Picture 58"/>
          <p:cNvPicPr>
            <a:picLocks noChangeAspect="1"/>
          </p:cNvPicPr>
          <p:nvPr/>
        </p:nvPicPr>
        <p:blipFill>
          <a:blip r:embed="rId13"/>
          <a:stretch>
            <a:fillRect/>
          </a:stretch>
        </p:blipFill>
        <p:spPr>
          <a:xfrm>
            <a:off x="23314990" y="22653379"/>
            <a:ext cx="2476500" cy="2476500"/>
          </a:xfrm>
          <a:prstGeom prst="rect">
            <a:avLst/>
          </a:prstGeom>
        </p:spPr>
      </p:pic>
      <p:sp>
        <p:nvSpPr>
          <p:cNvPr id="60" name="TextBox 59"/>
          <p:cNvSpPr txBox="1"/>
          <p:nvPr/>
        </p:nvSpPr>
        <p:spPr>
          <a:xfrm>
            <a:off x="23176751" y="22053103"/>
            <a:ext cx="2672861" cy="584775"/>
          </a:xfrm>
          <a:prstGeom prst="rect">
            <a:avLst/>
          </a:prstGeom>
          <a:noFill/>
        </p:spPr>
        <p:txBody>
          <a:bodyPr wrap="square" rtlCol="0">
            <a:spAutoFit/>
          </a:bodyPr>
          <a:lstStyle/>
          <a:p>
            <a:pPr algn="ctr"/>
            <a:r>
              <a:rPr lang="en-US" sz="3200" dirty="0" smtClean="0">
                <a:solidFill>
                  <a:schemeClr val="bg1"/>
                </a:solidFill>
              </a:rPr>
              <a:t>Player Relative</a:t>
            </a:r>
            <a:endParaRPr lang="en-US" sz="3200" dirty="0">
              <a:solidFill>
                <a:schemeClr val="bg1"/>
              </a:solidFill>
            </a:endParaRPr>
          </a:p>
        </p:txBody>
      </p:sp>
      <p:pic>
        <p:nvPicPr>
          <p:cNvPr id="61" name="Picture 60"/>
          <p:cNvPicPr>
            <a:picLocks noChangeAspect="1"/>
          </p:cNvPicPr>
          <p:nvPr/>
        </p:nvPicPr>
        <p:blipFill>
          <a:blip r:embed="rId13"/>
          <a:stretch>
            <a:fillRect/>
          </a:stretch>
        </p:blipFill>
        <p:spPr>
          <a:xfrm>
            <a:off x="26496442" y="22668625"/>
            <a:ext cx="2476500" cy="2476500"/>
          </a:xfrm>
          <a:prstGeom prst="rect">
            <a:avLst/>
          </a:prstGeom>
        </p:spPr>
      </p:pic>
      <p:sp>
        <p:nvSpPr>
          <p:cNvPr id="62" name="TextBox 61"/>
          <p:cNvSpPr txBox="1"/>
          <p:nvPr/>
        </p:nvSpPr>
        <p:spPr>
          <a:xfrm>
            <a:off x="26496442" y="22068349"/>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sp>
        <p:nvSpPr>
          <p:cNvPr id="9" name="TextBox 8"/>
          <p:cNvSpPr txBox="1"/>
          <p:nvPr/>
        </p:nvSpPr>
        <p:spPr>
          <a:xfrm>
            <a:off x="15087600" y="17830800"/>
            <a:ext cx="3352800" cy="769441"/>
          </a:xfrm>
          <a:prstGeom prst="rect">
            <a:avLst/>
          </a:prstGeom>
          <a:noFill/>
        </p:spPr>
        <p:txBody>
          <a:bodyPr wrap="square" rtlCol="0">
            <a:spAutoFit/>
          </a:bodyPr>
          <a:lstStyle/>
          <a:p>
            <a:r>
              <a:rPr lang="en-US" sz="4400" smtClean="0">
                <a:solidFill>
                  <a:schemeClr val="bg1"/>
                </a:solidFill>
              </a:rPr>
              <a:t>Screen Layers</a:t>
            </a:r>
            <a:endParaRPr lang="en-US" sz="4400" dirty="0">
              <a:solidFill>
                <a:schemeClr val="bg1"/>
              </a:solidFill>
            </a:endParaRPr>
          </a:p>
        </p:txBody>
      </p:sp>
      <p:sp>
        <p:nvSpPr>
          <p:cNvPr id="63" name="TextBox 62"/>
          <p:cNvSpPr txBox="1"/>
          <p:nvPr/>
        </p:nvSpPr>
        <p:spPr>
          <a:xfrm>
            <a:off x="23602711" y="17744255"/>
            <a:ext cx="4741714" cy="769441"/>
          </a:xfrm>
          <a:prstGeom prst="rect">
            <a:avLst/>
          </a:prstGeom>
          <a:noFill/>
        </p:spPr>
        <p:txBody>
          <a:bodyPr wrap="square" rtlCol="0">
            <a:spAutoFit/>
          </a:bodyPr>
          <a:lstStyle/>
          <a:p>
            <a:pPr algn="ctr"/>
            <a:r>
              <a:rPr lang="en-US" sz="4400" dirty="0" smtClean="0">
                <a:solidFill>
                  <a:schemeClr val="bg1"/>
                </a:solidFill>
              </a:rPr>
              <a:t>Minimap Layers</a:t>
            </a:r>
            <a:endParaRPr lang="en-US" sz="4400" dirty="0">
              <a:solidFill>
                <a:schemeClr val="bg1"/>
              </a:solidFill>
            </a:endParaRPr>
          </a:p>
        </p:txBody>
      </p:sp>
    </p:spTree>
    <p:extLst>
      <p:ext uri="{BB962C8B-B14F-4D97-AF65-F5344CB8AC3E}">
        <p14:creationId xmlns:p14="http://schemas.microsoft.com/office/powerpoint/2010/main" val="3241956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293</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AFG</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Benner, Ryan</dc:creator>
  <cp:lastModifiedBy>Deibel, Jon</cp:lastModifiedBy>
  <cp:revision>39</cp:revision>
  <cp:lastPrinted>2018-02-28T20:00:35Z</cp:lastPrinted>
  <dcterms:created xsi:type="dcterms:W3CDTF">2018-02-22T15:50:57Z</dcterms:created>
  <dcterms:modified xsi:type="dcterms:W3CDTF">2018-03-21T20:09:19Z</dcterms:modified>
</cp:coreProperties>
</file>