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9" autoAdjust="0"/>
    <p:restoredTop sz="94647" autoAdjust="0"/>
  </p:normalViewPr>
  <p:slideViewPr>
    <p:cSldViewPr>
      <p:cViewPr>
        <p:scale>
          <a:sx n="27" d="100"/>
          <a:sy n="27" d="100"/>
        </p:scale>
        <p:origin x="-1304" y="58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3/21/18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gif"/><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4" name="Rounded Rectangle 33"/>
          <p:cNvSpPr/>
          <p:nvPr/>
        </p:nvSpPr>
        <p:spPr>
          <a:xfrm>
            <a:off x="-30481" y="4610326"/>
            <a:ext cx="10637521" cy="8429578"/>
          </a:xfrm>
          <a:prstGeom prst="roundRect">
            <a:avLst>
              <a:gd name="adj" fmla="val 7266"/>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57559" y="27078846"/>
            <a:ext cx="21945600" cy="5152876"/>
          </a:xfrm>
          <a:prstGeom prst="roundRect">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80"/>
            <a:ext cx="21945599" cy="21747820"/>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17661403" y="4721289"/>
            <a:ext cx="8537915" cy="1569660"/>
          </a:xfrm>
          <a:prstGeom prst="rect">
            <a:avLst/>
          </a:prstGeom>
          <a:noFill/>
        </p:spPr>
        <p:txBody>
          <a:bodyPr wrap="none" lIns="91440" tIns="45720" rIns="91440" bIns="45720">
            <a:spAutoFit/>
          </a:bodyPr>
          <a:lstStyle/>
          <a:p>
            <a:pPr algn="ctr"/>
            <a:r>
              <a:rPr lang="en-US" sz="9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Model and </a:t>
            </a: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Input</a:t>
            </a:r>
          </a:p>
        </p:txBody>
      </p:sp>
      <p:sp>
        <p:nvSpPr>
          <p:cNvPr id="19" name="Rounded Rectangle 18"/>
          <p:cNvSpPr/>
          <p:nvPr/>
        </p:nvSpPr>
        <p:spPr>
          <a:xfrm>
            <a:off x="33317063" y="16654680"/>
            <a:ext cx="10660382" cy="7648600"/>
          </a:xfrm>
          <a:prstGeom prst="roundRect">
            <a:avLst>
              <a:gd name="adj" fmla="val 7103"/>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70276" y="13447364"/>
            <a:ext cx="10515600" cy="10105327"/>
          </a:xfrm>
          <a:prstGeom prst="roundRect">
            <a:avLst>
              <a:gd name="adj" fmla="val 731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4656764"/>
            <a:ext cx="10515600" cy="8067009"/>
          </a:xfrm>
          <a:prstGeom prst="roundRect">
            <a:avLst>
              <a:gd name="adj" fmla="val 797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5" name="Rectangle 34"/>
          <p:cNvSpPr/>
          <p:nvPr/>
        </p:nvSpPr>
        <p:spPr>
          <a:xfrm>
            <a:off x="35585400" y="3258256"/>
            <a:ext cx="3176861" cy="830997"/>
          </a:xfrm>
          <a:prstGeom prst="rect">
            <a:avLst/>
          </a:prstGeom>
          <a:noFill/>
        </p:spPr>
        <p:txBody>
          <a:bodyPr wrap="square" lIns="91440" tIns="45720" rIns="91440" bIns="45720">
            <a:spAutoFit/>
          </a:bodyPr>
          <a:lstStyle/>
          <a:p>
            <a:pPr lvl="0"/>
            <a:r>
              <a:rPr lang="en-US" sz="4800" dirty="0">
                <a:ln w="0"/>
                <a:solidFill>
                  <a:prstClr val="black"/>
                </a:solidFill>
                <a:effectLst>
                  <a:outerShdw blurRad="38100" dist="19050" dir="2700000" algn="tl" rotWithShape="0">
                    <a:prstClr val="black">
                      <a:alpha val="40000"/>
                    </a:prstClr>
                  </a:outerShdw>
                </a:effectLst>
              </a:rPr>
              <a:t>Kyle </a:t>
            </a:r>
            <a:r>
              <a:rPr lang="en-US" sz="4800" dirty="0" err="1">
                <a:ln w="0"/>
                <a:solidFill>
                  <a:prstClr val="black"/>
                </a:solidFill>
                <a:effectLst>
                  <a:outerShdw blurRad="38100" dist="19050" dir="2700000" algn="tl" rotWithShape="0">
                    <a:prstClr val="black">
                      <a:alpha val="40000"/>
                    </a:prstClr>
                  </a:outerShdw>
                </a:effectLst>
              </a:rPr>
              <a:t>Arens</a:t>
            </a:r>
            <a:endParaRPr lang="en-US" sz="4800" dirty="0">
              <a:ln w="0"/>
              <a:solidFill>
                <a:prstClr val="black"/>
              </a:solidFill>
              <a:effectLst>
                <a:outerShdw blurRad="38100" dist="19050" dir="2700000" algn="tl" rotWithShape="0">
                  <a:prstClr val="black">
                    <a:alpha val="40000"/>
                  </a:prstClr>
                </a:outerShdw>
              </a:effectLst>
            </a:endParaRP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69" y="1069103"/>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4">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3972386" y="17151320"/>
            <a:ext cx="9525000"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p:txBody>
      </p:sp>
      <p:sp>
        <p:nvSpPr>
          <p:cNvPr id="49" name="Rectangle 48"/>
          <p:cNvSpPr/>
          <p:nvPr/>
        </p:nvSpPr>
        <p:spPr>
          <a:xfrm>
            <a:off x="33812363" y="24921380"/>
            <a:ext cx="9395458" cy="6093976"/>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p>
          <a:p>
            <a:pPr marL="685800" lvl="0" indent="-685800">
              <a:buFont typeface="Arial" panose="020B0604020202020204" pitchFamily="34" charset="0"/>
              <a:buChar char="•"/>
            </a:pPr>
            <a:endParaRPr lang="en-US" sz="4800" dirty="0">
              <a:solidFill>
                <a:prstClr val="white"/>
              </a:solidFill>
            </a:endParaRPr>
          </a:p>
          <a:p>
            <a:pPr marL="685800" lvl="0" indent="-685800">
              <a:buFont typeface="Arial" panose="020B0604020202020204" pitchFamily="34" charset="0"/>
              <a:buChar char="•"/>
            </a:pPr>
            <a:r>
              <a:rPr lang="en-US" sz="4800" dirty="0" smtClean="0">
                <a:solidFill>
                  <a:prstClr val="white"/>
                </a:solidFill>
              </a:rPr>
              <a:t>Expand </a:t>
            </a:r>
            <a:r>
              <a:rPr lang="en-US" sz="4800" dirty="0">
                <a:solidFill>
                  <a:prstClr val="white"/>
                </a:solidFill>
              </a:rPr>
              <a:t>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a:t>
            </a:r>
            <a:r>
              <a:rPr lang="en-US" sz="4800" dirty="0" smtClean="0">
                <a:solidFill>
                  <a:prstClr val="white"/>
                </a:solidFill>
              </a:rPr>
              <a:t>. </a:t>
            </a:r>
          </a:p>
          <a:p>
            <a:pPr marL="685800" lvl="0" indent="-685800">
              <a:buFont typeface="Arial" panose="020B0604020202020204" pitchFamily="34" charset="0"/>
              <a:buChar char="•"/>
            </a:pPr>
            <a:r>
              <a:rPr lang="en-US" sz="4800" dirty="0" smtClean="0">
                <a:solidFill>
                  <a:prstClr val="white"/>
                </a:solidFill>
              </a:rPr>
              <a:t>Train </a:t>
            </a:r>
            <a:r>
              <a:rPr lang="en-US" sz="4800" dirty="0">
                <a:solidFill>
                  <a:prstClr val="white"/>
                </a:solidFill>
              </a:rPr>
              <a:t>AI to play as other races</a:t>
            </a:r>
          </a:p>
        </p:txBody>
      </p:sp>
      <p:pic>
        <p:nvPicPr>
          <p:cNvPr id="1030" name="Picture 6" descr="Image result for python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794533" y="27780101"/>
            <a:ext cx="3465627" cy="3465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2892" y="27780102"/>
            <a:ext cx="3599519" cy="3599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1697711" y="27780101"/>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1">
            <a:extLst>
              <a:ext uri="{28A0092B-C50C-407E-A947-70E740481C1C}">
                <a14:useLocalDpi xmlns:a14="http://schemas.microsoft.com/office/drawing/2010/main" val="0"/>
              </a:ext>
            </a:extLst>
          </a:blip>
          <a:srcRect t="-1066" r="60576" b="1066"/>
          <a:stretch/>
        </p:blipFill>
        <p:spPr bwMode="auto">
          <a:xfrm>
            <a:off x="27114811" y="27653969"/>
            <a:ext cx="3912812" cy="3936132"/>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a16="http://schemas.microsoft.com/office/drawing/2014/main" xmlns="" id="{DE73C9F6-216E-804C-8ADB-FE5D010D3793}"/>
              </a:ext>
            </a:extLst>
          </p:cNvPr>
          <p:cNvSpPr/>
          <p:nvPr/>
        </p:nvSpPr>
        <p:spPr>
          <a:xfrm>
            <a:off x="80307" y="23894143"/>
            <a:ext cx="10515600" cy="8839200"/>
          </a:xfrm>
          <a:prstGeom prst="roundRect">
            <a:avLst>
              <a:gd name="adj" fmla="val 5288"/>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a:solidFill>
                  <a:schemeClr val="bg1"/>
                </a:solidFill>
              </a:rPr>
              <a:t>Training the AI “as a human”</a:t>
            </a:r>
          </a:p>
          <a:p>
            <a:endParaRPr lang="en-US" sz="4800" dirty="0">
              <a:solidFill>
                <a:schemeClr val="bg1"/>
              </a:solidFill>
            </a:endParaRPr>
          </a:p>
          <a:p>
            <a:r>
              <a:rPr lang="en-US" sz="4800" dirty="0">
                <a:solidFill>
                  <a:schemeClr val="bg1"/>
                </a:solidFill>
              </a:rPr>
              <a:t>To account for some of these challenges, we developed a deep </a:t>
            </a:r>
            <a:r>
              <a:rPr lang="en-US" sz="4800" dirty="0" smtClean="0">
                <a:solidFill>
                  <a:schemeClr val="bg1"/>
                </a:solidFill>
              </a:rPr>
              <a:t>model </a:t>
            </a:r>
            <a:r>
              <a:rPr lang="en-US" sz="4800" dirty="0" smtClean="0">
                <a:solidFill>
                  <a:schemeClr val="bg1"/>
                </a:solidFill>
              </a:rPr>
              <a:t> </a:t>
            </a:r>
            <a:r>
              <a:rPr lang="en-US" sz="4800" dirty="0">
                <a:solidFill>
                  <a:schemeClr val="bg1"/>
                </a:solidFill>
              </a:rPr>
              <a:t>solution.</a:t>
            </a: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a16="http://schemas.microsoft.com/office/drawing/2014/main" xmlns="" id="{17388C3C-2703-2B4C-8E09-FE498740CCE4}"/>
              </a:ext>
            </a:extLst>
          </p:cNvPr>
          <p:cNvSpPr/>
          <p:nvPr/>
        </p:nvSpPr>
        <p:spPr>
          <a:xfrm>
            <a:off x="33371791" y="8893152"/>
            <a:ext cx="10660382" cy="7408044"/>
          </a:xfrm>
          <a:prstGeom prst="roundRect">
            <a:avLst>
              <a:gd name="adj" fmla="val 9672"/>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a16="http://schemas.microsoft.com/office/drawing/2014/main" xmlns="" id="{AE5265D8-5D26-1745-9A48-35B200A3BD8B}"/>
              </a:ext>
            </a:extLst>
          </p:cNvPr>
          <p:cNvGraphicFramePr>
            <a:graphicFrameLocks noGrp="1"/>
          </p:cNvGraphicFramePr>
          <p:nvPr>
            <p:extLst>
              <p:ext uri="{D42A27DB-BD31-4B8C-83A1-F6EECF244321}">
                <p14:modId xmlns:p14="http://schemas.microsoft.com/office/powerpoint/2010/main" val="308342248"/>
              </p:ext>
            </p:extLst>
          </p:nvPr>
        </p:nvGraphicFramePr>
        <p:xfrm>
          <a:off x="33742816" y="10112932"/>
          <a:ext cx="9808876" cy="4299464"/>
        </p:xfrm>
        <a:graphic>
          <a:graphicData uri="http://schemas.openxmlformats.org/drawingml/2006/table">
            <a:tbl>
              <a:tblPr firstRow="1" bandRow="1">
                <a:tableStyleId>{2D5ABB26-0587-4C30-8999-92F81FD0307C}</a:tableStyleId>
              </a:tblPr>
              <a:tblGrid>
                <a:gridCol w="4904438">
                  <a:extLst>
                    <a:ext uri="{9D8B030D-6E8A-4147-A177-3AD203B41FA5}">
                      <a16:colId xmlns:a16="http://schemas.microsoft.com/office/drawing/2014/main" xmlns="" val="1404240551"/>
                    </a:ext>
                  </a:extLst>
                </a:gridCol>
                <a:gridCol w="4904438">
                  <a:extLst>
                    <a:ext uri="{9D8B030D-6E8A-4147-A177-3AD203B41FA5}">
                      <a16:colId xmlns:a16="http://schemas.microsoft.com/office/drawing/2014/main" xmlns=""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a16="http://schemas.microsoft.com/office/drawing/2014/main" xmlns=""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smtClean="0">
                          <a:solidFill>
                            <a:schemeClr val="bg1"/>
                          </a:solidFill>
                        </a:rPr>
                        <a:t>50</a:t>
                      </a:r>
                      <a:r>
                        <a:rPr lang="en-US" sz="4800" dirty="0">
                          <a:solidFill>
                            <a:schemeClr val="bg1"/>
                          </a:solidFill>
                        </a:rPr>
                        <a:t>%</a:t>
                      </a:r>
                    </a:p>
                  </a:txBody>
                  <a:tcPr anchor="ctr"/>
                </a:tc>
                <a:extLst>
                  <a:ext uri="{0D108BD9-81ED-4DB2-BD59-A6C34878D82A}">
                    <a16:rowId xmlns:a16="http://schemas.microsoft.com/office/drawing/2014/main" xmlns="" val="677520262"/>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8</a:t>
                      </a:r>
                      <a:r>
                        <a:rPr lang="en-US" sz="4800" dirty="0" smtClean="0">
                          <a:solidFill>
                            <a:schemeClr val="bg1"/>
                          </a:solidFill>
                        </a:rPr>
                        <a:t>4</a:t>
                      </a:r>
                      <a:r>
                        <a:rPr lang="en-US" sz="4800" dirty="0">
                          <a:solidFill>
                            <a:schemeClr val="bg1"/>
                          </a:solidFill>
                        </a:rPr>
                        <a:t>%</a:t>
                      </a:r>
                    </a:p>
                  </a:txBody>
                  <a:tcPr anchor="ctr"/>
                </a:tc>
                <a:extLst>
                  <a:ext uri="{0D108BD9-81ED-4DB2-BD59-A6C34878D82A}">
                    <a16:rowId xmlns:a16="http://schemas.microsoft.com/office/drawing/2014/main" xmlns="" val="1684611308"/>
                  </a:ext>
                </a:extLst>
              </a:tr>
            </a:tbl>
          </a:graphicData>
        </a:graphic>
      </p:graphicFrame>
      <p:pic>
        <p:nvPicPr>
          <p:cNvPr id="6" name="Picture 5"/>
          <p:cNvPicPr>
            <a:picLocks noChangeAspect="1"/>
          </p:cNvPicPr>
          <p:nvPr/>
        </p:nvPicPr>
        <p:blipFill rotWithShape="1">
          <a:blip r:embed="rId12">
            <a:extLst>
              <a:ext uri="{28A0092B-C50C-407E-A947-70E740481C1C}">
                <a14:useLocalDpi xmlns:a14="http://schemas.microsoft.com/office/drawing/2010/main" val="0"/>
              </a:ext>
            </a:extLst>
          </a:blip>
          <a:srcRect t="5170"/>
          <a:stretch/>
        </p:blipFill>
        <p:spPr>
          <a:xfrm>
            <a:off x="12561772" y="5914497"/>
            <a:ext cx="18667750" cy="11368150"/>
          </a:xfrm>
          <a:prstGeom prst="rect">
            <a:avLst/>
          </a:prstGeom>
        </p:spPr>
      </p:pic>
      <p:pic>
        <p:nvPicPr>
          <p:cNvPr id="7" name="Picture 6"/>
          <p:cNvPicPr>
            <a:picLocks noChangeAspect="1"/>
          </p:cNvPicPr>
          <p:nvPr/>
        </p:nvPicPr>
        <p:blipFill>
          <a:blip r:embed="rId13"/>
          <a:stretch>
            <a:fillRect/>
          </a:stretch>
        </p:blipFill>
        <p:spPr>
          <a:xfrm>
            <a:off x="13884042" y="19406129"/>
            <a:ext cx="2476500" cy="2476500"/>
          </a:xfrm>
          <a:prstGeom prst="rect">
            <a:avLst/>
          </a:prstGeom>
        </p:spPr>
      </p:pic>
      <p:sp>
        <p:nvSpPr>
          <p:cNvPr id="8" name="TextBox 7"/>
          <p:cNvSpPr txBox="1"/>
          <p:nvPr/>
        </p:nvSpPr>
        <p:spPr>
          <a:xfrm>
            <a:off x="13884042" y="18805853"/>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41" name="Picture 40"/>
          <p:cNvPicPr>
            <a:picLocks noChangeAspect="1"/>
          </p:cNvPicPr>
          <p:nvPr/>
        </p:nvPicPr>
        <p:blipFill>
          <a:blip r:embed="rId13"/>
          <a:stretch>
            <a:fillRect/>
          </a:stretch>
        </p:blipFill>
        <p:spPr>
          <a:xfrm>
            <a:off x="16998280" y="19406129"/>
            <a:ext cx="2476500" cy="2476500"/>
          </a:xfrm>
          <a:prstGeom prst="rect">
            <a:avLst/>
          </a:prstGeom>
        </p:spPr>
      </p:pic>
      <p:sp>
        <p:nvSpPr>
          <p:cNvPr id="45" name="TextBox 44"/>
          <p:cNvSpPr txBox="1"/>
          <p:nvPr/>
        </p:nvSpPr>
        <p:spPr>
          <a:xfrm>
            <a:off x="16855106" y="18805853"/>
            <a:ext cx="2985434" cy="600276"/>
          </a:xfrm>
          <a:prstGeom prst="rect">
            <a:avLst/>
          </a:prstGeom>
          <a:noFill/>
        </p:spPr>
        <p:txBody>
          <a:bodyPr wrap="square" rtlCol="0">
            <a:spAutoFit/>
          </a:bodyPr>
          <a:lstStyle/>
          <a:p>
            <a:pPr algn="ctr"/>
            <a:r>
              <a:rPr lang="en-US" sz="3200" smtClean="0">
                <a:solidFill>
                  <a:schemeClr val="bg1"/>
                </a:solidFill>
              </a:rPr>
              <a:t>Player Relative</a:t>
            </a:r>
            <a:endParaRPr lang="en-US" sz="3200" dirty="0">
              <a:solidFill>
                <a:schemeClr val="bg1"/>
              </a:solidFill>
            </a:endParaRPr>
          </a:p>
        </p:txBody>
      </p:sp>
      <p:pic>
        <p:nvPicPr>
          <p:cNvPr id="48" name="Picture 47"/>
          <p:cNvPicPr>
            <a:picLocks noChangeAspect="1"/>
          </p:cNvPicPr>
          <p:nvPr/>
        </p:nvPicPr>
        <p:blipFill>
          <a:blip r:embed="rId13"/>
          <a:stretch>
            <a:fillRect/>
          </a:stretch>
        </p:blipFill>
        <p:spPr>
          <a:xfrm>
            <a:off x="13884042" y="22645282"/>
            <a:ext cx="2476500" cy="2476500"/>
          </a:xfrm>
          <a:prstGeom prst="rect">
            <a:avLst/>
          </a:prstGeom>
        </p:spPr>
      </p:pic>
      <p:sp>
        <p:nvSpPr>
          <p:cNvPr id="50" name="TextBox 49"/>
          <p:cNvSpPr txBox="1"/>
          <p:nvPr/>
        </p:nvSpPr>
        <p:spPr>
          <a:xfrm>
            <a:off x="13884042" y="22045006"/>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pic>
        <p:nvPicPr>
          <p:cNvPr id="51" name="Picture 50"/>
          <p:cNvPicPr>
            <a:picLocks noChangeAspect="1"/>
          </p:cNvPicPr>
          <p:nvPr/>
        </p:nvPicPr>
        <p:blipFill>
          <a:blip r:embed="rId13"/>
          <a:stretch>
            <a:fillRect/>
          </a:stretch>
        </p:blipFill>
        <p:spPr>
          <a:xfrm>
            <a:off x="16998175" y="22736417"/>
            <a:ext cx="2476500" cy="2476500"/>
          </a:xfrm>
          <a:prstGeom prst="rect">
            <a:avLst/>
          </a:prstGeom>
        </p:spPr>
      </p:pic>
      <p:sp>
        <p:nvSpPr>
          <p:cNvPr id="52" name="TextBox 51"/>
          <p:cNvSpPr txBox="1"/>
          <p:nvPr/>
        </p:nvSpPr>
        <p:spPr>
          <a:xfrm>
            <a:off x="16998175" y="22136141"/>
            <a:ext cx="2476500" cy="584775"/>
          </a:xfrm>
          <a:prstGeom prst="rect">
            <a:avLst/>
          </a:prstGeom>
          <a:noFill/>
        </p:spPr>
        <p:txBody>
          <a:bodyPr wrap="square" rtlCol="0">
            <a:spAutoFit/>
          </a:bodyPr>
          <a:lstStyle/>
          <a:p>
            <a:pPr algn="ctr"/>
            <a:r>
              <a:rPr lang="en-US" sz="3200" dirty="0" smtClean="0">
                <a:solidFill>
                  <a:schemeClr val="bg1"/>
                </a:solidFill>
              </a:rPr>
              <a:t>Hit Points</a:t>
            </a:r>
            <a:endParaRPr lang="en-US" sz="3200" dirty="0">
              <a:solidFill>
                <a:schemeClr val="bg1"/>
              </a:solidFill>
            </a:endParaRPr>
          </a:p>
        </p:txBody>
      </p:sp>
      <p:pic>
        <p:nvPicPr>
          <p:cNvPr id="53" name="Picture 52"/>
          <p:cNvPicPr>
            <a:picLocks noChangeAspect="1"/>
          </p:cNvPicPr>
          <p:nvPr/>
        </p:nvPicPr>
        <p:blipFill>
          <a:blip r:embed="rId13"/>
          <a:stretch>
            <a:fillRect/>
          </a:stretch>
        </p:blipFill>
        <p:spPr>
          <a:xfrm>
            <a:off x="21908954" y="19323091"/>
            <a:ext cx="2476500" cy="2476500"/>
          </a:xfrm>
          <a:prstGeom prst="rect">
            <a:avLst/>
          </a:prstGeom>
        </p:spPr>
      </p:pic>
      <p:sp>
        <p:nvSpPr>
          <p:cNvPr id="54" name="TextBox 53"/>
          <p:cNvSpPr txBox="1"/>
          <p:nvPr/>
        </p:nvSpPr>
        <p:spPr>
          <a:xfrm>
            <a:off x="21908954" y="18722815"/>
            <a:ext cx="2476500" cy="584775"/>
          </a:xfrm>
          <a:prstGeom prst="rect">
            <a:avLst/>
          </a:prstGeom>
          <a:noFill/>
        </p:spPr>
        <p:txBody>
          <a:bodyPr wrap="square" rtlCol="0">
            <a:spAutoFit/>
          </a:bodyPr>
          <a:lstStyle/>
          <a:p>
            <a:pPr algn="ctr"/>
            <a:r>
              <a:rPr lang="en-US" sz="3200" dirty="0" smtClean="0">
                <a:solidFill>
                  <a:schemeClr val="bg1"/>
                </a:solidFill>
              </a:rPr>
              <a:t>Height Map</a:t>
            </a:r>
            <a:endParaRPr lang="en-US" sz="3200" dirty="0">
              <a:solidFill>
                <a:schemeClr val="bg1"/>
              </a:solidFill>
            </a:endParaRPr>
          </a:p>
        </p:txBody>
      </p:sp>
      <p:pic>
        <p:nvPicPr>
          <p:cNvPr id="55" name="Picture 54"/>
          <p:cNvPicPr>
            <a:picLocks noChangeAspect="1"/>
          </p:cNvPicPr>
          <p:nvPr/>
        </p:nvPicPr>
        <p:blipFill>
          <a:blip r:embed="rId13"/>
          <a:stretch>
            <a:fillRect/>
          </a:stretch>
        </p:blipFill>
        <p:spPr>
          <a:xfrm>
            <a:off x="24912930" y="19323091"/>
            <a:ext cx="2476500" cy="2476500"/>
          </a:xfrm>
          <a:prstGeom prst="rect">
            <a:avLst/>
          </a:prstGeom>
        </p:spPr>
      </p:pic>
      <p:sp>
        <p:nvSpPr>
          <p:cNvPr id="56" name="TextBox 55"/>
          <p:cNvSpPr txBox="1"/>
          <p:nvPr/>
        </p:nvSpPr>
        <p:spPr>
          <a:xfrm>
            <a:off x="24912930" y="18722815"/>
            <a:ext cx="2476500" cy="584775"/>
          </a:xfrm>
          <a:prstGeom prst="rect">
            <a:avLst/>
          </a:prstGeom>
          <a:noFill/>
        </p:spPr>
        <p:txBody>
          <a:bodyPr wrap="square" rtlCol="0">
            <a:spAutoFit/>
          </a:bodyPr>
          <a:lstStyle/>
          <a:p>
            <a:pPr algn="ctr"/>
            <a:r>
              <a:rPr lang="en-US" sz="3200" dirty="0" smtClean="0">
                <a:solidFill>
                  <a:schemeClr val="bg1"/>
                </a:solidFill>
              </a:rPr>
              <a:t>Visibility</a:t>
            </a:r>
            <a:endParaRPr lang="en-US" sz="3200" dirty="0">
              <a:solidFill>
                <a:schemeClr val="bg1"/>
              </a:solidFill>
            </a:endParaRPr>
          </a:p>
        </p:txBody>
      </p:sp>
      <p:pic>
        <p:nvPicPr>
          <p:cNvPr id="57" name="Picture 56"/>
          <p:cNvPicPr>
            <a:picLocks noChangeAspect="1"/>
          </p:cNvPicPr>
          <p:nvPr/>
        </p:nvPicPr>
        <p:blipFill>
          <a:blip r:embed="rId13"/>
          <a:stretch>
            <a:fillRect/>
          </a:stretch>
        </p:blipFill>
        <p:spPr>
          <a:xfrm>
            <a:off x="27916906" y="19323091"/>
            <a:ext cx="2476500" cy="2476500"/>
          </a:xfrm>
          <a:prstGeom prst="rect">
            <a:avLst/>
          </a:prstGeom>
        </p:spPr>
      </p:pic>
      <p:sp>
        <p:nvSpPr>
          <p:cNvPr id="58" name="TextBox 57"/>
          <p:cNvSpPr txBox="1"/>
          <p:nvPr/>
        </p:nvSpPr>
        <p:spPr>
          <a:xfrm>
            <a:off x="27916906" y="18722815"/>
            <a:ext cx="2476500" cy="584775"/>
          </a:xfrm>
          <a:prstGeom prst="rect">
            <a:avLst/>
          </a:prstGeom>
          <a:noFill/>
        </p:spPr>
        <p:txBody>
          <a:bodyPr wrap="square" rtlCol="0">
            <a:spAutoFit/>
          </a:bodyPr>
          <a:lstStyle/>
          <a:p>
            <a:pPr algn="ctr"/>
            <a:r>
              <a:rPr lang="en-US" sz="3200" dirty="0" smtClean="0">
                <a:solidFill>
                  <a:schemeClr val="bg1"/>
                </a:solidFill>
              </a:rPr>
              <a:t>Creep</a:t>
            </a:r>
            <a:endParaRPr lang="en-US" sz="3200" dirty="0">
              <a:solidFill>
                <a:schemeClr val="bg1"/>
              </a:solidFill>
            </a:endParaRPr>
          </a:p>
        </p:txBody>
      </p:sp>
      <p:pic>
        <p:nvPicPr>
          <p:cNvPr id="59" name="Picture 58"/>
          <p:cNvPicPr>
            <a:picLocks noChangeAspect="1"/>
          </p:cNvPicPr>
          <p:nvPr/>
        </p:nvPicPr>
        <p:blipFill>
          <a:blip r:embed="rId13"/>
          <a:stretch>
            <a:fillRect/>
          </a:stretch>
        </p:blipFill>
        <p:spPr>
          <a:xfrm>
            <a:off x="23314990" y="22653379"/>
            <a:ext cx="2476500" cy="2476500"/>
          </a:xfrm>
          <a:prstGeom prst="rect">
            <a:avLst/>
          </a:prstGeom>
        </p:spPr>
      </p:pic>
      <p:sp>
        <p:nvSpPr>
          <p:cNvPr id="60" name="TextBox 59"/>
          <p:cNvSpPr txBox="1"/>
          <p:nvPr/>
        </p:nvSpPr>
        <p:spPr>
          <a:xfrm>
            <a:off x="23176751" y="22053103"/>
            <a:ext cx="2672861" cy="584775"/>
          </a:xfrm>
          <a:prstGeom prst="rect">
            <a:avLst/>
          </a:prstGeom>
          <a:noFill/>
        </p:spPr>
        <p:txBody>
          <a:bodyPr wrap="square" rtlCol="0">
            <a:spAutoFit/>
          </a:bodyPr>
          <a:lstStyle/>
          <a:p>
            <a:pPr algn="ctr"/>
            <a:r>
              <a:rPr lang="en-US" sz="3200" dirty="0" smtClean="0">
                <a:solidFill>
                  <a:schemeClr val="bg1"/>
                </a:solidFill>
              </a:rPr>
              <a:t>Player Relative</a:t>
            </a:r>
            <a:endParaRPr lang="en-US" sz="3200" dirty="0">
              <a:solidFill>
                <a:schemeClr val="bg1"/>
              </a:solidFill>
            </a:endParaRPr>
          </a:p>
        </p:txBody>
      </p:sp>
      <p:pic>
        <p:nvPicPr>
          <p:cNvPr id="61" name="Picture 60"/>
          <p:cNvPicPr>
            <a:picLocks noChangeAspect="1"/>
          </p:cNvPicPr>
          <p:nvPr/>
        </p:nvPicPr>
        <p:blipFill>
          <a:blip r:embed="rId13"/>
          <a:stretch>
            <a:fillRect/>
          </a:stretch>
        </p:blipFill>
        <p:spPr>
          <a:xfrm>
            <a:off x="26496442" y="22668625"/>
            <a:ext cx="2476500" cy="2476500"/>
          </a:xfrm>
          <a:prstGeom prst="rect">
            <a:avLst/>
          </a:prstGeom>
        </p:spPr>
      </p:pic>
      <p:sp>
        <p:nvSpPr>
          <p:cNvPr id="62" name="TextBox 61"/>
          <p:cNvSpPr txBox="1"/>
          <p:nvPr/>
        </p:nvSpPr>
        <p:spPr>
          <a:xfrm>
            <a:off x="26496442" y="22068349"/>
            <a:ext cx="2476500" cy="584775"/>
          </a:xfrm>
          <a:prstGeom prst="rect">
            <a:avLst/>
          </a:prstGeom>
          <a:noFill/>
        </p:spPr>
        <p:txBody>
          <a:bodyPr wrap="square" rtlCol="0">
            <a:spAutoFit/>
          </a:bodyPr>
          <a:lstStyle/>
          <a:p>
            <a:pPr algn="ctr"/>
            <a:r>
              <a:rPr lang="en-US" sz="3200" dirty="0" smtClean="0">
                <a:solidFill>
                  <a:schemeClr val="bg1"/>
                </a:solidFill>
              </a:rPr>
              <a:t>Selected</a:t>
            </a:r>
            <a:endParaRPr lang="en-US" sz="3200" dirty="0">
              <a:solidFill>
                <a:schemeClr val="bg1"/>
              </a:solidFill>
            </a:endParaRPr>
          </a:p>
        </p:txBody>
      </p:sp>
    </p:spTree>
    <p:extLst>
      <p:ext uri="{BB962C8B-B14F-4D97-AF65-F5344CB8AC3E}">
        <p14:creationId xmlns:p14="http://schemas.microsoft.com/office/powerpoint/2010/main" val="3241956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292</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AFG</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Deibel, Jon</cp:lastModifiedBy>
  <cp:revision>37</cp:revision>
  <cp:lastPrinted>2018-02-28T20:00:35Z</cp:lastPrinted>
  <dcterms:created xsi:type="dcterms:W3CDTF">2018-02-22T15:50:57Z</dcterms:created>
  <dcterms:modified xsi:type="dcterms:W3CDTF">2018-03-21T20:03:35Z</dcterms:modified>
</cp:coreProperties>
</file>