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81" r:id="rId3"/>
    <p:sldId id="285" r:id="rId4"/>
    <p:sldId id="286" r:id="rId5"/>
    <p:sldId id="268" r:id="rId6"/>
    <p:sldId id="288" r:id="rId7"/>
    <p:sldId id="283" r:id="rId8"/>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104" d="100"/>
          <a:sy n="104" d="100"/>
        </p:scale>
        <p:origin x="450" y="72"/>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9/15/2023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9/15/2023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9/15/2023</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api-management/api-management-features"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learn.microsoft.com/en-us/azure/api-management/api-management-key-concepts#developer-portal" TargetMode="External"/><Relationship Id="rId4" Type="http://schemas.openxmlformats.org/officeDocument/2006/relationships/hyperlink" Target="https://marketplace.visualstudio.com/items?itemName=ms-azuretools.vscode-apimanagement&amp;ssr=false#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39329" y="485212"/>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itle 8"/>
          <p:cNvSpPr txBox="1">
            <a:spLocks/>
          </p:cNvSpPr>
          <p:nvPr/>
        </p:nvSpPr>
        <p:spPr>
          <a:xfrm>
            <a:off x="76200" y="3063479"/>
            <a:ext cx="5075904" cy="1131876"/>
          </a:xfrm>
          <a:prstGeom prst="rect">
            <a:avLst/>
          </a:prstGeom>
        </p:spPr>
        <p:txBody>
          <a:bodyPr lIns="100557" tIns="50278" rIns="100557" bIns="50278" anchor="t">
            <a:normAutofit fontScale="7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r>
              <a:rPr lang="en-US" b="1" dirty="0" smtClean="0"/>
              <a:t>              </a:t>
            </a:r>
            <a:r>
              <a:rPr lang="en-US" sz="3300" b="1" dirty="0" smtClean="0"/>
              <a:t>Azure </a:t>
            </a:r>
            <a:r>
              <a:rPr lang="en-US" sz="3300" b="1" dirty="0"/>
              <a:t>API Management</a:t>
            </a:r>
          </a:p>
          <a:p>
            <a:pPr algn="l">
              <a:lnSpc>
                <a:spcPct val="150000"/>
              </a:lnSpc>
            </a:pPr>
            <a:endPar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Presented </a:t>
            </a:r>
            <a:r>
              <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rPr>
              <a:t>by</a:t>
            </a:r>
            <a:r>
              <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rPr>
              <a:t>: Shweta Todkar</a:t>
            </a: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450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Content Placeholder 2"/>
          <p:cNvSpPr txBox="1">
            <a:spLocks/>
          </p:cNvSpPr>
          <p:nvPr/>
        </p:nvSpPr>
        <p:spPr>
          <a:xfrm>
            <a:off x="762000" y="735013"/>
            <a:ext cx="7173138"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is </a:t>
            </a:r>
            <a:r>
              <a:rPr lang="en-US" sz="1800" b="1" dirty="0" smtClean="0"/>
              <a:t>Azure </a:t>
            </a:r>
            <a:r>
              <a:rPr lang="en-US" sz="1800" b="1" dirty="0"/>
              <a:t>API </a:t>
            </a:r>
            <a:r>
              <a:rPr lang="en-US" sz="1800" b="1" dirty="0" smtClean="0"/>
              <a:t>Management </a:t>
            </a:r>
            <a:r>
              <a:rPr lang="en-US" sz="1800" b="1" dirty="0" smtClean="0"/>
              <a:t>&amp; Why we need it?</a:t>
            </a:r>
            <a:endParaRPr lang="en-US" sz="1800" b="1" dirty="0"/>
          </a:p>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8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735013"/>
            <a:ext cx="3380899" cy="3555172"/>
          </a:xfrm>
          <a:prstGeom prst="rect">
            <a:avLst/>
          </a:prstGeom>
        </p:spPr>
      </p:pic>
      <p:sp>
        <p:nvSpPr>
          <p:cNvPr id="3" name="TextBox 2"/>
          <p:cNvSpPr txBox="1"/>
          <p:nvPr/>
        </p:nvSpPr>
        <p:spPr>
          <a:xfrm>
            <a:off x="6172200" y="4335347"/>
            <a:ext cx="3810000" cy="577081"/>
          </a:xfrm>
          <a:prstGeom prst="rect">
            <a:avLst/>
          </a:prstGeom>
          <a:noFill/>
        </p:spPr>
        <p:txBody>
          <a:bodyPr wrap="square" rtlCol="0">
            <a:spAutoFit/>
          </a:bodyPr>
          <a:lstStyle/>
          <a:p>
            <a:r>
              <a:rPr lang="en-US" sz="1050" b="1" dirty="0" smtClean="0"/>
              <a:t>Gartner Magic Quadrant </a:t>
            </a:r>
            <a:r>
              <a:rPr lang="en-US" sz="1050" dirty="0" smtClean="0"/>
              <a:t>for full life cycle API Management</a:t>
            </a:r>
          </a:p>
          <a:p>
            <a:r>
              <a:rPr lang="en-US" sz="1050" dirty="0" smtClean="0"/>
              <a:t>Microsoft API Management – world leader across 17 vendors </a:t>
            </a:r>
            <a:r>
              <a:rPr lang="en-US" sz="1050" b="1" dirty="0" smtClean="0"/>
              <a:t>(September 2022)</a:t>
            </a:r>
            <a:endParaRPr lang="en-US" sz="105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1919"/>
            <a:ext cx="4835888" cy="2059152"/>
          </a:xfrm>
          <a:prstGeom prst="rect">
            <a:avLst/>
          </a:prstGeom>
        </p:spPr>
      </p:pic>
      <p:sp>
        <p:nvSpPr>
          <p:cNvPr id="6" name="TextBox 5"/>
          <p:cNvSpPr txBox="1"/>
          <p:nvPr/>
        </p:nvSpPr>
        <p:spPr>
          <a:xfrm>
            <a:off x="152400" y="3744119"/>
            <a:ext cx="5486400" cy="1815882"/>
          </a:xfrm>
          <a:prstGeom prst="rect">
            <a:avLst/>
          </a:prstGeom>
          <a:noFill/>
        </p:spPr>
        <p:txBody>
          <a:bodyPr wrap="square" rtlCol="0">
            <a:spAutoFit/>
          </a:bodyPr>
          <a:lstStyle/>
          <a:p>
            <a:pPr marL="342900" indent="-342900">
              <a:buFont typeface="Arial" panose="020B0604020202020204" pitchFamily="34" charset="0"/>
              <a:buChar char="•"/>
            </a:pPr>
            <a:r>
              <a:rPr lang="en-US" sz="1400" dirty="0" smtClean="0"/>
              <a:t>Hybrid multi cloud platform</a:t>
            </a:r>
          </a:p>
          <a:p>
            <a:pPr marL="342900" indent="-342900">
              <a:buFont typeface="Arial" panose="020B0604020202020204" pitchFamily="34" charset="0"/>
              <a:buChar char="•"/>
            </a:pPr>
            <a:r>
              <a:rPr lang="en-US" sz="1400" dirty="0" smtClean="0"/>
              <a:t>Abstract the backend services from its consumers</a:t>
            </a:r>
          </a:p>
          <a:p>
            <a:pPr marL="342900" indent="-342900">
              <a:buFont typeface="Arial" panose="020B0604020202020204" pitchFamily="34" charset="0"/>
              <a:buChar char="•"/>
            </a:pPr>
            <a:r>
              <a:rPr lang="en-US" sz="1400" dirty="0" smtClean="0"/>
              <a:t>Provides layer of security </a:t>
            </a:r>
          </a:p>
          <a:p>
            <a:pPr marL="342900" indent="-342900">
              <a:buFont typeface="Arial" panose="020B0604020202020204" pitchFamily="34" charset="0"/>
              <a:buChar char="•"/>
            </a:pPr>
            <a:r>
              <a:rPr lang="en-US" sz="1400" dirty="0" smtClean="0"/>
              <a:t>Traffic going in and out from our APIs (unusual) through API Management </a:t>
            </a:r>
          </a:p>
          <a:p>
            <a:pPr marL="342900" indent="-342900">
              <a:buFont typeface="Arial" panose="020B0604020202020204" pitchFamily="34" charset="0"/>
              <a:buChar char="•"/>
            </a:pPr>
            <a:r>
              <a:rPr lang="en-US" sz="1400" dirty="0" smtClean="0"/>
              <a:t>Communication between different system in your organization</a:t>
            </a:r>
          </a:p>
          <a:p>
            <a:pPr marL="342900" indent="-342900">
              <a:buFont typeface="Arial" panose="020B0604020202020204" pitchFamily="34" charset="0"/>
              <a:buChar char="•"/>
            </a:pPr>
            <a:r>
              <a:rPr lang="en-US" sz="1400" dirty="0" smtClean="0"/>
              <a:t>Layer of integration for your clients </a:t>
            </a:r>
          </a:p>
          <a:p>
            <a:pPr marL="342900" indent="-342900">
              <a:buFont typeface="Arial" panose="020B0604020202020204" pitchFamily="34" charset="0"/>
              <a:buChar char="•"/>
            </a:pPr>
            <a:r>
              <a:rPr lang="en-US" sz="1400" dirty="0" smtClean="0"/>
              <a:t>Single Source of truth</a:t>
            </a:r>
            <a:endParaRPr lang="en-US" sz="1400" dirty="0"/>
          </a:p>
        </p:txBody>
      </p:sp>
    </p:spTree>
    <p:extLst>
      <p:ext uri="{BB962C8B-B14F-4D97-AF65-F5344CB8AC3E}">
        <p14:creationId xmlns:p14="http://schemas.microsoft.com/office/powerpoint/2010/main" val="687108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Content Placeholder 2"/>
          <p:cNvSpPr txBox="1">
            <a:spLocks/>
          </p:cNvSpPr>
          <p:nvPr/>
        </p:nvSpPr>
        <p:spPr>
          <a:xfrm>
            <a:off x="675278" y="696119"/>
            <a:ext cx="7173138"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t>API Management components</a:t>
            </a:r>
          </a:p>
          <a:p>
            <a:pPr marL="0" indent="0">
              <a:buNone/>
            </a:pPr>
            <a:endParaRPr lang="en-US" sz="18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3" name="AutoShape 2" descr="Diagram showing key components of Azure API Manag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991519"/>
            <a:ext cx="5457595" cy="2185127"/>
          </a:xfrm>
          <a:prstGeom prst="rect">
            <a:avLst/>
          </a:prstGeom>
        </p:spPr>
      </p:pic>
      <p:sp>
        <p:nvSpPr>
          <p:cNvPr id="5" name="TextBox 4"/>
          <p:cNvSpPr txBox="1"/>
          <p:nvPr/>
        </p:nvSpPr>
        <p:spPr>
          <a:xfrm>
            <a:off x="701633" y="1160773"/>
            <a:ext cx="8302625" cy="907941"/>
          </a:xfrm>
          <a:prstGeom prst="rect">
            <a:avLst/>
          </a:prstGeom>
          <a:noFill/>
        </p:spPr>
        <p:txBody>
          <a:bodyPr wrap="square" rtlCol="0">
            <a:spAutoFit/>
          </a:bodyPr>
          <a:lstStyle/>
          <a:p>
            <a:endParaRPr lang="en-US" sz="1100" b="1" dirty="0"/>
          </a:p>
          <a:p>
            <a:r>
              <a:rPr lang="en-US" sz="1100" dirty="0"/>
              <a:t>Azure API Management is made up of an API </a:t>
            </a:r>
            <a:r>
              <a:rPr lang="en-US" sz="1100" i="1" dirty="0"/>
              <a:t>gateway</a:t>
            </a:r>
            <a:r>
              <a:rPr lang="en-US" sz="1100" dirty="0"/>
              <a:t>, a </a:t>
            </a:r>
            <a:r>
              <a:rPr lang="en-US" sz="1100" i="1" dirty="0"/>
              <a:t>management plane</a:t>
            </a:r>
            <a:r>
              <a:rPr lang="en-US" sz="1100" dirty="0"/>
              <a:t>, and a </a:t>
            </a:r>
            <a:r>
              <a:rPr lang="en-US" sz="1100" i="1" dirty="0"/>
              <a:t>developer portal</a:t>
            </a:r>
            <a:r>
              <a:rPr lang="en-US" sz="1100" dirty="0"/>
              <a:t>. These components are Azure-hosted and fully managed by default. API Management is available in various </a:t>
            </a:r>
            <a:r>
              <a:rPr lang="en-US" sz="1100" dirty="0">
                <a:hlinkClick r:id="rId3"/>
              </a:rPr>
              <a:t>tiers</a:t>
            </a:r>
            <a:r>
              <a:rPr lang="en-US" sz="1100" dirty="0"/>
              <a:t> differing in capacity and features.</a:t>
            </a:r>
            <a:endParaRPr lang="en-US" sz="1100" b="1" dirty="0"/>
          </a:p>
          <a:p>
            <a:endParaRPr lang="en-US" dirty="0"/>
          </a:p>
        </p:txBody>
      </p:sp>
      <p:sp>
        <p:nvSpPr>
          <p:cNvPr id="6" name="TextBox 5"/>
          <p:cNvSpPr txBox="1"/>
          <p:nvPr/>
        </p:nvSpPr>
        <p:spPr>
          <a:xfrm>
            <a:off x="609600" y="1915319"/>
            <a:ext cx="3744322" cy="3477875"/>
          </a:xfrm>
          <a:prstGeom prst="rect">
            <a:avLst/>
          </a:prstGeom>
          <a:noFill/>
        </p:spPr>
        <p:txBody>
          <a:bodyPr wrap="square" rtlCol="0">
            <a:spAutoFit/>
          </a:bodyPr>
          <a:lstStyle/>
          <a:p>
            <a:r>
              <a:rPr lang="en-US" sz="1200" b="1" dirty="0"/>
              <a:t>API </a:t>
            </a:r>
            <a:r>
              <a:rPr lang="en-US" sz="1200" b="1" dirty="0" smtClean="0"/>
              <a:t>gateway - </a:t>
            </a:r>
            <a:r>
              <a:rPr lang="en-US" sz="1000" dirty="0"/>
              <a:t>Acts as a facade to backend services by accepting API calls and routing them to appropriate </a:t>
            </a:r>
            <a:r>
              <a:rPr lang="en-US" sz="1000" dirty="0" err="1" smtClean="0"/>
              <a:t>backends</a:t>
            </a:r>
            <a:r>
              <a:rPr lang="en-US" sz="1000" dirty="0" smtClean="0"/>
              <a:t>.</a:t>
            </a:r>
          </a:p>
          <a:p>
            <a:endParaRPr lang="en-US" sz="1000" dirty="0"/>
          </a:p>
          <a:p>
            <a:r>
              <a:rPr lang="en-US" sz="1200" b="1" dirty="0"/>
              <a:t>Management </a:t>
            </a:r>
            <a:r>
              <a:rPr lang="en-US" sz="1200" b="1" dirty="0" smtClean="0"/>
              <a:t>plane </a:t>
            </a:r>
            <a:r>
              <a:rPr lang="en-US" sz="1200" b="1" dirty="0" err="1" smtClean="0"/>
              <a:t>i.e</a:t>
            </a:r>
            <a:r>
              <a:rPr lang="en-US" sz="1200" b="1" dirty="0" smtClean="0"/>
              <a:t> Azure Portal  - </a:t>
            </a:r>
            <a:r>
              <a:rPr lang="en-US" sz="1000" dirty="0"/>
              <a:t>API providers interact with the service through the management plane, which provides full access to the API Management service capabilities.</a:t>
            </a:r>
          </a:p>
          <a:p>
            <a:r>
              <a:rPr lang="en-US" sz="1000" dirty="0"/>
              <a:t>Customers interact with the management plane through Azure tools including the Azure portal, Azure PowerShell, Azure CLI, a </a:t>
            </a:r>
            <a:r>
              <a:rPr lang="en-US" sz="1000" dirty="0">
                <a:hlinkClick r:id="rId4"/>
              </a:rPr>
              <a:t>Visual Studio Code extension</a:t>
            </a:r>
            <a:r>
              <a:rPr lang="en-US" sz="1000" dirty="0"/>
              <a:t>, or client SDKs in several popular programming languages</a:t>
            </a:r>
            <a:r>
              <a:rPr lang="en-US" sz="1000" dirty="0" smtClean="0"/>
              <a:t>.</a:t>
            </a:r>
          </a:p>
          <a:p>
            <a:endParaRPr lang="en-US" sz="1000" dirty="0"/>
          </a:p>
          <a:p>
            <a:r>
              <a:rPr lang="en-US" sz="1200" b="1" dirty="0"/>
              <a:t>Developer </a:t>
            </a:r>
            <a:r>
              <a:rPr lang="en-US" sz="1200" b="1" dirty="0" smtClean="0"/>
              <a:t>portal - </a:t>
            </a:r>
            <a:r>
              <a:rPr lang="en-US" sz="1000" dirty="0"/>
              <a:t>The open-source </a:t>
            </a:r>
            <a:r>
              <a:rPr lang="en-US" sz="1000" dirty="0">
                <a:hlinkClick r:id="rId5"/>
              </a:rPr>
              <a:t>developer portal</a:t>
            </a:r>
            <a:r>
              <a:rPr lang="en-US" sz="1000" dirty="0"/>
              <a:t> is an automatically generated, fully customizable website with the documentation of your APIs.</a:t>
            </a:r>
            <a:endParaRPr lang="en-US" sz="1000" b="1" dirty="0"/>
          </a:p>
          <a:p>
            <a:endParaRPr lang="en-US" sz="1000" dirty="0"/>
          </a:p>
          <a:p>
            <a:endParaRPr lang="en-US" sz="1200" b="1" dirty="0"/>
          </a:p>
          <a:p>
            <a:endParaRPr lang="en-US" sz="1000" dirty="0" smtClean="0"/>
          </a:p>
          <a:p>
            <a:endParaRPr lang="en-US" sz="1000" dirty="0"/>
          </a:p>
          <a:p>
            <a:endParaRPr lang="en-US" sz="1200" b="1" dirty="0"/>
          </a:p>
          <a:p>
            <a:endParaRPr lang="en-US" dirty="0"/>
          </a:p>
        </p:txBody>
      </p:sp>
    </p:spTree>
    <p:extLst>
      <p:ext uri="{BB962C8B-B14F-4D97-AF65-F5344CB8AC3E}">
        <p14:creationId xmlns:p14="http://schemas.microsoft.com/office/powerpoint/2010/main" val="184316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API Management Basics </a:t>
            </a:r>
            <a:endParaRPr lang="en-US" sz="18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75278" y="1381919"/>
            <a:ext cx="9002122" cy="3293209"/>
          </a:xfrm>
          <a:prstGeom prst="rect">
            <a:avLst/>
          </a:prstGeom>
          <a:noFill/>
        </p:spPr>
        <p:txBody>
          <a:bodyPr wrap="square" rtlCol="0">
            <a:spAutoFit/>
          </a:bodyPr>
          <a:lstStyle/>
          <a:p>
            <a:pPr marL="342900" indent="-342900">
              <a:buFont typeface="Arial" panose="020B0604020202020204" pitchFamily="34" charset="0"/>
              <a:buChar char="•"/>
            </a:pPr>
            <a:r>
              <a:rPr lang="en-US" sz="1400" dirty="0" smtClean="0"/>
              <a:t>Import Your First API</a:t>
            </a:r>
          </a:p>
          <a:p>
            <a:pPr marL="342900" indent="-342900">
              <a:buFont typeface="Arial" panose="020B0604020202020204" pitchFamily="34" charset="0"/>
              <a:buChar char="•"/>
            </a:pPr>
            <a:r>
              <a:rPr lang="en-US" sz="1400" dirty="0" smtClean="0"/>
              <a:t>Create and publish a product</a:t>
            </a:r>
          </a:p>
          <a:p>
            <a:pPr marL="342900" indent="-342900">
              <a:buFont typeface="Arial" panose="020B0604020202020204" pitchFamily="34" charset="0"/>
              <a:buChar char="•"/>
            </a:pPr>
            <a:r>
              <a:rPr lang="en-US" sz="1400" dirty="0" smtClean="0"/>
              <a:t>Mock API Reponses</a:t>
            </a:r>
          </a:p>
          <a:p>
            <a:pPr marL="342900" indent="-342900">
              <a:buFont typeface="Arial" panose="020B0604020202020204" pitchFamily="34" charset="0"/>
              <a:buChar char="•"/>
            </a:pPr>
            <a:r>
              <a:rPr lang="en-US" sz="1400" dirty="0" smtClean="0"/>
              <a:t>Protect your API</a:t>
            </a:r>
          </a:p>
          <a:p>
            <a:pPr marL="342900" indent="-342900">
              <a:buFont typeface="Arial" panose="020B0604020202020204" pitchFamily="34" charset="0"/>
              <a:buChar char="•"/>
            </a:pPr>
            <a:r>
              <a:rPr lang="en-US" sz="1400" dirty="0" smtClean="0"/>
              <a:t>Import App Service Web API</a:t>
            </a:r>
          </a:p>
          <a:p>
            <a:pPr marL="342900" indent="-342900">
              <a:buFont typeface="Arial" panose="020B0604020202020204" pitchFamily="34" charset="0"/>
              <a:buChar char="•"/>
            </a:pPr>
            <a:r>
              <a:rPr lang="en-US" sz="1400" dirty="0" smtClean="0"/>
              <a:t>Debug APIs</a:t>
            </a:r>
          </a:p>
          <a:p>
            <a:pPr marL="342900" indent="-342900">
              <a:buFont typeface="Arial" panose="020B0604020202020204" pitchFamily="34" charset="0"/>
              <a:buChar char="•"/>
            </a:pPr>
            <a:r>
              <a:rPr lang="en-US" sz="1400" dirty="0" smtClean="0"/>
              <a:t>Add Revisions</a:t>
            </a:r>
          </a:p>
          <a:p>
            <a:pPr marL="342900" indent="-342900">
              <a:buFont typeface="Arial" panose="020B0604020202020204" pitchFamily="34" charset="0"/>
              <a:buChar char="•"/>
            </a:pPr>
            <a:r>
              <a:rPr lang="en-US" sz="1400" dirty="0" smtClean="0"/>
              <a:t>Add multiple Revisions</a:t>
            </a:r>
          </a:p>
          <a:p>
            <a:pPr marL="342900" indent="-342900">
              <a:buFont typeface="Arial" panose="020B0604020202020204" pitchFamily="34" charset="0"/>
              <a:buChar char="•"/>
            </a:pPr>
            <a:r>
              <a:rPr lang="en-US" sz="1400" dirty="0" smtClean="0"/>
              <a:t>Manage APIs in Visual Studio Code</a:t>
            </a:r>
          </a:p>
          <a:p>
            <a:pPr marL="342900" indent="-342900">
              <a:buFont typeface="Arial" panose="020B0604020202020204" pitchFamily="34" charset="0"/>
              <a:buChar char="•"/>
            </a:pPr>
            <a:r>
              <a:rPr lang="en-US" sz="1400" dirty="0" smtClean="0"/>
              <a:t>Add API manually</a:t>
            </a:r>
          </a:p>
          <a:p>
            <a:pPr marL="342900" indent="-342900">
              <a:buFont typeface="Arial" panose="020B0604020202020204" pitchFamily="34" charset="0"/>
              <a:buChar char="•"/>
            </a:pPr>
            <a:r>
              <a:rPr lang="en-US" sz="1400" dirty="0" smtClean="0"/>
              <a:t>Import a function App Web API</a:t>
            </a:r>
          </a:p>
          <a:p>
            <a:pPr marL="342900" indent="-342900">
              <a:buFont typeface="Arial" panose="020B0604020202020204" pitchFamily="34" charset="0"/>
              <a:buChar char="•"/>
            </a:pPr>
            <a:r>
              <a:rPr lang="en-US" sz="1400" dirty="0" smtClean="0"/>
              <a:t>Import a Logic App</a:t>
            </a:r>
          </a:p>
          <a:p>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600" dirty="0"/>
              <a:t>What are the benefits of using azure </a:t>
            </a:r>
            <a:r>
              <a:rPr lang="en-US" sz="1600" dirty="0" smtClean="0"/>
              <a:t>API </a:t>
            </a:r>
            <a:r>
              <a:rPr lang="en-US" sz="1600" dirty="0"/>
              <a:t>management service</a:t>
            </a:r>
          </a:p>
          <a:p>
            <a:pPr marL="0" indent="0">
              <a:buNone/>
            </a:pPr>
            <a:endParaRPr lang="en-US" sz="1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2000" y="1534319"/>
            <a:ext cx="8839200" cy="1877437"/>
          </a:xfrm>
          <a:prstGeom prst="rect">
            <a:avLst/>
          </a:prstGeom>
          <a:noFill/>
        </p:spPr>
        <p:txBody>
          <a:bodyPr wrap="square" rtlCol="0">
            <a:spAutoFit/>
          </a:bodyPr>
          <a:lstStyle/>
          <a:p>
            <a:pPr marL="171450" indent="-171450">
              <a:buFont typeface="Arial" panose="020B0604020202020204" pitchFamily="34" charset="0"/>
              <a:buChar char="•"/>
            </a:pPr>
            <a:r>
              <a:rPr lang="en-US" sz="1200" dirty="0"/>
              <a:t>Azure </a:t>
            </a:r>
            <a:r>
              <a:rPr lang="en-US" sz="1200" dirty="0" err="1"/>
              <a:t>api</a:t>
            </a:r>
            <a:r>
              <a:rPr lang="en-US" sz="1200" dirty="0"/>
              <a:t> management service provides ton of security and performance features. For example, based on the API access plan you selected (Free or paid), it limits the number of calls that are allowed as per the plan</a:t>
            </a:r>
            <a:r>
              <a:rPr lang="en-US" sz="1200" dirty="0" smtClean="0"/>
              <a:t>.</a:t>
            </a:r>
          </a:p>
          <a:p>
            <a:endParaRPr lang="en-US" sz="1200" dirty="0"/>
          </a:p>
          <a:p>
            <a:pPr marL="171450" indent="-171450">
              <a:buFont typeface="Arial" panose="020B0604020202020204" pitchFamily="34" charset="0"/>
              <a:buChar char="•"/>
            </a:pPr>
            <a:r>
              <a:rPr lang="en-US" sz="1200" dirty="0"/>
              <a:t>Prevents Denial of Service (DOS) attacks by using throttling</a:t>
            </a:r>
            <a:r>
              <a:rPr lang="en-US" sz="1200" dirty="0" smtClean="0"/>
              <a:t>.</a:t>
            </a:r>
          </a:p>
          <a:p>
            <a:endParaRPr lang="en-US" sz="1200" dirty="0"/>
          </a:p>
          <a:p>
            <a:pPr marL="171450" indent="-171450">
              <a:buFont typeface="Arial" panose="020B0604020202020204" pitchFamily="34" charset="0"/>
              <a:buChar char="•"/>
            </a:pPr>
            <a:r>
              <a:rPr lang="en-US" sz="1200" dirty="0"/>
              <a:t>Secures backend services by </a:t>
            </a:r>
            <a:r>
              <a:rPr lang="en-US" sz="1200" dirty="0" smtClean="0"/>
              <a:t>getting </a:t>
            </a:r>
            <a:r>
              <a:rPr lang="en-US" sz="1200" dirty="0"/>
              <a:t>access with API keys</a:t>
            </a:r>
            <a:r>
              <a:rPr lang="en-US" sz="1200" dirty="0" smtClean="0"/>
              <a:t>.</a:t>
            </a:r>
          </a:p>
          <a:p>
            <a:endParaRPr lang="en-US" sz="1200" dirty="0"/>
          </a:p>
          <a:p>
            <a:pPr marL="171450" indent="-171450">
              <a:buFont typeface="Arial" panose="020B0604020202020204" pitchFamily="34" charset="0"/>
              <a:buChar char="•"/>
            </a:pPr>
            <a:r>
              <a:rPr lang="en-US" sz="1200" dirty="0"/>
              <a:t>Use advanced security policies like JWT tokens, certificates, and other credentials.</a:t>
            </a:r>
          </a:p>
          <a:p>
            <a:endParaRPr lang="en-US" dirty="0"/>
          </a:p>
        </p:txBody>
      </p:sp>
      <p:pic>
        <p:nvPicPr>
          <p:cNvPr id="6" name="Picture 2" descr="Benefits of Azure API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86919"/>
            <a:ext cx="8534400" cy="164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521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6</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9083</TotalTime>
  <Words>435</Words>
  <Application>Microsoft Office PowerPoint</Application>
  <PresentationFormat>Custom</PresentationFormat>
  <Paragraphs>57</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Segoe UI</vt:lpstr>
      <vt:lpstr>Segoe UI Light</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Shweta Nitin Todkar</cp:lastModifiedBy>
  <cp:revision>127</cp:revision>
  <dcterms:created xsi:type="dcterms:W3CDTF">2018-01-05T05:23:08Z</dcterms:created>
  <dcterms:modified xsi:type="dcterms:W3CDTF">2023-09-18T11:21:46Z</dcterms:modified>
</cp:coreProperties>
</file>