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4"/>
  </p:notesMasterIdLst>
  <p:sldIdLst>
    <p:sldId id="475" r:id="rId3"/>
    <p:sldId id="478" r:id="rId4"/>
    <p:sldId id="481" r:id="rId5"/>
    <p:sldId id="483" r:id="rId6"/>
    <p:sldId id="486" r:id="rId7"/>
    <p:sldId id="533" r:id="rId8"/>
    <p:sldId id="488" r:id="rId9"/>
    <p:sldId id="532" r:id="rId10"/>
    <p:sldId id="489" r:id="rId11"/>
    <p:sldId id="524" r:id="rId12"/>
    <p:sldId id="494" r:id="rId13"/>
    <p:sldId id="534" r:id="rId14"/>
    <p:sldId id="535" r:id="rId15"/>
    <p:sldId id="536" r:id="rId16"/>
    <p:sldId id="537" r:id="rId17"/>
    <p:sldId id="538" r:id="rId18"/>
    <p:sldId id="539" r:id="rId19"/>
    <p:sldId id="540" r:id="rId20"/>
    <p:sldId id="541" r:id="rId21"/>
    <p:sldId id="543" r:id="rId22"/>
    <p:sldId id="544" r:id="rId23"/>
    <p:sldId id="542" r:id="rId24"/>
    <p:sldId id="545" r:id="rId25"/>
    <p:sldId id="546" r:id="rId26"/>
    <p:sldId id="547" r:id="rId27"/>
    <p:sldId id="548" r:id="rId28"/>
    <p:sldId id="549" r:id="rId29"/>
    <p:sldId id="550" r:id="rId30"/>
    <p:sldId id="553" r:id="rId31"/>
    <p:sldId id="552" r:id="rId32"/>
    <p:sldId id="551" r:id="rId33"/>
    <p:sldId id="554" r:id="rId34"/>
    <p:sldId id="555" r:id="rId35"/>
    <p:sldId id="556" r:id="rId36"/>
    <p:sldId id="557" r:id="rId37"/>
    <p:sldId id="558" r:id="rId38"/>
    <p:sldId id="559" r:id="rId39"/>
    <p:sldId id="560" r:id="rId40"/>
    <p:sldId id="561" r:id="rId41"/>
    <p:sldId id="562" r:id="rId42"/>
    <p:sldId id="563" r:id="rId43"/>
    <p:sldId id="564" r:id="rId44"/>
    <p:sldId id="565" r:id="rId45"/>
    <p:sldId id="566" r:id="rId46"/>
    <p:sldId id="567" r:id="rId47"/>
    <p:sldId id="568" r:id="rId48"/>
    <p:sldId id="569" r:id="rId49"/>
    <p:sldId id="570" r:id="rId50"/>
    <p:sldId id="571" r:id="rId51"/>
    <p:sldId id="572" r:id="rId52"/>
    <p:sldId id="573" r:id="rId53"/>
    <p:sldId id="574" r:id="rId54"/>
    <p:sldId id="575" r:id="rId55"/>
    <p:sldId id="576" r:id="rId56"/>
    <p:sldId id="577" r:id="rId57"/>
    <p:sldId id="578" r:id="rId58"/>
    <p:sldId id="579" r:id="rId59"/>
    <p:sldId id="580" r:id="rId60"/>
    <p:sldId id="581" r:id="rId61"/>
    <p:sldId id="521" r:id="rId62"/>
    <p:sldId id="522" r:id="rId63"/>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45" autoAdjust="0"/>
  </p:normalViewPr>
  <p:slideViewPr>
    <p:cSldViewPr>
      <p:cViewPr varScale="1">
        <p:scale>
          <a:sx n="107" d="100"/>
          <a:sy n="107" d="100"/>
        </p:scale>
        <p:origin x="1428" y="102"/>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8/25/2023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a:t>
            </a:fld>
            <a:endParaRPr lang="en-US"/>
          </a:p>
        </p:txBody>
      </p:sp>
    </p:spTree>
    <p:extLst>
      <p:ext uri="{BB962C8B-B14F-4D97-AF65-F5344CB8AC3E}">
        <p14:creationId xmlns:p14="http://schemas.microsoft.com/office/powerpoint/2010/main" val="3415996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23</a:t>
            </a:fld>
            <a:endParaRPr lang="en-US"/>
          </a:p>
        </p:txBody>
      </p:sp>
    </p:spTree>
    <p:extLst>
      <p:ext uri="{BB962C8B-B14F-4D97-AF65-F5344CB8AC3E}">
        <p14:creationId xmlns:p14="http://schemas.microsoft.com/office/powerpoint/2010/main" val="1148359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25</a:t>
            </a:fld>
            <a:endParaRPr lang="en-US"/>
          </a:p>
        </p:txBody>
      </p:sp>
    </p:spTree>
    <p:extLst>
      <p:ext uri="{BB962C8B-B14F-4D97-AF65-F5344CB8AC3E}">
        <p14:creationId xmlns:p14="http://schemas.microsoft.com/office/powerpoint/2010/main" val="67449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31</a:t>
            </a:fld>
            <a:endParaRPr lang="en-US"/>
          </a:p>
        </p:txBody>
      </p:sp>
    </p:spTree>
    <p:extLst>
      <p:ext uri="{BB962C8B-B14F-4D97-AF65-F5344CB8AC3E}">
        <p14:creationId xmlns:p14="http://schemas.microsoft.com/office/powerpoint/2010/main" val="5889282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35</a:t>
            </a:fld>
            <a:endParaRPr lang="en-US"/>
          </a:p>
        </p:txBody>
      </p:sp>
    </p:spTree>
    <p:extLst>
      <p:ext uri="{BB962C8B-B14F-4D97-AF65-F5344CB8AC3E}">
        <p14:creationId xmlns:p14="http://schemas.microsoft.com/office/powerpoint/2010/main" val="1868488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36</a:t>
            </a:fld>
            <a:endParaRPr lang="en-US"/>
          </a:p>
        </p:txBody>
      </p:sp>
    </p:spTree>
    <p:extLst>
      <p:ext uri="{BB962C8B-B14F-4D97-AF65-F5344CB8AC3E}">
        <p14:creationId xmlns:p14="http://schemas.microsoft.com/office/powerpoint/2010/main" val="3677181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41</a:t>
            </a:fld>
            <a:endParaRPr lang="en-US"/>
          </a:p>
        </p:txBody>
      </p:sp>
    </p:spTree>
    <p:extLst>
      <p:ext uri="{BB962C8B-B14F-4D97-AF65-F5344CB8AC3E}">
        <p14:creationId xmlns:p14="http://schemas.microsoft.com/office/powerpoint/2010/main" val="4174299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43</a:t>
            </a:fld>
            <a:endParaRPr lang="en-US"/>
          </a:p>
        </p:txBody>
      </p:sp>
    </p:spTree>
    <p:extLst>
      <p:ext uri="{BB962C8B-B14F-4D97-AF65-F5344CB8AC3E}">
        <p14:creationId xmlns:p14="http://schemas.microsoft.com/office/powerpoint/2010/main" val="3125078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45</a:t>
            </a:fld>
            <a:endParaRPr lang="en-US"/>
          </a:p>
        </p:txBody>
      </p:sp>
    </p:spTree>
    <p:extLst>
      <p:ext uri="{BB962C8B-B14F-4D97-AF65-F5344CB8AC3E}">
        <p14:creationId xmlns:p14="http://schemas.microsoft.com/office/powerpoint/2010/main" val="2582046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52</a:t>
            </a:fld>
            <a:endParaRPr lang="en-US"/>
          </a:p>
        </p:txBody>
      </p:sp>
    </p:spTree>
    <p:extLst>
      <p:ext uri="{BB962C8B-B14F-4D97-AF65-F5344CB8AC3E}">
        <p14:creationId xmlns:p14="http://schemas.microsoft.com/office/powerpoint/2010/main" val="33052967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54</a:t>
            </a:fld>
            <a:endParaRPr lang="en-US"/>
          </a:p>
        </p:txBody>
      </p:sp>
    </p:spTree>
    <p:extLst>
      <p:ext uri="{BB962C8B-B14F-4D97-AF65-F5344CB8AC3E}">
        <p14:creationId xmlns:p14="http://schemas.microsoft.com/office/powerpoint/2010/main" val="125445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2</a:t>
            </a:fld>
            <a:endParaRPr lang="en-US"/>
          </a:p>
        </p:txBody>
      </p:sp>
    </p:spTree>
    <p:extLst>
      <p:ext uri="{BB962C8B-B14F-4D97-AF65-F5344CB8AC3E}">
        <p14:creationId xmlns:p14="http://schemas.microsoft.com/office/powerpoint/2010/main" val="6176304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58</a:t>
            </a:fld>
            <a:endParaRPr lang="en-US"/>
          </a:p>
        </p:txBody>
      </p:sp>
    </p:spTree>
    <p:extLst>
      <p:ext uri="{BB962C8B-B14F-4D97-AF65-F5344CB8AC3E}">
        <p14:creationId xmlns:p14="http://schemas.microsoft.com/office/powerpoint/2010/main" val="48168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61</a:t>
            </a:fld>
            <a:endParaRPr lang="en-US"/>
          </a:p>
        </p:txBody>
      </p:sp>
    </p:spTree>
    <p:extLst>
      <p:ext uri="{BB962C8B-B14F-4D97-AF65-F5344CB8AC3E}">
        <p14:creationId xmlns:p14="http://schemas.microsoft.com/office/powerpoint/2010/main" val="4140606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3</a:t>
            </a:fld>
            <a:endParaRPr lang="en-US"/>
          </a:p>
        </p:txBody>
      </p:sp>
    </p:spTree>
    <p:extLst>
      <p:ext uri="{BB962C8B-B14F-4D97-AF65-F5344CB8AC3E}">
        <p14:creationId xmlns:p14="http://schemas.microsoft.com/office/powerpoint/2010/main" val="3940293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4</a:t>
            </a:fld>
            <a:endParaRPr lang="en-US"/>
          </a:p>
        </p:txBody>
      </p:sp>
    </p:spTree>
    <p:extLst>
      <p:ext uri="{BB962C8B-B14F-4D97-AF65-F5344CB8AC3E}">
        <p14:creationId xmlns:p14="http://schemas.microsoft.com/office/powerpoint/2010/main" val="2771316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5</a:t>
            </a:fld>
            <a:endParaRPr lang="en-US"/>
          </a:p>
        </p:txBody>
      </p:sp>
    </p:spTree>
    <p:extLst>
      <p:ext uri="{BB962C8B-B14F-4D97-AF65-F5344CB8AC3E}">
        <p14:creationId xmlns:p14="http://schemas.microsoft.com/office/powerpoint/2010/main" val="3369589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6</a:t>
            </a:fld>
            <a:endParaRPr lang="en-US"/>
          </a:p>
        </p:txBody>
      </p:sp>
    </p:spTree>
    <p:extLst>
      <p:ext uri="{BB962C8B-B14F-4D97-AF65-F5344CB8AC3E}">
        <p14:creationId xmlns:p14="http://schemas.microsoft.com/office/powerpoint/2010/main" val="303088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You can have several </a:t>
            </a:r>
            <a:r>
              <a:rPr lang="en-US" dirty="0"/>
              <a:t>&lt;header&gt;</a:t>
            </a:r>
            <a:r>
              <a:rPr lang="en-US" sz="1200" b="0" i="0" kern="1200" dirty="0">
                <a:solidFill>
                  <a:schemeClr val="tx1"/>
                </a:solidFill>
                <a:effectLst/>
                <a:latin typeface="+mn-lt"/>
                <a:ea typeface="+mn-ea"/>
                <a:cs typeface="+mn-cs"/>
              </a:rPr>
              <a:t> elements in one HTML document. However, </a:t>
            </a:r>
            <a:r>
              <a:rPr lang="en-US" dirty="0"/>
              <a:t>&lt;header&gt;</a:t>
            </a:r>
            <a:r>
              <a:rPr lang="en-US" sz="1200" b="0" i="0" kern="1200" dirty="0">
                <a:solidFill>
                  <a:schemeClr val="tx1"/>
                </a:solidFill>
                <a:effectLst/>
                <a:latin typeface="+mn-lt"/>
                <a:ea typeface="+mn-ea"/>
                <a:cs typeface="+mn-cs"/>
              </a:rPr>
              <a:t> cannot be placed within a </a:t>
            </a:r>
            <a:r>
              <a:rPr lang="en-US" dirty="0"/>
              <a:t>&lt;footer&gt;</a:t>
            </a:r>
            <a:r>
              <a:rPr lang="en-US" sz="1200" b="0" i="0" kern="1200" dirty="0">
                <a:solidFill>
                  <a:schemeClr val="tx1"/>
                </a:solidFill>
                <a:effectLst/>
                <a:latin typeface="+mn-lt"/>
                <a:ea typeface="+mn-ea"/>
                <a:cs typeface="+mn-cs"/>
              </a:rPr>
              <a:t>, </a:t>
            </a:r>
            <a:r>
              <a:rPr lang="en-US" dirty="0"/>
              <a:t>&lt;address&gt;</a:t>
            </a:r>
            <a:r>
              <a:rPr lang="en-US" sz="1200" b="0" i="0" kern="1200" dirty="0">
                <a:solidFill>
                  <a:schemeClr val="tx1"/>
                </a:solidFill>
                <a:effectLst/>
                <a:latin typeface="+mn-lt"/>
                <a:ea typeface="+mn-ea"/>
                <a:cs typeface="+mn-cs"/>
              </a:rPr>
              <a:t> or another </a:t>
            </a:r>
            <a:r>
              <a:rPr lang="en-US" dirty="0"/>
              <a:t>&lt;header&gt;</a:t>
            </a:r>
            <a:r>
              <a:rPr lang="en-US" sz="1200" b="0" i="0" kern="1200" dirty="0">
                <a:solidFill>
                  <a:schemeClr val="tx1"/>
                </a:solidFill>
                <a:effectLst/>
                <a:latin typeface="+mn-lt"/>
                <a:ea typeface="+mn-ea"/>
                <a:cs typeface="+mn-cs"/>
              </a:rPr>
              <a:t> element.</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10</a:t>
            </a:fld>
            <a:endParaRPr lang="en-US"/>
          </a:p>
        </p:txBody>
      </p:sp>
    </p:spTree>
    <p:extLst>
      <p:ext uri="{BB962C8B-B14F-4D97-AF65-F5344CB8AC3E}">
        <p14:creationId xmlns:p14="http://schemas.microsoft.com/office/powerpoint/2010/main" val="1514378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web page could normally be split into sections for introduction, content, and contact information.</a:t>
            </a:r>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11</a:t>
            </a:fld>
            <a:endParaRPr lang="en-US"/>
          </a:p>
        </p:txBody>
      </p:sp>
    </p:spTree>
    <p:extLst>
      <p:ext uri="{BB962C8B-B14F-4D97-AF65-F5344CB8AC3E}">
        <p14:creationId xmlns:p14="http://schemas.microsoft.com/office/powerpoint/2010/main" val="3790301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mr-IN" dirty="0"/>
          </a:p>
        </p:txBody>
      </p:sp>
      <p:sp>
        <p:nvSpPr>
          <p:cNvPr id="4" name="Slide Number Placeholder 3"/>
          <p:cNvSpPr>
            <a:spLocks noGrp="1"/>
          </p:cNvSpPr>
          <p:nvPr>
            <p:ph type="sldNum" sz="quarter" idx="5"/>
          </p:nvPr>
        </p:nvSpPr>
        <p:spPr/>
        <p:txBody>
          <a:bodyPr/>
          <a:lstStyle/>
          <a:p>
            <a:fld id="{600C82F4-2A69-4126-B139-781D9110DB5F}" type="slidenum">
              <a:rPr lang="en-US" smtClean="0"/>
              <a:t>12</a:t>
            </a:fld>
            <a:endParaRPr lang="en-US"/>
          </a:p>
        </p:txBody>
      </p:sp>
    </p:spTree>
    <p:extLst>
      <p:ext uri="{BB962C8B-B14F-4D97-AF65-F5344CB8AC3E}">
        <p14:creationId xmlns:p14="http://schemas.microsoft.com/office/powerpoint/2010/main" val="30367529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547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543719"/>
            <a:ext cx="9052560" cy="494506"/>
          </a:xfrm>
          <a:prstGeom prst="rect">
            <a:avLst/>
          </a:prstGeom>
        </p:spPr>
        <p:txBody>
          <a:bodyPr lIns="100557" tIns="50278" rIns="100557" bIns="50278"/>
          <a:lstStyle>
            <a:lvl1pPr algn="l">
              <a:defRPr sz="18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3" name="Content Placeholder 2"/>
          <p:cNvSpPr>
            <a:spLocks noGrp="1"/>
          </p:cNvSpPr>
          <p:nvPr>
            <p:ph idx="1"/>
          </p:nvPr>
        </p:nvSpPr>
        <p:spPr>
          <a:xfrm>
            <a:off x="502920" y="1228352"/>
            <a:ext cx="9052560" cy="3734967"/>
          </a:xfrm>
          <a:prstGeom prst="rect">
            <a:avLst/>
          </a:prstGeom>
        </p:spPr>
        <p:txBody>
          <a:bodyPr lIns="100557" tIns="50278" rIns="100557" bIns="50278"/>
          <a:lstStyle>
            <a:lvl1pPr>
              <a:defRPr sz="1600">
                <a:latin typeface="Tahoma" panose="020B0604030504040204" pitchFamily="34" charset="0"/>
                <a:ea typeface="Tahoma" panose="020B0604030504040204" pitchFamily="34" charset="0"/>
                <a:cs typeface="Tahoma" panose="020B0604030504040204" pitchFamily="34" charset="0"/>
              </a:defRPr>
            </a:lvl1pPr>
            <a:lvl2pPr>
              <a:defRPr sz="1400">
                <a:latin typeface="Tahoma" panose="020B0604030504040204" pitchFamily="34" charset="0"/>
                <a:ea typeface="Tahoma" panose="020B0604030504040204" pitchFamily="34" charset="0"/>
                <a:cs typeface="Tahoma" panose="020B0604030504040204" pitchFamily="34"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8" name="Rectangle 7"/>
          <p:cNvSpPr/>
          <p:nvPr userDrawn="1"/>
        </p:nvSpPr>
        <p:spPr>
          <a:xfrm>
            <a:off x="0" y="619919"/>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05566" rtl="0" eaLnBrk="1" latinLnBrk="0" hangingPunct="1">
              <a:defRPr sz="2000" kern="1200">
                <a:solidFill>
                  <a:schemeClr val="lt1"/>
                </a:solidFill>
                <a:latin typeface="+mn-lt"/>
                <a:ea typeface="+mn-ea"/>
                <a:cs typeface="+mn-cs"/>
              </a:defRPr>
            </a:lvl1pPr>
            <a:lvl2pPr marL="502783" algn="l" defTabSz="1005566" rtl="0" eaLnBrk="1" latinLnBrk="0" hangingPunct="1">
              <a:defRPr sz="2000" kern="1200">
                <a:solidFill>
                  <a:schemeClr val="lt1"/>
                </a:solidFill>
                <a:latin typeface="+mn-lt"/>
                <a:ea typeface="+mn-ea"/>
                <a:cs typeface="+mn-cs"/>
              </a:defRPr>
            </a:lvl2pPr>
            <a:lvl3pPr marL="1005566" algn="l" defTabSz="1005566" rtl="0" eaLnBrk="1" latinLnBrk="0" hangingPunct="1">
              <a:defRPr sz="2000" kern="1200">
                <a:solidFill>
                  <a:schemeClr val="lt1"/>
                </a:solidFill>
                <a:latin typeface="+mn-lt"/>
                <a:ea typeface="+mn-ea"/>
                <a:cs typeface="+mn-cs"/>
              </a:defRPr>
            </a:lvl3pPr>
            <a:lvl4pPr marL="1508349" algn="l" defTabSz="1005566" rtl="0" eaLnBrk="1" latinLnBrk="0" hangingPunct="1">
              <a:defRPr sz="2000" kern="1200">
                <a:solidFill>
                  <a:schemeClr val="lt1"/>
                </a:solidFill>
                <a:latin typeface="+mn-lt"/>
                <a:ea typeface="+mn-ea"/>
                <a:cs typeface="+mn-cs"/>
              </a:defRPr>
            </a:lvl4pPr>
            <a:lvl5pPr marL="2011131" algn="l" defTabSz="1005566" rtl="0" eaLnBrk="1" latinLnBrk="0" hangingPunct="1">
              <a:defRPr sz="2000" kern="1200">
                <a:solidFill>
                  <a:schemeClr val="lt1"/>
                </a:solidFill>
                <a:latin typeface="+mn-lt"/>
                <a:ea typeface="+mn-ea"/>
                <a:cs typeface="+mn-cs"/>
              </a:defRPr>
            </a:lvl5pPr>
            <a:lvl6pPr marL="2513914" algn="l" defTabSz="1005566" rtl="0" eaLnBrk="1" latinLnBrk="0" hangingPunct="1">
              <a:defRPr sz="2000" kern="1200">
                <a:solidFill>
                  <a:schemeClr val="lt1"/>
                </a:solidFill>
                <a:latin typeface="+mn-lt"/>
                <a:ea typeface="+mn-ea"/>
                <a:cs typeface="+mn-cs"/>
              </a:defRPr>
            </a:lvl6pPr>
            <a:lvl7pPr marL="3016697" algn="l" defTabSz="1005566" rtl="0" eaLnBrk="1" latinLnBrk="0" hangingPunct="1">
              <a:defRPr sz="2000" kern="1200">
                <a:solidFill>
                  <a:schemeClr val="lt1"/>
                </a:solidFill>
                <a:latin typeface="+mn-lt"/>
                <a:ea typeface="+mn-ea"/>
                <a:cs typeface="+mn-cs"/>
              </a:defRPr>
            </a:lvl7pPr>
            <a:lvl8pPr marL="3519480" algn="l" defTabSz="1005566" rtl="0" eaLnBrk="1" latinLnBrk="0" hangingPunct="1">
              <a:defRPr sz="2000" kern="1200">
                <a:solidFill>
                  <a:schemeClr val="lt1"/>
                </a:solidFill>
                <a:latin typeface="+mn-lt"/>
                <a:ea typeface="+mn-ea"/>
                <a:cs typeface="+mn-cs"/>
              </a:defRPr>
            </a:lvl8pPr>
            <a:lvl9pPr marL="4022263" algn="l" defTabSz="1005566" rtl="0" eaLnBrk="1" latinLnBrk="0" hangingPunct="1">
              <a:defRPr sz="20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943873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5" name="Rectangle 4"/>
          <p:cNvSpPr/>
          <p:nvPr userDrawn="1"/>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txBox="1">
            <a:spLocks/>
          </p:cNvSpPr>
          <p:nvPr userDrawn="1"/>
        </p:nvSpPr>
        <p:spPr>
          <a:xfrm>
            <a:off x="675278" y="648031"/>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Agenda slide template</a:t>
            </a:r>
          </a:p>
        </p:txBody>
      </p:sp>
    </p:spTree>
    <p:extLst>
      <p:ext uri="{BB962C8B-B14F-4D97-AF65-F5344CB8AC3E}">
        <p14:creationId xmlns:p14="http://schemas.microsoft.com/office/powerpoint/2010/main" val="1389809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8/25/2023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
        <p:nvSpPr>
          <p:cNvPr id="5" name="Rectangle 4"/>
          <p:cNvSpPr/>
          <p:nvPr userDrawn="1"/>
        </p:nvSpPr>
        <p:spPr>
          <a:xfrm>
            <a:off x="0" y="619919"/>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05566" rtl="0" eaLnBrk="1" latinLnBrk="0" hangingPunct="1">
              <a:defRPr sz="2000" kern="1200">
                <a:solidFill>
                  <a:schemeClr val="lt1"/>
                </a:solidFill>
                <a:latin typeface="+mn-lt"/>
                <a:ea typeface="+mn-ea"/>
                <a:cs typeface="+mn-cs"/>
              </a:defRPr>
            </a:lvl1pPr>
            <a:lvl2pPr marL="502783" algn="l" defTabSz="1005566" rtl="0" eaLnBrk="1" latinLnBrk="0" hangingPunct="1">
              <a:defRPr sz="2000" kern="1200">
                <a:solidFill>
                  <a:schemeClr val="lt1"/>
                </a:solidFill>
                <a:latin typeface="+mn-lt"/>
                <a:ea typeface="+mn-ea"/>
                <a:cs typeface="+mn-cs"/>
              </a:defRPr>
            </a:lvl2pPr>
            <a:lvl3pPr marL="1005566" algn="l" defTabSz="1005566" rtl="0" eaLnBrk="1" latinLnBrk="0" hangingPunct="1">
              <a:defRPr sz="2000" kern="1200">
                <a:solidFill>
                  <a:schemeClr val="lt1"/>
                </a:solidFill>
                <a:latin typeface="+mn-lt"/>
                <a:ea typeface="+mn-ea"/>
                <a:cs typeface="+mn-cs"/>
              </a:defRPr>
            </a:lvl3pPr>
            <a:lvl4pPr marL="1508349" algn="l" defTabSz="1005566" rtl="0" eaLnBrk="1" latinLnBrk="0" hangingPunct="1">
              <a:defRPr sz="2000" kern="1200">
                <a:solidFill>
                  <a:schemeClr val="lt1"/>
                </a:solidFill>
                <a:latin typeface="+mn-lt"/>
                <a:ea typeface="+mn-ea"/>
                <a:cs typeface="+mn-cs"/>
              </a:defRPr>
            </a:lvl4pPr>
            <a:lvl5pPr marL="2011131" algn="l" defTabSz="1005566" rtl="0" eaLnBrk="1" latinLnBrk="0" hangingPunct="1">
              <a:defRPr sz="2000" kern="1200">
                <a:solidFill>
                  <a:schemeClr val="lt1"/>
                </a:solidFill>
                <a:latin typeface="+mn-lt"/>
                <a:ea typeface="+mn-ea"/>
                <a:cs typeface="+mn-cs"/>
              </a:defRPr>
            </a:lvl5pPr>
            <a:lvl6pPr marL="2513914" algn="l" defTabSz="1005566" rtl="0" eaLnBrk="1" latinLnBrk="0" hangingPunct="1">
              <a:defRPr sz="2000" kern="1200">
                <a:solidFill>
                  <a:schemeClr val="lt1"/>
                </a:solidFill>
                <a:latin typeface="+mn-lt"/>
                <a:ea typeface="+mn-ea"/>
                <a:cs typeface="+mn-cs"/>
              </a:defRPr>
            </a:lvl6pPr>
            <a:lvl7pPr marL="3016697" algn="l" defTabSz="1005566" rtl="0" eaLnBrk="1" latinLnBrk="0" hangingPunct="1">
              <a:defRPr sz="2000" kern="1200">
                <a:solidFill>
                  <a:schemeClr val="lt1"/>
                </a:solidFill>
                <a:latin typeface="+mn-lt"/>
                <a:ea typeface="+mn-ea"/>
                <a:cs typeface="+mn-cs"/>
              </a:defRPr>
            </a:lvl7pPr>
            <a:lvl8pPr marL="3519480" algn="l" defTabSz="1005566" rtl="0" eaLnBrk="1" latinLnBrk="0" hangingPunct="1">
              <a:defRPr sz="2000" kern="1200">
                <a:solidFill>
                  <a:schemeClr val="lt1"/>
                </a:solidFill>
                <a:latin typeface="+mn-lt"/>
                <a:ea typeface="+mn-ea"/>
                <a:cs typeface="+mn-cs"/>
              </a:defRPr>
            </a:lvl8pPr>
            <a:lvl9pPr marL="4022263" algn="l" defTabSz="1005566" rtl="0" eaLnBrk="1" latinLnBrk="0" hangingPunct="1">
              <a:defRPr sz="2000" kern="1200">
                <a:solidFill>
                  <a:schemeClr val="lt1"/>
                </a:solidFill>
                <a:latin typeface="+mn-lt"/>
                <a:ea typeface="+mn-ea"/>
                <a:cs typeface="+mn-cs"/>
              </a:defRPr>
            </a:lvl9pPr>
          </a:lstStyle>
          <a:p>
            <a:pPr algn="ctr"/>
            <a:endParaRPr lang="en-US"/>
          </a:p>
        </p:txBody>
      </p:sp>
      <p:sp>
        <p:nvSpPr>
          <p:cNvPr id="7" name="Title 1"/>
          <p:cNvSpPr>
            <a:spLocks noGrp="1"/>
          </p:cNvSpPr>
          <p:nvPr>
            <p:ph type="title"/>
          </p:nvPr>
        </p:nvSpPr>
        <p:spPr>
          <a:xfrm>
            <a:off x="685800" y="543719"/>
            <a:ext cx="9052560" cy="494506"/>
          </a:xfrm>
          <a:prstGeom prst="rect">
            <a:avLst/>
          </a:prstGeom>
        </p:spPr>
        <p:txBody>
          <a:bodyPr lIns="100557" tIns="50278" rIns="100557" bIns="50278"/>
          <a:lstStyle>
            <a:lvl1pPr algn="l">
              <a:defRPr sz="1800" b="1">
                <a:latin typeface="Tahoma" panose="020B0604030504040204" pitchFamily="34" charset="0"/>
                <a:ea typeface="Tahoma" panose="020B0604030504040204" pitchFamily="34" charset="0"/>
                <a:cs typeface="Tahoma" panose="020B0604030504040204" pitchFamily="34" charset="0"/>
              </a:defRPr>
            </a:lvl1pPr>
          </a:lstStyle>
          <a:p>
            <a:r>
              <a:rPr lang="en-US" dirty="0"/>
              <a:t>Click to edit Master title style</a:t>
            </a:r>
          </a:p>
        </p:txBody>
      </p:sp>
      <p:sp>
        <p:nvSpPr>
          <p:cNvPr id="8" name="Content Placeholder 2"/>
          <p:cNvSpPr>
            <a:spLocks noGrp="1"/>
          </p:cNvSpPr>
          <p:nvPr>
            <p:ph idx="1"/>
          </p:nvPr>
        </p:nvSpPr>
        <p:spPr>
          <a:xfrm>
            <a:off x="502920" y="1228352"/>
            <a:ext cx="9052560" cy="3734967"/>
          </a:xfrm>
          <a:prstGeom prst="rect">
            <a:avLst/>
          </a:prstGeom>
        </p:spPr>
        <p:txBody>
          <a:bodyPr lIns="100557" tIns="50278" rIns="100557" bIns="50278"/>
          <a:lstStyle>
            <a:lvl1pPr>
              <a:defRPr sz="1600">
                <a:latin typeface="Tahoma" panose="020B0604030504040204" pitchFamily="34" charset="0"/>
                <a:ea typeface="Tahoma" panose="020B0604030504040204" pitchFamily="34" charset="0"/>
                <a:cs typeface="Tahoma" panose="020B0604030504040204" pitchFamily="34" charset="0"/>
              </a:defRPr>
            </a:lvl1pPr>
            <a:lvl2pPr>
              <a:defRPr sz="1400">
                <a:latin typeface="Tahoma" panose="020B0604030504040204" pitchFamily="34" charset="0"/>
                <a:ea typeface="Tahoma" panose="020B0604030504040204" pitchFamily="34" charset="0"/>
                <a:cs typeface="Tahoma" panose="020B0604030504040204" pitchFamily="34" charset="0"/>
              </a:defRPr>
            </a:lvl2pPr>
            <a:lvl3pPr>
              <a:defRPr sz="1200">
                <a:latin typeface="Tahoma" panose="020B0604030504040204" pitchFamily="34" charset="0"/>
                <a:ea typeface="Tahoma" panose="020B0604030504040204" pitchFamily="34" charset="0"/>
                <a:cs typeface="Tahoma" panose="020B0604030504040204" pitchFamily="34" charset="0"/>
              </a:defRPr>
            </a:lvl3pPr>
            <a:lvl4pPr>
              <a:defRPr sz="1000">
                <a:latin typeface="Tahoma" panose="020B0604030504040204" pitchFamily="34" charset="0"/>
                <a:ea typeface="Tahoma" panose="020B0604030504040204" pitchFamily="34" charset="0"/>
                <a:cs typeface="Tahoma" panose="020B0604030504040204" pitchFamily="34"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8/25/2023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8/25/2023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8/25/2023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8/25/2023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8/25/2023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6">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8/25/2023</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8"/>
          <p:cNvSpPr txBox="1">
            <a:spLocks/>
          </p:cNvSpPr>
          <p:nvPr/>
        </p:nvSpPr>
        <p:spPr>
          <a:xfrm>
            <a:off x="0" y="1534319"/>
            <a:ext cx="5486400" cy="110367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400" b="1" dirty="0">
                <a:solidFill>
                  <a:schemeClr val="bg2"/>
                </a:solidFill>
              </a:rPr>
              <a:t>Microsoft Azure Infrastructure Solution</a:t>
            </a:r>
          </a:p>
          <a:p>
            <a:pPr algn="r"/>
            <a:r>
              <a:rPr lang="en-US" sz="2400" b="1" dirty="0">
                <a:solidFill>
                  <a:schemeClr val="bg2"/>
                </a:solidFill>
              </a:rPr>
              <a:t> </a:t>
            </a:r>
            <a:endParaRPr lang="en-US" sz="2400" dirty="0">
              <a:solidFill>
                <a:schemeClr val="bg2"/>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400" b="1" dirty="0">
                <a:solidFill>
                  <a:schemeClr val="bg1"/>
                </a:solidFill>
                <a:latin typeface="Tahoma" panose="020B0604030504040204" pitchFamily="34" charset="0"/>
                <a:ea typeface="Tahoma" panose="020B0604030504040204" pitchFamily="34" charset="0"/>
                <a:cs typeface="Tahoma" panose="020B0604030504040204" pitchFamily="34" charset="0"/>
              </a:rPr>
              <a:t>      Presented by: Vaibhav Vitthalrao Waghmode</a:t>
            </a:r>
          </a:p>
        </p:txBody>
      </p:sp>
    </p:spTree>
    <p:extLst>
      <p:ext uri="{BB962C8B-B14F-4D97-AF65-F5344CB8AC3E}">
        <p14:creationId xmlns:p14="http://schemas.microsoft.com/office/powerpoint/2010/main" val="328802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9999"/>
                </a:solidFill>
              </a:rPr>
              <a:t>Key benefits of Azure IaaS</a:t>
            </a:r>
            <a:endParaRPr lang="en-US" dirty="0"/>
          </a:p>
        </p:txBody>
      </p:sp>
      <p:sp>
        <p:nvSpPr>
          <p:cNvPr id="7" name="TextBox 6">
            <a:extLst>
              <a:ext uri="{FF2B5EF4-FFF2-40B4-BE49-F238E27FC236}">
                <a16:creationId xmlns:a16="http://schemas.microsoft.com/office/drawing/2014/main" id="{2AC9A5E4-4AB5-0BA1-8B41-5F03662661B3}"/>
              </a:ext>
            </a:extLst>
          </p:cNvPr>
          <p:cNvSpPr txBox="1"/>
          <p:nvPr/>
        </p:nvSpPr>
        <p:spPr>
          <a:xfrm>
            <a:off x="-76200" y="924719"/>
            <a:ext cx="10058400" cy="1323439"/>
          </a:xfrm>
          <a:prstGeom prst="rect">
            <a:avLst/>
          </a:prstGeom>
          <a:noFill/>
        </p:spPr>
        <p:txBody>
          <a:bodyPr wrap="square">
            <a:spAutoFit/>
          </a:bodyPr>
          <a:lstStyle/>
          <a:p>
            <a:r>
              <a:rPr lang="en-US" b="1" i="0" dirty="0">
                <a:effectLst/>
                <a:latin typeface="Söhne"/>
              </a:rPr>
              <a:t>5) Flexibility and Customization</a:t>
            </a:r>
            <a:r>
              <a:rPr lang="en-US" b="0" i="0" dirty="0">
                <a:solidFill>
                  <a:srgbClr val="374151"/>
                </a:solidFill>
                <a:effectLst/>
                <a:latin typeface="Söhne"/>
              </a:rPr>
              <a:t>: Azure IaaS provides a wide range of virtual machine sizes and configurations, allowing you to tailor your infrastructure to meet the specific requirements of your applications. You can also choose from various operating systems and software configurations.</a:t>
            </a:r>
            <a:endParaRPr lang="mr-IN" dirty="0"/>
          </a:p>
        </p:txBody>
      </p:sp>
      <p:sp>
        <p:nvSpPr>
          <p:cNvPr id="9" name="TextBox 8">
            <a:extLst>
              <a:ext uri="{FF2B5EF4-FFF2-40B4-BE49-F238E27FC236}">
                <a16:creationId xmlns:a16="http://schemas.microsoft.com/office/drawing/2014/main" id="{33C28734-1C07-9A09-A5F7-2A8233CA5B44}"/>
              </a:ext>
            </a:extLst>
          </p:cNvPr>
          <p:cNvSpPr txBox="1"/>
          <p:nvPr/>
        </p:nvSpPr>
        <p:spPr>
          <a:xfrm>
            <a:off x="-76200" y="2240548"/>
            <a:ext cx="10058400" cy="1015663"/>
          </a:xfrm>
          <a:prstGeom prst="rect">
            <a:avLst/>
          </a:prstGeom>
          <a:noFill/>
        </p:spPr>
        <p:txBody>
          <a:bodyPr wrap="square">
            <a:spAutoFit/>
          </a:bodyPr>
          <a:lstStyle/>
          <a:p>
            <a:r>
              <a:rPr lang="en-US" b="1" dirty="0">
                <a:latin typeface="Söhne"/>
              </a:rPr>
              <a:t>6) </a:t>
            </a:r>
            <a:r>
              <a:rPr lang="en-US" b="1" i="0" dirty="0">
                <a:effectLst/>
                <a:latin typeface="Söhne"/>
              </a:rPr>
              <a:t>Hybrid Capabilities</a:t>
            </a:r>
            <a:r>
              <a:rPr lang="en-US" b="0" i="0" dirty="0">
                <a:solidFill>
                  <a:srgbClr val="374151"/>
                </a:solidFill>
                <a:effectLst/>
                <a:latin typeface="Söhne"/>
              </a:rPr>
              <a:t>: Azure IaaS supports hybrid cloud scenarios, allowing you to seamlessly integrate your on-premises infrastructure with your cloud resources. This is particularly useful for organizations looking to gradually migrate to the cloud.</a:t>
            </a:r>
            <a:endParaRPr lang="mr-IN" dirty="0"/>
          </a:p>
        </p:txBody>
      </p:sp>
      <p:sp>
        <p:nvSpPr>
          <p:cNvPr id="11" name="TextBox 10">
            <a:extLst>
              <a:ext uri="{FF2B5EF4-FFF2-40B4-BE49-F238E27FC236}">
                <a16:creationId xmlns:a16="http://schemas.microsoft.com/office/drawing/2014/main" id="{71AE1172-299F-966D-6E91-7019BD7D1D03}"/>
              </a:ext>
            </a:extLst>
          </p:cNvPr>
          <p:cNvSpPr txBox="1"/>
          <p:nvPr/>
        </p:nvSpPr>
        <p:spPr>
          <a:xfrm>
            <a:off x="-76200" y="3256211"/>
            <a:ext cx="10058400" cy="1015663"/>
          </a:xfrm>
          <a:prstGeom prst="rect">
            <a:avLst/>
          </a:prstGeom>
          <a:noFill/>
        </p:spPr>
        <p:txBody>
          <a:bodyPr wrap="square">
            <a:spAutoFit/>
          </a:bodyPr>
          <a:lstStyle/>
          <a:p>
            <a:r>
              <a:rPr lang="en-US" b="1" i="0" dirty="0">
                <a:effectLst/>
                <a:latin typeface="Söhne"/>
              </a:rPr>
              <a:t>7) Disaster Recovery and Backup</a:t>
            </a:r>
            <a:r>
              <a:rPr lang="en-US" b="0" i="0" dirty="0">
                <a:solidFill>
                  <a:srgbClr val="374151"/>
                </a:solidFill>
                <a:effectLst/>
                <a:latin typeface="Söhne"/>
              </a:rPr>
              <a:t>: Azure IaaS offers built-in disaster recovery and backup solutions. You can replicate virtual machines to a secondary region for data redundancy and implement backup policies to protect your data.</a:t>
            </a:r>
            <a:endParaRPr lang="mr-IN" dirty="0"/>
          </a:p>
        </p:txBody>
      </p:sp>
      <p:sp>
        <p:nvSpPr>
          <p:cNvPr id="13" name="TextBox 12">
            <a:extLst>
              <a:ext uri="{FF2B5EF4-FFF2-40B4-BE49-F238E27FC236}">
                <a16:creationId xmlns:a16="http://schemas.microsoft.com/office/drawing/2014/main" id="{BEF23DC2-8FB5-5C2D-4201-240C0F349C90}"/>
              </a:ext>
            </a:extLst>
          </p:cNvPr>
          <p:cNvSpPr txBox="1"/>
          <p:nvPr/>
        </p:nvSpPr>
        <p:spPr>
          <a:xfrm>
            <a:off x="-76200" y="4226887"/>
            <a:ext cx="10058400" cy="1015663"/>
          </a:xfrm>
          <a:prstGeom prst="rect">
            <a:avLst/>
          </a:prstGeom>
          <a:noFill/>
        </p:spPr>
        <p:txBody>
          <a:bodyPr wrap="square">
            <a:spAutoFit/>
          </a:bodyPr>
          <a:lstStyle/>
          <a:p>
            <a:r>
              <a:rPr lang="en-US" b="1" i="0" dirty="0">
                <a:effectLst/>
                <a:latin typeface="Söhne"/>
              </a:rPr>
              <a:t>8) Security</a:t>
            </a:r>
            <a:r>
              <a:rPr lang="en-US" b="0" i="0" dirty="0">
                <a:solidFill>
                  <a:srgbClr val="374151"/>
                </a:solidFill>
                <a:effectLst/>
                <a:latin typeface="Söhne"/>
              </a:rPr>
              <a:t>: Azure provides a range of security features to protect your infrastructure, including network security groups, firewalls, encryption, identity and access management, and more. Microsoft invests heavily in security and compliance certifications.</a:t>
            </a:r>
            <a:endParaRPr lang="mr-IN" dirty="0"/>
          </a:p>
        </p:txBody>
      </p:sp>
    </p:spTree>
    <p:extLst>
      <p:ext uri="{BB962C8B-B14F-4D97-AF65-F5344CB8AC3E}">
        <p14:creationId xmlns:p14="http://schemas.microsoft.com/office/powerpoint/2010/main" val="1350330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9999"/>
                </a:solidFill>
              </a:rPr>
              <a:t>Key benefits of Azure IaaS</a:t>
            </a:r>
            <a:endParaRPr lang="en-US" dirty="0"/>
          </a:p>
        </p:txBody>
      </p:sp>
      <p:sp>
        <p:nvSpPr>
          <p:cNvPr id="7" name="TextBox 6">
            <a:extLst>
              <a:ext uri="{FF2B5EF4-FFF2-40B4-BE49-F238E27FC236}">
                <a16:creationId xmlns:a16="http://schemas.microsoft.com/office/drawing/2014/main" id="{71442B6A-EA41-BF46-8D16-22B58097754E}"/>
              </a:ext>
            </a:extLst>
          </p:cNvPr>
          <p:cNvSpPr txBox="1"/>
          <p:nvPr/>
        </p:nvSpPr>
        <p:spPr>
          <a:xfrm>
            <a:off x="-76200" y="924719"/>
            <a:ext cx="10058400" cy="1015663"/>
          </a:xfrm>
          <a:prstGeom prst="rect">
            <a:avLst/>
          </a:prstGeom>
          <a:noFill/>
        </p:spPr>
        <p:txBody>
          <a:bodyPr wrap="square">
            <a:spAutoFit/>
          </a:bodyPr>
          <a:lstStyle/>
          <a:p>
            <a:r>
              <a:rPr lang="en-US" b="1" i="0" dirty="0">
                <a:effectLst/>
                <a:latin typeface="Söhne"/>
              </a:rPr>
              <a:t>9) DevOps Integration</a:t>
            </a:r>
            <a:r>
              <a:rPr lang="en-US" b="0" i="0" dirty="0">
                <a:solidFill>
                  <a:srgbClr val="374151"/>
                </a:solidFill>
                <a:effectLst/>
                <a:latin typeface="Söhne"/>
              </a:rPr>
              <a:t>: Azure IaaS supports DevOps practices by providing tools like Azure Resource Manager templates, Azure DevTest Labs, and integration with popular CI/CD (Continuous Integration/Continuous Deployment) tools.</a:t>
            </a:r>
            <a:endParaRPr lang="mr-IN" dirty="0"/>
          </a:p>
        </p:txBody>
      </p:sp>
      <p:sp>
        <p:nvSpPr>
          <p:cNvPr id="9" name="TextBox 8">
            <a:extLst>
              <a:ext uri="{FF2B5EF4-FFF2-40B4-BE49-F238E27FC236}">
                <a16:creationId xmlns:a16="http://schemas.microsoft.com/office/drawing/2014/main" id="{D773C80C-D433-2240-10E2-853AC7A51631}"/>
              </a:ext>
            </a:extLst>
          </p:cNvPr>
          <p:cNvSpPr txBox="1"/>
          <p:nvPr/>
        </p:nvSpPr>
        <p:spPr>
          <a:xfrm>
            <a:off x="-114300" y="1993437"/>
            <a:ext cx="10134600" cy="1015663"/>
          </a:xfrm>
          <a:prstGeom prst="rect">
            <a:avLst/>
          </a:prstGeom>
          <a:noFill/>
        </p:spPr>
        <p:txBody>
          <a:bodyPr wrap="square">
            <a:spAutoFit/>
          </a:bodyPr>
          <a:lstStyle/>
          <a:p>
            <a:r>
              <a:rPr lang="en-US" b="1" i="0" dirty="0">
                <a:effectLst/>
                <a:latin typeface="Söhne"/>
              </a:rPr>
              <a:t>10) Ease of Migration</a:t>
            </a:r>
            <a:r>
              <a:rPr lang="en-US" b="0" i="0" dirty="0">
                <a:solidFill>
                  <a:srgbClr val="374151"/>
                </a:solidFill>
                <a:effectLst/>
                <a:latin typeface="Söhne"/>
              </a:rPr>
              <a:t>: If you're already using on-premises virtualization technologies like VMware, Azure offers tools to help you migrate your existing virtual machines to the cloud without significant reconfiguration.</a:t>
            </a:r>
            <a:endParaRPr lang="mr-IN" dirty="0"/>
          </a:p>
        </p:txBody>
      </p:sp>
      <p:sp>
        <p:nvSpPr>
          <p:cNvPr id="11" name="TextBox 10">
            <a:extLst>
              <a:ext uri="{FF2B5EF4-FFF2-40B4-BE49-F238E27FC236}">
                <a16:creationId xmlns:a16="http://schemas.microsoft.com/office/drawing/2014/main" id="{4017D7BF-3CFC-9F0A-7C32-FA2B0F078F3A}"/>
              </a:ext>
            </a:extLst>
          </p:cNvPr>
          <p:cNvSpPr txBox="1"/>
          <p:nvPr/>
        </p:nvSpPr>
        <p:spPr>
          <a:xfrm>
            <a:off x="-71718" y="3093352"/>
            <a:ext cx="10130118" cy="1015663"/>
          </a:xfrm>
          <a:prstGeom prst="rect">
            <a:avLst/>
          </a:prstGeom>
          <a:noFill/>
        </p:spPr>
        <p:txBody>
          <a:bodyPr wrap="square">
            <a:spAutoFit/>
          </a:bodyPr>
          <a:lstStyle/>
          <a:p>
            <a:r>
              <a:rPr lang="en-US" b="1" i="0" dirty="0">
                <a:effectLst/>
                <a:latin typeface="Söhne"/>
              </a:rPr>
              <a:t>11) Monitoring and Management</a:t>
            </a:r>
            <a:r>
              <a:rPr lang="en-US" b="0" i="0" dirty="0">
                <a:solidFill>
                  <a:srgbClr val="374151"/>
                </a:solidFill>
                <a:effectLst/>
                <a:latin typeface="Söhne"/>
              </a:rPr>
              <a:t>: Azure offers monitoring and management tools that allow you to monitor the health and performance of your infrastructure, set up alerts, and gain insights into resource utilization.</a:t>
            </a:r>
            <a:endParaRPr lang="mr-IN" dirty="0"/>
          </a:p>
        </p:txBody>
      </p:sp>
      <p:sp>
        <p:nvSpPr>
          <p:cNvPr id="13" name="TextBox 12">
            <a:extLst>
              <a:ext uri="{FF2B5EF4-FFF2-40B4-BE49-F238E27FC236}">
                <a16:creationId xmlns:a16="http://schemas.microsoft.com/office/drawing/2014/main" id="{520CA040-2E2A-C3CF-8DA3-9451B288DAC1}"/>
              </a:ext>
            </a:extLst>
          </p:cNvPr>
          <p:cNvSpPr txBox="1"/>
          <p:nvPr/>
        </p:nvSpPr>
        <p:spPr>
          <a:xfrm>
            <a:off x="-76200" y="4277519"/>
            <a:ext cx="10040471" cy="707886"/>
          </a:xfrm>
          <a:prstGeom prst="rect">
            <a:avLst/>
          </a:prstGeom>
          <a:noFill/>
        </p:spPr>
        <p:txBody>
          <a:bodyPr wrap="square">
            <a:spAutoFit/>
          </a:bodyPr>
          <a:lstStyle/>
          <a:p>
            <a:r>
              <a:rPr lang="en-US" b="1" i="0" dirty="0">
                <a:effectLst/>
                <a:latin typeface="Söhne"/>
              </a:rPr>
              <a:t>12) Elastic Load Balancing</a:t>
            </a:r>
            <a:r>
              <a:rPr lang="en-US" b="0" i="0" dirty="0">
                <a:solidFill>
                  <a:srgbClr val="374151"/>
                </a:solidFill>
                <a:effectLst/>
                <a:latin typeface="Söhne"/>
              </a:rPr>
              <a:t>: Azure IaaS supports load balancing to distribute incoming network traffic across multiple virtual machines, ensuring high availability and optimal performance.</a:t>
            </a:r>
            <a:endParaRPr lang="mr-IN" dirty="0"/>
          </a:p>
        </p:txBody>
      </p:sp>
    </p:spTree>
    <p:extLst>
      <p:ext uri="{BB962C8B-B14F-4D97-AF65-F5344CB8AC3E}">
        <p14:creationId xmlns:p14="http://schemas.microsoft.com/office/powerpoint/2010/main" val="354089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5B590-1B41-A028-80FC-FEA38AAA5FA0}"/>
              </a:ext>
            </a:extLst>
          </p:cNvPr>
          <p:cNvSpPr>
            <a:spLocks noGrp="1"/>
          </p:cNvSpPr>
          <p:nvPr>
            <p:ph type="title"/>
          </p:nvPr>
        </p:nvSpPr>
        <p:spPr/>
        <p:txBody>
          <a:bodyPr/>
          <a:lstStyle/>
          <a:p>
            <a:r>
              <a:rPr lang="en-US" dirty="0">
                <a:solidFill>
                  <a:srgbClr val="009999"/>
                </a:solidFill>
              </a:rPr>
              <a:t>Platform as a Service (PaaS)</a:t>
            </a:r>
            <a:endParaRPr lang="mr-IN" dirty="0">
              <a:solidFill>
                <a:srgbClr val="009999"/>
              </a:solidFill>
            </a:endParaRPr>
          </a:p>
        </p:txBody>
      </p:sp>
      <p:sp>
        <p:nvSpPr>
          <p:cNvPr id="5" name="TextBox 4">
            <a:extLst>
              <a:ext uri="{FF2B5EF4-FFF2-40B4-BE49-F238E27FC236}">
                <a16:creationId xmlns:a16="http://schemas.microsoft.com/office/drawing/2014/main" id="{7D3BBC01-932F-06DF-4C69-C619F42B1094}"/>
              </a:ext>
            </a:extLst>
          </p:cNvPr>
          <p:cNvSpPr txBox="1"/>
          <p:nvPr/>
        </p:nvSpPr>
        <p:spPr>
          <a:xfrm>
            <a:off x="-76200" y="924719"/>
            <a:ext cx="10134600" cy="1631216"/>
          </a:xfrm>
          <a:prstGeom prst="rect">
            <a:avLst/>
          </a:prstGeom>
          <a:noFill/>
        </p:spPr>
        <p:txBody>
          <a:bodyPr wrap="square">
            <a:spAutoFit/>
          </a:bodyPr>
          <a:lstStyle/>
          <a:p>
            <a:pPr marL="342900" indent="-342900">
              <a:buFont typeface="Arial" panose="020B0604020202020204" pitchFamily="34" charset="0"/>
              <a:buChar char="•"/>
            </a:pPr>
            <a:r>
              <a:rPr lang="en-US" b="1" i="0" dirty="0">
                <a:solidFill>
                  <a:srgbClr val="374151"/>
                </a:solidFill>
                <a:effectLst/>
                <a:latin typeface="Söhne"/>
              </a:rPr>
              <a:t>Explanation of PaaS - </a:t>
            </a:r>
            <a:r>
              <a:rPr lang="en-US" b="0" i="0" dirty="0">
                <a:solidFill>
                  <a:srgbClr val="374151"/>
                </a:solidFill>
                <a:effectLst/>
                <a:latin typeface="Söhne"/>
              </a:rPr>
              <a:t>Platform as a Service, or PaaS, is a cloud computing service that offers a ready-to-use platform for creating, deploying, and managing software applications. Instead of starting from the ground up by setting up servers, databases, and networking, PaaS provides a pre-configured environment with tools, libraries, and resources to make the development process smoother.</a:t>
            </a:r>
            <a:endParaRPr lang="mr-IN" b="1" dirty="0"/>
          </a:p>
        </p:txBody>
      </p:sp>
      <p:sp>
        <p:nvSpPr>
          <p:cNvPr id="7" name="TextBox 6">
            <a:extLst>
              <a:ext uri="{FF2B5EF4-FFF2-40B4-BE49-F238E27FC236}">
                <a16:creationId xmlns:a16="http://schemas.microsoft.com/office/drawing/2014/main" id="{034B911D-8551-1D6E-0BB3-8EBA10406F11}"/>
              </a:ext>
            </a:extLst>
          </p:cNvPr>
          <p:cNvSpPr txBox="1"/>
          <p:nvPr/>
        </p:nvSpPr>
        <p:spPr>
          <a:xfrm>
            <a:off x="0" y="2555935"/>
            <a:ext cx="10058400" cy="400110"/>
          </a:xfrm>
          <a:prstGeom prst="rect">
            <a:avLst/>
          </a:prstGeom>
          <a:noFill/>
        </p:spPr>
        <p:txBody>
          <a:bodyPr wrap="square">
            <a:spAutoFit/>
          </a:bodyPr>
          <a:lstStyle/>
          <a:p>
            <a:pPr marL="342900" indent="-342900" algn="l">
              <a:buFont typeface="Arial" panose="020B0604020202020204" pitchFamily="34" charset="0"/>
              <a:buChar char="•"/>
            </a:pPr>
            <a:r>
              <a:rPr lang="en-US" b="0" i="0" dirty="0">
                <a:solidFill>
                  <a:srgbClr val="374151"/>
                </a:solidFill>
                <a:effectLst/>
                <a:latin typeface="Söhne"/>
              </a:rPr>
              <a:t>Key characteristics of PaaS include:</a:t>
            </a:r>
          </a:p>
        </p:txBody>
      </p:sp>
      <p:sp>
        <p:nvSpPr>
          <p:cNvPr id="9" name="TextBox 8">
            <a:extLst>
              <a:ext uri="{FF2B5EF4-FFF2-40B4-BE49-F238E27FC236}">
                <a16:creationId xmlns:a16="http://schemas.microsoft.com/office/drawing/2014/main" id="{D43D06FB-BB5C-E055-653D-A81745A1958C}"/>
              </a:ext>
            </a:extLst>
          </p:cNvPr>
          <p:cNvSpPr txBox="1"/>
          <p:nvPr/>
        </p:nvSpPr>
        <p:spPr>
          <a:xfrm>
            <a:off x="-76200" y="2829719"/>
            <a:ext cx="10134600" cy="1323439"/>
          </a:xfrm>
          <a:prstGeom prst="rect">
            <a:avLst/>
          </a:prstGeom>
          <a:noFill/>
        </p:spPr>
        <p:txBody>
          <a:bodyPr wrap="square">
            <a:spAutoFit/>
          </a:bodyPr>
          <a:lstStyle/>
          <a:p>
            <a:r>
              <a:rPr lang="en-US" b="1" i="0" dirty="0">
                <a:effectLst/>
                <a:latin typeface="Söhne"/>
              </a:rPr>
              <a:t>1) Development Tools and Middleware</a:t>
            </a:r>
            <a:r>
              <a:rPr lang="en-US" b="0" i="0" dirty="0">
                <a:solidFill>
                  <a:srgbClr val="374151"/>
                </a:solidFill>
                <a:effectLst/>
                <a:latin typeface="Söhne"/>
              </a:rPr>
              <a:t>: PaaS platforms offer a variety of development tools, programming languages, and middleware components that facilitate the creation of applications. This can include programming languages like Java, Python, and Ruby, as well as databases, web servers, and other application components.</a:t>
            </a:r>
            <a:endParaRPr lang="mr-IN" dirty="0"/>
          </a:p>
        </p:txBody>
      </p:sp>
      <p:sp>
        <p:nvSpPr>
          <p:cNvPr id="11" name="TextBox 10">
            <a:extLst>
              <a:ext uri="{FF2B5EF4-FFF2-40B4-BE49-F238E27FC236}">
                <a16:creationId xmlns:a16="http://schemas.microsoft.com/office/drawing/2014/main" id="{56AFD746-ECB6-249F-EF4A-8D214236EE5B}"/>
              </a:ext>
            </a:extLst>
          </p:cNvPr>
          <p:cNvSpPr txBox="1"/>
          <p:nvPr/>
        </p:nvSpPr>
        <p:spPr>
          <a:xfrm>
            <a:off x="-44824" y="4083964"/>
            <a:ext cx="10134600" cy="1015663"/>
          </a:xfrm>
          <a:prstGeom prst="rect">
            <a:avLst/>
          </a:prstGeom>
          <a:noFill/>
        </p:spPr>
        <p:txBody>
          <a:bodyPr wrap="square">
            <a:spAutoFit/>
          </a:bodyPr>
          <a:lstStyle/>
          <a:p>
            <a:r>
              <a:rPr lang="en-US" b="1" i="0" dirty="0">
                <a:effectLst/>
                <a:latin typeface="Söhne"/>
              </a:rPr>
              <a:t>2) Deployment and Scaling</a:t>
            </a:r>
            <a:r>
              <a:rPr lang="en-US" b="0" i="0" dirty="0">
                <a:solidFill>
                  <a:srgbClr val="374151"/>
                </a:solidFill>
                <a:effectLst/>
                <a:latin typeface="Söhne"/>
              </a:rPr>
              <a:t>: PaaS provides mechanisms to deploy applications easily, handle scaling (both up and down) based on demand, and manage resources efficiently. This makes it simpler to handle traffic spikes and accommodate growing user bases.</a:t>
            </a:r>
            <a:endParaRPr lang="mr-IN" dirty="0"/>
          </a:p>
        </p:txBody>
      </p:sp>
    </p:spTree>
    <p:extLst>
      <p:ext uri="{BB962C8B-B14F-4D97-AF65-F5344CB8AC3E}">
        <p14:creationId xmlns:p14="http://schemas.microsoft.com/office/powerpoint/2010/main" val="355218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05E0C-7B9B-C4C8-B61F-7F5B272D4EB2}"/>
              </a:ext>
            </a:extLst>
          </p:cNvPr>
          <p:cNvSpPr>
            <a:spLocks noGrp="1"/>
          </p:cNvSpPr>
          <p:nvPr>
            <p:ph type="title"/>
          </p:nvPr>
        </p:nvSpPr>
        <p:spPr/>
        <p:txBody>
          <a:bodyPr/>
          <a:lstStyle/>
          <a:p>
            <a:r>
              <a:rPr lang="en-US" dirty="0">
                <a:solidFill>
                  <a:srgbClr val="009999"/>
                </a:solidFill>
              </a:rPr>
              <a:t>Platform as a Service (PaaS)</a:t>
            </a:r>
            <a:endParaRPr lang="mr-IN" dirty="0"/>
          </a:p>
        </p:txBody>
      </p:sp>
      <p:sp>
        <p:nvSpPr>
          <p:cNvPr id="5" name="TextBox 4">
            <a:extLst>
              <a:ext uri="{FF2B5EF4-FFF2-40B4-BE49-F238E27FC236}">
                <a16:creationId xmlns:a16="http://schemas.microsoft.com/office/drawing/2014/main" id="{ED74BA7B-4F90-DE6C-A9EA-7F1CEB25F83E}"/>
              </a:ext>
            </a:extLst>
          </p:cNvPr>
          <p:cNvSpPr txBox="1"/>
          <p:nvPr/>
        </p:nvSpPr>
        <p:spPr>
          <a:xfrm>
            <a:off x="-76200" y="924719"/>
            <a:ext cx="10134600" cy="1015663"/>
          </a:xfrm>
          <a:prstGeom prst="rect">
            <a:avLst/>
          </a:prstGeom>
          <a:noFill/>
        </p:spPr>
        <p:txBody>
          <a:bodyPr wrap="square">
            <a:spAutoFit/>
          </a:bodyPr>
          <a:lstStyle/>
          <a:p>
            <a:r>
              <a:rPr lang="en-US" b="1" i="0">
                <a:effectLst/>
                <a:latin typeface="Söhne"/>
              </a:rPr>
              <a:t>3) Managed Services</a:t>
            </a:r>
            <a:r>
              <a:rPr lang="en-US" b="0" i="0">
                <a:solidFill>
                  <a:srgbClr val="374151"/>
                </a:solidFill>
                <a:effectLst/>
                <a:latin typeface="Söhne"/>
              </a:rPr>
              <a:t>: PaaS includes a range of managed services, such as databases, storage, messaging queues, and more. These services are provided and maintained by the PaaS provider, freeing developers from the need to manage these components themselves.</a:t>
            </a:r>
            <a:endParaRPr lang="mr-IN" dirty="0"/>
          </a:p>
        </p:txBody>
      </p:sp>
      <p:sp>
        <p:nvSpPr>
          <p:cNvPr id="7" name="TextBox 6">
            <a:extLst>
              <a:ext uri="{FF2B5EF4-FFF2-40B4-BE49-F238E27FC236}">
                <a16:creationId xmlns:a16="http://schemas.microsoft.com/office/drawing/2014/main" id="{7D86B787-06C6-5B69-138C-5BD426562A8D}"/>
              </a:ext>
            </a:extLst>
          </p:cNvPr>
          <p:cNvSpPr txBox="1"/>
          <p:nvPr/>
        </p:nvSpPr>
        <p:spPr>
          <a:xfrm>
            <a:off x="-76200" y="2008566"/>
            <a:ext cx="10134600" cy="1015663"/>
          </a:xfrm>
          <a:prstGeom prst="rect">
            <a:avLst/>
          </a:prstGeom>
          <a:noFill/>
        </p:spPr>
        <p:txBody>
          <a:bodyPr wrap="square">
            <a:spAutoFit/>
          </a:bodyPr>
          <a:lstStyle/>
          <a:p>
            <a:r>
              <a:rPr lang="en-US" b="1" i="0" dirty="0">
                <a:effectLst/>
                <a:latin typeface="Söhne"/>
              </a:rPr>
              <a:t>4) Automated Management</a:t>
            </a:r>
            <a:r>
              <a:rPr lang="en-US" b="0" i="0" dirty="0">
                <a:solidFill>
                  <a:srgbClr val="374151"/>
                </a:solidFill>
                <a:effectLst/>
                <a:latin typeface="Söhne"/>
              </a:rPr>
              <a:t>: PaaS providers handle tasks like patching, updates, and security, reducing the burden on developers and ensuring that applications are running in a secure and up-to-date environment.</a:t>
            </a:r>
            <a:endParaRPr lang="mr-IN" dirty="0"/>
          </a:p>
        </p:txBody>
      </p:sp>
      <p:sp>
        <p:nvSpPr>
          <p:cNvPr id="9" name="TextBox 8">
            <a:extLst>
              <a:ext uri="{FF2B5EF4-FFF2-40B4-BE49-F238E27FC236}">
                <a16:creationId xmlns:a16="http://schemas.microsoft.com/office/drawing/2014/main" id="{7BC1F1E5-1B31-D4C5-5CFD-DE8CDB23D364}"/>
              </a:ext>
            </a:extLst>
          </p:cNvPr>
          <p:cNvSpPr txBox="1"/>
          <p:nvPr/>
        </p:nvSpPr>
        <p:spPr>
          <a:xfrm>
            <a:off x="-76200" y="3087753"/>
            <a:ext cx="10134600" cy="1015663"/>
          </a:xfrm>
          <a:prstGeom prst="rect">
            <a:avLst/>
          </a:prstGeom>
          <a:noFill/>
        </p:spPr>
        <p:txBody>
          <a:bodyPr wrap="square">
            <a:spAutoFit/>
          </a:bodyPr>
          <a:lstStyle/>
          <a:p>
            <a:r>
              <a:rPr lang="en-US" b="1" i="0" dirty="0">
                <a:effectLst/>
                <a:latin typeface="Söhne"/>
              </a:rPr>
              <a:t>5) Cost Efficiency</a:t>
            </a:r>
            <a:r>
              <a:rPr lang="en-US" b="0" i="0" dirty="0">
                <a:solidFill>
                  <a:srgbClr val="374151"/>
                </a:solidFill>
                <a:effectLst/>
                <a:latin typeface="Söhne"/>
              </a:rPr>
              <a:t>: PaaS often operates on a pay-as-you-go pricing model, where users pay for the resources and services they use. This can lead to cost savings compared to building and maintaining the same infrastructure on-premises.</a:t>
            </a:r>
            <a:endParaRPr lang="mr-IN" dirty="0"/>
          </a:p>
        </p:txBody>
      </p:sp>
      <p:sp>
        <p:nvSpPr>
          <p:cNvPr id="11" name="TextBox 10">
            <a:extLst>
              <a:ext uri="{FF2B5EF4-FFF2-40B4-BE49-F238E27FC236}">
                <a16:creationId xmlns:a16="http://schemas.microsoft.com/office/drawing/2014/main" id="{E53A404D-FD52-30C3-27F9-EBDE7635D5EB}"/>
              </a:ext>
            </a:extLst>
          </p:cNvPr>
          <p:cNvSpPr txBox="1"/>
          <p:nvPr/>
        </p:nvSpPr>
        <p:spPr>
          <a:xfrm>
            <a:off x="-76200" y="4230463"/>
            <a:ext cx="10134600" cy="707886"/>
          </a:xfrm>
          <a:prstGeom prst="rect">
            <a:avLst/>
          </a:prstGeom>
          <a:noFill/>
        </p:spPr>
        <p:txBody>
          <a:bodyPr wrap="square">
            <a:spAutoFit/>
          </a:bodyPr>
          <a:lstStyle/>
          <a:p>
            <a:r>
              <a:rPr lang="en-US" b="1" i="0" dirty="0">
                <a:effectLst/>
                <a:latin typeface="Söhne"/>
              </a:rPr>
              <a:t>6) Multi-tenancy</a:t>
            </a:r>
            <a:r>
              <a:rPr lang="en-US" b="0" i="0" dirty="0">
                <a:solidFill>
                  <a:srgbClr val="374151"/>
                </a:solidFill>
                <a:effectLst/>
                <a:latin typeface="Söhne"/>
              </a:rPr>
              <a:t>: PaaS platforms are typically shared among multiple users (tenants), but strict isolation mechanisms ensure that each user's data and applications remain separate and secure.</a:t>
            </a:r>
            <a:endParaRPr lang="mr-IN" dirty="0"/>
          </a:p>
        </p:txBody>
      </p:sp>
    </p:spTree>
    <p:extLst>
      <p:ext uri="{BB962C8B-B14F-4D97-AF65-F5344CB8AC3E}">
        <p14:creationId xmlns:p14="http://schemas.microsoft.com/office/powerpoint/2010/main" val="3036008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89F0-69AD-DD3E-0C2A-BC981A4D9931}"/>
              </a:ext>
            </a:extLst>
          </p:cNvPr>
          <p:cNvSpPr>
            <a:spLocks noGrp="1"/>
          </p:cNvSpPr>
          <p:nvPr>
            <p:ph type="title"/>
          </p:nvPr>
        </p:nvSpPr>
        <p:spPr/>
        <p:txBody>
          <a:bodyPr/>
          <a:lstStyle/>
          <a:p>
            <a:r>
              <a:rPr lang="en-US" dirty="0">
                <a:solidFill>
                  <a:srgbClr val="009999"/>
                </a:solidFill>
              </a:rPr>
              <a:t>Platform as a Service (PaaS)</a:t>
            </a:r>
            <a:endParaRPr lang="mr-IN" dirty="0"/>
          </a:p>
        </p:txBody>
      </p:sp>
      <p:sp>
        <p:nvSpPr>
          <p:cNvPr id="6" name="TextBox 5">
            <a:extLst>
              <a:ext uri="{FF2B5EF4-FFF2-40B4-BE49-F238E27FC236}">
                <a16:creationId xmlns:a16="http://schemas.microsoft.com/office/drawing/2014/main" id="{400D430A-8A32-F568-C3E7-7AD79FED5969}"/>
              </a:ext>
            </a:extLst>
          </p:cNvPr>
          <p:cNvSpPr txBox="1"/>
          <p:nvPr/>
        </p:nvSpPr>
        <p:spPr>
          <a:xfrm>
            <a:off x="-76200" y="910011"/>
            <a:ext cx="10134600" cy="1015663"/>
          </a:xfrm>
          <a:prstGeom prst="rect">
            <a:avLst/>
          </a:prstGeom>
          <a:noFill/>
        </p:spPr>
        <p:txBody>
          <a:bodyPr wrap="square">
            <a:spAutoFit/>
          </a:bodyPr>
          <a:lstStyle/>
          <a:p>
            <a:r>
              <a:rPr lang="en-US" b="1" i="0" dirty="0">
                <a:effectLst/>
                <a:latin typeface="Söhne"/>
              </a:rPr>
              <a:t>7) Collaboration and DevOps</a:t>
            </a:r>
            <a:r>
              <a:rPr lang="en-US" b="0" i="0" dirty="0">
                <a:solidFill>
                  <a:srgbClr val="374151"/>
                </a:solidFill>
                <a:effectLst/>
                <a:latin typeface="Söhne"/>
              </a:rPr>
              <a:t>: PaaS platforms encourage collaboration among development teams by providing tools for version control, continuous integration, and continuous delivery (CI/CD), which streamline the software development lifecycle.</a:t>
            </a:r>
            <a:endParaRPr lang="mr-IN" dirty="0"/>
          </a:p>
        </p:txBody>
      </p:sp>
      <p:sp>
        <p:nvSpPr>
          <p:cNvPr id="8" name="TextBox 7">
            <a:extLst>
              <a:ext uri="{FF2B5EF4-FFF2-40B4-BE49-F238E27FC236}">
                <a16:creationId xmlns:a16="http://schemas.microsoft.com/office/drawing/2014/main" id="{77DD7122-4BE8-DF7B-2B41-CE715621B095}"/>
              </a:ext>
            </a:extLst>
          </p:cNvPr>
          <p:cNvSpPr txBox="1"/>
          <p:nvPr/>
        </p:nvSpPr>
        <p:spPr>
          <a:xfrm>
            <a:off x="-76200" y="1925674"/>
            <a:ext cx="10058400" cy="1015663"/>
          </a:xfrm>
          <a:prstGeom prst="rect">
            <a:avLst/>
          </a:prstGeom>
          <a:noFill/>
        </p:spPr>
        <p:txBody>
          <a:bodyPr wrap="square">
            <a:spAutoFit/>
          </a:bodyPr>
          <a:lstStyle/>
          <a:p>
            <a:r>
              <a:rPr lang="en-US" b="1" i="0" dirty="0">
                <a:effectLst/>
                <a:latin typeface="Söhne"/>
              </a:rPr>
              <a:t>8) Focus on Application Logic</a:t>
            </a:r>
            <a:r>
              <a:rPr lang="en-US" b="0" i="0" dirty="0">
                <a:solidFill>
                  <a:srgbClr val="374151"/>
                </a:solidFill>
                <a:effectLst/>
                <a:latin typeface="Söhne"/>
              </a:rPr>
              <a:t>: PaaS abstracts away many of the low-level infrastructure concerns, allowing developers to concentrate more on the core logic and functionality of their applications.</a:t>
            </a:r>
            <a:endParaRPr lang="mr-IN" dirty="0"/>
          </a:p>
        </p:txBody>
      </p:sp>
      <p:sp>
        <p:nvSpPr>
          <p:cNvPr id="10" name="TextBox 9">
            <a:extLst>
              <a:ext uri="{FF2B5EF4-FFF2-40B4-BE49-F238E27FC236}">
                <a16:creationId xmlns:a16="http://schemas.microsoft.com/office/drawing/2014/main" id="{449C42FA-E8CD-E526-5246-721FDBCDAEA2}"/>
              </a:ext>
            </a:extLst>
          </p:cNvPr>
          <p:cNvSpPr txBox="1"/>
          <p:nvPr/>
        </p:nvSpPr>
        <p:spPr>
          <a:xfrm>
            <a:off x="-76200" y="3122254"/>
            <a:ext cx="10134600" cy="707886"/>
          </a:xfrm>
          <a:prstGeom prst="rect">
            <a:avLst/>
          </a:prstGeom>
          <a:noFill/>
        </p:spPr>
        <p:txBody>
          <a:bodyPr wrap="square">
            <a:spAutoFit/>
          </a:bodyPr>
          <a:lstStyle/>
          <a:p>
            <a:r>
              <a:rPr lang="en-US" b="0" i="0" dirty="0">
                <a:solidFill>
                  <a:srgbClr val="374151"/>
                </a:solidFill>
                <a:effectLst/>
                <a:latin typeface="Söhne"/>
              </a:rPr>
              <a:t>PaaS providers include Microsoft Azure App Service, Google App Engine, Heroku, and Red Hat OpenShift.</a:t>
            </a:r>
            <a:endParaRPr lang="mr-IN" dirty="0"/>
          </a:p>
        </p:txBody>
      </p:sp>
    </p:spTree>
    <p:extLst>
      <p:ext uri="{BB962C8B-B14F-4D97-AF65-F5344CB8AC3E}">
        <p14:creationId xmlns:p14="http://schemas.microsoft.com/office/powerpoint/2010/main" val="4263066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1710-4DCF-DBF2-8883-C1FBAD8B3914}"/>
              </a:ext>
            </a:extLst>
          </p:cNvPr>
          <p:cNvSpPr>
            <a:spLocks noGrp="1"/>
          </p:cNvSpPr>
          <p:nvPr>
            <p:ph type="title"/>
          </p:nvPr>
        </p:nvSpPr>
        <p:spPr/>
        <p:txBody>
          <a:bodyPr/>
          <a:lstStyle/>
          <a:p>
            <a:r>
              <a:rPr lang="en-US" dirty="0">
                <a:solidFill>
                  <a:srgbClr val="009999"/>
                </a:solidFill>
              </a:rPr>
              <a:t>Use cases for PaaS in Azure</a:t>
            </a:r>
            <a:endParaRPr lang="mr-IN" dirty="0"/>
          </a:p>
        </p:txBody>
      </p:sp>
      <p:sp>
        <p:nvSpPr>
          <p:cNvPr id="8" name="TextBox 7">
            <a:extLst>
              <a:ext uri="{FF2B5EF4-FFF2-40B4-BE49-F238E27FC236}">
                <a16:creationId xmlns:a16="http://schemas.microsoft.com/office/drawing/2014/main" id="{98D2FF53-3409-01FB-B7DA-307EC3B8859F}"/>
              </a:ext>
            </a:extLst>
          </p:cNvPr>
          <p:cNvSpPr txBox="1"/>
          <p:nvPr/>
        </p:nvSpPr>
        <p:spPr>
          <a:xfrm>
            <a:off x="-76200" y="924719"/>
            <a:ext cx="10134600" cy="1631216"/>
          </a:xfrm>
          <a:prstGeom prst="rect">
            <a:avLst/>
          </a:prstGeom>
          <a:noFill/>
        </p:spPr>
        <p:txBody>
          <a:bodyPr wrap="square">
            <a:spAutoFit/>
          </a:bodyPr>
          <a:lstStyle/>
          <a:p>
            <a:pPr marL="342900" indent="-342900" algn="l">
              <a:buFont typeface="Arial" panose="020B0604020202020204" pitchFamily="34" charset="0"/>
              <a:buChar char="•"/>
            </a:pPr>
            <a:r>
              <a:rPr lang="en-US" b="0" i="0" dirty="0">
                <a:solidFill>
                  <a:srgbClr val="374151"/>
                </a:solidFill>
                <a:effectLst/>
                <a:latin typeface="Söhne"/>
              </a:rPr>
              <a:t>Platform as a Service (PaaS) in Azure offers a comprehensive set of services and tools that help developers build, deploy, and manage applications without needing to worry about the underlying infrastructure. Here are some common use cases for PaaS in Azure:</a:t>
            </a:r>
          </a:p>
          <a:p>
            <a:br>
              <a:rPr lang="en-US" b="0" i="0" dirty="0">
                <a:solidFill>
                  <a:srgbClr val="374151"/>
                </a:solidFill>
                <a:effectLst/>
                <a:latin typeface="Söhne"/>
              </a:rPr>
            </a:br>
            <a:endParaRPr lang="mr-IN" dirty="0"/>
          </a:p>
        </p:txBody>
      </p:sp>
      <p:sp>
        <p:nvSpPr>
          <p:cNvPr id="10" name="TextBox 9">
            <a:extLst>
              <a:ext uri="{FF2B5EF4-FFF2-40B4-BE49-F238E27FC236}">
                <a16:creationId xmlns:a16="http://schemas.microsoft.com/office/drawing/2014/main" id="{19D8C57E-E0E9-A326-1CF6-D8BEBF4ACF6E}"/>
              </a:ext>
            </a:extLst>
          </p:cNvPr>
          <p:cNvSpPr txBox="1"/>
          <p:nvPr/>
        </p:nvSpPr>
        <p:spPr>
          <a:xfrm>
            <a:off x="-82922" y="1902093"/>
            <a:ext cx="10134600" cy="1323439"/>
          </a:xfrm>
          <a:prstGeom prst="rect">
            <a:avLst/>
          </a:prstGeom>
          <a:noFill/>
        </p:spPr>
        <p:txBody>
          <a:bodyPr wrap="square">
            <a:spAutoFit/>
          </a:bodyPr>
          <a:lstStyle/>
          <a:p>
            <a:r>
              <a:rPr lang="en-US" b="1" i="0" dirty="0">
                <a:effectLst/>
                <a:latin typeface="Söhne"/>
              </a:rPr>
              <a:t>1) Web Application Hosting:</a:t>
            </a:r>
            <a:r>
              <a:rPr lang="en-US" b="0" i="0" dirty="0">
                <a:solidFill>
                  <a:srgbClr val="374151"/>
                </a:solidFill>
                <a:effectLst/>
                <a:latin typeface="Söhne"/>
              </a:rPr>
              <a:t> PaaS in Azure provides a simplified environment for hosting web applications. Developers can focus on writing code and building features while Azure takes care of the underlying infrastructure, such as servers, networking, and load balancing. Azure App Service is a popular PaaS offering for hosting web apps, APIs, and mobile backends.</a:t>
            </a:r>
            <a:endParaRPr lang="mr-IN" dirty="0"/>
          </a:p>
        </p:txBody>
      </p:sp>
      <p:sp>
        <p:nvSpPr>
          <p:cNvPr id="12" name="TextBox 11">
            <a:extLst>
              <a:ext uri="{FF2B5EF4-FFF2-40B4-BE49-F238E27FC236}">
                <a16:creationId xmlns:a16="http://schemas.microsoft.com/office/drawing/2014/main" id="{0FA2EF4B-239C-1AD2-FA8F-B4F7B88FD8BA}"/>
              </a:ext>
            </a:extLst>
          </p:cNvPr>
          <p:cNvSpPr txBox="1"/>
          <p:nvPr/>
        </p:nvSpPr>
        <p:spPr>
          <a:xfrm>
            <a:off x="-76200" y="3176727"/>
            <a:ext cx="10127878" cy="1015663"/>
          </a:xfrm>
          <a:prstGeom prst="rect">
            <a:avLst/>
          </a:prstGeom>
          <a:noFill/>
        </p:spPr>
        <p:txBody>
          <a:bodyPr wrap="square">
            <a:spAutoFit/>
          </a:bodyPr>
          <a:lstStyle/>
          <a:p>
            <a:r>
              <a:rPr lang="en-US" b="1" i="0" dirty="0">
                <a:effectLst/>
                <a:latin typeface="Söhne"/>
              </a:rPr>
              <a:t>2) Scalable APIs:</a:t>
            </a:r>
            <a:r>
              <a:rPr lang="en-US" b="0" i="0" dirty="0">
                <a:solidFill>
                  <a:srgbClr val="374151"/>
                </a:solidFill>
                <a:effectLst/>
                <a:latin typeface="Söhne"/>
              </a:rPr>
              <a:t> PaaS offerings like Azure API Management enable you to create, publish, and manage APIs at scale. You can easily secure, throttle, and monitor API traffic, making it a great choice for building API-driven applications.</a:t>
            </a:r>
            <a:endParaRPr lang="mr-IN" dirty="0"/>
          </a:p>
        </p:txBody>
      </p:sp>
      <p:sp>
        <p:nvSpPr>
          <p:cNvPr id="14" name="TextBox 13">
            <a:extLst>
              <a:ext uri="{FF2B5EF4-FFF2-40B4-BE49-F238E27FC236}">
                <a16:creationId xmlns:a16="http://schemas.microsoft.com/office/drawing/2014/main" id="{DE8A18B1-F32A-6B90-DF1D-E4E44C93EB9F}"/>
              </a:ext>
            </a:extLst>
          </p:cNvPr>
          <p:cNvSpPr txBox="1"/>
          <p:nvPr/>
        </p:nvSpPr>
        <p:spPr>
          <a:xfrm>
            <a:off x="-82922" y="4113202"/>
            <a:ext cx="10134599" cy="1323439"/>
          </a:xfrm>
          <a:prstGeom prst="rect">
            <a:avLst/>
          </a:prstGeom>
          <a:noFill/>
        </p:spPr>
        <p:txBody>
          <a:bodyPr wrap="square">
            <a:spAutoFit/>
          </a:bodyPr>
          <a:lstStyle/>
          <a:p>
            <a:r>
              <a:rPr lang="en-US" b="1" i="0" dirty="0">
                <a:effectLst/>
                <a:latin typeface="Söhne"/>
              </a:rPr>
              <a:t>3) Database Management:</a:t>
            </a:r>
            <a:r>
              <a:rPr lang="en-US" b="0" i="0" dirty="0">
                <a:solidFill>
                  <a:srgbClr val="374151"/>
                </a:solidFill>
                <a:effectLst/>
                <a:latin typeface="Söhne"/>
              </a:rPr>
              <a:t> Azure offers managed database services like Azure SQL Database and Azure Cosmos DB. These services handle tasks such as provisioning, patching, backups, and high availability. Developers can focus on designing and querying databases without worrying about infrastructure management.</a:t>
            </a:r>
            <a:endParaRPr lang="mr-IN" dirty="0"/>
          </a:p>
        </p:txBody>
      </p:sp>
    </p:spTree>
    <p:extLst>
      <p:ext uri="{BB962C8B-B14F-4D97-AF65-F5344CB8AC3E}">
        <p14:creationId xmlns:p14="http://schemas.microsoft.com/office/powerpoint/2010/main" val="16048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7473E-9FB4-7DE5-A414-54666541D4B1}"/>
              </a:ext>
            </a:extLst>
          </p:cNvPr>
          <p:cNvSpPr>
            <a:spLocks noGrp="1"/>
          </p:cNvSpPr>
          <p:nvPr>
            <p:ph type="title"/>
          </p:nvPr>
        </p:nvSpPr>
        <p:spPr/>
        <p:txBody>
          <a:bodyPr/>
          <a:lstStyle/>
          <a:p>
            <a:r>
              <a:rPr lang="en-US" dirty="0">
                <a:solidFill>
                  <a:srgbClr val="009999"/>
                </a:solidFill>
              </a:rPr>
              <a:t>Use cases for PaaS in Azure</a:t>
            </a:r>
            <a:endParaRPr lang="mr-IN" dirty="0"/>
          </a:p>
        </p:txBody>
      </p:sp>
      <p:sp>
        <p:nvSpPr>
          <p:cNvPr id="5" name="TextBox 4">
            <a:extLst>
              <a:ext uri="{FF2B5EF4-FFF2-40B4-BE49-F238E27FC236}">
                <a16:creationId xmlns:a16="http://schemas.microsoft.com/office/drawing/2014/main" id="{9FE5FFCE-D32B-BE0A-8301-34CA6EAB6286}"/>
              </a:ext>
            </a:extLst>
          </p:cNvPr>
          <p:cNvSpPr txBox="1"/>
          <p:nvPr/>
        </p:nvSpPr>
        <p:spPr>
          <a:xfrm>
            <a:off x="-76200" y="924719"/>
            <a:ext cx="10134600" cy="1015663"/>
          </a:xfrm>
          <a:prstGeom prst="rect">
            <a:avLst/>
          </a:prstGeom>
          <a:noFill/>
        </p:spPr>
        <p:txBody>
          <a:bodyPr wrap="square">
            <a:spAutoFit/>
          </a:bodyPr>
          <a:lstStyle/>
          <a:p>
            <a:r>
              <a:rPr lang="en-US" b="1" i="0" dirty="0">
                <a:effectLst/>
                <a:latin typeface="Söhne"/>
              </a:rPr>
              <a:t>4) IoT Applications:</a:t>
            </a:r>
            <a:r>
              <a:rPr lang="en-US" b="0" i="0" dirty="0">
                <a:solidFill>
                  <a:srgbClr val="374151"/>
                </a:solidFill>
                <a:effectLst/>
                <a:latin typeface="Söhne"/>
              </a:rPr>
              <a:t> PaaS services like Azure IoT Hub provide the necessary tools to build and manage IoT applications. You can collect, analyze, and act on data from IoT devices using this platform.</a:t>
            </a:r>
            <a:endParaRPr lang="mr-IN" dirty="0"/>
          </a:p>
        </p:txBody>
      </p:sp>
      <p:sp>
        <p:nvSpPr>
          <p:cNvPr id="7" name="TextBox 6">
            <a:extLst>
              <a:ext uri="{FF2B5EF4-FFF2-40B4-BE49-F238E27FC236}">
                <a16:creationId xmlns:a16="http://schemas.microsoft.com/office/drawing/2014/main" id="{C3D19339-DF2C-3635-2772-4EBDA82189A0}"/>
              </a:ext>
            </a:extLst>
          </p:cNvPr>
          <p:cNvSpPr txBox="1"/>
          <p:nvPr/>
        </p:nvSpPr>
        <p:spPr>
          <a:xfrm>
            <a:off x="-76200" y="1961485"/>
            <a:ext cx="10134600" cy="1015663"/>
          </a:xfrm>
          <a:prstGeom prst="rect">
            <a:avLst/>
          </a:prstGeom>
          <a:noFill/>
        </p:spPr>
        <p:txBody>
          <a:bodyPr wrap="square">
            <a:spAutoFit/>
          </a:bodyPr>
          <a:lstStyle/>
          <a:p>
            <a:r>
              <a:rPr lang="en-US" b="1" i="0" dirty="0">
                <a:effectLst/>
                <a:latin typeface="Söhne"/>
              </a:rPr>
              <a:t>5) Data Processing and Analytics:</a:t>
            </a:r>
            <a:r>
              <a:rPr lang="en-US" b="0" i="0" dirty="0">
                <a:solidFill>
                  <a:srgbClr val="374151"/>
                </a:solidFill>
                <a:effectLst/>
                <a:latin typeface="Söhne"/>
              </a:rPr>
              <a:t> Azure provides PaaS solutions for big data and analytics, such as Azure Databricks and Azure HDInsight. These services allow you to process and analyze large datasets using frameworks like Spark, Hadoop, and others.</a:t>
            </a:r>
            <a:endParaRPr lang="mr-IN" dirty="0"/>
          </a:p>
        </p:txBody>
      </p:sp>
      <p:sp>
        <p:nvSpPr>
          <p:cNvPr id="9" name="TextBox 8">
            <a:extLst>
              <a:ext uri="{FF2B5EF4-FFF2-40B4-BE49-F238E27FC236}">
                <a16:creationId xmlns:a16="http://schemas.microsoft.com/office/drawing/2014/main" id="{2DF72BD1-43EB-EDCB-6C78-B9A1DD03E8AC}"/>
              </a:ext>
            </a:extLst>
          </p:cNvPr>
          <p:cNvSpPr txBox="1"/>
          <p:nvPr/>
        </p:nvSpPr>
        <p:spPr>
          <a:xfrm>
            <a:off x="-76200" y="2996432"/>
            <a:ext cx="10134600" cy="1015663"/>
          </a:xfrm>
          <a:prstGeom prst="rect">
            <a:avLst/>
          </a:prstGeom>
          <a:noFill/>
        </p:spPr>
        <p:txBody>
          <a:bodyPr wrap="square">
            <a:spAutoFit/>
          </a:bodyPr>
          <a:lstStyle/>
          <a:p>
            <a:r>
              <a:rPr lang="en-US" b="1" i="0" dirty="0">
                <a:effectLst/>
                <a:latin typeface="Söhne"/>
              </a:rPr>
              <a:t>6) Machine Learning and AI:</a:t>
            </a:r>
            <a:r>
              <a:rPr lang="en-US" b="0" i="0" dirty="0">
                <a:solidFill>
                  <a:srgbClr val="374151"/>
                </a:solidFill>
                <a:effectLst/>
                <a:latin typeface="Söhne"/>
              </a:rPr>
              <a:t> With services like Azure Machine Learning, you can build, train, and deploy machine learning models without managing the underlying infrastructure. This is particularly useful for developers looking to integrate AI capabilities into their applications.</a:t>
            </a:r>
            <a:endParaRPr lang="mr-IN" dirty="0"/>
          </a:p>
        </p:txBody>
      </p:sp>
      <p:sp>
        <p:nvSpPr>
          <p:cNvPr id="11" name="TextBox 10">
            <a:extLst>
              <a:ext uri="{FF2B5EF4-FFF2-40B4-BE49-F238E27FC236}">
                <a16:creationId xmlns:a16="http://schemas.microsoft.com/office/drawing/2014/main" id="{00D91C78-9AA6-865B-15E4-DA4C4FFE1A30}"/>
              </a:ext>
            </a:extLst>
          </p:cNvPr>
          <p:cNvSpPr txBox="1"/>
          <p:nvPr/>
        </p:nvSpPr>
        <p:spPr>
          <a:xfrm>
            <a:off x="-76200" y="4041698"/>
            <a:ext cx="10134600" cy="1323439"/>
          </a:xfrm>
          <a:prstGeom prst="rect">
            <a:avLst/>
          </a:prstGeom>
          <a:noFill/>
        </p:spPr>
        <p:txBody>
          <a:bodyPr wrap="square">
            <a:spAutoFit/>
          </a:bodyPr>
          <a:lstStyle/>
          <a:p>
            <a:r>
              <a:rPr lang="en-US" b="1" i="0" dirty="0">
                <a:effectLst/>
                <a:latin typeface="Söhne"/>
              </a:rPr>
              <a:t>7) DevOps and Continuous Integration/Continuous Deployment (CI/CD):</a:t>
            </a:r>
            <a:r>
              <a:rPr lang="en-US" b="0" i="0" dirty="0">
                <a:solidFill>
                  <a:srgbClr val="374151"/>
                </a:solidFill>
                <a:effectLst/>
                <a:latin typeface="Söhne"/>
              </a:rPr>
              <a:t> Azure PaaS services offer seamless integration with CI/CD pipelines. Azure DevOps Services and Azure DevTest Labs enable you to automate the deployment and management of your applications, making it easier to maintain a consistent development and deployment workflow.</a:t>
            </a:r>
            <a:endParaRPr lang="mr-IN" dirty="0"/>
          </a:p>
        </p:txBody>
      </p:sp>
    </p:spTree>
    <p:extLst>
      <p:ext uri="{BB962C8B-B14F-4D97-AF65-F5344CB8AC3E}">
        <p14:creationId xmlns:p14="http://schemas.microsoft.com/office/powerpoint/2010/main" val="126482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9A8B-856D-0DD0-F1D4-03ABF543C2E4}"/>
              </a:ext>
            </a:extLst>
          </p:cNvPr>
          <p:cNvSpPr>
            <a:spLocks noGrp="1"/>
          </p:cNvSpPr>
          <p:nvPr>
            <p:ph type="title"/>
          </p:nvPr>
        </p:nvSpPr>
        <p:spPr/>
        <p:txBody>
          <a:bodyPr/>
          <a:lstStyle/>
          <a:p>
            <a:r>
              <a:rPr lang="en-US" dirty="0">
                <a:solidFill>
                  <a:srgbClr val="009999"/>
                </a:solidFill>
              </a:rPr>
              <a:t>Use cases for PaaS in Azure</a:t>
            </a:r>
            <a:endParaRPr lang="mr-IN" dirty="0"/>
          </a:p>
        </p:txBody>
      </p:sp>
      <p:sp>
        <p:nvSpPr>
          <p:cNvPr id="5" name="TextBox 4">
            <a:extLst>
              <a:ext uri="{FF2B5EF4-FFF2-40B4-BE49-F238E27FC236}">
                <a16:creationId xmlns:a16="http://schemas.microsoft.com/office/drawing/2014/main" id="{324DA0FC-BAB8-B42E-6F57-968D25EA571E}"/>
              </a:ext>
            </a:extLst>
          </p:cNvPr>
          <p:cNvSpPr txBox="1"/>
          <p:nvPr/>
        </p:nvSpPr>
        <p:spPr>
          <a:xfrm>
            <a:off x="-76200" y="924719"/>
            <a:ext cx="10058400" cy="1015663"/>
          </a:xfrm>
          <a:prstGeom prst="rect">
            <a:avLst/>
          </a:prstGeom>
          <a:noFill/>
        </p:spPr>
        <p:txBody>
          <a:bodyPr wrap="square">
            <a:spAutoFit/>
          </a:bodyPr>
          <a:lstStyle/>
          <a:p>
            <a:r>
              <a:rPr lang="en-US" b="1" i="0" dirty="0">
                <a:effectLst/>
                <a:latin typeface="Söhne"/>
              </a:rPr>
              <a:t>8) Content Management and Collaboration:</a:t>
            </a:r>
            <a:r>
              <a:rPr lang="en-US" b="0" i="0" dirty="0">
                <a:solidFill>
                  <a:srgbClr val="374151"/>
                </a:solidFill>
                <a:effectLst/>
                <a:latin typeface="Söhne"/>
              </a:rPr>
              <a:t> PaaS services like SharePoint Online and Microsoft 365 provide collaboration and content management capabilities without the need for complex infrastructure management.</a:t>
            </a:r>
            <a:endParaRPr lang="mr-IN" dirty="0"/>
          </a:p>
        </p:txBody>
      </p:sp>
      <p:sp>
        <p:nvSpPr>
          <p:cNvPr id="7" name="TextBox 6">
            <a:extLst>
              <a:ext uri="{FF2B5EF4-FFF2-40B4-BE49-F238E27FC236}">
                <a16:creationId xmlns:a16="http://schemas.microsoft.com/office/drawing/2014/main" id="{2DE3B413-7C72-6EA4-E37C-8BD8201B1E72}"/>
              </a:ext>
            </a:extLst>
          </p:cNvPr>
          <p:cNvSpPr txBox="1"/>
          <p:nvPr/>
        </p:nvSpPr>
        <p:spPr>
          <a:xfrm>
            <a:off x="-76200" y="1908529"/>
            <a:ext cx="10058400" cy="1015663"/>
          </a:xfrm>
          <a:prstGeom prst="rect">
            <a:avLst/>
          </a:prstGeom>
          <a:noFill/>
        </p:spPr>
        <p:txBody>
          <a:bodyPr wrap="square">
            <a:spAutoFit/>
          </a:bodyPr>
          <a:lstStyle/>
          <a:p>
            <a:r>
              <a:rPr lang="en-US" b="1" i="0" dirty="0">
                <a:effectLst/>
                <a:latin typeface="Söhne"/>
              </a:rPr>
              <a:t>9) Serverless Computing:</a:t>
            </a:r>
            <a:r>
              <a:rPr lang="en-US" b="0" i="0" dirty="0">
                <a:solidFill>
                  <a:srgbClr val="374151"/>
                </a:solidFill>
                <a:effectLst/>
                <a:latin typeface="Söhne"/>
              </a:rPr>
              <a:t> Azure Functions and Azure Logic Apps allow you to build serverless applications that automatically scale based on demand. These services are ideal for event-driven applications and workflows.</a:t>
            </a:r>
            <a:endParaRPr lang="mr-IN" dirty="0"/>
          </a:p>
        </p:txBody>
      </p:sp>
      <p:sp>
        <p:nvSpPr>
          <p:cNvPr id="9" name="TextBox 8">
            <a:extLst>
              <a:ext uri="{FF2B5EF4-FFF2-40B4-BE49-F238E27FC236}">
                <a16:creationId xmlns:a16="http://schemas.microsoft.com/office/drawing/2014/main" id="{9BB149D4-A0B0-ED5F-E1E1-589B05E2A11A}"/>
              </a:ext>
            </a:extLst>
          </p:cNvPr>
          <p:cNvSpPr txBox="1"/>
          <p:nvPr/>
        </p:nvSpPr>
        <p:spPr>
          <a:xfrm>
            <a:off x="-89647" y="3085757"/>
            <a:ext cx="10134600" cy="1015663"/>
          </a:xfrm>
          <a:prstGeom prst="rect">
            <a:avLst/>
          </a:prstGeom>
          <a:noFill/>
        </p:spPr>
        <p:txBody>
          <a:bodyPr wrap="square">
            <a:spAutoFit/>
          </a:bodyPr>
          <a:lstStyle/>
          <a:p>
            <a:r>
              <a:rPr lang="en-US" b="1" i="0" dirty="0">
                <a:effectLst/>
                <a:latin typeface="Söhne"/>
              </a:rPr>
              <a:t>10) Mobile App Backend:</a:t>
            </a:r>
            <a:r>
              <a:rPr lang="en-US" b="0" i="0" dirty="0">
                <a:solidFill>
                  <a:srgbClr val="374151"/>
                </a:solidFill>
                <a:effectLst/>
                <a:latin typeface="Söhne"/>
              </a:rPr>
              <a:t> Azure Mobile Apps (formerly known as Azure Mobile Services) offer backend services for mobile applications, including authentication, data storage, and push notifications.</a:t>
            </a:r>
            <a:endParaRPr lang="mr-IN" dirty="0"/>
          </a:p>
        </p:txBody>
      </p:sp>
      <p:sp>
        <p:nvSpPr>
          <p:cNvPr id="11" name="TextBox 10">
            <a:extLst>
              <a:ext uri="{FF2B5EF4-FFF2-40B4-BE49-F238E27FC236}">
                <a16:creationId xmlns:a16="http://schemas.microsoft.com/office/drawing/2014/main" id="{367E0249-D533-4923-4B4F-E4BDE2149EE6}"/>
              </a:ext>
            </a:extLst>
          </p:cNvPr>
          <p:cNvSpPr txBox="1"/>
          <p:nvPr/>
        </p:nvSpPr>
        <p:spPr>
          <a:xfrm>
            <a:off x="-76200" y="4277519"/>
            <a:ext cx="10134600" cy="707886"/>
          </a:xfrm>
          <a:prstGeom prst="rect">
            <a:avLst/>
          </a:prstGeom>
          <a:noFill/>
        </p:spPr>
        <p:txBody>
          <a:bodyPr wrap="square">
            <a:spAutoFit/>
          </a:bodyPr>
          <a:lstStyle/>
          <a:p>
            <a:r>
              <a:rPr lang="en-US" b="1" i="0" dirty="0">
                <a:effectLst/>
                <a:latin typeface="Söhne"/>
              </a:rPr>
              <a:t>11 ) API Integration:</a:t>
            </a:r>
            <a:r>
              <a:rPr lang="en-US" b="0" i="0" dirty="0">
                <a:solidFill>
                  <a:srgbClr val="374151"/>
                </a:solidFill>
                <a:effectLst/>
                <a:latin typeface="Söhne"/>
              </a:rPr>
              <a:t> Azure Logic Apps and Azure API Management enable you to integrate different services and systems, streamlining business processes and data flow.</a:t>
            </a:r>
            <a:endParaRPr lang="mr-IN" dirty="0"/>
          </a:p>
        </p:txBody>
      </p:sp>
    </p:spTree>
    <p:extLst>
      <p:ext uri="{BB962C8B-B14F-4D97-AF65-F5344CB8AC3E}">
        <p14:creationId xmlns:p14="http://schemas.microsoft.com/office/powerpoint/2010/main" val="2170421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392F6-9FF0-EEB7-3D02-F63D36A2E314}"/>
              </a:ext>
            </a:extLst>
          </p:cNvPr>
          <p:cNvSpPr>
            <a:spLocks noGrp="1"/>
          </p:cNvSpPr>
          <p:nvPr>
            <p:ph type="title"/>
          </p:nvPr>
        </p:nvSpPr>
        <p:spPr/>
        <p:txBody>
          <a:bodyPr/>
          <a:lstStyle/>
          <a:p>
            <a:r>
              <a:rPr lang="en-US" dirty="0">
                <a:solidFill>
                  <a:srgbClr val="009999"/>
                </a:solidFill>
              </a:rPr>
              <a:t>Benefits of Azure PaaS</a:t>
            </a:r>
            <a:endParaRPr lang="mr-IN" dirty="0"/>
          </a:p>
        </p:txBody>
      </p:sp>
      <p:sp>
        <p:nvSpPr>
          <p:cNvPr id="8" name="TextBox 7">
            <a:extLst>
              <a:ext uri="{FF2B5EF4-FFF2-40B4-BE49-F238E27FC236}">
                <a16:creationId xmlns:a16="http://schemas.microsoft.com/office/drawing/2014/main" id="{3ECF610D-068C-F797-F9ED-2F80E4F821E3}"/>
              </a:ext>
            </a:extLst>
          </p:cNvPr>
          <p:cNvSpPr txBox="1"/>
          <p:nvPr/>
        </p:nvSpPr>
        <p:spPr>
          <a:xfrm>
            <a:off x="-76200" y="924719"/>
            <a:ext cx="10134600" cy="1015663"/>
          </a:xfrm>
          <a:prstGeom prst="rect">
            <a:avLst/>
          </a:prstGeom>
          <a:noFill/>
        </p:spPr>
        <p:txBody>
          <a:bodyPr wrap="square">
            <a:spAutoFit/>
          </a:bodyPr>
          <a:lstStyle/>
          <a:p>
            <a:pPr marL="342900" indent="-342900">
              <a:buFont typeface="Arial" panose="020B0604020202020204" pitchFamily="34" charset="0"/>
              <a:buChar char="•"/>
            </a:pPr>
            <a:r>
              <a:rPr lang="en-US" b="0" i="0" dirty="0">
                <a:solidFill>
                  <a:srgbClr val="374151"/>
                </a:solidFill>
                <a:effectLst/>
                <a:latin typeface="Söhne"/>
              </a:rPr>
              <a:t>Azure Platform as a Service (PaaS) offers several benefits that make it a popular choice for developing, deploying, and managing applications. Here are some key advantages of using Azure PaaS:</a:t>
            </a:r>
            <a:endParaRPr lang="mr-IN" dirty="0"/>
          </a:p>
        </p:txBody>
      </p:sp>
      <p:sp>
        <p:nvSpPr>
          <p:cNvPr id="11" name="TextBox 10">
            <a:extLst>
              <a:ext uri="{FF2B5EF4-FFF2-40B4-BE49-F238E27FC236}">
                <a16:creationId xmlns:a16="http://schemas.microsoft.com/office/drawing/2014/main" id="{147DF890-2044-886A-32C0-0BF3467D7426}"/>
              </a:ext>
            </a:extLst>
          </p:cNvPr>
          <p:cNvSpPr txBox="1"/>
          <p:nvPr/>
        </p:nvSpPr>
        <p:spPr>
          <a:xfrm>
            <a:off x="-76200" y="2130590"/>
            <a:ext cx="1005840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1) </a:t>
            </a:r>
            <a:r>
              <a:rPr lang="en-US" sz="2000" b="1" kern="100" dirty="0">
                <a:effectLst/>
                <a:latin typeface="Calibri" panose="020F0502020204030204" pitchFamily="34" charset="0"/>
                <a:ea typeface="Calibri" panose="020F0502020204030204" pitchFamily="34" charset="0"/>
                <a:cs typeface="Mangal" panose="02040503050203030202" pitchFamily="18" charset="0"/>
              </a:rPr>
              <a:t>Simplified Development: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abstracts away much of the underlying infrastructure management, allowing developers to focus primarily on writing code and building applications. This reduces the need to manage servers, operating systems, and networking components.</a:t>
            </a:r>
          </a:p>
        </p:txBody>
      </p:sp>
      <p:sp>
        <p:nvSpPr>
          <p:cNvPr id="13" name="TextBox 12">
            <a:extLst>
              <a:ext uri="{FF2B5EF4-FFF2-40B4-BE49-F238E27FC236}">
                <a16:creationId xmlns:a16="http://schemas.microsoft.com/office/drawing/2014/main" id="{38615169-C0C9-B0A1-C7AB-5A947459B4C2}"/>
              </a:ext>
            </a:extLst>
          </p:cNvPr>
          <p:cNvSpPr txBox="1"/>
          <p:nvPr/>
        </p:nvSpPr>
        <p:spPr>
          <a:xfrm>
            <a:off x="-76200" y="3396392"/>
            <a:ext cx="10134600" cy="1394997"/>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2) </a:t>
            </a:r>
            <a:r>
              <a:rPr lang="en-US" sz="2000" b="1" kern="100" dirty="0">
                <a:effectLst/>
                <a:latin typeface="Calibri" panose="020F0502020204030204" pitchFamily="34" charset="0"/>
                <a:ea typeface="Calibri" panose="020F0502020204030204" pitchFamily="34" charset="0"/>
                <a:cs typeface="Mangal" panose="02040503050203030202" pitchFamily="18" charset="0"/>
              </a:rPr>
              <a:t>Scalability: </a:t>
            </a:r>
            <a:r>
              <a:rPr lang="en-US" sz="2000" kern="100" dirty="0">
                <a:effectLst/>
                <a:latin typeface="Calibri" panose="020F0502020204030204" pitchFamily="34" charset="0"/>
                <a:ea typeface="Calibri" panose="020F0502020204030204" pitchFamily="34" charset="0"/>
                <a:cs typeface="Mangal" panose="02040503050203030202" pitchFamily="18" charset="0"/>
              </a:rPr>
              <a:t>PaaS solutions in Azure automatically scale based on demand. This means that as your application experiences increased traffic, the platform can automatically allocate more resources to ensure optimal performance. This elasticity helps prevent over-provisioning or under-provisioning of resources.</a:t>
            </a:r>
          </a:p>
        </p:txBody>
      </p:sp>
    </p:spTree>
    <p:extLst>
      <p:ext uri="{BB962C8B-B14F-4D97-AF65-F5344CB8AC3E}">
        <p14:creationId xmlns:p14="http://schemas.microsoft.com/office/powerpoint/2010/main" val="2678872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B90C2-1842-9E76-44B2-43FA82093ACD}"/>
              </a:ext>
            </a:extLst>
          </p:cNvPr>
          <p:cNvSpPr>
            <a:spLocks noGrp="1"/>
          </p:cNvSpPr>
          <p:nvPr>
            <p:ph type="title"/>
          </p:nvPr>
        </p:nvSpPr>
        <p:spPr/>
        <p:txBody>
          <a:bodyPr/>
          <a:lstStyle/>
          <a:p>
            <a:r>
              <a:rPr lang="en-US" dirty="0">
                <a:solidFill>
                  <a:srgbClr val="009999"/>
                </a:solidFill>
              </a:rPr>
              <a:t>Benefits of Azure PaaS</a:t>
            </a:r>
            <a:endParaRPr lang="mr-IN" dirty="0"/>
          </a:p>
        </p:txBody>
      </p:sp>
      <p:sp>
        <p:nvSpPr>
          <p:cNvPr id="7" name="TextBox 6">
            <a:extLst>
              <a:ext uri="{FF2B5EF4-FFF2-40B4-BE49-F238E27FC236}">
                <a16:creationId xmlns:a16="http://schemas.microsoft.com/office/drawing/2014/main" id="{70866B92-0EB8-CB74-9E0C-E9DBE7AFCA06}"/>
              </a:ext>
            </a:extLst>
          </p:cNvPr>
          <p:cNvSpPr txBox="1"/>
          <p:nvPr/>
        </p:nvSpPr>
        <p:spPr>
          <a:xfrm>
            <a:off x="-76200" y="924719"/>
            <a:ext cx="1013460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3) </a:t>
            </a:r>
            <a:r>
              <a:rPr lang="en-US" sz="2000" b="1" kern="100" dirty="0">
                <a:effectLst/>
                <a:latin typeface="Calibri" panose="020F0502020204030204" pitchFamily="34" charset="0"/>
                <a:ea typeface="Calibri" panose="020F0502020204030204" pitchFamily="34" charset="0"/>
                <a:cs typeface="Mangal" panose="02040503050203030202" pitchFamily="18" charset="0"/>
              </a:rPr>
              <a:t>Cost-Efficiency:</a:t>
            </a:r>
            <a:r>
              <a:rPr lang="en-US" sz="2000" kern="100" dirty="0">
                <a:effectLst/>
                <a:latin typeface="Calibri" panose="020F0502020204030204" pitchFamily="34" charset="0"/>
                <a:ea typeface="Calibri" panose="020F0502020204030204" pitchFamily="34" charset="0"/>
                <a:cs typeface="Mangal" panose="02040503050203030202" pitchFamily="18" charset="0"/>
              </a:rPr>
              <a:t> With PaaS, you only pay for the resources you use. This consumption-based pricing model can lead to cost savings, as you don't have to invest in provisioning and maintaining hardware and infrastructure that might remain underutilized.</a:t>
            </a:r>
          </a:p>
        </p:txBody>
      </p:sp>
      <p:sp>
        <p:nvSpPr>
          <p:cNvPr id="9" name="TextBox 8">
            <a:extLst>
              <a:ext uri="{FF2B5EF4-FFF2-40B4-BE49-F238E27FC236}">
                <a16:creationId xmlns:a16="http://schemas.microsoft.com/office/drawing/2014/main" id="{46D4FCC1-8934-E6DD-9A65-20EBC9151A3F}"/>
              </a:ext>
            </a:extLst>
          </p:cNvPr>
          <p:cNvSpPr txBox="1"/>
          <p:nvPr/>
        </p:nvSpPr>
        <p:spPr>
          <a:xfrm>
            <a:off x="-76200" y="1990395"/>
            <a:ext cx="1013460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4) </a:t>
            </a:r>
            <a:r>
              <a:rPr lang="en-US" sz="2000" b="1" kern="100" dirty="0">
                <a:effectLst/>
                <a:latin typeface="Calibri" panose="020F0502020204030204" pitchFamily="34" charset="0"/>
                <a:ea typeface="Calibri" panose="020F0502020204030204" pitchFamily="34" charset="0"/>
                <a:cs typeface="Mangal" panose="02040503050203030202" pitchFamily="18" charset="0"/>
              </a:rPr>
              <a:t>Faster Time to Market: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provides pre-configured environments for development, testing, and deployment. This reduces the setup time required for infrastructure and allows developers to get their applications up and running faster.</a:t>
            </a:r>
          </a:p>
        </p:txBody>
      </p:sp>
      <p:sp>
        <p:nvSpPr>
          <p:cNvPr id="11" name="TextBox 10">
            <a:extLst>
              <a:ext uri="{FF2B5EF4-FFF2-40B4-BE49-F238E27FC236}">
                <a16:creationId xmlns:a16="http://schemas.microsoft.com/office/drawing/2014/main" id="{4564E593-A2C3-3274-F230-1F5D5A1355DA}"/>
              </a:ext>
            </a:extLst>
          </p:cNvPr>
          <p:cNvSpPr txBox="1"/>
          <p:nvPr/>
        </p:nvSpPr>
        <p:spPr>
          <a:xfrm>
            <a:off x="-71716" y="3056071"/>
            <a:ext cx="10130116"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5) </a:t>
            </a:r>
            <a:r>
              <a:rPr lang="en-US" sz="2000" b="1" kern="100" dirty="0">
                <a:effectLst/>
                <a:latin typeface="Calibri" panose="020F0502020204030204" pitchFamily="34" charset="0"/>
                <a:ea typeface="Calibri" panose="020F0502020204030204" pitchFamily="34" charset="0"/>
                <a:cs typeface="Mangal" panose="02040503050203030202" pitchFamily="18" charset="0"/>
              </a:rPr>
              <a:t>Automatic Updates and Patch Management: </a:t>
            </a:r>
            <a:r>
              <a:rPr lang="en-US" sz="2000" kern="100" dirty="0">
                <a:effectLst/>
                <a:latin typeface="Calibri" panose="020F0502020204030204" pitchFamily="34" charset="0"/>
                <a:ea typeface="Calibri" panose="020F0502020204030204" pitchFamily="34" charset="0"/>
                <a:cs typeface="Mangal" panose="02040503050203030202" pitchFamily="18" charset="0"/>
              </a:rPr>
              <a:t>Microsoft takes care of updates, patches, and security fixes for the underlying infrastructure and services. This ensures that your applications are running on the latest, most secure software without requiring your constant intervention.</a:t>
            </a:r>
          </a:p>
        </p:txBody>
      </p:sp>
      <p:sp>
        <p:nvSpPr>
          <p:cNvPr id="13" name="TextBox 12">
            <a:extLst>
              <a:ext uri="{FF2B5EF4-FFF2-40B4-BE49-F238E27FC236}">
                <a16:creationId xmlns:a16="http://schemas.microsoft.com/office/drawing/2014/main" id="{B3E7DC50-20EB-A451-8190-A104E9D3842E}"/>
              </a:ext>
            </a:extLst>
          </p:cNvPr>
          <p:cNvSpPr txBox="1"/>
          <p:nvPr/>
        </p:nvSpPr>
        <p:spPr>
          <a:xfrm>
            <a:off x="-76200" y="4121747"/>
            <a:ext cx="10139084" cy="1394997"/>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6) </a:t>
            </a:r>
            <a:r>
              <a:rPr lang="en-US" sz="2000" b="1" kern="100" dirty="0">
                <a:effectLst/>
                <a:latin typeface="Calibri" panose="020F0502020204030204" pitchFamily="34" charset="0"/>
                <a:ea typeface="Calibri" panose="020F0502020204030204" pitchFamily="34" charset="0"/>
                <a:cs typeface="Mangal" panose="02040503050203030202" pitchFamily="18" charset="0"/>
              </a:rPr>
              <a:t>Built-in Services: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offers a variety of built-in services, such as databases, storage, identity management, caching, messaging, and more. These services can be easily integrated into your applications, saving you the effort of building and maintaining these services from scratch.</a:t>
            </a:r>
          </a:p>
        </p:txBody>
      </p:sp>
    </p:spTree>
    <p:extLst>
      <p:ext uri="{BB962C8B-B14F-4D97-AF65-F5344CB8AC3E}">
        <p14:creationId xmlns:p14="http://schemas.microsoft.com/office/powerpoint/2010/main" val="105899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1350" dirty="0"/>
              <a:t>What is </a:t>
            </a:r>
            <a:r>
              <a:rPr lang="en-US" sz="1350" i="0" dirty="0">
                <a:solidFill>
                  <a:srgbClr val="374151"/>
                </a:solidFill>
                <a:effectLst/>
                <a:latin typeface="Söhne"/>
              </a:rPr>
              <a:t>Microsoft Azure Infrastructure Solution</a:t>
            </a:r>
            <a:r>
              <a:rPr lang="en-US" sz="1350" dirty="0"/>
              <a:t>? </a:t>
            </a:r>
            <a:br>
              <a:rPr lang="en-US" sz="1350" dirty="0"/>
            </a:br>
            <a:r>
              <a:rPr lang="en-US" sz="1350" dirty="0"/>
              <a:t> Introduction to Microsoft Azure</a:t>
            </a:r>
            <a:br>
              <a:rPr lang="en-US" dirty="0"/>
            </a:br>
            <a:br>
              <a:rPr lang="en-US" dirty="0"/>
            </a:br>
            <a:r>
              <a:rPr lang="en-US" sz="1400" b="0" dirty="0">
                <a:solidFill>
                  <a:srgbClr val="374151"/>
                </a:solidFill>
                <a:latin typeface="Söhne"/>
              </a:rPr>
              <a:t>1) What is Microsoft Azure?</a:t>
            </a:r>
            <a:br>
              <a:rPr lang="en-US" sz="1400" b="0" dirty="0">
                <a:solidFill>
                  <a:srgbClr val="374151"/>
                </a:solidFill>
                <a:latin typeface="Söhne"/>
              </a:rPr>
            </a:br>
            <a:br>
              <a:rPr lang="en-US" sz="1400" b="0" dirty="0">
                <a:solidFill>
                  <a:srgbClr val="374151"/>
                </a:solidFill>
                <a:latin typeface="Söhne"/>
              </a:rPr>
            </a:br>
            <a:r>
              <a:rPr lang="en-US" sz="1400" b="0" i="0" dirty="0">
                <a:solidFill>
                  <a:srgbClr val="202124"/>
                </a:solidFill>
                <a:effectLst/>
                <a:latin typeface="Google Sans"/>
              </a:rPr>
              <a:t>Azure is </a:t>
            </a:r>
            <a:r>
              <a:rPr lang="en-US" sz="1400" b="0" i="0" dirty="0">
                <a:solidFill>
                  <a:srgbClr val="040C28"/>
                </a:solidFill>
                <a:effectLst/>
                <a:latin typeface="Google Sans"/>
              </a:rPr>
              <a:t>Microsoft's public cloud platform</a:t>
            </a:r>
            <a:r>
              <a:rPr lang="en-US" sz="1400" b="0" i="0" dirty="0">
                <a:solidFill>
                  <a:srgbClr val="202124"/>
                </a:solidFill>
                <a:effectLst/>
                <a:latin typeface="Google Sans"/>
              </a:rPr>
              <a:t>. Azure offers a large collection of services, which includes platform as a service (PaaS), infrastructure as a service (IaaS), and managed database service capabilities.</a:t>
            </a:r>
            <a:br>
              <a:rPr lang="en-US" sz="1400" b="0" i="0" dirty="0">
                <a:solidFill>
                  <a:srgbClr val="202124"/>
                </a:solidFill>
                <a:effectLst/>
                <a:latin typeface="Google Sans"/>
              </a:rPr>
            </a:br>
            <a:br>
              <a:rPr lang="en-US" sz="1400" b="0" i="0" dirty="0">
                <a:solidFill>
                  <a:srgbClr val="202124"/>
                </a:solidFill>
                <a:effectLst/>
                <a:latin typeface="Google Sans"/>
              </a:rPr>
            </a:br>
            <a:r>
              <a:rPr lang="en-US" sz="1400" b="0" dirty="0">
                <a:solidFill>
                  <a:srgbClr val="202124"/>
                </a:solidFill>
                <a:latin typeface="Google Sans"/>
              </a:rPr>
              <a:t>2) </a:t>
            </a:r>
            <a:r>
              <a:rPr lang="en-US" sz="1400" b="0" i="0" dirty="0">
                <a:solidFill>
                  <a:srgbClr val="374151"/>
                </a:solidFill>
                <a:effectLst/>
                <a:latin typeface="Söhne"/>
              </a:rPr>
              <a:t>Cloud computing overview?</a:t>
            </a:r>
            <a:br>
              <a:rPr lang="en-US" sz="1400" b="0" i="0" dirty="0">
                <a:solidFill>
                  <a:srgbClr val="374151"/>
                </a:solidFill>
                <a:effectLst/>
                <a:latin typeface="Söhne"/>
              </a:rPr>
            </a:br>
            <a:br>
              <a:rPr lang="en-US" sz="1400" b="0" dirty="0">
                <a:solidFill>
                  <a:srgbClr val="202124"/>
                </a:solidFill>
                <a:latin typeface="Google Sans"/>
              </a:rPr>
            </a:br>
            <a:r>
              <a:rPr lang="en-US" sz="1400" b="0" i="0" dirty="0">
                <a:solidFill>
                  <a:srgbClr val="202124"/>
                </a:solidFill>
                <a:effectLst/>
                <a:latin typeface="Google Sans"/>
              </a:rPr>
              <a:t>Simply put, cloud computing is the delivery of computing services—including servers, storage, databases, networking, software, analytics, and intelligence—over the Internet (“the cloud”) to offer faster innovation, flexible resources, and economies of scale.</a:t>
            </a:r>
            <a:br>
              <a:rPr lang="en-US" sz="1400" b="0" i="0" dirty="0">
                <a:solidFill>
                  <a:srgbClr val="202124"/>
                </a:solidFill>
                <a:effectLst/>
                <a:latin typeface="Google Sans"/>
              </a:rPr>
            </a:br>
            <a:br>
              <a:rPr lang="en-US" sz="1400" b="0" i="0" dirty="0">
                <a:solidFill>
                  <a:srgbClr val="202124"/>
                </a:solidFill>
                <a:effectLst/>
                <a:latin typeface="Google Sans"/>
              </a:rPr>
            </a:br>
            <a:r>
              <a:rPr lang="en-US" sz="1400" b="0" i="0" dirty="0">
                <a:solidFill>
                  <a:srgbClr val="202124"/>
                </a:solidFill>
                <a:effectLst/>
                <a:latin typeface="Google Sans"/>
              </a:rPr>
              <a:t>3) </a:t>
            </a:r>
            <a:r>
              <a:rPr lang="en-US" sz="1400" b="0" i="0" dirty="0">
                <a:solidFill>
                  <a:srgbClr val="374151"/>
                </a:solidFill>
                <a:effectLst/>
                <a:latin typeface="Söhne"/>
              </a:rPr>
              <a:t>Benefits of using Azure for infrastructure solutions</a:t>
            </a:r>
            <a:br>
              <a:rPr lang="en-US" sz="1400" b="0" i="0" dirty="0">
                <a:solidFill>
                  <a:srgbClr val="374151"/>
                </a:solidFill>
                <a:effectLst/>
                <a:latin typeface="Söhne"/>
              </a:rPr>
            </a:br>
            <a:br>
              <a:rPr lang="en-US" sz="1400" b="0" i="0" dirty="0">
                <a:solidFill>
                  <a:srgbClr val="374151"/>
                </a:solidFill>
                <a:effectLst/>
                <a:latin typeface="Söhne"/>
              </a:rPr>
            </a:br>
            <a:r>
              <a:rPr lang="en-US" sz="1400" b="0" i="0" dirty="0">
                <a:solidFill>
                  <a:srgbClr val="202124"/>
                </a:solidFill>
                <a:effectLst/>
                <a:latin typeface="Google Sans"/>
              </a:rPr>
              <a:t>Data Security.</a:t>
            </a:r>
            <a:br>
              <a:rPr lang="en-US" sz="1400" b="0" i="0" dirty="0">
                <a:solidFill>
                  <a:srgbClr val="202124"/>
                </a:solidFill>
                <a:effectLst/>
                <a:latin typeface="Google Sans"/>
              </a:rPr>
            </a:br>
            <a:r>
              <a:rPr lang="en-US" sz="1400" b="0" i="0" dirty="0">
                <a:solidFill>
                  <a:srgbClr val="202124"/>
                </a:solidFill>
                <a:effectLst/>
                <a:latin typeface="Google Sans"/>
              </a:rPr>
              <a:t>Cloud Security Centre.</a:t>
            </a:r>
            <a:br>
              <a:rPr lang="en-US" sz="1400" b="0" i="0" dirty="0">
                <a:solidFill>
                  <a:srgbClr val="202124"/>
                </a:solidFill>
                <a:effectLst/>
                <a:latin typeface="Google Sans"/>
              </a:rPr>
            </a:br>
            <a:r>
              <a:rPr lang="en-US" sz="1400" b="0" i="0" dirty="0">
                <a:solidFill>
                  <a:srgbClr val="202124"/>
                </a:solidFill>
                <a:effectLst/>
                <a:latin typeface="Google Sans"/>
              </a:rPr>
              <a:t>Integrated Delivery Pipeline.</a:t>
            </a:r>
            <a:br>
              <a:rPr lang="en-US" sz="1400" b="0" i="0" dirty="0">
                <a:solidFill>
                  <a:srgbClr val="202124"/>
                </a:solidFill>
                <a:effectLst/>
                <a:latin typeface="Google Sans"/>
              </a:rPr>
            </a:br>
            <a:r>
              <a:rPr lang="en-US" sz="1400" b="0" i="0" dirty="0">
                <a:solidFill>
                  <a:srgbClr val="202124"/>
                </a:solidFill>
                <a:effectLst/>
                <a:latin typeface="Google Sans"/>
              </a:rPr>
              <a:t>Scalability.</a:t>
            </a:r>
            <a:br>
              <a:rPr lang="en-US" sz="1400" b="0" i="0" dirty="0">
                <a:solidFill>
                  <a:srgbClr val="202124"/>
                </a:solidFill>
                <a:effectLst/>
                <a:latin typeface="Google Sans"/>
              </a:rPr>
            </a:br>
            <a:r>
              <a:rPr lang="en-US" sz="1400" b="0" i="0" dirty="0">
                <a:solidFill>
                  <a:srgbClr val="202124"/>
                </a:solidFill>
                <a:effectLst/>
                <a:latin typeface="Google Sans"/>
              </a:rPr>
              <a:t>Analytics Solution.</a:t>
            </a:r>
            <a:br>
              <a:rPr lang="en-US" sz="1400" b="0" i="0" dirty="0">
                <a:solidFill>
                  <a:srgbClr val="202124"/>
                </a:solidFill>
                <a:effectLst/>
                <a:latin typeface="Google Sans"/>
              </a:rPr>
            </a:br>
            <a:r>
              <a:rPr lang="en-US" sz="1400" b="0" i="0" dirty="0">
                <a:solidFill>
                  <a:srgbClr val="202124"/>
                </a:solidFill>
                <a:effectLst/>
                <a:latin typeface="Google Sans"/>
              </a:rPr>
              <a:t>Disaster Recovery.</a:t>
            </a:r>
            <a:br>
              <a:rPr lang="en-US" sz="1400" b="0" i="0" dirty="0">
                <a:solidFill>
                  <a:srgbClr val="202124"/>
                </a:solidFill>
                <a:effectLst/>
                <a:latin typeface="Google Sans"/>
              </a:rPr>
            </a:br>
            <a:br>
              <a:rPr lang="en-US" sz="1500" b="0" dirty="0">
                <a:solidFill>
                  <a:srgbClr val="374151"/>
                </a:solidFill>
                <a:latin typeface="Söhne"/>
              </a:rPr>
            </a:br>
            <a:endParaRPr lang="en-US" sz="1500" b="0" dirty="0">
              <a:solidFill>
                <a:srgbClr val="374151"/>
              </a:solidFill>
              <a:latin typeface="Söhne"/>
            </a:endParaRPr>
          </a:p>
        </p:txBody>
      </p:sp>
    </p:spTree>
    <p:extLst>
      <p:ext uri="{BB962C8B-B14F-4D97-AF65-F5344CB8AC3E}">
        <p14:creationId xmlns:p14="http://schemas.microsoft.com/office/powerpoint/2010/main" val="3741335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EBC5-C84F-DFCD-F53E-483C4C9ABCA8}"/>
              </a:ext>
            </a:extLst>
          </p:cNvPr>
          <p:cNvSpPr>
            <a:spLocks noGrp="1"/>
          </p:cNvSpPr>
          <p:nvPr>
            <p:ph type="title"/>
          </p:nvPr>
        </p:nvSpPr>
        <p:spPr/>
        <p:txBody>
          <a:bodyPr/>
          <a:lstStyle/>
          <a:p>
            <a:r>
              <a:rPr lang="en-US" dirty="0">
                <a:solidFill>
                  <a:srgbClr val="009999"/>
                </a:solidFill>
              </a:rPr>
              <a:t>Benefits of Azure PaaS</a:t>
            </a:r>
            <a:endParaRPr lang="mr-IN" dirty="0"/>
          </a:p>
        </p:txBody>
      </p:sp>
      <p:sp>
        <p:nvSpPr>
          <p:cNvPr id="5" name="TextBox 4">
            <a:extLst>
              <a:ext uri="{FF2B5EF4-FFF2-40B4-BE49-F238E27FC236}">
                <a16:creationId xmlns:a16="http://schemas.microsoft.com/office/drawing/2014/main" id="{C872DFEE-427E-DB84-96D8-44F9FBEAC1A6}"/>
              </a:ext>
            </a:extLst>
          </p:cNvPr>
          <p:cNvSpPr txBox="1"/>
          <p:nvPr/>
        </p:nvSpPr>
        <p:spPr>
          <a:xfrm>
            <a:off x="-76200" y="1038225"/>
            <a:ext cx="1013460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7) </a:t>
            </a:r>
            <a:r>
              <a:rPr lang="en-US" sz="2000" b="1" kern="100" dirty="0">
                <a:effectLst/>
                <a:latin typeface="Calibri" panose="020F0502020204030204" pitchFamily="34" charset="0"/>
                <a:ea typeface="Calibri" panose="020F0502020204030204" pitchFamily="34" charset="0"/>
                <a:cs typeface="Mangal" panose="02040503050203030202" pitchFamily="18" charset="0"/>
              </a:rPr>
              <a:t>Focus on Business Logic: </a:t>
            </a:r>
            <a:r>
              <a:rPr lang="en-US" sz="2000" kern="100" dirty="0">
                <a:effectLst/>
                <a:latin typeface="Calibri" panose="020F0502020204030204" pitchFamily="34" charset="0"/>
                <a:ea typeface="Calibri" panose="020F0502020204030204" pitchFamily="34" charset="0"/>
                <a:cs typeface="Mangal" panose="02040503050203030202" pitchFamily="18" charset="0"/>
              </a:rPr>
              <a:t>By offloading infrastructure management tasks to the PaaS provider, developers can concentrate more on writing application code and implementing business logic. This results in greater productivity and a clearer focus on core business goals.</a:t>
            </a:r>
          </a:p>
        </p:txBody>
      </p:sp>
      <p:sp>
        <p:nvSpPr>
          <p:cNvPr id="7" name="TextBox 6">
            <a:extLst>
              <a:ext uri="{FF2B5EF4-FFF2-40B4-BE49-F238E27FC236}">
                <a16:creationId xmlns:a16="http://schemas.microsoft.com/office/drawing/2014/main" id="{CF343603-60DB-B078-959A-A866DDDF69C4}"/>
              </a:ext>
            </a:extLst>
          </p:cNvPr>
          <p:cNvSpPr txBox="1"/>
          <p:nvPr/>
        </p:nvSpPr>
        <p:spPr>
          <a:xfrm>
            <a:off x="-58272" y="2160541"/>
            <a:ext cx="10116671"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8) </a:t>
            </a:r>
            <a:r>
              <a:rPr lang="en-US" sz="2000" b="1" kern="100" dirty="0">
                <a:effectLst/>
                <a:latin typeface="Calibri" panose="020F0502020204030204" pitchFamily="34" charset="0"/>
                <a:ea typeface="Calibri" panose="020F0502020204030204" pitchFamily="34" charset="0"/>
                <a:cs typeface="Mangal" panose="02040503050203030202" pitchFamily="18" charset="0"/>
              </a:rPr>
              <a:t>High Availability and Reliability: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solutions often come with built-in high availability and redundancy features. These features can help ensure that your applications remain available even in the face of hardware failures or other issues.</a:t>
            </a:r>
          </a:p>
        </p:txBody>
      </p:sp>
      <p:sp>
        <p:nvSpPr>
          <p:cNvPr id="9" name="TextBox 8">
            <a:extLst>
              <a:ext uri="{FF2B5EF4-FFF2-40B4-BE49-F238E27FC236}">
                <a16:creationId xmlns:a16="http://schemas.microsoft.com/office/drawing/2014/main" id="{98753406-4362-0DEB-8E1C-70F352E44505}"/>
              </a:ext>
            </a:extLst>
          </p:cNvPr>
          <p:cNvSpPr txBox="1"/>
          <p:nvPr/>
        </p:nvSpPr>
        <p:spPr>
          <a:xfrm>
            <a:off x="-58273" y="3226217"/>
            <a:ext cx="10116671"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9) </a:t>
            </a:r>
            <a:r>
              <a:rPr lang="en-US" sz="2000" b="1" kern="100" dirty="0">
                <a:effectLst/>
                <a:latin typeface="Calibri" panose="020F0502020204030204" pitchFamily="34" charset="0"/>
                <a:ea typeface="Calibri" panose="020F0502020204030204" pitchFamily="34" charset="0"/>
                <a:cs typeface="Mangal" panose="02040503050203030202" pitchFamily="18" charset="0"/>
              </a:rPr>
              <a:t>DevOps Integration: </a:t>
            </a:r>
            <a:r>
              <a:rPr lang="en-US" sz="2000" kern="100" dirty="0">
                <a:effectLst/>
                <a:latin typeface="Calibri" panose="020F0502020204030204" pitchFamily="34" charset="0"/>
                <a:ea typeface="Calibri" panose="020F0502020204030204" pitchFamily="34" charset="0"/>
                <a:cs typeface="Mangal" panose="02040503050203030202" pitchFamily="18" charset="0"/>
              </a:rPr>
              <a:t>PaaS platforms are designed to integrate well with modern DevOps practices. You can automate deployment pipelines, continuous integration, and continuous delivery, enabling faster and more reliable application releases.</a:t>
            </a:r>
          </a:p>
        </p:txBody>
      </p:sp>
      <p:sp>
        <p:nvSpPr>
          <p:cNvPr id="11" name="TextBox 10">
            <a:extLst>
              <a:ext uri="{FF2B5EF4-FFF2-40B4-BE49-F238E27FC236}">
                <a16:creationId xmlns:a16="http://schemas.microsoft.com/office/drawing/2014/main" id="{922E7B2F-D99C-FA82-A51C-4B44B873D54A}"/>
              </a:ext>
            </a:extLst>
          </p:cNvPr>
          <p:cNvSpPr txBox="1"/>
          <p:nvPr/>
        </p:nvSpPr>
        <p:spPr>
          <a:xfrm>
            <a:off x="-58274" y="4253560"/>
            <a:ext cx="1011667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10) </a:t>
            </a:r>
            <a:r>
              <a:rPr lang="en-US" sz="2000" b="1" kern="100" dirty="0">
                <a:effectLst/>
                <a:latin typeface="Calibri" panose="020F0502020204030204" pitchFamily="34" charset="0"/>
                <a:ea typeface="Calibri" panose="020F0502020204030204" pitchFamily="34" charset="0"/>
                <a:cs typeface="Mangal" panose="02040503050203030202" pitchFamily="18" charset="0"/>
              </a:rPr>
              <a:t>Global Reach: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services are offered in data centers around the world. This allows you to deploy your applications closer to your target audience, reducing latency and improving user experience.</a:t>
            </a:r>
          </a:p>
        </p:txBody>
      </p:sp>
    </p:spTree>
    <p:extLst>
      <p:ext uri="{BB962C8B-B14F-4D97-AF65-F5344CB8AC3E}">
        <p14:creationId xmlns:p14="http://schemas.microsoft.com/office/powerpoint/2010/main" val="341631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A81E-BF8C-F232-B67D-26D5B6A00C7E}"/>
              </a:ext>
            </a:extLst>
          </p:cNvPr>
          <p:cNvSpPr>
            <a:spLocks noGrp="1"/>
          </p:cNvSpPr>
          <p:nvPr>
            <p:ph type="title"/>
          </p:nvPr>
        </p:nvSpPr>
        <p:spPr/>
        <p:txBody>
          <a:bodyPr/>
          <a:lstStyle/>
          <a:p>
            <a:r>
              <a:rPr lang="en-US" dirty="0">
                <a:solidFill>
                  <a:srgbClr val="009999"/>
                </a:solidFill>
              </a:rPr>
              <a:t>Benefits of Azure PaaS</a:t>
            </a:r>
            <a:endParaRPr lang="mr-IN" dirty="0"/>
          </a:p>
        </p:txBody>
      </p:sp>
      <p:sp>
        <p:nvSpPr>
          <p:cNvPr id="5" name="TextBox 4">
            <a:extLst>
              <a:ext uri="{FF2B5EF4-FFF2-40B4-BE49-F238E27FC236}">
                <a16:creationId xmlns:a16="http://schemas.microsoft.com/office/drawing/2014/main" id="{22CA5A68-83AC-8B7B-D35A-5781DB682AE7}"/>
              </a:ext>
            </a:extLst>
          </p:cNvPr>
          <p:cNvSpPr txBox="1"/>
          <p:nvPr/>
        </p:nvSpPr>
        <p:spPr>
          <a:xfrm>
            <a:off x="-76200" y="1038225"/>
            <a:ext cx="10058400"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11) </a:t>
            </a:r>
            <a:r>
              <a:rPr lang="en-US" sz="2000" b="1" kern="100" dirty="0">
                <a:effectLst/>
                <a:latin typeface="Calibri" panose="020F0502020204030204" pitchFamily="34" charset="0"/>
                <a:ea typeface="Calibri" panose="020F0502020204030204" pitchFamily="34" charset="0"/>
                <a:cs typeface="Mangal" panose="02040503050203030202" pitchFamily="18" charset="0"/>
              </a:rPr>
              <a:t>Security and Compliance: </a:t>
            </a:r>
            <a:r>
              <a:rPr lang="en-US" sz="2000" kern="100" dirty="0">
                <a:effectLst/>
                <a:latin typeface="Calibri" panose="020F0502020204030204" pitchFamily="34" charset="0"/>
                <a:ea typeface="Calibri" panose="020F0502020204030204" pitchFamily="34" charset="0"/>
                <a:cs typeface="Mangal" panose="02040503050203030202" pitchFamily="18" charset="0"/>
              </a:rPr>
              <a:t>Microsoft Azure adheres to rigorous security standards and compliance certifications. PaaS services benefit from these security measures, helping you maintain a secure and compliant application environment.</a:t>
            </a:r>
          </a:p>
        </p:txBody>
      </p:sp>
      <p:sp>
        <p:nvSpPr>
          <p:cNvPr id="7" name="TextBox 6">
            <a:extLst>
              <a:ext uri="{FF2B5EF4-FFF2-40B4-BE49-F238E27FC236}">
                <a16:creationId xmlns:a16="http://schemas.microsoft.com/office/drawing/2014/main" id="{0C0A5E66-030A-D8B4-2F6F-27C984426916}"/>
              </a:ext>
            </a:extLst>
          </p:cNvPr>
          <p:cNvSpPr txBox="1"/>
          <p:nvPr/>
        </p:nvSpPr>
        <p:spPr>
          <a:xfrm>
            <a:off x="-22412" y="2141114"/>
            <a:ext cx="10080812" cy="1065676"/>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12) </a:t>
            </a:r>
            <a:r>
              <a:rPr lang="en-US" sz="2000" b="1" kern="100" dirty="0">
                <a:effectLst/>
                <a:latin typeface="Calibri" panose="020F0502020204030204" pitchFamily="34" charset="0"/>
                <a:ea typeface="Calibri" panose="020F0502020204030204" pitchFamily="34" charset="0"/>
                <a:cs typeface="Mangal" panose="02040503050203030202" pitchFamily="18" charset="0"/>
              </a:rPr>
              <a:t>Resource Management: </a:t>
            </a:r>
            <a:r>
              <a:rPr lang="en-US" sz="2000" kern="100" dirty="0">
                <a:effectLst/>
                <a:latin typeface="Calibri" panose="020F0502020204030204" pitchFamily="34" charset="0"/>
                <a:ea typeface="Calibri" panose="020F0502020204030204" pitchFamily="34" charset="0"/>
                <a:cs typeface="Mangal" panose="02040503050203030202" pitchFamily="18" charset="0"/>
              </a:rPr>
              <a:t>Azure PaaS includes tools for monitoring and managing resources. You can track resource utilization, diagnose performance issues, and optimize resource allocation to ensure efficient operation.</a:t>
            </a:r>
          </a:p>
        </p:txBody>
      </p:sp>
      <p:sp>
        <p:nvSpPr>
          <p:cNvPr id="9" name="TextBox 8">
            <a:extLst>
              <a:ext uri="{FF2B5EF4-FFF2-40B4-BE49-F238E27FC236}">
                <a16:creationId xmlns:a16="http://schemas.microsoft.com/office/drawing/2014/main" id="{8172AB37-C4D3-C815-7A79-2A0C40B020DB}"/>
              </a:ext>
            </a:extLst>
          </p:cNvPr>
          <p:cNvSpPr txBox="1"/>
          <p:nvPr/>
        </p:nvSpPr>
        <p:spPr>
          <a:xfrm>
            <a:off x="-22412" y="3363119"/>
            <a:ext cx="10080812" cy="1394997"/>
          </a:xfrm>
          <a:prstGeom prst="rect">
            <a:avLst/>
          </a:prstGeom>
          <a:noFill/>
        </p:spPr>
        <p:txBody>
          <a:bodyPr wrap="square">
            <a:spAutoFit/>
          </a:bodyPr>
          <a:lstStyle/>
          <a:p>
            <a:pPr>
              <a:lnSpc>
                <a:spcPct val="107000"/>
              </a:lnSpc>
              <a:spcAft>
                <a:spcPts val="800"/>
              </a:spcAft>
            </a:pPr>
            <a:r>
              <a:rPr lang="en-US" sz="2000" kern="100" dirty="0">
                <a:effectLst/>
                <a:latin typeface="Calibri" panose="020F0502020204030204" pitchFamily="34" charset="0"/>
                <a:ea typeface="Calibri" panose="020F0502020204030204" pitchFamily="34" charset="0"/>
                <a:cs typeface="Mangal" panose="02040503050203030202" pitchFamily="18" charset="0"/>
              </a:rPr>
              <a:t>In summary, Azure PaaS provides a comprehensive platform for developing and deploying applications with reduced infrastructure management overhead, increased scalability, and a focus on rapid development and innovation. It's suitable for a wide range of applications, from web and mobile apps to APIs and backend services.</a:t>
            </a:r>
          </a:p>
        </p:txBody>
      </p:sp>
    </p:spTree>
    <p:extLst>
      <p:ext uri="{BB962C8B-B14F-4D97-AF65-F5344CB8AC3E}">
        <p14:creationId xmlns:p14="http://schemas.microsoft.com/office/powerpoint/2010/main" val="4046443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0135-BDF7-5F0E-7A1C-51CD74C553E8}"/>
              </a:ext>
            </a:extLst>
          </p:cNvPr>
          <p:cNvSpPr>
            <a:spLocks noGrp="1"/>
          </p:cNvSpPr>
          <p:nvPr>
            <p:ph type="title"/>
          </p:nvPr>
        </p:nvSpPr>
        <p:spPr/>
        <p:txBody>
          <a:bodyPr/>
          <a:lstStyle/>
          <a:p>
            <a:r>
              <a:rPr lang="en-US" sz="1700" dirty="0">
                <a:solidFill>
                  <a:srgbClr val="009999"/>
                </a:solidFill>
              </a:rPr>
              <a:t>Introduction</a:t>
            </a:r>
            <a:r>
              <a:rPr lang="en-US" sz="1800" kern="0" dirty="0">
                <a:solidFill>
                  <a:srgbClr val="000000"/>
                </a:solidFill>
                <a:effectLst/>
                <a:latin typeface="Segoe UI" panose="020B0502040204020203" pitchFamily="34" charset="0"/>
                <a:ea typeface="Times New Roman" panose="02020603050405020304" pitchFamily="18" charset="0"/>
              </a:rPr>
              <a:t> </a:t>
            </a:r>
            <a:r>
              <a:rPr lang="en-US" sz="1700" dirty="0">
                <a:solidFill>
                  <a:srgbClr val="009999"/>
                </a:solidFill>
              </a:rPr>
              <a:t>Containers and Kubernetes on Azure</a:t>
            </a:r>
            <a:endParaRPr lang="mr-IN" sz="1700" dirty="0">
              <a:solidFill>
                <a:srgbClr val="009999"/>
              </a:solidFill>
            </a:endParaRPr>
          </a:p>
        </p:txBody>
      </p:sp>
      <p:sp>
        <p:nvSpPr>
          <p:cNvPr id="8" name="TextBox 7">
            <a:extLst>
              <a:ext uri="{FF2B5EF4-FFF2-40B4-BE49-F238E27FC236}">
                <a16:creationId xmlns:a16="http://schemas.microsoft.com/office/drawing/2014/main" id="{D19A57D1-657F-7F05-2FF9-EB0A39DC5BF2}"/>
              </a:ext>
            </a:extLst>
          </p:cNvPr>
          <p:cNvSpPr txBox="1"/>
          <p:nvPr/>
        </p:nvSpPr>
        <p:spPr>
          <a:xfrm>
            <a:off x="-76200" y="924719"/>
            <a:ext cx="10134600" cy="1138773"/>
          </a:xfrm>
          <a:prstGeom prst="rect">
            <a:avLst/>
          </a:prstGeom>
          <a:noFill/>
        </p:spPr>
        <p:txBody>
          <a:bodyPr wrap="square">
            <a:spAutoFit/>
          </a:bodyPr>
          <a:lstStyle/>
          <a:p>
            <a:r>
              <a:rPr lang="mr-IN" sz="1700" b="1" dirty="0"/>
              <a:t>Containers:</a:t>
            </a:r>
          </a:p>
          <a:p>
            <a:r>
              <a:rPr lang="mr-IN" sz="1700" dirty="0"/>
              <a:t>Containers are </a:t>
            </a:r>
            <a:r>
              <a:rPr lang="mr-IN" sz="1600" dirty="0"/>
              <a:t>lightweight</a:t>
            </a:r>
            <a:r>
              <a:rPr lang="mr-IN" sz="1700" dirty="0"/>
              <a:t>, standalone packages that contain everything needed to run a piece of software, including the code, runtime, system tools, and libraries. They provide a consistent and isolated environment for applications to run, making it easy to move and deploy software across different environments.</a:t>
            </a:r>
          </a:p>
        </p:txBody>
      </p:sp>
      <p:sp>
        <p:nvSpPr>
          <p:cNvPr id="10" name="TextBox 9">
            <a:extLst>
              <a:ext uri="{FF2B5EF4-FFF2-40B4-BE49-F238E27FC236}">
                <a16:creationId xmlns:a16="http://schemas.microsoft.com/office/drawing/2014/main" id="{1D9BB7E4-C164-9EE1-FCE2-E94E1B815087}"/>
              </a:ext>
            </a:extLst>
          </p:cNvPr>
          <p:cNvSpPr txBox="1"/>
          <p:nvPr/>
        </p:nvSpPr>
        <p:spPr>
          <a:xfrm>
            <a:off x="-76199" y="2063492"/>
            <a:ext cx="10134600" cy="1661993"/>
          </a:xfrm>
          <a:prstGeom prst="rect">
            <a:avLst/>
          </a:prstGeom>
          <a:noFill/>
        </p:spPr>
        <p:txBody>
          <a:bodyPr wrap="square">
            <a:spAutoFit/>
          </a:bodyPr>
          <a:lstStyle/>
          <a:p>
            <a:pPr algn="l"/>
            <a:r>
              <a:rPr lang="en-US" sz="1700" b="1" i="0" dirty="0">
                <a:solidFill>
                  <a:srgbClr val="374151"/>
                </a:solidFill>
                <a:effectLst/>
                <a:latin typeface="Söhne"/>
              </a:rPr>
              <a:t>Kubernetes: </a:t>
            </a:r>
            <a:r>
              <a:rPr lang="en-US" sz="1700" b="0" i="0" dirty="0">
                <a:solidFill>
                  <a:srgbClr val="374151"/>
                </a:solidFill>
                <a:effectLst/>
                <a:latin typeface="Söhne"/>
              </a:rPr>
              <a:t>Kubernetes, often abbreviated as "K8s," is an open-source platform for automating the deployment, scaling, and management of containerized applications. It helps manage clusters of containers, ensuring that they are </a:t>
            </a:r>
            <a:r>
              <a:rPr lang="en-US" sz="1700" dirty="0">
                <a:solidFill>
                  <a:srgbClr val="374151"/>
                </a:solidFill>
                <a:latin typeface="Söhne"/>
              </a:rPr>
              <a:t>efficiently distributed, scaled up or down as needed, and kept healthy and reliable.</a:t>
            </a:r>
          </a:p>
          <a:p>
            <a:pPr algn="l"/>
            <a:r>
              <a:rPr lang="en-US" sz="1700" dirty="0">
                <a:solidFill>
                  <a:srgbClr val="374151"/>
                </a:solidFill>
                <a:latin typeface="Söhne"/>
              </a:rPr>
              <a:t>In essence, containers are the standardized units in which software and its dependencies are packaged, and Kubernetes is the tool that takes care of orchestrating and maintaining those containers, allowing applications to run seamlessly, scale efficiently, and remain resilient.</a:t>
            </a:r>
          </a:p>
        </p:txBody>
      </p:sp>
      <p:sp>
        <p:nvSpPr>
          <p:cNvPr id="16" name="TextBox 15">
            <a:extLst>
              <a:ext uri="{FF2B5EF4-FFF2-40B4-BE49-F238E27FC236}">
                <a16:creationId xmlns:a16="http://schemas.microsoft.com/office/drawing/2014/main" id="{C6434289-0E3A-9350-8024-DF97A2C9F6CC}"/>
              </a:ext>
            </a:extLst>
          </p:cNvPr>
          <p:cNvSpPr txBox="1"/>
          <p:nvPr/>
        </p:nvSpPr>
        <p:spPr>
          <a:xfrm>
            <a:off x="-85164" y="3820319"/>
            <a:ext cx="10143564" cy="2323713"/>
          </a:xfrm>
          <a:prstGeom prst="rect">
            <a:avLst/>
          </a:prstGeom>
          <a:noFill/>
        </p:spPr>
        <p:txBody>
          <a:bodyPr wrap="square">
            <a:spAutoFit/>
          </a:bodyPr>
          <a:lstStyle/>
          <a:p>
            <a:r>
              <a:rPr lang="mr-IN" sz="1700" dirty="0">
                <a:solidFill>
                  <a:srgbClr val="374151"/>
                </a:solidFill>
                <a:latin typeface="Söhne"/>
              </a:rPr>
              <a:t>Kubernetes is often abbreviated as "K8s" because it has eight letters between the "K" and the "s". The "8" in the abbreviation represents the number of letters that have been omitted. This shorthand is commonly used in discussions, documentation, and in the command-line interface to refer to Kubernetes more quickly and concisely.</a:t>
            </a:r>
          </a:p>
          <a:p>
            <a:endParaRPr lang="mr-IN" sz="1700" b="1" dirty="0"/>
          </a:p>
          <a:p>
            <a:endParaRPr lang="mr-IN" dirty="0"/>
          </a:p>
          <a:p>
            <a:endParaRPr lang="mr-IN" dirty="0"/>
          </a:p>
          <a:p>
            <a:endParaRPr lang="mr-IN" dirty="0"/>
          </a:p>
        </p:txBody>
      </p:sp>
    </p:spTree>
    <p:extLst>
      <p:ext uri="{BB962C8B-B14F-4D97-AF65-F5344CB8AC3E}">
        <p14:creationId xmlns:p14="http://schemas.microsoft.com/office/powerpoint/2010/main" val="682280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A044-0B4F-C6B4-ECD3-3D4F22CB1898}"/>
              </a:ext>
            </a:extLst>
          </p:cNvPr>
          <p:cNvSpPr>
            <a:spLocks noGrp="1"/>
          </p:cNvSpPr>
          <p:nvPr>
            <p:ph type="title"/>
          </p:nvPr>
        </p:nvSpPr>
        <p:spPr/>
        <p:txBody>
          <a:bodyPr/>
          <a:lstStyle/>
          <a:p>
            <a:r>
              <a:rPr lang="en-US" sz="1700" dirty="0">
                <a:solidFill>
                  <a:srgbClr val="009999"/>
                </a:solidFill>
              </a:rPr>
              <a:t>Benefits of using Azure Kubernetes Service (AKS)</a:t>
            </a:r>
            <a:endParaRPr lang="mr-IN" sz="1700" dirty="0">
              <a:solidFill>
                <a:srgbClr val="009999"/>
              </a:solidFill>
            </a:endParaRPr>
          </a:p>
        </p:txBody>
      </p:sp>
      <p:sp>
        <p:nvSpPr>
          <p:cNvPr id="5" name="TextBox 4">
            <a:extLst>
              <a:ext uri="{FF2B5EF4-FFF2-40B4-BE49-F238E27FC236}">
                <a16:creationId xmlns:a16="http://schemas.microsoft.com/office/drawing/2014/main" id="{78B96B1E-4A84-1E25-BEE9-1C64ACE64D5A}"/>
              </a:ext>
            </a:extLst>
          </p:cNvPr>
          <p:cNvSpPr txBox="1"/>
          <p:nvPr/>
        </p:nvSpPr>
        <p:spPr>
          <a:xfrm>
            <a:off x="-76200" y="924719"/>
            <a:ext cx="10134600" cy="1631216"/>
          </a:xfrm>
          <a:prstGeom prst="rect">
            <a:avLst/>
          </a:prstGeom>
          <a:noFill/>
        </p:spPr>
        <p:txBody>
          <a:bodyPr wrap="square">
            <a:spAutoFit/>
          </a:bodyPr>
          <a:lstStyle/>
          <a:p>
            <a:r>
              <a:rPr lang="mr-IN" dirty="0"/>
              <a:t>Azure Kubernetes Service (AKS) is a managed container orchestration platform provided by Microsoft Azure. It enables you to deploy, manage, and scale containerized applications using Kubernetes without the operational complexities of managing the underlying infrastructure. Here are some benefits of using Azure Kubernetes Service:</a:t>
            </a:r>
          </a:p>
          <a:p>
            <a:endParaRPr lang="mr-IN" dirty="0"/>
          </a:p>
        </p:txBody>
      </p:sp>
      <p:sp>
        <p:nvSpPr>
          <p:cNvPr id="7" name="TextBox 6">
            <a:extLst>
              <a:ext uri="{FF2B5EF4-FFF2-40B4-BE49-F238E27FC236}">
                <a16:creationId xmlns:a16="http://schemas.microsoft.com/office/drawing/2014/main" id="{368BFA48-DFAD-36EC-94DE-47137ECB6552}"/>
              </a:ext>
            </a:extLst>
          </p:cNvPr>
          <p:cNvSpPr txBox="1"/>
          <p:nvPr/>
        </p:nvSpPr>
        <p:spPr>
          <a:xfrm>
            <a:off x="-87408" y="2189604"/>
            <a:ext cx="10134599" cy="193899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Managed Service:</a:t>
            </a:r>
            <a:r>
              <a:rPr lang="en-US" b="0" i="0" dirty="0">
                <a:solidFill>
                  <a:srgbClr val="374151"/>
                </a:solidFill>
                <a:effectLst/>
                <a:latin typeface="Söhne"/>
              </a:rPr>
              <a:t> AKS abstracts away the complexity of managing the Kubernetes control plane and infrastructure, allowing you to focus more on your applications and less on infrastructure management. Microsoft takes care of updates, patches, and monitoring of the Kubernetes cluster.</a:t>
            </a:r>
          </a:p>
          <a:p>
            <a:br>
              <a:rPr lang="en-US" dirty="0"/>
            </a:br>
            <a:endParaRPr lang="mr-IN" dirty="0"/>
          </a:p>
        </p:txBody>
      </p:sp>
      <p:sp>
        <p:nvSpPr>
          <p:cNvPr id="9" name="TextBox 8">
            <a:extLst>
              <a:ext uri="{FF2B5EF4-FFF2-40B4-BE49-F238E27FC236}">
                <a16:creationId xmlns:a16="http://schemas.microsoft.com/office/drawing/2014/main" id="{42CA1494-B488-C2AD-7CE8-D413F4850F53}"/>
              </a:ext>
            </a:extLst>
          </p:cNvPr>
          <p:cNvSpPr txBox="1"/>
          <p:nvPr/>
        </p:nvSpPr>
        <p:spPr>
          <a:xfrm>
            <a:off x="-76200" y="3439528"/>
            <a:ext cx="10058400" cy="1323439"/>
          </a:xfrm>
          <a:prstGeom prst="rect">
            <a:avLst/>
          </a:prstGeom>
          <a:noFill/>
        </p:spPr>
        <p:txBody>
          <a:bodyPr wrap="square">
            <a:spAutoFit/>
          </a:bodyPr>
          <a:lstStyle/>
          <a:p>
            <a:pPr algn="l"/>
            <a:r>
              <a:rPr lang="en-US" b="1" i="0" dirty="0">
                <a:solidFill>
                  <a:srgbClr val="374151"/>
                </a:solidFill>
                <a:effectLst/>
                <a:latin typeface="Söhne"/>
              </a:rPr>
              <a:t>2. Easy Deployment:</a:t>
            </a:r>
            <a:r>
              <a:rPr lang="en-US" b="0" i="0" dirty="0">
                <a:solidFill>
                  <a:srgbClr val="374151"/>
                </a:solidFill>
                <a:effectLst/>
                <a:latin typeface="Söhne"/>
              </a:rPr>
              <a:t> AKS simplifies the deployment process for containerized applications. You can easily define and deploy your applications using Kubernetes manifests or tools like Helm.</a:t>
            </a:r>
          </a:p>
          <a:p>
            <a:br>
              <a:rPr lang="en-US" dirty="0"/>
            </a:br>
            <a:endParaRPr lang="mr-IN" dirty="0"/>
          </a:p>
        </p:txBody>
      </p:sp>
      <p:sp>
        <p:nvSpPr>
          <p:cNvPr id="11" name="TextBox 10">
            <a:extLst>
              <a:ext uri="{FF2B5EF4-FFF2-40B4-BE49-F238E27FC236}">
                <a16:creationId xmlns:a16="http://schemas.microsoft.com/office/drawing/2014/main" id="{83BB781D-4419-CA75-7704-80074D6A698C}"/>
              </a:ext>
            </a:extLst>
          </p:cNvPr>
          <p:cNvSpPr txBox="1"/>
          <p:nvPr/>
        </p:nvSpPr>
        <p:spPr>
          <a:xfrm>
            <a:off x="-49307" y="4201319"/>
            <a:ext cx="10058399" cy="1631216"/>
          </a:xfrm>
          <a:prstGeom prst="rect">
            <a:avLst/>
          </a:prstGeom>
          <a:noFill/>
        </p:spPr>
        <p:txBody>
          <a:bodyPr wrap="square">
            <a:spAutoFit/>
          </a:bodyPr>
          <a:lstStyle/>
          <a:p>
            <a:pPr algn="l"/>
            <a:r>
              <a:rPr lang="en-US" b="1" i="0" dirty="0">
                <a:solidFill>
                  <a:srgbClr val="374151"/>
                </a:solidFill>
                <a:effectLst/>
                <a:latin typeface="Söhne"/>
              </a:rPr>
              <a:t>3. Scalability:</a:t>
            </a:r>
            <a:r>
              <a:rPr lang="en-US" b="0" i="0" dirty="0">
                <a:solidFill>
                  <a:srgbClr val="374151"/>
                </a:solidFill>
                <a:effectLst/>
                <a:latin typeface="Söhne"/>
              </a:rPr>
              <a:t> AKS makes it straightforward to scale your applications up or down as needed. You can horizontally scale your application by adjusting the number of replica pods, and AKS will automatically manage load balancing.</a:t>
            </a:r>
          </a:p>
          <a:p>
            <a:br>
              <a:rPr lang="en-US" dirty="0"/>
            </a:br>
            <a:endParaRPr lang="mr-IN" dirty="0"/>
          </a:p>
        </p:txBody>
      </p:sp>
    </p:spTree>
    <p:extLst>
      <p:ext uri="{BB962C8B-B14F-4D97-AF65-F5344CB8AC3E}">
        <p14:creationId xmlns:p14="http://schemas.microsoft.com/office/powerpoint/2010/main" val="704656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3E8E-3CA0-89D8-8493-9258B2A33371}"/>
              </a:ext>
            </a:extLst>
          </p:cNvPr>
          <p:cNvSpPr>
            <a:spLocks noGrp="1"/>
          </p:cNvSpPr>
          <p:nvPr>
            <p:ph type="title"/>
          </p:nvPr>
        </p:nvSpPr>
        <p:spPr/>
        <p:txBody>
          <a:bodyPr/>
          <a:lstStyle/>
          <a:p>
            <a:r>
              <a:rPr lang="en-US" sz="1800" dirty="0">
                <a:solidFill>
                  <a:srgbClr val="009999"/>
                </a:solidFill>
              </a:rPr>
              <a:t>Benefits of using Azure Kubernetes Service (AKS)</a:t>
            </a:r>
            <a:endParaRPr lang="mr-IN" dirty="0"/>
          </a:p>
        </p:txBody>
      </p:sp>
      <p:sp>
        <p:nvSpPr>
          <p:cNvPr id="5" name="TextBox 4">
            <a:extLst>
              <a:ext uri="{FF2B5EF4-FFF2-40B4-BE49-F238E27FC236}">
                <a16:creationId xmlns:a16="http://schemas.microsoft.com/office/drawing/2014/main" id="{6D0B9739-1A20-9686-8CD8-C3A398C4CD9F}"/>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4. High Availability:</a:t>
            </a:r>
            <a:r>
              <a:rPr lang="en-US" b="0" i="0" dirty="0">
                <a:solidFill>
                  <a:srgbClr val="374151"/>
                </a:solidFill>
                <a:effectLst/>
                <a:latin typeface="Söhne"/>
              </a:rPr>
              <a:t> AKS provides features for ensuring high availability of your applications. It supports features like node pools for distributing workloads, automatic scaling, and multiple availability zones for redundancy.</a:t>
            </a:r>
          </a:p>
          <a:p>
            <a:br>
              <a:rPr lang="en-US" dirty="0"/>
            </a:br>
            <a:endParaRPr lang="mr-IN" dirty="0"/>
          </a:p>
        </p:txBody>
      </p:sp>
      <p:sp>
        <p:nvSpPr>
          <p:cNvPr id="7" name="TextBox 6">
            <a:extLst>
              <a:ext uri="{FF2B5EF4-FFF2-40B4-BE49-F238E27FC236}">
                <a16:creationId xmlns:a16="http://schemas.microsoft.com/office/drawing/2014/main" id="{36F8C2B8-612D-E170-4103-55B3E4EC541C}"/>
              </a:ext>
            </a:extLst>
          </p:cNvPr>
          <p:cNvSpPr txBox="1"/>
          <p:nvPr/>
        </p:nvSpPr>
        <p:spPr>
          <a:xfrm>
            <a:off x="-85165" y="1915319"/>
            <a:ext cx="10134600" cy="1631216"/>
          </a:xfrm>
          <a:prstGeom prst="rect">
            <a:avLst/>
          </a:prstGeom>
          <a:noFill/>
        </p:spPr>
        <p:txBody>
          <a:bodyPr wrap="square">
            <a:spAutoFit/>
          </a:bodyPr>
          <a:lstStyle/>
          <a:p>
            <a:pPr algn="l"/>
            <a:r>
              <a:rPr lang="en-US" b="1" i="0">
                <a:solidFill>
                  <a:srgbClr val="374151"/>
                </a:solidFill>
                <a:effectLst/>
                <a:latin typeface="Söhne"/>
              </a:rPr>
              <a:t>5. Security:</a:t>
            </a:r>
            <a:r>
              <a:rPr lang="en-US" b="0" i="0">
                <a:solidFill>
                  <a:srgbClr val="374151"/>
                </a:solidFill>
                <a:effectLst/>
                <a:latin typeface="Söhne"/>
              </a:rPr>
              <a:t> AKS offers integrated security features. It supports Azure Active Directory integration, RBAC (Role-Based Access Control), and network policies, and integrates with Azure Policy and Azure Monitor for compliance and monitoring.</a:t>
            </a:r>
          </a:p>
          <a:p>
            <a:br>
              <a:rPr lang="en-US"/>
            </a:br>
            <a:endParaRPr lang="mr-IN" dirty="0"/>
          </a:p>
        </p:txBody>
      </p:sp>
      <p:sp>
        <p:nvSpPr>
          <p:cNvPr id="9" name="TextBox 8">
            <a:extLst>
              <a:ext uri="{FF2B5EF4-FFF2-40B4-BE49-F238E27FC236}">
                <a16:creationId xmlns:a16="http://schemas.microsoft.com/office/drawing/2014/main" id="{012D8B13-CA52-8834-9A53-DC2C988E2BCC}"/>
              </a:ext>
            </a:extLst>
          </p:cNvPr>
          <p:cNvSpPr txBox="1"/>
          <p:nvPr/>
        </p:nvSpPr>
        <p:spPr>
          <a:xfrm>
            <a:off x="-94131" y="2905983"/>
            <a:ext cx="10143565" cy="1631216"/>
          </a:xfrm>
          <a:prstGeom prst="rect">
            <a:avLst/>
          </a:prstGeom>
          <a:noFill/>
        </p:spPr>
        <p:txBody>
          <a:bodyPr wrap="square">
            <a:spAutoFit/>
          </a:bodyPr>
          <a:lstStyle/>
          <a:p>
            <a:pPr algn="l"/>
            <a:r>
              <a:rPr lang="en-US" b="1" i="0" dirty="0">
                <a:solidFill>
                  <a:srgbClr val="374151"/>
                </a:solidFill>
                <a:effectLst/>
                <a:latin typeface="Söhne"/>
              </a:rPr>
              <a:t>6. Resource Efficiency:</a:t>
            </a:r>
            <a:r>
              <a:rPr lang="en-US" b="0" i="0" dirty="0">
                <a:solidFill>
                  <a:srgbClr val="374151"/>
                </a:solidFill>
                <a:effectLst/>
                <a:latin typeface="Söhne"/>
              </a:rPr>
              <a:t> With AKS, you can optimize resource utilization by using features like node auto-scaling and Virtual </a:t>
            </a:r>
            <a:r>
              <a:rPr lang="en-US" b="0" i="0" dirty="0" err="1">
                <a:solidFill>
                  <a:srgbClr val="374151"/>
                </a:solidFill>
                <a:effectLst/>
                <a:latin typeface="Söhne"/>
              </a:rPr>
              <a:t>Kubelet</a:t>
            </a:r>
            <a:r>
              <a:rPr lang="en-US" b="0" i="0" dirty="0">
                <a:solidFill>
                  <a:srgbClr val="374151"/>
                </a:solidFill>
                <a:effectLst/>
                <a:latin typeface="Söhne"/>
              </a:rPr>
              <a:t>, which allows you to run pods on Azure Container Instances to handle traffic spikes.</a:t>
            </a:r>
          </a:p>
          <a:p>
            <a:br>
              <a:rPr lang="en-US" dirty="0"/>
            </a:br>
            <a:endParaRPr lang="mr-IN" dirty="0"/>
          </a:p>
        </p:txBody>
      </p:sp>
      <p:sp>
        <p:nvSpPr>
          <p:cNvPr id="11" name="TextBox 10">
            <a:extLst>
              <a:ext uri="{FF2B5EF4-FFF2-40B4-BE49-F238E27FC236}">
                <a16:creationId xmlns:a16="http://schemas.microsoft.com/office/drawing/2014/main" id="{BC1A821F-BE68-446A-99B8-C35486290A2C}"/>
              </a:ext>
            </a:extLst>
          </p:cNvPr>
          <p:cNvSpPr txBox="1"/>
          <p:nvPr/>
        </p:nvSpPr>
        <p:spPr>
          <a:xfrm>
            <a:off x="-80682" y="3871043"/>
            <a:ext cx="10130116" cy="1631216"/>
          </a:xfrm>
          <a:prstGeom prst="rect">
            <a:avLst/>
          </a:prstGeom>
          <a:noFill/>
        </p:spPr>
        <p:txBody>
          <a:bodyPr wrap="square">
            <a:spAutoFit/>
          </a:bodyPr>
          <a:lstStyle/>
          <a:p>
            <a:pPr algn="l"/>
            <a:r>
              <a:rPr lang="en-US" b="1" i="0" dirty="0">
                <a:solidFill>
                  <a:srgbClr val="374151"/>
                </a:solidFill>
                <a:effectLst/>
                <a:latin typeface="Söhne"/>
              </a:rPr>
              <a:t>7. Networking:</a:t>
            </a:r>
            <a:r>
              <a:rPr lang="en-US" b="0" i="0" dirty="0">
                <a:solidFill>
                  <a:srgbClr val="374151"/>
                </a:solidFill>
                <a:effectLst/>
                <a:latin typeface="Söhne"/>
              </a:rPr>
              <a:t> AKS offers advanced networking options, including support for Azure CNI (Container Network Interface), which provides better networking performance and security isolation for pods.</a:t>
            </a:r>
          </a:p>
          <a:p>
            <a:br>
              <a:rPr lang="en-US" dirty="0"/>
            </a:br>
            <a:endParaRPr lang="mr-IN" dirty="0"/>
          </a:p>
        </p:txBody>
      </p:sp>
    </p:spTree>
    <p:extLst>
      <p:ext uri="{BB962C8B-B14F-4D97-AF65-F5344CB8AC3E}">
        <p14:creationId xmlns:p14="http://schemas.microsoft.com/office/powerpoint/2010/main" val="966250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D0753-31F5-5F1F-9494-BB3EB2F1CF2D}"/>
              </a:ext>
            </a:extLst>
          </p:cNvPr>
          <p:cNvSpPr>
            <a:spLocks noGrp="1"/>
          </p:cNvSpPr>
          <p:nvPr>
            <p:ph type="title"/>
          </p:nvPr>
        </p:nvSpPr>
        <p:spPr/>
        <p:txBody>
          <a:bodyPr/>
          <a:lstStyle/>
          <a:p>
            <a:r>
              <a:rPr lang="en-US" sz="1800" dirty="0">
                <a:solidFill>
                  <a:srgbClr val="009999"/>
                </a:solidFill>
              </a:rPr>
              <a:t>Benefits of using Azure Kubernetes Service (AKS)</a:t>
            </a:r>
            <a:endParaRPr lang="mr-IN" dirty="0"/>
          </a:p>
        </p:txBody>
      </p:sp>
      <p:sp>
        <p:nvSpPr>
          <p:cNvPr id="5" name="TextBox 4">
            <a:extLst>
              <a:ext uri="{FF2B5EF4-FFF2-40B4-BE49-F238E27FC236}">
                <a16:creationId xmlns:a16="http://schemas.microsoft.com/office/drawing/2014/main" id="{48763919-C785-3F8D-E91B-8F228F551B6F}"/>
              </a:ext>
            </a:extLst>
          </p:cNvPr>
          <p:cNvSpPr txBox="1"/>
          <p:nvPr/>
        </p:nvSpPr>
        <p:spPr>
          <a:xfrm>
            <a:off x="-76200" y="923458"/>
            <a:ext cx="10134600" cy="1323439"/>
          </a:xfrm>
          <a:prstGeom prst="rect">
            <a:avLst/>
          </a:prstGeom>
          <a:noFill/>
        </p:spPr>
        <p:txBody>
          <a:bodyPr wrap="square">
            <a:spAutoFit/>
          </a:bodyPr>
          <a:lstStyle/>
          <a:p>
            <a:pPr algn="l"/>
            <a:r>
              <a:rPr lang="en-US" b="1" i="0" dirty="0">
                <a:solidFill>
                  <a:srgbClr val="374151"/>
                </a:solidFill>
                <a:effectLst/>
                <a:latin typeface="Söhne"/>
              </a:rPr>
              <a:t>8. DevOps Integration:</a:t>
            </a:r>
            <a:r>
              <a:rPr lang="en-US" b="0" i="0" dirty="0">
                <a:solidFill>
                  <a:srgbClr val="374151"/>
                </a:solidFill>
                <a:effectLst/>
                <a:latin typeface="Söhne"/>
              </a:rPr>
              <a:t> AKS integrates well with CI/CD pipelines, making it easier to automate the deployment process and ensure a consistent and reliable release workflow.</a:t>
            </a:r>
          </a:p>
          <a:p>
            <a:br>
              <a:rPr lang="en-US" dirty="0"/>
            </a:br>
            <a:endParaRPr lang="mr-IN" dirty="0"/>
          </a:p>
        </p:txBody>
      </p:sp>
      <p:sp>
        <p:nvSpPr>
          <p:cNvPr id="7" name="TextBox 6">
            <a:extLst>
              <a:ext uri="{FF2B5EF4-FFF2-40B4-BE49-F238E27FC236}">
                <a16:creationId xmlns:a16="http://schemas.microsoft.com/office/drawing/2014/main" id="{ABDCC627-7C9A-45C8-B130-0CCBE5C971A7}"/>
              </a:ext>
            </a:extLst>
          </p:cNvPr>
          <p:cNvSpPr txBox="1"/>
          <p:nvPr/>
        </p:nvSpPr>
        <p:spPr>
          <a:xfrm>
            <a:off x="-76200" y="1690413"/>
            <a:ext cx="10134600" cy="1323439"/>
          </a:xfrm>
          <a:prstGeom prst="rect">
            <a:avLst/>
          </a:prstGeom>
          <a:noFill/>
        </p:spPr>
        <p:txBody>
          <a:bodyPr wrap="square">
            <a:spAutoFit/>
          </a:bodyPr>
          <a:lstStyle/>
          <a:p>
            <a:pPr algn="l"/>
            <a:r>
              <a:rPr lang="en-US" b="1" i="0" dirty="0">
                <a:solidFill>
                  <a:srgbClr val="374151"/>
                </a:solidFill>
                <a:effectLst/>
                <a:latin typeface="Söhne"/>
              </a:rPr>
              <a:t>9. Hybrid and Multi-cloud Deployment:</a:t>
            </a:r>
            <a:r>
              <a:rPr lang="en-US" b="0" i="0" dirty="0">
                <a:solidFill>
                  <a:srgbClr val="374151"/>
                </a:solidFill>
                <a:effectLst/>
                <a:latin typeface="Söhne"/>
              </a:rPr>
              <a:t> AKS supports hybrid and multi-cloud scenarios. You can connect your AKS clusters to on-premises resources or extend across multiple cloud providers.</a:t>
            </a:r>
          </a:p>
          <a:p>
            <a:br>
              <a:rPr lang="en-US" dirty="0"/>
            </a:br>
            <a:endParaRPr lang="mr-IN" dirty="0"/>
          </a:p>
        </p:txBody>
      </p:sp>
      <p:sp>
        <p:nvSpPr>
          <p:cNvPr id="9" name="TextBox 8">
            <a:extLst>
              <a:ext uri="{FF2B5EF4-FFF2-40B4-BE49-F238E27FC236}">
                <a16:creationId xmlns:a16="http://schemas.microsoft.com/office/drawing/2014/main" id="{D85292C5-7BDC-914F-D17C-95F9A15F88D2}"/>
              </a:ext>
            </a:extLst>
          </p:cNvPr>
          <p:cNvSpPr txBox="1"/>
          <p:nvPr/>
        </p:nvSpPr>
        <p:spPr>
          <a:xfrm>
            <a:off x="-87404" y="2457367"/>
            <a:ext cx="10134599" cy="1631216"/>
          </a:xfrm>
          <a:prstGeom prst="rect">
            <a:avLst/>
          </a:prstGeom>
          <a:noFill/>
        </p:spPr>
        <p:txBody>
          <a:bodyPr wrap="square">
            <a:spAutoFit/>
          </a:bodyPr>
          <a:lstStyle/>
          <a:p>
            <a:pPr algn="l"/>
            <a:r>
              <a:rPr lang="en-US" b="1" i="0" dirty="0">
                <a:solidFill>
                  <a:srgbClr val="374151"/>
                </a:solidFill>
                <a:effectLst/>
                <a:latin typeface="Söhne"/>
              </a:rPr>
              <a:t>10. Monitoring and Logging:</a:t>
            </a:r>
            <a:r>
              <a:rPr lang="en-US" b="0" i="0" dirty="0">
                <a:solidFill>
                  <a:srgbClr val="374151"/>
                </a:solidFill>
                <a:effectLst/>
                <a:latin typeface="Söhne"/>
              </a:rPr>
              <a:t> AKS integrates with Azure Monitor, allowing you to collect telemetry data, monitor performance, set up alerts, and gain insights into the health and performance of your applications.</a:t>
            </a:r>
          </a:p>
          <a:p>
            <a:br>
              <a:rPr lang="en-US" dirty="0"/>
            </a:br>
            <a:endParaRPr lang="mr-IN" dirty="0"/>
          </a:p>
        </p:txBody>
      </p:sp>
      <p:sp>
        <p:nvSpPr>
          <p:cNvPr id="11" name="TextBox 10">
            <a:extLst>
              <a:ext uri="{FF2B5EF4-FFF2-40B4-BE49-F238E27FC236}">
                <a16:creationId xmlns:a16="http://schemas.microsoft.com/office/drawing/2014/main" id="{A37C8158-DB66-B61F-AF3C-75D214487717}"/>
              </a:ext>
            </a:extLst>
          </p:cNvPr>
          <p:cNvSpPr txBox="1"/>
          <p:nvPr/>
        </p:nvSpPr>
        <p:spPr>
          <a:xfrm>
            <a:off x="-98608" y="3634682"/>
            <a:ext cx="10157008" cy="1631216"/>
          </a:xfrm>
          <a:prstGeom prst="rect">
            <a:avLst/>
          </a:prstGeom>
          <a:noFill/>
        </p:spPr>
        <p:txBody>
          <a:bodyPr wrap="square">
            <a:spAutoFit/>
          </a:bodyPr>
          <a:lstStyle/>
          <a:p>
            <a:pPr algn="l"/>
            <a:r>
              <a:rPr lang="en-US" b="1" i="0" dirty="0">
                <a:solidFill>
                  <a:srgbClr val="374151"/>
                </a:solidFill>
                <a:effectLst/>
                <a:latin typeface="Söhne"/>
              </a:rPr>
              <a:t>11. Ecosystem and Marketplace:</a:t>
            </a:r>
            <a:r>
              <a:rPr lang="en-US" b="0" i="0" dirty="0">
                <a:solidFill>
                  <a:srgbClr val="374151"/>
                </a:solidFill>
                <a:effectLst/>
                <a:latin typeface="Söhne"/>
              </a:rPr>
              <a:t> AKS benefits from the rich Kubernetes ecosystem, including a wide range of tools, libraries, and pre-built images that you can use to enhance your application development process.</a:t>
            </a:r>
          </a:p>
          <a:p>
            <a:br>
              <a:rPr lang="en-US" dirty="0"/>
            </a:br>
            <a:endParaRPr lang="mr-IN" dirty="0"/>
          </a:p>
        </p:txBody>
      </p:sp>
    </p:spTree>
    <p:extLst>
      <p:ext uri="{BB962C8B-B14F-4D97-AF65-F5344CB8AC3E}">
        <p14:creationId xmlns:p14="http://schemas.microsoft.com/office/powerpoint/2010/main" val="4062102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9759F-92D7-95F0-1684-5412BA6F623C}"/>
              </a:ext>
            </a:extLst>
          </p:cNvPr>
          <p:cNvSpPr>
            <a:spLocks noGrp="1"/>
          </p:cNvSpPr>
          <p:nvPr>
            <p:ph type="title"/>
          </p:nvPr>
        </p:nvSpPr>
        <p:spPr/>
        <p:txBody>
          <a:bodyPr/>
          <a:lstStyle/>
          <a:p>
            <a:r>
              <a:rPr lang="en-US" sz="1800" dirty="0">
                <a:solidFill>
                  <a:srgbClr val="009999"/>
                </a:solidFill>
              </a:rPr>
              <a:t>Benefits of using Azure Kubernetes Service (AKS)</a:t>
            </a:r>
            <a:endParaRPr lang="mr-IN" dirty="0"/>
          </a:p>
        </p:txBody>
      </p:sp>
      <p:sp>
        <p:nvSpPr>
          <p:cNvPr id="5" name="TextBox 4">
            <a:extLst>
              <a:ext uri="{FF2B5EF4-FFF2-40B4-BE49-F238E27FC236}">
                <a16:creationId xmlns:a16="http://schemas.microsoft.com/office/drawing/2014/main" id="{CADA45B4-4B90-FF22-0F63-48C1173138D7}"/>
              </a:ext>
            </a:extLst>
          </p:cNvPr>
          <p:cNvSpPr txBox="1"/>
          <p:nvPr/>
        </p:nvSpPr>
        <p:spPr>
          <a:xfrm>
            <a:off x="-76200" y="924719"/>
            <a:ext cx="10134600" cy="1323439"/>
          </a:xfrm>
          <a:prstGeom prst="rect">
            <a:avLst/>
          </a:prstGeom>
          <a:noFill/>
        </p:spPr>
        <p:txBody>
          <a:bodyPr wrap="square">
            <a:spAutoFit/>
          </a:bodyPr>
          <a:lstStyle/>
          <a:p>
            <a:pPr algn="l"/>
            <a:r>
              <a:rPr lang="en-US" b="1" i="0" dirty="0">
                <a:solidFill>
                  <a:srgbClr val="374151"/>
                </a:solidFill>
                <a:effectLst/>
                <a:latin typeface="Söhne"/>
              </a:rPr>
              <a:t>12. Cost Management:</a:t>
            </a:r>
            <a:r>
              <a:rPr lang="en-US" b="0" i="0" dirty="0">
                <a:solidFill>
                  <a:srgbClr val="374151"/>
                </a:solidFill>
                <a:effectLst/>
                <a:latin typeface="Söhne"/>
              </a:rPr>
              <a:t> AKS provides cost optimization through features like node auto-scaling, which helps you avoid over-provisioning resources and reduce unnecessary costs.</a:t>
            </a:r>
          </a:p>
          <a:p>
            <a:br>
              <a:rPr lang="en-US" dirty="0"/>
            </a:br>
            <a:endParaRPr lang="mr-IN" dirty="0"/>
          </a:p>
        </p:txBody>
      </p:sp>
      <p:sp>
        <p:nvSpPr>
          <p:cNvPr id="7" name="TextBox 6">
            <a:extLst>
              <a:ext uri="{FF2B5EF4-FFF2-40B4-BE49-F238E27FC236}">
                <a16:creationId xmlns:a16="http://schemas.microsoft.com/office/drawing/2014/main" id="{8ED92B70-3C24-5BA9-372F-A57FBC55B18B}"/>
              </a:ext>
            </a:extLst>
          </p:cNvPr>
          <p:cNvSpPr txBox="1"/>
          <p:nvPr/>
        </p:nvSpPr>
        <p:spPr>
          <a:xfrm>
            <a:off x="-85166" y="1659662"/>
            <a:ext cx="10134599" cy="1323439"/>
          </a:xfrm>
          <a:prstGeom prst="rect">
            <a:avLst/>
          </a:prstGeom>
          <a:noFill/>
        </p:spPr>
        <p:txBody>
          <a:bodyPr wrap="square">
            <a:spAutoFit/>
          </a:bodyPr>
          <a:lstStyle/>
          <a:p>
            <a:pPr algn="l"/>
            <a:r>
              <a:rPr lang="en-US" b="1" i="0" dirty="0">
                <a:solidFill>
                  <a:srgbClr val="374151"/>
                </a:solidFill>
                <a:effectLst/>
                <a:latin typeface="Söhne"/>
              </a:rPr>
              <a:t>13. Easy Upgrades:</a:t>
            </a:r>
            <a:r>
              <a:rPr lang="en-US" b="0" i="0" dirty="0">
                <a:solidFill>
                  <a:srgbClr val="374151"/>
                </a:solidFill>
                <a:effectLst/>
                <a:latin typeface="Söhne"/>
              </a:rPr>
              <a:t> AKS simplifies the process of upgrading your Kubernetes cluster. It provides a seamless upgrade experience with minimal downtime for your applications.</a:t>
            </a:r>
          </a:p>
          <a:p>
            <a:br>
              <a:rPr lang="en-US" dirty="0"/>
            </a:br>
            <a:endParaRPr lang="mr-IN" dirty="0"/>
          </a:p>
        </p:txBody>
      </p:sp>
      <p:sp>
        <p:nvSpPr>
          <p:cNvPr id="11" name="TextBox 10">
            <a:extLst>
              <a:ext uri="{FF2B5EF4-FFF2-40B4-BE49-F238E27FC236}">
                <a16:creationId xmlns:a16="http://schemas.microsoft.com/office/drawing/2014/main" id="{22D99DF9-C44F-E413-06E1-253868F78FDC}"/>
              </a:ext>
            </a:extLst>
          </p:cNvPr>
          <p:cNvSpPr txBox="1"/>
          <p:nvPr/>
        </p:nvSpPr>
        <p:spPr>
          <a:xfrm>
            <a:off x="-76200" y="2372519"/>
            <a:ext cx="10134600" cy="2246769"/>
          </a:xfrm>
          <a:prstGeom prst="rect">
            <a:avLst/>
          </a:prstGeom>
          <a:noFill/>
        </p:spPr>
        <p:txBody>
          <a:bodyPr wrap="square">
            <a:spAutoFit/>
          </a:bodyPr>
          <a:lstStyle/>
          <a:p>
            <a:r>
              <a:rPr lang="mr-IN" dirty="0"/>
              <a:t>Overall, Azure Kubernetes Service offers a powerful platform for managing containerized applications, providing the benefits of scalability, availability, security, and ease of management, which are crucial for modern application development and deployment.</a:t>
            </a:r>
          </a:p>
          <a:p>
            <a:endParaRPr lang="mr-IN" dirty="0"/>
          </a:p>
          <a:p>
            <a:endParaRPr lang="mr-IN" dirty="0"/>
          </a:p>
          <a:p>
            <a:endParaRPr lang="mr-IN" dirty="0"/>
          </a:p>
          <a:p>
            <a:endParaRPr lang="mr-IN" dirty="0"/>
          </a:p>
        </p:txBody>
      </p:sp>
    </p:spTree>
    <p:extLst>
      <p:ext uri="{BB962C8B-B14F-4D97-AF65-F5344CB8AC3E}">
        <p14:creationId xmlns:p14="http://schemas.microsoft.com/office/powerpoint/2010/main" val="814045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251E-4695-B797-B1B7-E3D342CC7D58}"/>
              </a:ext>
            </a:extLst>
          </p:cNvPr>
          <p:cNvSpPr>
            <a:spLocks noGrp="1"/>
          </p:cNvSpPr>
          <p:nvPr>
            <p:ph type="title"/>
          </p:nvPr>
        </p:nvSpPr>
        <p:spPr/>
        <p:txBody>
          <a:bodyPr/>
          <a:lstStyle/>
          <a:p>
            <a:r>
              <a:rPr lang="en-US" dirty="0">
                <a:solidFill>
                  <a:srgbClr val="009999"/>
                </a:solidFill>
              </a:rPr>
              <a:t>Use cases for containers on Azure</a:t>
            </a:r>
            <a:b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F6E38276-3961-A05D-0D81-F408BCBEAE68}"/>
              </a:ext>
            </a:extLst>
          </p:cNvPr>
          <p:cNvSpPr txBox="1"/>
          <p:nvPr/>
        </p:nvSpPr>
        <p:spPr>
          <a:xfrm>
            <a:off x="-26894" y="924719"/>
            <a:ext cx="10085294" cy="1938992"/>
          </a:xfrm>
          <a:prstGeom prst="rect">
            <a:avLst/>
          </a:prstGeom>
          <a:noFill/>
        </p:spPr>
        <p:txBody>
          <a:bodyPr wrap="square">
            <a:spAutoFit/>
          </a:bodyPr>
          <a:lstStyle/>
          <a:p>
            <a:pPr algn="l"/>
            <a:r>
              <a:rPr lang="en-US" b="0" i="0" dirty="0">
                <a:solidFill>
                  <a:srgbClr val="374151"/>
                </a:solidFill>
                <a:effectLst/>
                <a:latin typeface="Söhne"/>
              </a:rPr>
              <a:t>Containers have become a popular technology for packaging, distributing, and managing applications and their dependencies. Microsoft Azure provides a robust platform for deploying and managing containerized applications. Here are some common use cases for containers on Azure:</a:t>
            </a:r>
          </a:p>
          <a:p>
            <a:br>
              <a:rPr lang="en-US" b="0" i="0" dirty="0">
                <a:solidFill>
                  <a:srgbClr val="374151"/>
                </a:solidFill>
                <a:effectLst/>
                <a:latin typeface="Söhne"/>
              </a:rPr>
            </a:br>
            <a:endParaRPr lang="mr-IN" dirty="0"/>
          </a:p>
        </p:txBody>
      </p:sp>
      <p:sp>
        <p:nvSpPr>
          <p:cNvPr id="7" name="TextBox 6">
            <a:extLst>
              <a:ext uri="{FF2B5EF4-FFF2-40B4-BE49-F238E27FC236}">
                <a16:creationId xmlns:a16="http://schemas.microsoft.com/office/drawing/2014/main" id="{0D7A128D-33CA-CE8B-494D-47BDE276BDEC}"/>
              </a:ext>
            </a:extLst>
          </p:cNvPr>
          <p:cNvSpPr txBox="1"/>
          <p:nvPr/>
        </p:nvSpPr>
        <p:spPr>
          <a:xfrm>
            <a:off x="-85164" y="2143919"/>
            <a:ext cx="10143563" cy="2246769"/>
          </a:xfrm>
          <a:prstGeom prst="rect">
            <a:avLst/>
          </a:prstGeom>
          <a:noFill/>
        </p:spPr>
        <p:txBody>
          <a:bodyPr wrap="square">
            <a:spAutoFit/>
          </a:bodyPr>
          <a:lstStyle/>
          <a:p>
            <a:pPr algn="l">
              <a:buFont typeface="+mj-lt"/>
              <a:buAutoNum type="arabicPeriod"/>
            </a:pPr>
            <a:r>
              <a:rPr lang="en-US" b="1" i="0">
                <a:solidFill>
                  <a:srgbClr val="374151"/>
                </a:solidFill>
                <a:effectLst/>
                <a:latin typeface="Söhne"/>
              </a:rPr>
              <a:t>Microservices Architecture</a:t>
            </a:r>
            <a:r>
              <a:rPr lang="en-US" b="0" i="0">
                <a:solidFill>
                  <a:srgbClr val="374151"/>
                </a:solidFill>
                <a:effectLst/>
                <a:latin typeface="Söhne"/>
              </a:rPr>
              <a:t>: Containers are an ideal fit for microservices-based architectures. You can break down a complex application into smaller, loosely coupled services, each running in its own container. Azure Kubernetes Service (AKS) is a managed Kubernetes service that helps you deploy, manage, and scale containerized applications using Kubernetes, a powerful orchestration platform for managing containerized workloads.</a:t>
            </a:r>
          </a:p>
          <a:p>
            <a:br>
              <a:rPr lang="en-US"/>
            </a:br>
            <a:endParaRPr lang="mr-IN" dirty="0"/>
          </a:p>
        </p:txBody>
      </p:sp>
      <p:sp>
        <p:nvSpPr>
          <p:cNvPr id="9" name="TextBox 8">
            <a:extLst>
              <a:ext uri="{FF2B5EF4-FFF2-40B4-BE49-F238E27FC236}">
                <a16:creationId xmlns:a16="http://schemas.microsoft.com/office/drawing/2014/main" id="{E301C815-8A52-0600-75FC-7E4F476AD46E}"/>
              </a:ext>
            </a:extLst>
          </p:cNvPr>
          <p:cNvSpPr txBox="1"/>
          <p:nvPr/>
        </p:nvSpPr>
        <p:spPr>
          <a:xfrm>
            <a:off x="-85165" y="3684558"/>
            <a:ext cx="10143562" cy="1938992"/>
          </a:xfrm>
          <a:prstGeom prst="rect">
            <a:avLst/>
          </a:prstGeom>
          <a:noFill/>
        </p:spPr>
        <p:txBody>
          <a:bodyPr wrap="square">
            <a:spAutoFit/>
          </a:bodyPr>
          <a:lstStyle/>
          <a:p>
            <a:pPr algn="l"/>
            <a:r>
              <a:rPr lang="en-US" b="1" i="0" dirty="0">
                <a:solidFill>
                  <a:srgbClr val="374151"/>
                </a:solidFill>
                <a:effectLst/>
                <a:latin typeface="Söhne"/>
              </a:rPr>
              <a:t>2. Application Modernization</a:t>
            </a:r>
            <a:r>
              <a:rPr lang="en-US" b="0" i="0" dirty="0">
                <a:solidFill>
                  <a:srgbClr val="374151"/>
                </a:solidFill>
                <a:effectLst/>
                <a:latin typeface="Söhne"/>
              </a:rPr>
              <a:t>: If you have existing applications that were developed using traditional methods, you can containerize them to make them more portable and scalable. Azure Container Instances (ACI) provide a way to quickly deploy containers without managing the underlying infrastructure.</a:t>
            </a:r>
          </a:p>
          <a:p>
            <a:br>
              <a:rPr lang="en-US" dirty="0"/>
            </a:br>
            <a:endParaRPr lang="mr-IN" dirty="0"/>
          </a:p>
        </p:txBody>
      </p:sp>
    </p:spTree>
    <p:extLst>
      <p:ext uri="{BB962C8B-B14F-4D97-AF65-F5344CB8AC3E}">
        <p14:creationId xmlns:p14="http://schemas.microsoft.com/office/powerpoint/2010/main" val="1027470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71DC-2F74-5228-3BA5-7298A4DE17F5}"/>
              </a:ext>
            </a:extLst>
          </p:cNvPr>
          <p:cNvSpPr>
            <a:spLocks noGrp="1"/>
          </p:cNvSpPr>
          <p:nvPr>
            <p:ph type="title"/>
          </p:nvPr>
        </p:nvSpPr>
        <p:spPr/>
        <p:txBody>
          <a:bodyPr/>
          <a:lstStyle/>
          <a:p>
            <a:r>
              <a:rPr lang="en-US" dirty="0">
                <a:solidFill>
                  <a:srgbClr val="009999"/>
                </a:solidFill>
              </a:rPr>
              <a:t>Use cases for containers on Azure</a:t>
            </a:r>
            <a:b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1B443748-D596-93FA-DC30-ECC463CCE109}"/>
              </a:ext>
            </a:extLst>
          </p:cNvPr>
          <p:cNvSpPr txBox="1"/>
          <p:nvPr/>
        </p:nvSpPr>
        <p:spPr>
          <a:xfrm>
            <a:off x="-76200" y="848519"/>
            <a:ext cx="10134600" cy="1938992"/>
          </a:xfrm>
          <a:prstGeom prst="rect">
            <a:avLst/>
          </a:prstGeom>
          <a:noFill/>
        </p:spPr>
        <p:txBody>
          <a:bodyPr wrap="square">
            <a:spAutoFit/>
          </a:bodyPr>
          <a:lstStyle/>
          <a:p>
            <a:pPr algn="l"/>
            <a:r>
              <a:rPr lang="en-US" b="1" i="0" dirty="0">
                <a:solidFill>
                  <a:srgbClr val="374151"/>
                </a:solidFill>
                <a:effectLst/>
                <a:latin typeface="Söhne"/>
              </a:rPr>
              <a:t>3. DevOps and Continuous Integration/Continuous Deployment (CI/CD)</a:t>
            </a:r>
            <a:r>
              <a:rPr lang="en-US" b="0" i="0" dirty="0">
                <a:solidFill>
                  <a:srgbClr val="374151"/>
                </a:solidFill>
                <a:effectLst/>
                <a:latin typeface="Söhne"/>
              </a:rPr>
              <a:t>: Containers simplify the deployment process and ensure consistent environments across development, testing, and production stages. Azure DevOps Services and Azure DevOps Server (formerly known as TFS) offer CI/CD pipelines that integrate with container registries and orchestrators.</a:t>
            </a:r>
          </a:p>
          <a:p>
            <a:br>
              <a:rPr lang="en-US" dirty="0"/>
            </a:br>
            <a:endParaRPr lang="mr-IN" dirty="0"/>
          </a:p>
        </p:txBody>
      </p:sp>
      <p:sp>
        <p:nvSpPr>
          <p:cNvPr id="7" name="TextBox 6">
            <a:extLst>
              <a:ext uri="{FF2B5EF4-FFF2-40B4-BE49-F238E27FC236}">
                <a16:creationId xmlns:a16="http://schemas.microsoft.com/office/drawing/2014/main" id="{2B5711A5-D6EE-B2AC-EF56-901537E2F8CD}"/>
              </a:ext>
            </a:extLst>
          </p:cNvPr>
          <p:cNvSpPr txBox="1"/>
          <p:nvPr/>
        </p:nvSpPr>
        <p:spPr>
          <a:xfrm>
            <a:off x="-76200" y="2208114"/>
            <a:ext cx="10134600" cy="1938992"/>
          </a:xfrm>
          <a:prstGeom prst="rect">
            <a:avLst/>
          </a:prstGeom>
          <a:noFill/>
        </p:spPr>
        <p:txBody>
          <a:bodyPr wrap="square">
            <a:spAutoFit/>
          </a:bodyPr>
          <a:lstStyle/>
          <a:p>
            <a:pPr algn="l"/>
            <a:r>
              <a:rPr lang="en-US" b="1" i="0" dirty="0">
                <a:solidFill>
                  <a:srgbClr val="374151"/>
                </a:solidFill>
                <a:effectLst/>
                <a:latin typeface="Söhne"/>
              </a:rPr>
              <a:t>4. Hybrid Cloud Deployments</a:t>
            </a:r>
            <a:r>
              <a:rPr lang="en-US" b="0" i="0" dirty="0">
                <a:solidFill>
                  <a:srgbClr val="374151"/>
                </a:solidFill>
                <a:effectLst/>
                <a:latin typeface="Söhne"/>
              </a:rPr>
              <a:t>: Containers make it easier to create hybrid solutions that span on-premises and cloud environments. Azure Arc extends Azure management services to any infrastructure, allowing you to manage and deploy containers in both Azure and non-Azure environments.</a:t>
            </a:r>
          </a:p>
          <a:p>
            <a:br>
              <a:rPr lang="en-US" dirty="0"/>
            </a:br>
            <a:endParaRPr lang="mr-IN" dirty="0"/>
          </a:p>
        </p:txBody>
      </p:sp>
      <p:sp>
        <p:nvSpPr>
          <p:cNvPr id="9" name="TextBox 8">
            <a:extLst>
              <a:ext uri="{FF2B5EF4-FFF2-40B4-BE49-F238E27FC236}">
                <a16:creationId xmlns:a16="http://schemas.microsoft.com/office/drawing/2014/main" id="{2E71EEC8-0392-DDD2-132C-28BFA663E1BA}"/>
              </a:ext>
            </a:extLst>
          </p:cNvPr>
          <p:cNvSpPr txBox="1"/>
          <p:nvPr/>
        </p:nvSpPr>
        <p:spPr>
          <a:xfrm>
            <a:off x="-76200" y="3567708"/>
            <a:ext cx="10134598" cy="1631216"/>
          </a:xfrm>
          <a:prstGeom prst="rect">
            <a:avLst/>
          </a:prstGeom>
          <a:noFill/>
        </p:spPr>
        <p:txBody>
          <a:bodyPr wrap="square">
            <a:spAutoFit/>
          </a:bodyPr>
          <a:lstStyle/>
          <a:p>
            <a:pPr algn="l"/>
            <a:r>
              <a:rPr lang="en-US" b="1" dirty="0">
                <a:solidFill>
                  <a:srgbClr val="374151"/>
                </a:solidFill>
                <a:latin typeface="Söhne"/>
              </a:rPr>
              <a:t>5. </a:t>
            </a:r>
            <a:r>
              <a:rPr lang="en-US" b="1" i="0" dirty="0">
                <a:solidFill>
                  <a:srgbClr val="374151"/>
                </a:solidFill>
                <a:effectLst/>
                <a:latin typeface="Söhne"/>
              </a:rPr>
              <a:t>Elastic Scaling</a:t>
            </a:r>
            <a:r>
              <a:rPr lang="en-US" b="0" i="0" dirty="0">
                <a:solidFill>
                  <a:srgbClr val="374151"/>
                </a:solidFill>
                <a:effectLst/>
                <a:latin typeface="Söhne"/>
              </a:rPr>
              <a:t>: Azure Kubernetes Service (AKS) allows you to dynamically scale your containerized applications based on demand. This is particularly useful for applications with varying workloads, as AKS can automatically adjust the number of containers running.</a:t>
            </a:r>
          </a:p>
          <a:p>
            <a:br>
              <a:rPr lang="en-US" dirty="0"/>
            </a:br>
            <a:endParaRPr lang="mr-IN" dirty="0"/>
          </a:p>
        </p:txBody>
      </p:sp>
    </p:spTree>
    <p:extLst>
      <p:ext uri="{BB962C8B-B14F-4D97-AF65-F5344CB8AC3E}">
        <p14:creationId xmlns:p14="http://schemas.microsoft.com/office/powerpoint/2010/main" val="3856259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87BCF-D0A8-B63B-395E-068E6B0B3FD1}"/>
              </a:ext>
            </a:extLst>
          </p:cNvPr>
          <p:cNvSpPr>
            <a:spLocks noGrp="1"/>
          </p:cNvSpPr>
          <p:nvPr>
            <p:ph type="title"/>
          </p:nvPr>
        </p:nvSpPr>
        <p:spPr/>
        <p:txBody>
          <a:bodyPr/>
          <a:lstStyle/>
          <a:p>
            <a:r>
              <a:rPr lang="en-US" dirty="0">
                <a:solidFill>
                  <a:srgbClr val="009999"/>
                </a:solidFill>
              </a:rPr>
              <a:t>Use cases for containers on Azure</a:t>
            </a:r>
            <a:b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C1386185-1A51-3E37-7F7B-DB6D45456BCD}"/>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6. Stateful Applications</a:t>
            </a:r>
            <a:r>
              <a:rPr lang="en-US" b="0" i="0" dirty="0">
                <a:solidFill>
                  <a:srgbClr val="374151"/>
                </a:solidFill>
                <a:effectLst/>
                <a:latin typeface="Söhne"/>
              </a:rPr>
              <a:t>: While containers are often associated with stateless applications, Azure provides services like Azure Managed Disks and Azure Files that enable you to handle stateful applications within containers.</a:t>
            </a:r>
          </a:p>
          <a:p>
            <a:br>
              <a:rPr lang="en-US" dirty="0"/>
            </a:br>
            <a:endParaRPr lang="mr-IN" dirty="0"/>
          </a:p>
        </p:txBody>
      </p:sp>
      <p:sp>
        <p:nvSpPr>
          <p:cNvPr id="7" name="TextBox 6">
            <a:extLst>
              <a:ext uri="{FF2B5EF4-FFF2-40B4-BE49-F238E27FC236}">
                <a16:creationId xmlns:a16="http://schemas.microsoft.com/office/drawing/2014/main" id="{A63B99CE-0080-EA9A-DBDC-9F8548CF114D}"/>
              </a:ext>
            </a:extLst>
          </p:cNvPr>
          <p:cNvSpPr txBox="1"/>
          <p:nvPr/>
        </p:nvSpPr>
        <p:spPr>
          <a:xfrm>
            <a:off x="-49306" y="1915319"/>
            <a:ext cx="10134600" cy="1631216"/>
          </a:xfrm>
          <a:prstGeom prst="rect">
            <a:avLst/>
          </a:prstGeom>
          <a:noFill/>
        </p:spPr>
        <p:txBody>
          <a:bodyPr wrap="square">
            <a:spAutoFit/>
          </a:bodyPr>
          <a:lstStyle/>
          <a:p>
            <a:pPr algn="l"/>
            <a:r>
              <a:rPr lang="en-US" b="1" i="0" dirty="0">
                <a:solidFill>
                  <a:srgbClr val="374151"/>
                </a:solidFill>
                <a:effectLst/>
                <a:latin typeface="Söhne"/>
              </a:rPr>
              <a:t>7. Big Data and AI Workloads</a:t>
            </a:r>
            <a:r>
              <a:rPr lang="en-US" b="0" i="0" dirty="0">
                <a:solidFill>
                  <a:srgbClr val="374151"/>
                </a:solidFill>
                <a:effectLst/>
                <a:latin typeface="Söhne"/>
              </a:rPr>
              <a:t>: Containers can encapsulate big data processing and AI workloads, making it easier to deploy and manage complex processing tasks. Azure Kubernetes Service can be used to orchestrate such workloads.</a:t>
            </a:r>
          </a:p>
          <a:p>
            <a:br>
              <a:rPr lang="en-US" dirty="0"/>
            </a:br>
            <a:endParaRPr lang="mr-IN" dirty="0"/>
          </a:p>
        </p:txBody>
      </p:sp>
      <p:sp>
        <p:nvSpPr>
          <p:cNvPr id="9" name="TextBox 8">
            <a:extLst>
              <a:ext uri="{FF2B5EF4-FFF2-40B4-BE49-F238E27FC236}">
                <a16:creationId xmlns:a16="http://schemas.microsoft.com/office/drawing/2014/main" id="{EC668638-3225-3D33-BCDD-B41B48D119A3}"/>
              </a:ext>
            </a:extLst>
          </p:cNvPr>
          <p:cNvSpPr txBox="1"/>
          <p:nvPr/>
        </p:nvSpPr>
        <p:spPr>
          <a:xfrm>
            <a:off x="-62754" y="2868950"/>
            <a:ext cx="10121153" cy="1631216"/>
          </a:xfrm>
          <a:prstGeom prst="rect">
            <a:avLst/>
          </a:prstGeom>
          <a:noFill/>
        </p:spPr>
        <p:txBody>
          <a:bodyPr wrap="square">
            <a:spAutoFit/>
          </a:bodyPr>
          <a:lstStyle/>
          <a:p>
            <a:pPr algn="l"/>
            <a:r>
              <a:rPr lang="en-US" b="1" i="0" dirty="0">
                <a:solidFill>
                  <a:srgbClr val="374151"/>
                </a:solidFill>
                <a:effectLst/>
                <a:latin typeface="Söhne"/>
              </a:rPr>
              <a:t>8. Multi-Region Deployments</a:t>
            </a:r>
            <a:r>
              <a:rPr lang="en-US" b="0" i="0" dirty="0">
                <a:solidFill>
                  <a:srgbClr val="374151"/>
                </a:solidFill>
                <a:effectLst/>
                <a:latin typeface="Söhne"/>
              </a:rPr>
              <a:t>: Azure Availability Zones and regional redundancy features can be used in combination with containers to achieve high availability and disaster recovery strategies across multiple geographic regions.</a:t>
            </a:r>
          </a:p>
          <a:p>
            <a:br>
              <a:rPr lang="en-US" dirty="0"/>
            </a:br>
            <a:endParaRPr lang="mr-IN" dirty="0"/>
          </a:p>
        </p:txBody>
      </p:sp>
      <p:sp>
        <p:nvSpPr>
          <p:cNvPr id="11" name="TextBox 10">
            <a:extLst>
              <a:ext uri="{FF2B5EF4-FFF2-40B4-BE49-F238E27FC236}">
                <a16:creationId xmlns:a16="http://schemas.microsoft.com/office/drawing/2014/main" id="{492ED2AB-0E85-EF59-DC0D-F005583BDAA7}"/>
              </a:ext>
            </a:extLst>
          </p:cNvPr>
          <p:cNvSpPr txBox="1"/>
          <p:nvPr/>
        </p:nvSpPr>
        <p:spPr>
          <a:xfrm>
            <a:off x="-89650" y="3834010"/>
            <a:ext cx="10174943" cy="1631216"/>
          </a:xfrm>
          <a:prstGeom prst="rect">
            <a:avLst/>
          </a:prstGeom>
          <a:noFill/>
        </p:spPr>
        <p:txBody>
          <a:bodyPr wrap="square">
            <a:spAutoFit/>
          </a:bodyPr>
          <a:lstStyle/>
          <a:p>
            <a:pPr algn="l"/>
            <a:r>
              <a:rPr lang="en-US" b="1" i="0" dirty="0">
                <a:solidFill>
                  <a:srgbClr val="374151"/>
                </a:solidFill>
                <a:effectLst/>
                <a:latin typeface="Söhne"/>
              </a:rPr>
              <a:t>9. Testing and Staging Environments</a:t>
            </a:r>
            <a:r>
              <a:rPr lang="en-US" b="0" i="0" dirty="0">
                <a:solidFill>
                  <a:srgbClr val="374151"/>
                </a:solidFill>
                <a:effectLst/>
                <a:latin typeface="Söhne"/>
              </a:rPr>
              <a:t>: Containers allow you to create isolated testing and staging environments that mimic production configurations. This helps in identifying issues early in the development lifecycle.</a:t>
            </a:r>
          </a:p>
          <a:p>
            <a:br>
              <a:rPr lang="en-US" dirty="0"/>
            </a:br>
            <a:endParaRPr lang="mr-IN" dirty="0"/>
          </a:p>
        </p:txBody>
      </p:sp>
    </p:spTree>
    <p:extLst>
      <p:ext uri="{BB962C8B-B14F-4D97-AF65-F5344CB8AC3E}">
        <p14:creationId xmlns:p14="http://schemas.microsoft.com/office/powerpoint/2010/main" val="86926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9999"/>
                </a:solidFill>
              </a:rPr>
              <a:t>Azure Services Overview</a:t>
            </a:r>
            <a:endParaRPr lang="en-US" dirty="0"/>
          </a:p>
        </p:txBody>
      </p:sp>
      <p:sp>
        <p:nvSpPr>
          <p:cNvPr id="3" name="Content Placeholder 2"/>
          <p:cNvSpPr>
            <a:spLocks noGrp="1"/>
          </p:cNvSpPr>
          <p:nvPr>
            <p:ph idx="1"/>
          </p:nvPr>
        </p:nvSpPr>
        <p:spPr/>
        <p:txBody>
          <a:bodyPr/>
          <a:lstStyle/>
          <a:p>
            <a:pPr algn="l">
              <a:buFont typeface="Arial" panose="020B0604020202020204" pitchFamily="34" charset="0"/>
              <a:buChar char="•"/>
            </a:pPr>
            <a:r>
              <a:rPr lang="en-US" sz="2800" b="0" i="0" dirty="0">
                <a:solidFill>
                  <a:srgbClr val="374151"/>
                </a:solidFill>
                <a:effectLst/>
                <a:latin typeface="Söhne"/>
              </a:rPr>
              <a:t>Virtual Machines (VMs)</a:t>
            </a:r>
          </a:p>
          <a:p>
            <a:pPr algn="l">
              <a:buFont typeface="Arial" panose="020B0604020202020204" pitchFamily="34" charset="0"/>
              <a:buChar char="•"/>
            </a:pPr>
            <a:r>
              <a:rPr lang="en-US" sz="2800" b="0" i="0" dirty="0">
                <a:solidFill>
                  <a:srgbClr val="374151"/>
                </a:solidFill>
                <a:effectLst/>
                <a:latin typeface="Söhne"/>
              </a:rPr>
              <a:t>Azure App Service</a:t>
            </a:r>
          </a:p>
          <a:p>
            <a:pPr algn="l">
              <a:buFont typeface="Arial" panose="020B0604020202020204" pitchFamily="34" charset="0"/>
              <a:buChar char="•"/>
            </a:pPr>
            <a:r>
              <a:rPr lang="en-US" sz="2800" b="0" i="0" dirty="0">
                <a:solidFill>
                  <a:srgbClr val="374151"/>
                </a:solidFill>
                <a:effectLst/>
                <a:latin typeface="Söhne"/>
              </a:rPr>
              <a:t>Azure Functions</a:t>
            </a:r>
          </a:p>
          <a:p>
            <a:pPr algn="l">
              <a:buFont typeface="Arial" panose="020B0604020202020204" pitchFamily="34" charset="0"/>
              <a:buChar char="•"/>
            </a:pPr>
            <a:r>
              <a:rPr lang="en-US" sz="2800" b="0" i="0" dirty="0">
                <a:solidFill>
                  <a:srgbClr val="374151"/>
                </a:solidFill>
                <a:effectLst/>
                <a:latin typeface="Söhne"/>
              </a:rPr>
              <a:t>Azure Kubernetes Service (AKS)</a:t>
            </a:r>
          </a:p>
          <a:p>
            <a:pPr algn="l">
              <a:buFont typeface="Arial" panose="020B0604020202020204" pitchFamily="34" charset="0"/>
              <a:buChar char="•"/>
            </a:pPr>
            <a:r>
              <a:rPr lang="en-US" sz="2800" b="0" i="0" dirty="0">
                <a:solidFill>
                  <a:srgbClr val="374151"/>
                </a:solidFill>
                <a:effectLst/>
                <a:latin typeface="Söhne"/>
              </a:rPr>
              <a:t>Azure Active Directory</a:t>
            </a:r>
          </a:p>
          <a:p>
            <a:pPr algn="l">
              <a:buFont typeface="Arial" panose="020B0604020202020204" pitchFamily="34" charset="0"/>
              <a:buChar char="•"/>
            </a:pPr>
            <a:r>
              <a:rPr lang="en-US" sz="2800" b="0" i="0" dirty="0">
                <a:solidFill>
                  <a:srgbClr val="374151"/>
                </a:solidFill>
                <a:effectLst/>
                <a:latin typeface="Söhne"/>
              </a:rPr>
              <a:t>Azure Storage</a:t>
            </a:r>
          </a:p>
          <a:p>
            <a:pPr algn="l">
              <a:buFont typeface="Arial" panose="020B0604020202020204" pitchFamily="34" charset="0"/>
              <a:buChar char="•"/>
            </a:pPr>
            <a:r>
              <a:rPr lang="en-US" sz="2800" b="0" i="0" dirty="0">
                <a:solidFill>
                  <a:srgbClr val="374151"/>
                </a:solidFill>
                <a:effectLst/>
                <a:latin typeface="Söhne"/>
              </a:rPr>
              <a:t>Azure Networking (Virtual Network, Load Balancer, etc.)</a:t>
            </a:r>
          </a:p>
        </p:txBody>
      </p:sp>
    </p:spTree>
    <p:extLst>
      <p:ext uri="{BB962C8B-B14F-4D97-AF65-F5344CB8AC3E}">
        <p14:creationId xmlns:p14="http://schemas.microsoft.com/office/powerpoint/2010/main" val="1061692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A925-64A6-550E-1F0C-670EA9F77ED2}"/>
              </a:ext>
            </a:extLst>
          </p:cNvPr>
          <p:cNvSpPr>
            <a:spLocks noGrp="1"/>
          </p:cNvSpPr>
          <p:nvPr>
            <p:ph type="title"/>
          </p:nvPr>
        </p:nvSpPr>
        <p:spPr/>
        <p:txBody>
          <a:bodyPr/>
          <a:lstStyle/>
          <a:p>
            <a:r>
              <a:rPr lang="en-US" dirty="0">
                <a:solidFill>
                  <a:srgbClr val="009999"/>
                </a:solidFill>
              </a:rPr>
              <a:t>Use cases for containers on Azure</a:t>
            </a:r>
            <a:br>
              <a:rPr lang="en-US" sz="1800" kern="100" dirty="0">
                <a:solidFill>
                  <a:srgbClr val="000000"/>
                </a:solidFill>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A8CD5BB9-8E54-8047-8DDC-44C159007234}"/>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10. Serverless Containers</a:t>
            </a:r>
            <a:r>
              <a:rPr lang="en-US" b="0" i="0" dirty="0">
                <a:solidFill>
                  <a:srgbClr val="374151"/>
                </a:solidFill>
                <a:effectLst/>
                <a:latin typeface="Söhne"/>
              </a:rPr>
              <a:t>: Azure Functions with the Premium Plan supports the use of custom containers. This allows you to execute serverless code in the language of your choice within a container.</a:t>
            </a:r>
          </a:p>
          <a:p>
            <a:br>
              <a:rPr lang="en-US" dirty="0"/>
            </a:br>
            <a:endParaRPr lang="mr-IN" dirty="0"/>
          </a:p>
        </p:txBody>
      </p:sp>
      <p:sp>
        <p:nvSpPr>
          <p:cNvPr id="7" name="TextBox 6">
            <a:extLst>
              <a:ext uri="{FF2B5EF4-FFF2-40B4-BE49-F238E27FC236}">
                <a16:creationId xmlns:a16="http://schemas.microsoft.com/office/drawing/2014/main" id="{98A85155-3CC4-5A83-6721-41295EB355C5}"/>
              </a:ext>
            </a:extLst>
          </p:cNvPr>
          <p:cNvSpPr txBox="1"/>
          <p:nvPr/>
        </p:nvSpPr>
        <p:spPr>
          <a:xfrm>
            <a:off x="-35860" y="1967439"/>
            <a:ext cx="10094259" cy="1323439"/>
          </a:xfrm>
          <a:prstGeom prst="rect">
            <a:avLst/>
          </a:prstGeom>
          <a:noFill/>
        </p:spPr>
        <p:txBody>
          <a:bodyPr wrap="square">
            <a:spAutoFit/>
          </a:bodyPr>
          <a:lstStyle/>
          <a:p>
            <a:pPr algn="l"/>
            <a:r>
              <a:rPr lang="en-US" b="1" i="0" dirty="0">
                <a:solidFill>
                  <a:srgbClr val="374151"/>
                </a:solidFill>
                <a:effectLst/>
                <a:latin typeface="Söhne"/>
              </a:rPr>
              <a:t>11. IoT Edge Computing</a:t>
            </a:r>
            <a:r>
              <a:rPr lang="en-US" b="0" i="0" dirty="0">
                <a:solidFill>
                  <a:srgbClr val="374151"/>
                </a:solidFill>
                <a:effectLst/>
                <a:latin typeface="Söhne"/>
              </a:rPr>
              <a:t>: Azure IoT Edge enables you to deploy containerized workloads to edge devices, bringing intelligence and processing closer to the data source.</a:t>
            </a:r>
          </a:p>
          <a:p>
            <a:br>
              <a:rPr lang="en-US" dirty="0"/>
            </a:br>
            <a:endParaRPr lang="mr-IN" dirty="0"/>
          </a:p>
        </p:txBody>
      </p:sp>
      <p:sp>
        <p:nvSpPr>
          <p:cNvPr id="9" name="TextBox 8">
            <a:extLst>
              <a:ext uri="{FF2B5EF4-FFF2-40B4-BE49-F238E27FC236}">
                <a16:creationId xmlns:a16="http://schemas.microsoft.com/office/drawing/2014/main" id="{04C8A49D-378F-6F0C-36BF-9E477CA483B2}"/>
              </a:ext>
            </a:extLst>
          </p:cNvPr>
          <p:cNvSpPr txBox="1"/>
          <p:nvPr/>
        </p:nvSpPr>
        <p:spPr>
          <a:xfrm>
            <a:off x="-62753" y="2630512"/>
            <a:ext cx="10094258" cy="1323439"/>
          </a:xfrm>
          <a:prstGeom prst="rect">
            <a:avLst/>
          </a:prstGeom>
          <a:noFill/>
        </p:spPr>
        <p:txBody>
          <a:bodyPr wrap="square">
            <a:spAutoFit/>
          </a:bodyPr>
          <a:lstStyle/>
          <a:p>
            <a:pPr algn="l"/>
            <a:r>
              <a:rPr lang="en-US" b="1" i="0" dirty="0">
                <a:solidFill>
                  <a:srgbClr val="374151"/>
                </a:solidFill>
                <a:effectLst/>
                <a:latin typeface="Söhne"/>
              </a:rPr>
              <a:t>12. Legacy Application Modernization</a:t>
            </a:r>
            <a:r>
              <a:rPr lang="en-US" b="0" i="0" dirty="0">
                <a:solidFill>
                  <a:srgbClr val="374151"/>
                </a:solidFill>
                <a:effectLst/>
                <a:latin typeface="Söhne"/>
              </a:rPr>
              <a:t>: Containers can help modernize legacy applications by allowing them to run on modern infrastructure while maintaining their existing functionality.</a:t>
            </a:r>
          </a:p>
          <a:p>
            <a:br>
              <a:rPr lang="en-US" dirty="0"/>
            </a:br>
            <a:endParaRPr lang="mr-IN" dirty="0"/>
          </a:p>
        </p:txBody>
      </p:sp>
      <p:sp>
        <p:nvSpPr>
          <p:cNvPr id="12" name="TextBox 11">
            <a:extLst>
              <a:ext uri="{FF2B5EF4-FFF2-40B4-BE49-F238E27FC236}">
                <a16:creationId xmlns:a16="http://schemas.microsoft.com/office/drawing/2014/main" id="{01D180A8-1347-C28A-2C90-DE77517A58E7}"/>
              </a:ext>
            </a:extLst>
          </p:cNvPr>
          <p:cNvSpPr txBox="1"/>
          <p:nvPr/>
        </p:nvSpPr>
        <p:spPr>
          <a:xfrm>
            <a:off x="-1" y="3477539"/>
            <a:ext cx="10031505" cy="2246769"/>
          </a:xfrm>
          <a:prstGeom prst="rect">
            <a:avLst/>
          </a:prstGeom>
          <a:noFill/>
        </p:spPr>
        <p:txBody>
          <a:bodyPr wrap="square">
            <a:spAutoFit/>
          </a:bodyPr>
          <a:lstStyle/>
          <a:p>
            <a:r>
              <a:rPr lang="mr-IN" dirty="0"/>
              <a:t>These are just a few examples of how containers can be utilized on the Azure platform. The choice of specific Azure services and tools will depend on your application's requirements and your organization's goals.</a:t>
            </a:r>
          </a:p>
          <a:p>
            <a:endParaRPr lang="mr-IN" dirty="0"/>
          </a:p>
          <a:p>
            <a:endParaRPr lang="mr-IN" dirty="0"/>
          </a:p>
          <a:p>
            <a:endParaRPr lang="mr-IN" dirty="0"/>
          </a:p>
          <a:p>
            <a:endParaRPr lang="mr-IN" dirty="0"/>
          </a:p>
        </p:txBody>
      </p:sp>
    </p:spTree>
    <p:extLst>
      <p:ext uri="{BB962C8B-B14F-4D97-AF65-F5344CB8AC3E}">
        <p14:creationId xmlns:p14="http://schemas.microsoft.com/office/powerpoint/2010/main" val="1848005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3BD219E-DC7C-F92F-1D0C-F988A6BF4586}"/>
              </a:ext>
            </a:extLst>
          </p:cNvPr>
          <p:cNvSpPr>
            <a:spLocks noGrp="1" noChangeArrowheads="1"/>
          </p:cNvSpPr>
          <p:nvPr>
            <p:ph type="title"/>
          </p:nvPr>
        </p:nvSpPr>
        <p:spPr bwMode="auto">
          <a:xfrm>
            <a:off x="685800" y="606306"/>
            <a:ext cx="47804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mr-IN" altLang="mr-IN" dirty="0">
                <a:solidFill>
                  <a:srgbClr val="009999"/>
                </a:solidFill>
                <a:latin typeface="Tahoma" panose="020B0604030504040204" pitchFamily="34" charset="0"/>
              </a:rPr>
              <a:t>Azure Identity and Access </a:t>
            </a:r>
            <a:r>
              <a:rPr lang="en-US" altLang="mr-IN" dirty="0">
                <a:solidFill>
                  <a:srgbClr val="009999"/>
                </a:solidFill>
                <a:latin typeface="Tahoma" panose="020B0604030504040204" pitchFamily="34" charset="0"/>
              </a:rPr>
              <a:t>Management</a:t>
            </a:r>
            <a:endParaRPr kumimoji="0" lang="mr-IN" altLang="mr-IN"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7FC6CC6-8CD4-C5A2-376D-14F7BC77FF56}"/>
              </a:ext>
            </a:extLst>
          </p:cNvPr>
          <p:cNvSpPr txBox="1"/>
          <p:nvPr/>
        </p:nvSpPr>
        <p:spPr>
          <a:xfrm>
            <a:off x="-76200" y="975638"/>
            <a:ext cx="10134600" cy="1323439"/>
          </a:xfrm>
          <a:prstGeom prst="rect">
            <a:avLst/>
          </a:prstGeom>
          <a:noFill/>
        </p:spPr>
        <p:txBody>
          <a:bodyPr wrap="square">
            <a:spAutoFit/>
          </a:bodyPr>
          <a:lstStyle/>
          <a:p>
            <a:r>
              <a:rPr lang="en-US" b="0" i="0" dirty="0">
                <a:solidFill>
                  <a:srgbClr val="374151"/>
                </a:solidFill>
                <a:effectLst/>
                <a:latin typeface="Söhne"/>
              </a:rPr>
              <a:t>Azure Identity and Access Management (Azure IAM) is a set of tools and services provided by Microsoft Azure to manage and control access to Azure resources. It helps organizations ensure that the right people have the appropriate level of access to their cloud resources while maintaining security and compliance.</a:t>
            </a:r>
            <a:endParaRPr lang="mr-IN" dirty="0"/>
          </a:p>
        </p:txBody>
      </p:sp>
      <p:sp>
        <p:nvSpPr>
          <p:cNvPr id="8" name="TextBox 7">
            <a:extLst>
              <a:ext uri="{FF2B5EF4-FFF2-40B4-BE49-F238E27FC236}">
                <a16:creationId xmlns:a16="http://schemas.microsoft.com/office/drawing/2014/main" id="{9882DE69-A16C-D2A9-98E7-8EB5BFC62681}"/>
              </a:ext>
            </a:extLst>
          </p:cNvPr>
          <p:cNvSpPr txBox="1"/>
          <p:nvPr/>
        </p:nvSpPr>
        <p:spPr>
          <a:xfrm>
            <a:off x="-71716" y="2167999"/>
            <a:ext cx="5100916" cy="1323439"/>
          </a:xfrm>
          <a:prstGeom prst="rect">
            <a:avLst/>
          </a:prstGeom>
          <a:noFill/>
        </p:spPr>
        <p:txBody>
          <a:bodyPr wrap="square">
            <a:spAutoFit/>
          </a:bodyPr>
          <a:lstStyle/>
          <a:p>
            <a:pPr algn="l"/>
            <a:r>
              <a:rPr lang="en-US" b="1" i="0" dirty="0">
                <a:solidFill>
                  <a:srgbClr val="374151"/>
                </a:solidFill>
                <a:effectLst/>
                <a:latin typeface="Söhne"/>
              </a:rPr>
              <a:t>Key components and concepts of Azure IAM include:</a:t>
            </a:r>
          </a:p>
          <a:p>
            <a:br>
              <a:rPr lang="en-US" b="0" i="0" dirty="0">
                <a:solidFill>
                  <a:srgbClr val="374151"/>
                </a:solidFill>
                <a:effectLst/>
                <a:latin typeface="Söhne"/>
              </a:rPr>
            </a:br>
            <a:endParaRPr lang="mr-IN" dirty="0"/>
          </a:p>
        </p:txBody>
      </p:sp>
      <p:sp>
        <p:nvSpPr>
          <p:cNvPr id="10" name="TextBox 9">
            <a:extLst>
              <a:ext uri="{FF2B5EF4-FFF2-40B4-BE49-F238E27FC236}">
                <a16:creationId xmlns:a16="http://schemas.microsoft.com/office/drawing/2014/main" id="{F118A855-0550-45EB-4E02-3E8D3D6687B8}"/>
              </a:ext>
            </a:extLst>
          </p:cNvPr>
          <p:cNvSpPr txBox="1"/>
          <p:nvPr/>
        </p:nvSpPr>
        <p:spPr>
          <a:xfrm>
            <a:off x="-82922" y="2713105"/>
            <a:ext cx="10134600" cy="193899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Azure Active Directory (Azure AD):</a:t>
            </a:r>
            <a:r>
              <a:rPr lang="en-US" b="0" i="0" dirty="0">
                <a:solidFill>
                  <a:srgbClr val="374151"/>
                </a:solidFill>
                <a:effectLst/>
                <a:latin typeface="Söhne"/>
              </a:rPr>
              <a:t> Azure AD is Microsoft's cloud-based identity and access management service. It serves as the foundation for managing identities and authentication across Azure services and applications. Azure AD provides features such as single sign-on (SSO), multi-factor authentication (MFA), conditional access policies, and more.</a:t>
            </a:r>
          </a:p>
          <a:p>
            <a:br>
              <a:rPr lang="en-US" dirty="0"/>
            </a:br>
            <a:endParaRPr lang="mr-IN" dirty="0"/>
          </a:p>
        </p:txBody>
      </p:sp>
      <p:sp>
        <p:nvSpPr>
          <p:cNvPr id="12" name="TextBox 11">
            <a:extLst>
              <a:ext uri="{FF2B5EF4-FFF2-40B4-BE49-F238E27FC236}">
                <a16:creationId xmlns:a16="http://schemas.microsoft.com/office/drawing/2014/main" id="{B3DBBDC4-8CCF-DE77-0B77-6956611CA416}"/>
              </a:ext>
            </a:extLst>
          </p:cNvPr>
          <p:cNvSpPr txBox="1"/>
          <p:nvPr/>
        </p:nvSpPr>
        <p:spPr>
          <a:xfrm>
            <a:off x="-82922" y="4060310"/>
            <a:ext cx="10125636" cy="1631216"/>
          </a:xfrm>
          <a:prstGeom prst="rect">
            <a:avLst/>
          </a:prstGeom>
          <a:noFill/>
        </p:spPr>
        <p:txBody>
          <a:bodyPr wrap="square">
            <a:spAutoFit/>
          </a:bodyPr>
          <a:lstStyle/>
          <a:p>
            <a:pPr algn="l"/>
            <a:r>
              <a:rPr lang="en-US" b="1" i="0" dirty="0">
                <a:solidFill>
                  <a:srgbClr val="374151"/>
                </a:solidFill>
                <a:effectLst/>
                <a:latin typeface="Söhne"/>
              </a:rPr>
              <a:t>2. Users and Groups:</a:t>
            </a:r>
            <a:r>
              <a:rPr lang="en-US" b="0" i="0" dirty="0">
                <a:solidFill>
                  <a:srgbClr val="374151"/>
                </a:solidFill>
                <a:effectLst/>
                <a:latin typeface="Söhne"/>
              </a:rPr>
              <a:t> Azure IAM allows you to create and manage users and groups within Azure AD. Users can be assigned to different groups based on their roles and responsibilities, and then these groups can be assigned specific permissions to Azure resources.</a:t>
            </a:r>
          </a:p>
          <a:p>
            <a:br>
              <a:rPr lang="en-US" dirty="0"/>
            </a:br>
            <a:endParaRPr lang="mr-IN" dirty="0"/>
          </a:p>
        </p:txBody>
      </p:sp>
    </p:spTree>
    <p:extLst>
      <p:ext uri="{BB962C8B-B14F-4D97-AF65-F5344CB8AC3E}">
        <p14:creationId xmlns:p14="http://schemas.microsoft.com/office/powerpoint/2010/main" val="3254212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4AA8-E122-BC8A-76C5-12A052B1F727}"/>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Identity and Access </a:t>
            </a:r>
            <a:r>
              <a:rPr lang="en-US" altLang="mr-IN" dirty="0">
                <a:solidFill>
                  <a:srgbClr val="009999"/>
                </a:solidFill>
                <a:latin typeface="Tahoma" panose="020B0604030504040204" pitchFamily="34" charset="0"/>
              </a:rPr>
              <a:t>Management</a:t>
            </a:r>
            <a:endParaRPr lang="mr-IN" dirty="0"/>
          </a:p>
        </p:txBody>
      </p:sp>
      <p:sp>
        <p:nvSpPr>
          <p:cNvPr id="5" name="TextBox 4">
            <a:extLst>
              <a:ext uri="{FF2B5EF4-FFF2-40B4-BE49-F238E27FC236}">
                <a16:creationId xmlns:a16="http://schemas.microsoft.com/office/drawing/2014/main" id="{4BF738E0-9AC7-2301-F5DC-E07A6A889EE4}"/>
              </a:ext>
            </a:extLst>
          </p:cNvPr>
          <p:cNvSpPr txBox="1"/>
          <p:nvPr/>
        </p:nvSpPr>
        <p:spPr>
          <a:xfrm>
            <a:off x="-76200" y="936893"/>
            <a:ext cx="10134600" cy="2246769"/>
          </a:xfrm>
          <a:prstGeom prst="rect">
            <a:avLst/>
          </a:prstGeom>
          <a:noFill/>
        </p:spPr>
        <p:txBody>
          <a:bodyPr wrap="square">
            <a:spAutoFit/>
          </a:bodyPr>
          <a:lstStyle/>
          <a:p>
            <a:pPr algn="l"/>
            <a:r>
              <a:rPr lang="en-US" b="1" i="0" dirty="0">
                <a:solidFill>
                  <a:srgbClr val="374151"/>
                </a:solidFill>
                <a:effectLst/>
                <a:latin typeface="Söhne"/>
              </a:rPr>
              <a:t>3. Roles and Role-Based Access Control (RBAC):</a:t>
            </a:r>
            <a:r>
              <a:rPr lang="en-US" b="0" i="0" dirty="0">
                <a:solidFill>
                  <a:srgbClr val="374151"/>
                </a:solidFill>
                <a:effectLst/>
                <a:latin typeface="Söhne"/>
              </a:rPr>
              <a:t> Azure RBAC is a fundamental concept in managing access to Azure resources. It enables you to assign specific roles to users, groups, or applications, granting them specific permissions for actions on resources within a subscription, resource group, or even individual resources. Roles include Owner, Contributor, Reader, and custom roles that you can define.</a:t>
            </a:r>
          </a:p>
          <a:p>
            <a:br>
              <a:rPr lang="en-US" dirty="0"/>
            </a:br>
            <a:endParaRPr lang="mr-IN" dirty="0"/>
          </a:p>
        </p:txBody>
      </p:sp>
      <p:sp>
        <p:nvSpPr>
          <p:cNvPr id="7" name="TextBox 6">
            <a:extLst>
              <a:ext uri="{FF2B5EF4-FFF2-40B4-BE49-F238E27FC236}">
                <a16:creationId xmlns:a16="http://schemas.microsoft.com/office/drawing/2014/main" id="{2F0D6807-7781-0FFD-E379-3E216729B794}"/>
              </a:ext>
            </a:extLst>
          </p:cNvPr>
          <p:cNvSpPr txBox="1"/>
          <p:nvPr/>
        </p:nvSpPr>
        <p:spPr>
          <a:xfrm>
            <a:off x="-58272" y="2524919"/>
            <a:ext cx="10116671" cy="1938992"/>
          </a:xfrm>
          <a:prstGeom prst="rect">
            <a:avLst/>
          </a:prstGeom>
          <a:noFill/>
        </p:spPr>
        <p:txBody>
          <a:bodyPr wrap="square">
            <a:spAutoFit/>
          </a:bodyPr>
          <a:lstStyle/>
          <a:p>
            <a:pPr algn="l"/>
            <a:r>
              <a:rPr lang="en-US" b="1" i="0" dirty="0">
                <a:solidFill>
                  <a:srgbClr val="374151"/>
                </a:solidFill>
                <a:effectLst/>
                <a:latin typeface="Söhne"/>
              </a:rPr>
              <a:t>4. Azure Policies:</a:t>
            </a:r>
            <a:r>
              <a:rPr lang="en-US" b="0" i="0" dirty="0">
                <a:solidFill>
                  <a:srgbClr val="374151"/>
                </a:solidFill>
                <a:effectLst/>
                <a:latin typeface="Söhne"/>
              </a:rPr>
              <a:t> Azure policies allow you to enforce specific rules and standards across your resources. You can use built-in or custom policies to control configurations, compliance, and security settings. Policies can be applied across subscriptions, resource groups, or individual resources.</a:t>
            </a:r>
          </a:p>
          <a:p>
            <a:br>
              <a:rPr lang="en-US" dirty="0"/>
            </a:br>
            <a:endParaRPr lang="mr-IN" dirty="0"/>
          </a:p>
        </p:txBody>
      </p:sp>
      <p:sp>
        <p:nvSpPr>
          <p:cNvPr id="9" name="TextBox 8">
            <a:extLst>
              <a:ext uri="{FF2B5EF4-FFF2-40B4-BE49-F238E27FC236}">
                <a16:creationId xmlns:a16="http://schemas.microsoft.com/office/drawing/2014/main" id="{B04964C8-AE0E-6450-1885-C9490A7AD3E8}"/>
              </a:ext>
            </a:extLst>
          </p:cNvPr>
          <p:cNvSpPr txBox="1"/>
          <p:nvPr/>
        </p:nvSpPr>
        <p:spPr>
          <a:xfrm>
            <a:off x="-71716" y="3838446"/>
            <a:ext cx="10116670" cy="1631216"/>
          </a:xfrm>
          <a:prstGeom prst="rect">
            <a:avLst/>
          </a:prstGeom>
          <a:noFill/>
        </p:spPr>
        <p:txBody>
          <a:bodyPr wrap="square">
            <a:spAutoFit/>
          </a:bodyPr>
          <a:lstStyle/>
          <a:p>
            <a:pPr algn="l"/>
            <a:r>
              <a:rPr lang="en-US" b="1" i="0" dirty="0">
                <a:solidFill>
                  <a:srgbClr val="374151"/>
                </a:solidFill>
                <a:effectLst/>
                <a:latin typeface="Söhne"/>
              </a:rPr>
              <a:t>5. Service Principals:</a:t>
            </a:r>
            <a:r>
              <a:rPr lang="en-US" b="0" i="0" dirty="0">
                <a:solidFill>
                  <a:srgbClr val="374151"/>
                </a:solidFill>
                <a:effectLst/>
                <a:latin typeface="Söhne"/>
              </a:rPr>
              <a:t> Service principals are Azure AD identities used by applications, services, and automation tools to access Azure resources. They allow for secure authentication without needing to use individual user credentials.</a:t>
            </a:r>
          </a:p>
          <a:p>
            <a:br>
              <a:rPr lang="en-US" dirty="0"/>
            </a:br>
            <a:endParaRPr lang="mr-IN" dirty="0"/>
          </a:p>
        </p:txBody>
      </p:sp>
    </p:spTree>
    <p:extLst>
      <p:ext uri="{BB962C8B-B14F-4D97-AF65-F5344CB8AC3E}">
        <p14:creationId xmlns:p14="http://schemas.microsoft.com/office/powerpoint/2010/main" val="2615032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E057-EDB4-4E80-A31A-D579AEDD936D}"/>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Identity and Access </a:t>
            </a:r>
            <a:r>
              <a:rPr lang="en-US" altLang="mr-IN" dirty="0">
                <a:solidFill>
                  <a:srgbClr val="009999"/>
                </a:solidFill>
                <a:latin typeface="Tahoma" panose="020B0604030504040204" pitchFamily="34" charset="0"/>
              </a:rPr>
              <a:t>Management</a:t>
            </a:r>
            <a:endParaRPr lang="mr-IN" dirty="0"/>
          </a:p>
        </p:txBody>
      </p:sp>
      <p:sp>
        <p:nvSpPr>
          <p:cNvPr id="7" name="TextBox 6">
            <a:extLst>
              <a:ext uri="{FF2B5EF4-FFF2-40B4-BE49-F238E27FC236}">
                <a16:creationId xmlns:a16="http://schemas.microsoft.com/office/drawing/2014/main" id="{F3276698-C2AC-1DF3-1AA8-37574D1022A6}"/>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6. Managed Identity:</a:t>
            </a:r>
            <a:r>
              <a:rPr lang="en-US" b="0" i="0" dirty="0">
                <a:solidFill>
                  <a:srgbClr val="374151"/>
                </a:solidFill>
                <a:effectLst/>
                <a:latin typeface="Söhne"/>
              </a:rPr>
              <a:t> Managed Identity is a feature that provides Azure services with an automatically managed identity in Azure AD. This identity can be used to authenticate with other Azure services, eliminating the need to manage and store credentials.</a:t>
            </a:r>
          </a:p>
          <a:p>
            <a:br>
              <a:rPr lang="en-US" dirty="0"/>
            </a:br>
            <a:endParaRPr lang="mr-IN" dirty="0"/>
          </a:p>
        </p:txBody>
      </p:sp>
      <p:sp>
        <p:nvSpPr>
          <p:cNvPr id="9" name="TextBox 8">
            <a:extLst>
              <a:ext uri="{FF2B5EF4-FFF2-40B4-BE49-F238E27FC236}">
                <a16:creationId xmlns:a16="http://schemas.microsoft.com/office/drawing/2014/main" id="{F9622A3B-5ED9-993A-E0F8-70FCA825987F}"/>
              </a:ext>
            </a:extLst>
          </p:cNvPr>
          <p:cNvSpPr txBox="1"/>
          <p:nvPr/>
        </p:nvSpPr>
        <p:spPr>
          <a:xfrm>
            <a:off x="-71716" y="1991519"/>
            <a:ext cx="10130116" cy="1938992"/>
          </a:xfrm>
          <a:prstGeom prst="rect">
            <a:avLst/>
          </a:prstGeom>
          <a:noFill/>
        </p:spPr>
        <p:txBody>
          <a:bodyPr wrap="square">
            <a:spAutoFit/>
          </a:bodyPr>
          <a:lstStyle/>
          <a:p>
            <a:pPr algn="l"/>
            <a:r>
              <a:rPr lang="en-US" b="1" i="0" dirty="0">
                <a:solidFill>
                  <a:srgbClr val="374151"/>
                </a:solidFill>
                <a:effectLst/>
                <a:latin typeface="Söhne"/>
              </a:rPr>
              <a:t>7. Conditional Access:</a:t>
            </a:r>
            <a:r>
              <a:rPr lang="en-US" b="0" i="0" dirty="0">
                <a:solidFill>
                  <a:srgbClr val="374151"/>
                </a:solidFill>
                <a:effectLst/>
                <a:latin typeface="Söhne"/>
              </a:rPr>
              <a:t> Conditional Access policies in Azure IAM enable you to define rules that determine under which conditions users are granted access to specific resources. These policies can take into account factors like user location, device state, and more, helping to enhance security.</a:t>
            </a:r>
          </a:p>
          <a:p>
            <a:br>
              <a:rPr lang="en-US" dirty="0"/>
            </a:br>
            <a:endParaRPr lang="mr-IN" dirty="0"/>
          </a:p>
        </p:txBody>
      </p:sp>
      <p:sp>
        <p:nvSpPr>
          <p:cNvPr id="11" name="TextBox 10">
            <a:extLst>
              <a:ext uri="{FF2B5EF4-FFF2-40B4-BE49-F238E27FC236}">
                <a16:creationId xmlns:a16="http://schemas.microsoft.com/office/drawing/2014/main" id="{54209C06-534C-D5F6-EC6D-F69D854A4D65}"/>
              </a:ext>
            </a:extLst>
          </p:cNvPr>
          <p:cNvSpPr txBox="1"/>
          <p:nvPr/>
        </p:nvSpPr>
        <p:spPr>
          <a:xfrm>
            <a:off x="-76200" y="3363119"/>
            <a:ext cx="10130116" cy="1631216"/>
          </a:xfrm>
          <a:prstGeom prst="rect">
            <a:avLst/>
          </a:prstGeom>
          <a:noFill/>
        </p:spPr>
        <p:txBody>
          <a:bodyPr wrap="square">
            <a:spAutoFit/>
          </a:bodyPr>
          <a:lstStyle/>
          <a:p>
            <a:pPr algn="l"/>
            <a:r>
              <a:rPr lang="en-US" b="1" i="0" dirty="0">
                <a:solidFill>
                  <a:srgbClr val="374151"/>
                </a:solidFill>
                <a:effectLst/>
                <a:latin typeface="Söhne"/>
              </a:rPr>
              <a:t>8. Privileged Identity Management (PIM):</a:t>
            </a:r>
            <a:r>
              <a:rPr lang="en-US" b="0" i="0" dirty="0">
                <a:solidFill>
                  <a:srgbClr val="374151"/>
                </a:solidFill>
                <a:effectLst/>
                <a:latin typeface="Söhne"/>
              </a:rPr>
              <a:t> PIM is a feature that helps you manage, control, and monitor access within your organization. It provides just-in-time privileged access, allowing users to activate privileged roles only when needed and for a specific duration.</a:t>
            </a:r>
          </a:p>
          <a:p>
            <a:br>
              <a:rPr lang="en-US" dirty="0"/>
            </a:br>
            <a:endParaRPr lang="mr-IN" dirty="0"/>
          </a:p>
        </p:txBody>
      </p:sp>
    </p:spTree>
    <p:extLst>
      <p:ext uri="{BB962C8B-B14F-4D97-AF65-F5344CB8AC3E}">
        <p14:creationId xmlns:p14="http://schemas.microsoft.com/office/powerpoint/2010/main" val="1954451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24FDF-8274-2509-0BB7-8C366DBC38DD}"/>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Identity and Access </a:t>
            </a:r>
            <a:r>
              <a:rPr lang="en-US" altLang="mr-IN" dirty="0">
                <a:solidFill>
                  <a:srgbClr val="009999"/>
                </a:solidFill>
                <a:latin typeface="Tahoma" panose="020B0604030504040204" pitchFamily="34" charset="0"/>
              </a:rPr>
              <a:t>Management</a:t>
            </a:r>
            <a:endParaRPr lang="mr-IN" dirty="0"/>
          </a:p>
        </p:txBody>
      </p:sp>
      <p:sp>
        <p:nvSpPr>
          <p:cNvPr id="5" name="TextBox 4">
            <a:extLst>
              <a:ext uri="{FF2B5EF4-FFF2-40B4-BE49-F238E27FC236}">
                <a16:creationId xmlns:a16="http://schemas.microsoft.com/office/drawing/2014/main" id="{AF2E0CFC-2385-01D8-6621-121A9AD1C63B}"/>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9. Authentication and Authorization:</a:t>
            </a:r>
            <a:r>
              <a:rPr lang="en-US" b="0" i="0" dirty="0">
                <a:solidFill>
                  <a:srgbClr val="374151"/>
                </a:solidFill>
                <a:effectLst/>
                <a:latin typeface="Söhne"/>
              </a:rPr>
              <a:t> Azure IAM ensures that only authorized users can access resources. Authentication verifies the user's identity, and authorization determines the level of access they have based on their assigned roles and permissions.</a:t>
            </a:r>
          </a:p>
          <a:p>
            <a:br>
              <a:rPr lang="en-US" dirty="0"/>
            </a:br>
            <a:endParaRPr lang="mr-IN" dirty="0"/>
          </a:p>
        </p:txBody>
      </p:sp>
      <p:sp>
        <p:nvSpPr>
          <p:cNvPr id="8" name="TextBox 7">
            <a:extLst>
              <a:ext uri="{FF2B5EF4-FFF2-40B4-BE49-F238E27FC236}">
                <a16:creationId xmlns:a16="http://schemas.microsoft.com/office/drawing/2014/main" id="{039ACB2A-35C4-DD0B-2675-99ABB236E3C1}"/>
              </a:ext>
            </a:extLst>
          </p:cNvPr>
          <p:cNvSpPr txBox="1"/>
          <p:nvPr/>
        </p:nvSpPr>
        <p:spPr>
          <a:xfrm>
            <a:off x="0" y="2143919"/>
            <a:ext cx="10058400" cy="2246769"/>
          </a:xfrm>
          <a:prstGeom prst="rect">
            <a:avLst/>
          </a:prstGeom>
          <a:noFill/>
        </p:spPr>
        <p:txBody>
          <a:bodyPr wrap="square">
            <a:spAutoFit/>
          </a:bodyPr>
          <a:lstStyle/>
          <a:p>
            <a:r>
              <a:rPr lang="mr-IN" dirty="0"/>
              <a:t>Azure IAM is crucial for maintaining a secure and well-managed cloud environment. It helps organizations implement the principle of least privilege, reduces security risks, and enables efficient management of access to Azure resources.</a:t>
            </a:r>
          </a:p>
          <a:p>
            <a:endParaRPr lang="mr-IN" dirty="0"/>
          </a:p>
          <a:p>
            <a:endParaRPr lang="mr-IN" dirty="0"/>
          </a:p>
          <a:p>
            <a:endParaRPr lang="mr-IN" dirty="0"/>
          </a:p>
          <a:p>
            <a:endParaRPr lang="mr-IN" dirty="0"/>
          </a:p>
        </p:txBody>
      </p:sp>
    </p:spTree>
    <p:extLst>
      <p:ext uri="{BB962C8B-B14F-4D97-AF65-F5344CB8AC3E}">
        <p14:creationId xmlns:p14="http://schemas.microsoft.com/office/powerpoint/2010/main" val="1348573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1C9F-7765-F1AA-6566-42769E2F37D6}"/>
              </a:ext>
            </a:extLst>
          </p:cNvPr>
          <p:cNvSpPr>
            <a:spLocks noGrp="1"/>
          </p:cNvSpPr>
          <p:nvPr>
            <p:ph type="title"/>
          </p:nvPr>
        </p:nvSpPr>
        <p:spPr/>
        <p:txBody>
          <a:bodyPr/>
          <a:lstStyle/>
          <a:p>
            <a:r>
              <a:rPr lang="en-US" dirty="0">
                <a:solidFill>
                  <a:srgbClr val="009999"/>
                </a:solidFill>
              </a:rPr>
              <a:t>Azure Networking</a:t>
            </a:r>
            <a:endParaRPr lang="mr-IN" dirty="0">
              <a:solidFill>
                <a:srgbClr val="009999"/>
              </a:solidFill>
            </a:endParaRPr>
          </a:p>
        </p:txBody>
      </p:sp>
      <p:sp>
        <p:nvSpPr>
          <p:cNvPr id="5" name="TextBox 4">
            <a:extLst>
              <a:ext uri="{FF2B5EF4-FFF2-40B4-BE49-F238E27FC236}">
                <a16:creationId xmlns:a16="http://schemas.microsoft.com/office/drawing/2014/main" id="{7321017C-9E08-F199-5BD4-AAA28DC23EBA}"/>
              </a:ext>
            </a:extLst>
          </p:cNvPr>
          <p:cNvSpPr txBox="1"/>
          <p:nvPr/>
        </p:nvSpPr>
        <p:spPr>
          <a:xfrm>
            <a:off x="-76200" y="924719"/>
            <a:ext cx="10134600" cy="2246769"/>
          </a:xfrm>
          <a:prstGeom prst="rect">
            <a:avLst/>
          </a:prstGeom>
          <a:noFill/>
        </p:spPr>
        <p:txBody>
          <a:bodyPr wrap="square">
            <a:spAutoFit/>
          </a:bodyPr>
          <a:lstStyle/>
          <a:p>
            <a:pPr algn="l"/>
            <a:r>
              <a:rPr lang="en-US" b="0" i="0" dirty="0">
                <a:solidFill>
                  <a:srgbClr val="374151"/>
                </a:solidFill>
                <a:effectLst/>
                <a:latin typeface="Söhne"/>
              </a:rPr>
              <a:t>Azure Networking refers to the networking services and features provided by Microsoft Azure, a cloud computing platform. These services enable users to connect, secure, and manage resources and workloads in the Azure cloud. Azure Networking includes a wide range of features that facilitate communication, scalability, security, and performance optimization within the Azure environment.</a:t>
            </a:r>
          </a:p>
          <a:p>
            <a:br>
              <a:rPr lang="en-US" dirty="0"/>
            </a:br>
            <a:endParaRPr lang="mr-IN" dirty="0"/>
          </a:p>
        </p:txBody>
      </p:sp>
      <p:sp>
        <p:nvSpPr>
          <p:cNvPr id="7" name="TextBox 6">
            <a:extLst>
              <a:ext uri="{FF2B5EF4-FFF2-40B4-BE49-F238E27FC236}">
                <a16:creationId xmlns:a16="http://schemas.microsoft.com/office/drawing/2014/main" id="{FB326B4C-2444-1930-0B93-A1FA3C36287A}"/>
              </a:ext>
            </a:extLst>
          </p:cNvPr>
          <p:cNvSpPr txBox="1"/>
          <p:nvPr/>
        </p:nvSpPr>
        <p:spPr>
          <a:xfrm>
            <a:off x="-40342" y="2509768"/>
            <a:ext cx="10098741" cy="1015663"/>
          </a:xfrm>
          <a:prstGeom prst="rect">
            <a:avLst/>
          </a:prstGeom>
          <a:noFill/>
        </p:spPr>
        <p:txBody>
          <a:bodyPr wrap="square">
            <a:spAutoFit/>
          </a:bodyPr>
          <a:lstStyle/>
          <a:p>
            <a:pPr algn="l"/>
            <a:r>
              <a:rPr lang="en-US" b="0" i="0" dirty="0">
                <a:solidFill>
                  <a:srgbClr val="374151"/>
                </a:solidFill>
                <a:effectLst/>
                <a:latin typeface="Söhne"/>
              </a:rPr>
              <a:t>Here are some key components and features of Azure Networking:</a:t>
            </a:r>
          </a:p>
          <a:p>
            <a:br>
              <a:rPr lang="en-US" b="0" i="0" dirty="0">
                <a:solidFill>
                  <a:srgbClr val="374151"/>
                </a:solidFill>
                <a:effectLst/>
                <a:latin typeface="Söhne"/>
              </a:rPr>
            </a:br>
            <a:endParaRPr lang="mr-IN" dirty="0"/>
          </a:p>
        </p:txBody>
      </p:sp>
      <p:sp>
        <p:nvSpPr>
          <p:cNvPr id="9" name="TextBox 8">
            <a:extLst>
              <a:ext uri="{FF2B5EF4-FFF2-40B4-BE49-F238E27FC236}">
                <a16:creationId xmlns:a16="http://schemas.microsoft.com/office/drawing/2014/main" id="{0067902A-C616-F70D-FCA3-FA4E7E1BB3D2}"/>
              </a:ext>
            </a:extLst>
          </p:cNvPr>
          <p:cNvSpPr txBox="1"/>
          <p:nvPr/>
        </p:nvSpPr>
        <p:spPr>
          <a:xfrm>
            <a:off x="-67237" y="2849334"/>
            <a:ext cx="10098741" cy="1631216"/>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Virtual Networks (VNETs):</a:t>
            </a:r>
            <a:r>
              <a:rPr lang="en-US" b="0" i="0" dirty="0">
                <a:solidFill>
                  <a:srgbClr val="374151"/>
                </a:solidFill>
                <a:effectLst/>
                <a:latin typeface="Söhne"/>
              </a:rPr>
              <a:t> Virtual Networks are isolated, customizable network environments within Azure. They allow you to logically isolate and segment your resources, similar to a traditional on-premises network.</a:t>
            </a:r>
          </a:p>
          <a:p>
            <a:br>
              <a:rPr lang="en-US" dirty="0"/>
            </a:br>
            <a:endParaRPr lang="mr-IN" dirty="0"/>
          </a:p>
        </p:txBody>
      </p:sp>
      <p:sp>
        <p:nvSpPr>
          <p:cNvPr id="11" name="TextBox 10">
            <a:extLst>
              <a:ext uri="{FF2B5EF4-FFF2-40B4-BE49-F238E27FC236}">
                <a16:creationId xmlns:a16="http://schemas.microsoft.com/office/drawing/2014/main" id="{21C62DFA-58D4-C153-2E3A-A5941D1246FC}"/>
              </a:ext>
            </a:extLst>
          </p:cNvPr>
          <p:cNvSpPr txBox="1"/>
          <p:nvPr/>
        </p:nvSpPr>
        <p:spPr>
          <a:xfrm>
            <a:off x="-76202" y="3765223"/>
            <a:ext cx="10134600" cy="1323439"/>
          </a:xfrm>
          <a:prstGeom prst="rect">
            <a:avLst/>
          </a:prstGeom>
          <a:noFill/>
        </p:spPr>
        <p:txBody>
          <a:bodyPr wrap="square">
            <a:spAutoFit/>
          </a:bodyPr>
          <a:lstStyle/>
          <a:p>
            <a:pPr algn="l"/>
            <a:r>
              <a:rPr lang="en-US" b="1" i="0">
                <a:solidFill>
                  <a:srgbClr val="374151"/>
                </a:solidFill>
                <a:effectLst/>
                <a:latin typeface="Söhne"/>
              </a:rPr>
              <a:t>2. Subnets:</a:t>
            </a:r>
            <a:r>
              <a:rPr lang="en-US" b="0" i="0">
                <a:solidFill>
                  <a:srgbClr val="374151"/>
                </a:solidFill>
                <a:effectLst/>
                <a:latin typeface="Söhne"/>
              </a:rPr>
              <a:t> Within a Virtual Network, you can create subnets to further segment and organize your resources. Subnets are used to isolate different tiers of your application or services.</a:t>
            </a:r>
          </a:p>
          <a:p>
            <a:br>
              <a:rPr lang="en-US"/>
            </a:br>
            <a:endParaRPr lang="mr-IN" dirty="0"/>
          </a:p>
        </p:txBody>
      </p:sp>
    </p:spTree>
    <p:extLst>
      <p:ext uri="{BB962C8B-B14F-4D97-AF65-F5344CB8AC3E}">
        <p14:creationId xmlns:p14="http://schemas.microsoft.com/office/powerpoint/2010/main" val="11749682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C964-B929-94B6-D79C-999D32B713CB}"/>
              </a:ext>
            </a:extLst>
          </p:cNvPr>
          <p:cNvSpPr>
            <a:spLocks noGrp="1"/>
          </p:cNvSpPr>
          <p:nvPr>
            <p:ph type="title"/>
          </p:nvPr>
        </p:nvSpPr>
        <p:spPr/>
        <p:txBody>
          <a:bodyPr/>
          <a:lstStyle/>
          <a:p>
            <a:r>
              <a:rPr lang="en-US" dirty="0">
                <a:solidFill>
                  <a:srgbClr val="009999"/>
                </a:solidFill>
              </a:rPr>
              <a:t>Azure Networking</a:t>
            </a:r>
            <a:endParaRPr lang="mr-IN" dirty="0"/>
          </a:p>
        </p:txBody>
      </p:sp>
      <p:sp>
        <p:nvSpPr>
          <p:cNvPr id="5" name="TextBox 4">
            <a:extLst>
              <a:ext uri="{FF2B5EF4-FFF2-40B4-BE49-F238E27FC236}">
                <a16:creationId xmlns:a16="http://schemas.microsoft.com/office/drawing/2014/main" id="{93A9B761-C425-49AE-CF68-EB069FC4B7ED}"/>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3. Azure Load Balancer:</a:t>
            </a:r>
            <a:r>
              <a:rPr lang="en-US" b="0" i="0" dirty="0">
                <a:solidFill>
                  <a:srgbClr val="374151"/>
                </a:solidFill>
                <a:effectLst/>
                <a:latin typeface="Söhne"/>
              </a:rPr>
              <a:t> This service distributes incoming network traffic across multiple virtual machines to ensure high availability and load distribution. It supports both internal and external load balancing.</a:t>
            </a:r>
          </a:p>
          <a:p>
            <a:br>
              <a:rPr lang="en-US" dirty="0"/>
            </a:br>
            <a:endParaRPr lang="mr-IN" dirty="0"/>
          </a:p>
        </p:txBody>
      </p:sp>
      <p:sp>
        <p:nvSpPr>
          <p:cNvPr id="7" name="TextBox 6">
            <a:extLst>
              <a:ext uri="{FF2B5EF4-FFF2-40B4-BE49-F238E27FC236}">
                <a16:creationId xmlns:a16="http://schemas.microsoft.com/office/drawing/2014/main" id="{90CBF83B-BFC5-1687-644F-1E5E5B5C689E}"/>
              </a:ext>
            </a:extLst>
          </p:cNvPr>
          <p:cNvSpPr txBox="1"/>
          <p:nvPr/>
        </p:nvSpPr>
        <p:spPr>
          <a:xfrm>
            <a:off x="-67236" y="1915319"/>
            <a:ext cx="10125635" cy="1631216"/>
          </a:xfrm>
          <a:prstGeom prst="rect">
            <a:avLst/>
          </a:prstGeom>
          <a:noFill/>
        </p:spPr>
        <p:txBody>
          <a:bodyPr wrap="square">
            <a:spAutoFit/>
          </a:bodyPr>
          <a:lstStyle/>
          <a:p>
            <a:pPr algn="l"/>
            <a:r>
              <a:rPr lang="en-US" b="1" i="0" dirty="0">
                <a:solidFill>
                  <a:srgbClr val="374151"/>
                </a:solidFill>
                <a:effectLst/>
                <a:latin typeface="Söhne"/>
              </a:rPr>
              <a:t>4. Azure Application Gateway:</a:t>
            </a:r>
            <a:r>
              <a:rPr lang="en-US" b="0" i="0" dirty="0">
                <a:solidFill>
                  <a:srgbClr val="374151"/>
                </a:solidFill>
                <a:effectLst/>
                <a:latin typeface="Söhne"/>
              </a:rPr>
              <a:t> Application Gateway is a web traffic load balancer that enables you to manage and secure your web applications. It provides features like SSL termination, URL-based routing, and WAF (Web Application Firewall) protection.</a:t>
            </a:r>
          </a:p>
          <a:p>
            <a:br>
              <a:rPr lang="en-US" dirty="0"/>
            </a:br>
            <a:endParaRPr lang="mr-IN" dirty="0"/>
          </a:p>
        </p:txBody>
      </p:sp>
      <p:sp>
        <p:nvSpPr>
          <p:cNvPr id="9" name="TextBox 8">
            <a:extLst>
              <a:ext uri="{FF2B5EF4-FFF2-40B4-BE49-F238E27FC236}">
                <a16:creationId xmlns:a16="http://schemas.microsoft.com/office/drawing/2014/main" id="{3E6AA5BB-5C4E-1A19-92DE-27EAD3EE9E2C}"/>
              </a:ext>
            </a:extLst>
          </p:cNvPr>
          <p:cNvSpPr txBox="1"/>
          <p:nvPr/>
        </p:nvSpPr>
        <p:spPr>
          <a:xfrm>
            <a:off x="-76201" y="2936935"/>
            <a:ext cx="10125635" cy="1631216"/>
          </a:xfrm>
          <a:prstGeom prst="rect">
            <a:avLst/>
          </a:prstGeom>
          <a:noFill/>
        </p:spPr>
        <p:txBody>
          <a:bodyPr wrap="square">
            <a:spAutoFit/>
          </a:bodyPr>
          <a:lstStyle/>
          <a:p>
            <a:pPr algn="l"/>
            <a:r>
              <a:rPr lang="en-US" b="1" i="0" dirty="0">
                <a:solidFill>
                  <a:srgbClr val="374151"/>
                </a:solidFill>
                <a:effectLst/>
                <a:latin typeface="Söhne"/>
              </a:rPr>
              <a:t>5. Azure VPN Gateway:</a:t>
            </a:r>
            <a:r>
              <a:rPr lang="en-US" b="0" i="0" dirty="0">
                <a:solidFill>
                  <a:srgbClr val="374151"/>
                </a:solidFill>
                <a:effectLst/>
                <a:latin typeface="Söhne"/>
              </a:rPr>
              <a:t> Azure VPN Gateway allows you to establish secure cross-premises connectivity between your on-premises network and Azure. It supports Site-to-Site VPN and Point-to-Site VPN configurations.</a:t>
            </a:r>
          </a:p>
          <a:p>
            <a:br>
              <a:rPr lang="en-US" dirty="0"/>
            </a:br>
            <a:endParaRPr lang="mr-IN" dirty="0"/>
          </a:p>
        </p:txBody>
      </p:sp>
      <p:sp>
        <p:nvSpPr>
          <p:cNvPr id="11" name="TextBox 10">
            <a:extLst>
              <a:ext uri="{FF2B5EF4-FFF2-40B4-BE49-F238E27FC236}">
                <a16:creationId xmlns:a16="http://schemas.microsoft.com/office/drawing/2014/main" id="{D9EE6E0B-34D7-1B2F-A9F4-94E2831FBB67}"/>
              </a:ext>
            </a:extLst>
          </p:cNvPr>
          <p:cNvSpPr txBox="1"/>
          <p:nvPr/>
        </p:nvSpPr>
        <p:spPr>
          <a:xfrm>
            <a:off x="-76201" y="3927535"/>
            <a:ext cx="10125634" cy="1631216"/>
          </a:xfrm>
          <a:prstGeom prst="rect">
            <a:avLst/>
          </a:prstGeom>
          <a:noFill/>
        </p:spPr>
        <p:txBody>
          <a:bodyPr wrap="square">
            <a:spAutoFit/>
          </a:bodyPr>
          <a:lstStyle/>
          <a:p>
            <a:pPr algn="l"/>
            <a:r>
              <a:rPr lang="en-US" b="1" i="0" dirty="0">
                <a:solidFill>
                  <a:srgbClr val="374151"/>
                </a:solidFill>
                <a:effectLst/>
                <a:latin typeface="Söhne"/>
              </a:rPr>
              <a:t>6. Azure ExpressRoute:</a:t>
            </a:r>
            <a:r>
              <a:rPr lang="en-US" b="0" i="0" dirty="0">
                <a:solidFill>
                  <a:srgbClr val="374151"/>
                </a:solidFill>
                <a:effectLst/>
                <a:latin typeface="Söhne"/>
              </a:rPr>
              <a:t> ExpressRoute provides dedicated private network connections between your on-premises data centers and Azure. It offers more reliability, lower latency, and higher security compared to regular internet connections.</a:t>
            </a:r>
          </a:p>
          <a:p>
            <a:br>
              <a:rPr lang="en-US" dirty="0"/>
            </a:br>
            <a:endParaRPr lang="mr-IN" dirty="0"/>
          </a:p>
        </p:txBody>
      </p:sp>
    </p:spTree>
    <p:extLst>
      <p:ext uri="{BB962C8B-B14F-4D97-AF65-F5344CB8AC3E}">
        <p14:creationId xmlns:p14="http://schemas.microsoft.com/office/powerpoint/2010/main" val="1743467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C4D2-DF67-9462-9BBA-333974364AA9}"/>
              </a:ext>
            </a:extLst>
          </p:cNvPr>
          <p:cNvSpPr>
            <a:spLocks noGrp="1"/>
          </p:cNvSpPr>
          <p:nvPr>
            <p:ph type="title"/>
          </p:nvPr>
        </p:nvSpPr>
        <p:spPr/>
        <p:txBody>
          <a:bodyPr/>
          <a:lstStyle/>
          <a:p>
            <a:r>
              <a:rPr lang="en-US" dirty="0">
                <a:solidFill>
                  <a:srgbClr val="009999"/>
                </a:solidFill>
              </a:rPr>
              <a:t>Azure Networking</a:t>
            </a:r>
            <a:endParaRPr lang="mr-IN" dirty="0"/>
          </a:p>
        </p:txBody>
      </p:sp>
      <p:sp>
        <p:nvSpPr>
          <p:cNvPr id="5" name="TextBox 4">
            <a:extLst>
              <a:ext uri="{FF2B5EF4-FFF2-40B4-BE49-F238E27FC236}">
                <a16:creationId xmlns:a16="http://schemas.microsoft.com/office/drawing/2014/main" id="{77E01B84-D6A9-2323-DCF8-59CE8C5F0ACD}"/>
              </a:ext>
            </a:extLst>
          </p:cNvPr>
          <p:cNvSpPr txBox="1"/>
          <p:nvPr/>
        </p:nvSpPr>
        <p:spPr>
          <a:xfrm>
            <a:off x="-76200" y="924719"/>
            <a:ext cx="10134600" cy="1631216"/>
          </a:xfrm>
          <a:prstGeom prst="rect">
            <a:avLst/>
          </a:prstGeom>
          <a:noFill/>
        </p:spPr>
        <p:txBody>
          <a:bodyPr wrap="square">
            <a:spAutoFit/>
          </a:bodyPr>
          <a:lstStyle/>
          <a:p>
            <a:pPr algn="l"/>
            <a:r>
              <a:rPr lang="en-US" b="1" i="0" dirty="0">
                <a:solidFill>
                  <a:srgbClr val="374151"/>
                </a:solidFill>
                <a:effectLst/>
                <a:latin typeface="Söhne"/>
              </a:rPr>
              <a:t>7. Azure Firewall:</a:t>
            </a:r>
            <a:r>
              <a:rPr lang="en-US" b="0" i="0" dirty="0">
                <a:solidFill>
                  <a:srgbClr val="374151"/>
                </a:solidFill>
                <a:effectLst/>
                <a:latin typeface="Söhne"/>
              </a:rPr>
              <a:t> Azure Firewall is a managed firewall service that provides network-level protection for your resources in Azure. It allows you to create and enforce application and network rules.</a:t>
            </a:r>
          </a:p>
          <a:p>
            <a:br>
              <a:rPr lang="en-US" dirty="0"/>
            </a:br>
            <a:endParaRPr lang="mr-IN" dirty="0"/>
          </a:p>
        </p:txBody>
      </p:sp>
      <p:sp>
        <p:nvSpPr>
          <p:cNvPr id="7" name="TextBox 6">
            <a:extLst>
              <a:ext uri="{FF2B5EF4-FFF2-40B4-BE49-F238E27FC236}">
                <a16:creationId xmlns:a16="http://schemas.microsoft.com/office/drawing/2014/main" id="{2DF59494-6AC2-EE0A-F77C-E53DFBE356A4}"/>
              </a:ext>
            </a:extLst>
          </p:cNvPr>
          <p:cNvSpPr txBox="1"/>
          <p:nvPr/>
        </p:nvSpPr>
        <p:spPr>
          <a:xfrm>
            <a:off x="-85164" y="1860223"/>
            <a:ext cx="10134599" cy="1323439"/>
          </a:xfrm>
          <a:prstGeom prst="rect">
            <a:avLst/>
          </a:prstGeom>
          <a:noFill/>
        </p:spPr>
        <p:txBody>
          <a:bodyPr wrap="square">
            <a:spAutoFit/>
          </a:bodyPr>
          <a:lstStyle/>
          <a:p>
            <a:pPr algn="l"/>
            <a:r>
              <a:rPr lang="en-US" b="1" i="0" dirty="0">
                <a:solidFill>
                  <a:srgbClr val="374151"/>
                </a:solidFill>
                <a:effectLst/>
                <a:latin typeface="Söhne"/>
              </a:rPr>
              <a:t>8. Azure Virtual WAN:</a:t>
            </a:r>
            <a:r>
              <a:rPr lang="en-US" b="0" i="0" dirty="0">
                <a:solidFill>
                  <a:srgbClr val="374151"/>
                </a:solidFill>
                <a:effectLst/>
                <a:latin typeface="Söhne"/>
              </a:rPr>
              <a:t> Virtual WAN simplifies large-scale network connectivity by allowing you to connect various Azure regions and branch offices through a central hub.</a:t>
            </a:r>
          </a:p>
          <a:p>
            <a:br>
              <a:rPr lang="en-US" dirty="0"/>
            </a:br>
            <a:endParaRPr lang="mr-IN" dirty="0"/>
          </a:p>
        </p:txBody>
      </p:sp>
      <p:sp>
        <p:nvSpPr>
          <p:cNvPr id="9" name="TextBox 8">
            <a:extLst>
              <a:ext uri="{FF2B5EF4-FFF2-40B4-BE49-F238E27FC236}">
                <a16:creationId xmlns:a16="http://schemas.microsoft.com/office/drawing/2014/main" id="{622FE211-EB05-316F-434C-95278F956604}"/>
              </a:ext>
            </a:extLst>
          </p:cNvPr>
          <p:cNvSpPr txBox="1"/>
          <p:nvPr/>
        </p:nvSpPr>
        <p:spPr>
          <a:xfrm>
            <a:off x="-76201" y="2521943"/>
            <a:ext cx="10125635" cy="1323439"/>
          </a:xfrm>
          <a:prstGeom prst="rect">
            <a:avLst/>
          </a:prstGeom>
          <a:noFill/>
        </p:spPr>
        <p:txBody>
          <a:bodyPr wrap="square">
            <a:spAutoFit/>
          </a:bodyPr>
          <a:lstStyle/>
          <a:p>
            <a:pPr algn="l"/>
            <a:r>
              <a:rPr lang="en-US" b="1" i="0" dirty="0">
                <a:solidFill>
                  <a:srgbClr val="374151"/>
                </a:solidFill>
                <a:effectLst/>
                <a:latin typeface="Söhne"/>
              </a:rPr>
              <a:t>9. Network Security Groups (NSGs):</a:t>
            </a:r>
            <a:r>
              <a:rPr lang="en-US" b="0" i="0" dirty="0">
                <a:solidFill>
                  <a:srgbClr val="374151"/>
                </a:solidFill>
                <a:effectLst/>
                <a:latin typeface="Söhne"/>
              </a:rPr>
              <a:t> NSGs are used to control inbound and outbound traffic to network interfaces, VMs, and subnets. They act as a basic network-level firewall.</a:t>
            </a:r>
          </a:p>
          <a:p>
            <a:br>
              <a:rPr lang="en-US" dirty="0"/>
            </a:br>
            <a:endParaRPr lang="mr-IN" dirty="0"/>
          </a:p>
        </p:txBody>
      </p:sp>
      <p:sp>
        <p:nvSpPr>
          <p:cNvPr id="11" name="TextBox 10">
            <a:extLst>
              <a:ext uri="{FF2B5EF4-FFF2-40B4-BE49-F238E27FC236}">
                <a16:creationId xmlns:a16="http://schemas.microsoft.com/office/drawing/2014/main" id="{4D78FCF3-5DA4-4B74-8655-6CDD876FF8FE}"/>
              </a:ext>
            </a:extLst>
          </p:cNvPr>
          <p:cNvSpPr txBox="1"/>
          <p:nvPr/>
        </p:nvSpPr>
        <p:spPr>
          <a:xfrm>
            <a:off x="-85165" y="3217655"/>
            <a:ext cx="10125635" cy="1323439"/>
          </a:xfrm>
          <a:prstGeom prst="rect">
            <a:avLst/>
          </a:prstGeom>
          <a:noFill/>
        </p:spPr>
        <p:txBody>
          <a:bodyPr wrap="square">
            <a:spAutoFit/>
          </a:bodyPr>
          <a:lstStyle/>
          <a:p>
            <a:pPr algn="l"/>
            <a:r>
              <a:rPr lang="en-US" b="1" i="0" dirty="0">
                <a:solidFill>
                  <a:srgbClr val="374151"/>
                </a:solidFill>
                <a:effectLst/>
                <a:latin typeface="Söhne"/>
              </a:rPr>
              <a:t>10. Azure DNS:</a:t>
            </a:r>
            <a:r>
              <a:rPr lang="en-US" b="0" i="0" dirty="0">
                <a:solidFill>
                  <a:srgbClr val="374151"/>
                </a:solidFill>
                <a:effectLst/>
                <a:latin typeface="Söhne"/>
              </a:rPr>
              <a:t> Azure DNS is a scalable and highly available domain name system (DNS) hosting service. It allows you to manage and resolve domain names within Azure.</a:t>
            </a:r>
          </a:p>
          <a:p>
            <a:br>
              <a:rPr lang="en-US" dirty="0"/>
            </a:br>
            <a:endParaRPr lang="mr-IN" dirty="0"/>
          </a:p>
        </p:txBody>
      </p:sp>
      <p:sp>
        <p:nvSpPr>
          <p:cNvPr id="13" name="TextBox 12">
            <a:extLst>
              <a:ext uri="{FF2B5EF4-FFF2-40B4-BE49-F238E27FC236}">
                <a16:creationId xmlns:a16="http://schemas.microsoft.com/office/drawing/2014/main" id="{907A0C3B-F9EF-D549-B01A-D4FCA90BD280}"/>
              </a:ext>
            </a:extLst>
          </p:cNvPr>
          <p:cNvSpPr txBox="1"/>
          <p:nvPr/>
        </p:nvSpPr>
        <p:spPr>
          <a:xfrm>
            <a:off x="-109819" y="3879374"/>
            <a:ext cx="10134598" cy="1323439"/>
          </a:xfrm>
          <a:prstGeom prst="rect">
            <a:avLst/>
          </a:prstGeom>
          <a:noFill/>
        </p:spPr>
        <p:txBody>
          <a:bodyPr wrap="square">
            <a:spAutoFit/>
          </a:bodyPr>
          <a:lstStyle/>
          <a:p>
            <a:pPr algn="l"/>
            <a:r>
              <a:rPr lang="en-US" b="1" i="0" dirty="0">
                <a:solidFill>
                  <a:srgbClr val="374151"/>
                </a:solidFill>
                <a:effectLst/>
                <a:latin typeface="Söhne"/>
              </a:rPr>
              <a:t>11. Traffic Manager:</a:t>
            </a:r>
            <a:r>
              <a:rPr lang="en-US" b="0" i="0" dirty="0">
                <a:solidFill>
                  <a:srgbClr val="374151"/>
                </a:solidFill>
                <a:effectLst/>
                <a:latin typeface="Söhne"/>
              </a:rPr>
              <a:t> Traffic Manager is a DNS-based traffic load balancer that distributes user traffic to globally distributed endpoints for better application responsiveness and availability.</a:t>
            </a:r>
          </a:p>
          <a:p>
            <a:br>
              <a:rPr lang="en-US" dirty="0"/>
            </a:br>
            <a:endParaRPr lang="mr-IN" dirty="0"/>
          </a:p>
        </p:txBody>
      </p:sp>
    </p:spTree>
    <p:extLst>
      <p:ext uri="{BB962C8B-B14F-4D97-AF65-F5344CB8AC3E}">
        <p14:creationId xmlns:p14="http://schemas.microsoft.com/office/powerpoint/2010/main" val="1519918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6140-F00B-7C61-07EC-CADBF397E2DC}"/>
              </a:ext>
            </a:extLst>
          </p:cNvPr>
          <p:cNvSpPr>
            <a:spLocks noGrp="1"/>
          </p:cNvSpPr>
          <p:nvPr>
            <p:ph type="title"/>
          </p:nvPr>
        </p:nvSpPr>
        <p:spPr/>
        <p:txBody>
          <a:bodyPr/>
          <a:lstStyle/>
          <a:p>
            <a:r>
              <a:rPr lang="en-US" dirty="0">
                <a:solidFill>
                  <a:srgbClr val="009999"/>
                </a:solidFill>
              </a:rPr>
              <a:t>Azure Networking</a:t>
            </a:r>
            <a:endParaRPr lang="mr-IN" dirty="0"/>
          </a:p>
        </p:txBody>
      </p:sp>
      <p:sp>
        <p:nvSpPr>
          <p:cNvPr id="5" name="TextBox 4">
            <a:extLst>
              <a:ext uri="{FF2B5EF4-FFF2-40B4-BE49-F238E27FC236}">
                <a16:creationId xmlns:a16="http://schemas.microsoft.com/office/drawing/2014/main" id="{7D414989-10B7-5706-C190-EEE13D5600E4}"/>
              </a:ext>
            </a:extLst>
          </p:cNvPr>
          <p:cNvSpPr txBox="1"/>
          <p:nvPr/>
        </p:nvSpPr>
        <p:spPr>
          <a:xfrm>
            <a:off x="-76200" y="918975"/>
            <a:ext cx="10134600" cy="1323439"/>
          </a:xfrm>
          <a:prstGeom prst="rect">
            <a:avLst/>
          </a:prstGeom>
          <a:noFill/>
        </p:spPr>
        <p:txBody>
          <a:bodyPr wrap="square">
            <a:spAutoFit/>
          </a:bodyPr>
          <a:lstStyle/>
          <a:p>
            <a:pPr algn="l"/>
            <a:r>
              <a:rPr lang="en-US" b="1" i="0" dirty="0">
                <a:solidFill>
                  <a:srgbClr val="374151"/>
                </a:solidFill>
                <a:effectLst/>
                <a:latin typeface="Söhne"/>
              </a:rPr>
              <a:t>12. Network Watcher:</a:t>
            </a:r>
            <a:r>
              <a:rPr lang="en-US" b="0" i="0" dirty="0">
                <a:solidFill>
                  <a:srgbClr val="374151"/>
                </a:solidFill>
                <a:effectLst/>
                <a:latin typeface="Söhne"/>
              </a:rPr>
              <a:t> Network Watcher provides monitoring and diagnostic tools to help you monitor, diagnose, and gain insights into your network performance and health.</a:t>
            </a:r>
          </a:p>
          <a:p>
            <a:br>
              <a:rPr lang="en-US" dirty="0"/>
            </a:br>
            <a:endParaRPr lang="mr-IN" dirty="0"/>
          </a:p>
        </p:txBody>
      </p:sp>
      <p:sp>
        <p:nvSpPr>
          <p:cNvPr id="7" name="TextBox 6">
            <a:extLst>
              <a:ext uri="{FF2B5EF4-FFF2-40B4-BE49-F238E27FC236}">
                <a16:creationId xmlns:a16="http://schemas.microsoft.com/office/drawing/2014/main" id="{702F9BD4-FC1D-3052-8ACE-382C4C0E1F44}"/>
              </a:ext>
            </a:extLst>
          </p:cNvPr>
          <p:cNvSpPr txBox="1"/>
          <p:nvPr/>
        </p:nvSpPr>
        <p:spPr>
          <a:xfrm>
            <a:off x="-87404" y="1580694"/>
            <a:ext cx="10134600" cy="1323439"/>
          </a:xfrm>
          <a:prstGeom prst="rect">
            <a:avLst/>
          </a:prstGeom>
          <a:noFill/>
        </p:spPr>
        <p:txBody>
          <a:bodyPr wrap="square">
            <a:spAutoFit/>
          </a:bodyPr>
          <a:lstStyle/>
          <a:p>
            <a:pPr algn="l"/>
            <a:r>
              <a:rPr lang="en-US" b="1" i="0" dirty="0">
                <a:solidFill>
                  <a:srgbClr val="374151"/>
                </a:solidFill>
                <a:effectLst/>
                <a:latin typeface="Söhne"/>
              </a:rPr>
              <a:t>13. Azure Bastion:</a:t>
            </a:r>
            <a:r>
              <a:rPr lang="en-US" b="0" i="0" dirty="0">
                <a:solidFill>
                  <a:srgbClr val="374151"/>
                </a:solidFill>
                <a:effectLst/>
                <a:latin typeface="Söhne"/>
              </a:rPr>
              <a:t> Azure Bastion provides secure remote access to your virtual machines directly through the Azure portal, eliminating the need to expose VMs to the public internet.</a:t>
            </a:r>
          </a:p>
          <a:p>
            <a:br>
              <a:rPr lang="en-US" dirty="0"/>
            </a:br>
            <a:endParaRPr lang="mr-IN" dirty="0"/>
          </a:p>
        </p:txBody>
      </p:sp>
      <p:sp>
        <p:nvSpPr>
          <p:cNvPr id="10" name="TextBox 9">
            <a:extLst>
              <a:ext uri="{FF2B5EF4-FFF2-40B4-BE49-F238E27FC236}">
                <a16:creationId xmlns:a16="http://schemas.microsoft.com/office/drawing/2014/main" id="{622DEB04-FDE1-A98B-796B-9F879664D41D}"/>
              </a:ext>
            </a:extLst>
          </p:cNvPr>
          <p:cNvSpPr txBox="1"/>
          <p:nvPr/>
        </p:nvSpPr>
        <p:spPr>
          <a:xfrm>
            <a:off x="-87404" y="2524919"/>
            <a:ext cx="10134600" cy="2554545"/>
          </a:xfrm>
          <a:prstGeom prst="rect">
            <a:avLst/>
          </a:prstGeom>
          <a:noFill/>
        </p:spPr>
        <p:txBody>
          <a:bodyPr wrap="square">
            <a:spAutoFit/>
          </a:bodyPr>
          <a:lstStyle/>
          <a:p>
            <a:r>
              <a:rPr lang="mr-IN" dirty="0"/>
              <a:t>These are just some of the many networking features offered by Azure. They allow users to build complex and highly available network architectures while maintaining security and performance. Keep in mind that Azure services and features can evolve over time, so it's always a good idea to refer to the official Azure documentation for the most up-to-date information.</a:t>
            </a:r>
          </a:p>
          <a:p>
            <a:endParaRPr lang="mr-IN" dirty="0"/>
          </a:p>
          <a:p>
            <a:endParaRPr lang="mr-IN" dirty="0"/>
          </a:p>
          <a:p>
            <a:endParaRPr lang="mr-IN" dirty="0"/>
          </a:p>
          <a:p>
            <a:endParaRPr lang="mr-IN" dirty="0"/>
          </a:p>
        </p:txBody>
      </p:sp>
    </p:spTree>
    <p:extLst>
      <p:ext uri="{BB962C8B-B14F-4D97-AF65-F5344CB8AC3E}">
        <p14:creationId xmlns:p14="http://schemas.microsoft.com/office/powerpoint/2010/main" val="9268623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EEC4D-DBD1-2B7A-9D4F-A21CAE04D2CB}"/>
              </a:ext>
            </a:extLst>
          </p:cNvPr>
          <p:cNvSpPr>
            <a:spLocks noGrp="1"/>
          </p:cNvSpPr>
          <p:nvPr>
            <p:ph type="title"/>
          </p:nvPr>
        </p:nvSpPr>
        <p:spPr/>
        <p:txBody>
          <a:bodyPr/>
          <a:lstStyle/>
          <a:p>
            <a:r>
              <a:rPr lang="en-US" dirty="0">
                <a:solidFill>
                  <a:srgbClr val="009999"/>
                </a:solidFill>
              </a:rPr>
              <a:t>Azure Storage Solutions</a:t>
            </a:r>
            <a:endParaRPr lang="mr-IN" dirty="0">
              <a:solidFill>
                <a:srgbClr val="009999"/>
              </a:solidFill>
            </a:endParaRPr>
          </a:p>
        </p:txBody>
      </p:sp>
      <p:sp>
        <p:nvSpPr>
          <p:cNvPr id="5" name="TextBox 4">
            <a:extLst>
              <a:ext uri="{FF2B5EF4-FFF2-40B4-BE49-F238E27FC236}">
                <a16:creationId xmlns:a16="http://schemas.microsoft.com/office/drawing/2014/main" id="{AC6DE257-F7A0-FBBD-A02E-A702FF70D6BF}"/>
              </a:ext>
            </a:extLst>
          </p:cNvPr>
          <p:cNvSpPr txBox="1"/>
          <p:nvPr/>
        </p:nvSpPr>
        <p:spPr>
          <a:xfrm>
            <a:off x="-22412" y="936893"/>
            <a:ext cx="10080812" cy="2246769"/>
          </a:xfrm>
          <a:prstGeom prst="rect">
            <a:avLst/>
          </a:prstGeom>
          <a:noFill/>
        </p:spPr>
        <p:txBody>
          <a:bodyPr wrap="square">
            <a:spAutoFit/>
          </a:bodyPr>
          <a:lstStyle/>
          <a:p>
            <a:pPr algn="l"/>
            <a:r>
              <a:rPr lang="en-US" b="0" i="0" dirty="0">
                <a:solidFill>
                  <a:srgbClr val="374151"/>
                </a:solidFill>
                <a:effectLst/>
                <a:latin typeface="Söhne"/>
              </a:rPr>
              <a:t>Azure Storage is a cloud-based storage solution provided by Microsoft Azure that offers a range of data storage services for various use cases. It's designed to be highly scalable, durable, and available, making it suitable for storing and managing different types of data, from structured to unstructured, and from small to large volumes. Here are some of the key components and services within Azure Storage:</a:t>
            </a:r>
          </a:p>
          <a:p>
            <a:br>
              <a:rPr lang="en-US" b="0" i="0" dirty="0">
                <a:solidFill>
                  <a:srgbClr val="374151"/>
                </a:solidFill>
                <a:effectLst/>
                <a:latin typeface="Söhne"/>
              </a:rPr>
            </a:br>
            <a:endParaRPr lang="mr-IN" dirty="0"/>
          </a:p>
        </p:txBody>
      </p:sp>
      <p:sp>
        <p:nvSpPr>
          <p:cNvPr id="7" name="TextBox 6">
            <a:extLst>
              <a:ext uri="{FF2B5EF4-FFF2-40B4-BE49-F238E27FC236}">
                <a16:creationId xmlns:a16="http://schemas.microsoft.com/office/drawing/2014/main" id="{6B050C9C-3743-0664-CF81-ADD21849014C}"/>
              </a:ext>
            </a:extLst>
          </p:cNvPr>
          <p:cNvSpPr txBox="1"/>
          <p:nvPr/>
        </p:nvSpPr>
        <p:spPr>
          <a:xfrm>
            <a:off x="-22412" y="2558046"/>
            <a:ext cx="10080812" cy="1477328"/>
          </a:xfrm>
          <a:prstGeom prst="rect">
            <a:avLst/>
          </a:prstGeom>
          <a:noFill/>
        </p:spPr>
        <p:txBody>
          <a:bodyPr wrap="square">
            <a:spAutoFit/>
          </a:bodyPr>
          <a:lstStyle/>
          <a:p>
            <a:pPr algn="l"/>
            <a:r>
              <a:rPr lang="en-US" sz="1800" b="1" i="0" dirty="0">
                <a:solidFill>
                  <a:srgbClr val="374151"/>
                </a:solidFill>
                <a:effectLst/>
                <a:latin typeface="Söhne"/>
              </a:rPr>
              <a:t>Azure Blob Storage:</a:t>
            </a:r>
            <a:endParaRPr lang="en-US" sz="1800" b="0" i="0" dirty="0">
              <a:solidFill>
                <a:srgbClr val="374151"/>
              </a:solidFill>
              <a:effectLst/>
              <a:latin typeface="Söhne"/>
            </a:endParaRPr>
          </a:p>
          <a:p>
            <a:pPr algn="l">
              <a:buFont typeface="Arial" panose="020B0604020202020204" pitchFamily="34" charset="0"/>
              <a:buChar char="•"/>
            </a:pPr>
            <a:r>
              <a:rPr lang="en-US" sz="1800" b="0" i="0" dirty="0">
                <a:solidFill>
                  <a:srgbClr val="374151"/>
                </a:solidFill>
                <a:effectLst/>
                <a:latin typeface="Söhne"/>
              </a:rPr>
              <a:t>Blob storage is used to store and manage unstructured data such as images, videos, documents, and backups.</a:t>
            </a:r>
          </a:p>
          <a:p>
            <a:pPr algn="l">
              <a:buFont typeface="Arial" panose="020B0604020202020204" pitchFamily="34" charset="0"/>
              <a:buChar char="•"/>
            </a:pPr>
            <a:r>
              <a:rPr lang="en-US" sz="1800" b="0" i="0" dirty="0">
                <a:solidFill>
                  <a:srgbClr val="374151"/>
                </a:solidFill>
                <a:effectLst/>
                <a:latin typeface="Söhne"/>
              </a:rPr>
              <a:t>It offers different access tiers: Hot, Cool, and Archive, allowing you to choose the right level of availability and cost-effectiveness for your data.</a:t>
            </a:r>
          </a:p>
        </p:txBody>
      </p:sp>
      <p:sp>
        <p:nvSpPr>
          <p:cNvPr id="9" name="TextBox 8">
            <a:extLst>
              <a:ext uri="{FF2B5EF4-FFF2-40B4-BE49-F238E27FC236}">
                <a16:creationId xmlns:a16="http://schemas.microsoft.com/office/drawing/2014/main" id="{E91141D2-60DD-3CD7-2B18-5FC959E26EE7}"/>
              </a:ext>
            </a:extLst>
          </p:cNvPr>
          <p:cNvSpPr txBox="1"/>
          <p:nvPr/>
        </p:nvSpPr>
        <p:spPr>
          <a:xfrm>
            <a:off x="-76200" y="4032246"/>
            <a:ext cx="10080812" cy="1231106"/>
          </a:xfrm>
          <a:prstGeom prst="rect">
            <a:avLst/>
          </a:prstGeom>
          <a:noFill/>
        </p:spPr>
        <p:txBody>
          <a:bodyPr wrap="square">
            <a:spAutoFit/>
          </a:bodyPr>
          <a:lstStyle/>
          <a:p>
            <a:pPr algn="l"/>
            <a:r>
              <a:rPr lang="en-US" sz="1800" b="1" i="0" dirty="0">
                <a:solidFill>
                  <a:srgbClr val="374151"/>
                </a:solidFill>
                <a:effectLst/>
                <a:latin typeface="Söhne"/>
              </a:rPr>
              <a:t>Azure Table Storage:</a:t>
            </a:r>
            <a:endParaRPr lang="en-US" sz="1800" b="0" i="0" dirty="0">
              <a:solidFill>
                <a:srgbClr val="374151"/>
              </a:solidFill>
              <a:effectLst/>
              <a:latin typeface="Söhne"/>
            </a:endParaRPr>
          </a:p>
          <a:p>
            <a:pPr algn="l">
              <a:buFont typeface="Arial" panose="020B0604020202020204" pitchFamily="34" charset="0"/>
              <a:buChar char="•"/>
            </a:pPr>
            <a:r>
              <a:rPr lang="en-US" sz="1800" b="0" i="0" dirty="0">
                <a:solidFill>
                  <a:srgbClr val="374151"/>
                </a:solidFill>
                <a:effectLst/>
                <a:latin typeface="Söhne"/>
              </a:rPr>
              <a:t>Table storage is a NoSQL data store that can store structured data. It's best suited for storing large amounts of non-relational, semi-structured data.</a:t>
            </a:r>
          </a:p>
          <a:p>
            <a:pPr algn="l">
              <a:buFont typeface="Arial" panose="020B0604020202020204" pitchFamily="34" charset="0"/>
              <a:buChar char="•"/>
            </a:pPr>
            <a:r>
              <a:rPr lang="en-US" sz="1800" b="0" i="0" dirty="0">
                <a:solidFill>
                  <a:srgbClr val="374151"/>
                </a:solidFill>
                <a:effectLst/>
                <a:latin typeface="Söhne"/>
              </a:rPr>
              <a:t>It's commonly used for applications that require high scalability and low-latency access to data.</a:t>
            </a:r>
          </a:p>
        </p:txBody>
      </p:sp>
    </p:spTree>
    <p:extLst>
      <p:ext uri="{BB962C8B-B14F-4D97-AF65-F5344CB8AC3E}">
        <p14:creationId xmlns:p14="http://schemas.microsoft.com/office/powerpoint/2010/main" val="403799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9999"/>
                </a:solidFill>
              </a:rPr>
              <a:t>Azure Infrastructure as a Service (IaaS)</a:t>
            </a:r>
          </a:p>
        </p:txBody>
      </p:sp>
      <p:sp>
        <p:nvSpPr>
          <p:cNvPr id="11" name="TextBox 10">
            <a:extLst>
              <a:ext uri="{FF2B5EF4-FFF2-40B4-BE49-F238E27FC236}">
                <a16:creationId xmlns:a16="http://schemas.microsoft.com/office/drawing/2014/main" id="{1F562AAE-B823-0EB0-70A9-0903453AE6AC}"/>
              </a:ext>
            </a:extLst>
          </p:cNvPr>
          <p:cNvSpPr txBox="1"/>
          <p:nvPr/>
        </p:nvSpPr>
        <p:spPr>
          <a:xfrm>
            <a:off x="0" y="1305719"/>
            <a:ext cx="9982200" cy="4093428"/>
          </a:xfrm>
          <a:prstGeom prst="rect">
            <a:avLst/>
          </a:prstGeom>
          <a:noFill/>
        </p:spPr>
        <p:txBody>
          <a:bodyPr wrap="square">
            <a:spAutoFit/>
          </a:bodyPr>
          <a:lstStyle/>
          <a:p>
            <a:pPr>
              <a:buFont typeface="Arial" panose="020B0604020202020204" pitchFamily="34" charset="0"/>
              <a:buChar char="•"/>
            </a:pPr>
            <a:r>
              <a:rPr lang="en-US" b="0" i="0" dirty="0">
                <a:solidFill>
                  <a:srgbClr val="374151"/>
                </a:solidFill>
                <a:effectLst/>
                <a:latin typeface="Söhne"/>
              </a:rPr>
              <a:t> Explanation of IaaS</a:t>
            </a:r>
            <a:br>
              <a:rPr lang="en-US" b="0" i="0" dirty="0">
                <a:solidFill>
                  <a:srgbClr val="374151"/>
                </a:solidFill>
                <a:effectLst/>
                <a:latin typeface="Söhne"/>
              </a:rPr>
            </a:br>
            <a:r>
              <a:rPr lang="en-US" b="0" i="0" dirty="0" err="1">
                <a:solidFill>
                  <a:srgbClr val="374151"/>
                </a:solidFill>
                <a:effectLst/>
                <a:latin typeface="Söhne"/>
              </a:rPr>
              <a:t>IaaS</a:t>
            </a:r>
            <a:r>
              <a:rPr lang="en-US" b="0" i="0" dirty="0">
                <a:solidFill>
                  <a:srgbClr val="374151"/>
                </a:solidFill>
                <a:effectLst/>
                <a:latin typeface="Söhne"/>
              </a:rPr>
              <a:t> (Infrastructure as a Service) provides virtualized computing resources over the Internet, offering scalable and on-demand infrastructure.</a:t>
            </a:r>
            <a:br>
              <a:rPr lang="en-US" b="0" i="0" dirty="0">
                <a:solidFill>
                  <a:srgbClr val="374151"/>
                </a:solidFill>
                <a:effectLst/>
                <a:latin typeface="Söhne"/>
              </a:rPr>
            </a:br>
            <a:endParaRPr lang="en-US" b="0" i="0" dirty="0">
              <a:solidFill>
                <a:srgbClr val="374151"/>
              </a:solidFill>
              <a:effectLst/>
              <a:latin typeface="Söhne"/>
            </a:endParaRPr>
          </a:p>
          <a:p>
            <a:r>
              <a:rPr lang="en-US" b="1" i="0" dirty="0">
                <a:solidFill>
                  <a:srgbClr val="374151"/>
                </a:solidFill>
                <a:effectLst/>
                <a:latin typeface="Söhne"/>
              </a:rPr>
              <a:t>Key features of IaaS include:</a:t>
            </a:r>
          </a:p>
          <a:p>
            <a:r>
              <a:rPr lang="en-US" i="0" dirty="0">
                <a:solidFill>
                  <a:srgbClr val="374151"/>
                </a:solidFill>
                <a:effectLst/>
                <a:latin typeface="Söhne"/>
              </a:rPr>
              <a:t>1) </a:t>
            </a:r>
            <a:r>
              <a:rPr lang="en-US" i="0" dirty="0">
                <a:effectLst/>
                <a:latin typeface="Söhne"/>
              </a:rPr>
              <a:t>Virtualization </a:t>
            </a:r>
          </a:p>
          <a:p>
            <a:r>
              <a:rPr lang="en-US" dirty="0">
                <a:latin typeface="Söhne"/>
              </a:rPr>
              <a:t>2) </a:t>
            </a:r>
            <a:r>
              <a:rPr lang="en-US" i="0" dirty="0">
                <a:effectLst/>
                <a:latin typeface="Söhne"/>
              </a:rPr>
              <a:t>On-Demand Resources</a:t>
            </a:r>
            <a:endParaRPr lang="en-US" dirty="0">
              <a:latin typeface="Söhne"/>
            </a:endParaRPr>
          </a:p>
          <a:p>
            <a:r>
              <a:rPr lang="en-US" dirty="0">
                <a:latin typeface="Söhne"/>
              </a:rPr>
              <a:t>3) </a:t>
            </a:r>
            <a:r>
              <a:rPr lang="en-US" i="0" dirty="0">
                <a:effectLst/>
                <a:latin typeface="Söhne"/>
              </a:rPr>
              <a:t>Scalability</a:t>
            </a:r>
          </a:p>
          <a:p>
            <a:r>
              <a:rPr lang="en-US" dirty="0">
                <a:latin typeface="Söhne"/>
              </a:rPr>
              <a:t>4) </a:t>
            </a:r>
            <a:r>
              <a:rPr lang="en-US" i="0" dirty="0">
                <a:effectLst/>
                <a:latin typeface="Söhne"/>
              </a:rPr>
              <a:t>Pay-as-You-Go Billing</a:t>
            </a:r>
            <a:endParaRPr lang="en-US" dirty="0">
              <a:latin typeface="Söhne"/>
            </a:endParaRPr>
          </a:p>
          <a:p>
            <a:r>
              <a:rPr lang="en-US" dirty="0">
                <a:latin typeface="Söhne"/>
              </a:rPr>
              <a:t>5) </a:t>
            </a:r>
            <a:r>
              <a:rPr lang="en-US" i="0" dirty="0">
                <a:effectLst/>
                <a:latin typeface="Söhne"/>
              </a:rPr>
              <a:t>Self-Service Management</a:t>
            </a:r>
          </a:p>
          <a:p>
            <a:r>
              <a:rPr lang="en-US" dirty="0">
                <a:latin typeface="Söhne"/>
              </a:rPr>
              <a:t>6) </a:t>
            </a:r>
            <a:r>
              <a:rPr lang="en-US" i="0" dirty="0">
                <a:effectLst/>
                <a:latin typeface="Söhne"/>
              </a:rPr>
              <a:t>Geographic Flexibility</a:t>
            </a:r>
            <a:endParaRPr lang="en-US" dirty="0">
              <a:latin typeface="Söhne"/>
            </a:endParaRPr>
          </a:p>
          <a:p>
            <a:r>
              <a:rPr lang="en-US" dirty="0">
                <a:latin typeface="Söhne"/>
              </a:rPr>
              <a:t>7)</a:t>
            </a:r>
            <a:r>
              <a:rPr lang="en-US" i="0" dirty="0">
                <a:effectLst/>
                <a:latin typeface="Söhne"/>
              </a:rPr>
              <a:t> Reduced Maintenance</a:t>
            </a:r>
          </a:p>
          <a:p>
            <a:r>
              <a:rPr lang="en-US" dirty="0">
                <a:latin typeface="Söhne"/>
              </a:rPr>
              <a:t>8) </a:t>
            </a:r>
            <a:r>
              <a:rPr lang="en-US" i="0" dirty="0">
                <a:effectLst/>
                <a:latin typeface="Söhne"/>
              </a:rPr>
              <a:t>Backup and Disaster Recovery</a:t>
            </a:r>
            <a:endParaRPr lang="mr-IN" dirty="0"/>
          </a:p>
        </p:txBody>
      </p:sp>
    </p:spTree>
    <p:extLst>
      <p:ext uri="{BB962C8B-B14F-4D97-AF65-F5344CB8AC3E}">
        <p14:creationId xmlns:p14="http://schemas.microsoft.com/office/powerpoint/2010/main" val="8270700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461F0-F21A-4CC4-544C-CDCB9911B528}"/>
              </a:ext>
            </a:extLst>
          </p:cNvPr>
          <p:cNvSpPr>
            <a:spLocks noGrp="1"/>
          </p:cNvSpPr>
          <p:nvPr>
            <p:ph type="title"/>
          </p:nvPr>
        </p:nvSpPr>
        <p:spPr/>
        <p:txBody>
          <a:bodyPr/>
          <a:lstStyle/>
          <a:p>
            <a:r>
              <a:rPr lang="en-US" dirty="0">
                <a:solidFill>
                  <a:srgbClr val="009999"/>
                </a:solidFill>
              </a:rPr>
              <a:t>Azure Storage Solutions</a:t>
            </a:r>
            <a:endParaRPr lang="mr-IN" dirty="0"/>
          </a:p>
        </p:txBody>
      </p:sp>
      <p:sp>
        <p:nvSpPr>
          <p:cNvPr id="5" name="TextBox 4">
            <a:extLst>
              <a:ext uri="{FF2B5EF4-FFF2-40B4-BE49-F238E27FC236}">
                <a16:creationId xmlns:a16="http://schemas.microsoft.com/office/drawing/2014/main" id="{C6A05359-0F3B-0FAB-ADAF-98004E8BB8C6}"/>
              </a:ext>
            </a:extLst>
          </p:cNvPr>
          <p:cNvSpPr txBox="1"/>
          <p:nvPr/>
        </p:nvSpPr>
        <p:spPr>
          <a:xfrm>
            <a:off x="-76200" y="1039579"/>
            <a:ext cx="10134600" cy="1631216"/>
          </a:xfrm>
          <a:prstGeom prst="rect">
            <a:avLst/>
          </a:prstGeom>
          <a:noFill/>
        </p:spPr>
        <p:txBody>
          <a:bodyPr wrap="square">
            <a:spAutoFit/>
          </a:bodyPr>
          <a:lstStyle/>
          <a:p>
            <a:pPr algn="l"/>
            <a:r>
              <a:rPr lang="en-US" b="1" i="0" dirty="0">
                <a:solidFill>
                  <a:srgbClr val="374151"/>
                </a:solidFill>
                <a:effectLst/>
                <a:latin typeface="Söhne"/>
              </a:rPr>
              <a:t>Azure File Storage: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Azure Files provides fully managed file shares that can be accessed via the Server Message Block (SMB) protocol.</a:t>
            </a:r>
          </a:p>
          <a:p>
            <a:pPr algn="l">
              <a:buFont typeface="Arial" panose="020B0604020202020204" pitchFamily="34" charset="0"/>
              <a:buChar char="•"/>
            </a:pPr>
            <a:r>
              <a:rPr lang="en-US" b="0" i="0" dirty="0">
                <a:solidFill>
                  <a:srgbClr val="374151"/>
                </a:solidFill>
                <a:effectLst/>
                <a:latin typeface="Söhne"/>
              </a:rPr>
              <a:t>It's suitable for migrating on-premises file shares to the cloud and for applications that require shared file access.</a:t>
            </a:r>
          </a:p>
        </p:txBody>
      </p:sp>
      <p:sp>
        <p:nvSpPr>
          <p:cNvPr id="7" name="TextBox 6">
            <a:extLst>
              <a:ext uri="{FF2B5EF4-FFF2-40B4-BE49-F238E27FC236}">
                <a16:creationId xmlns:a16="http://schemas.microsoft.com/office/drawing/2014/main" id="{9444F91B-6CAF-3684-15D4-A42B2B65A6CA}"/>
              </a:ext>
            </a:extLst>
          </p:cNvPr>
          <p:cNvSpPr txBox="1"/>
          <p:nvPr/>
        </p:nvSpPr>
        <p:spPr>
          <a:xfrm>
            <a:off x="-80682" y="2822109"/>
            <a:ext cx="10134600" cy="1631216"/>
          </a:xfrm>
          <a:prstGeom prst="rect">
            <a:avLst/>
          </a:prstGeom>
          <a:noFill/>
        </p:spPr>
        <p:txBody>
          <a:bodyPr wrap="square">
            <a:spAutoFit/>
          </a:bodyPr>
          <a:lstStyle/>
          <a:p>
            <a:pPr algn="l"/>
            <a:r>
              <a:rPr lang="en-US" b="1" i="0" dirty="0">
                <a:solidFill>
                  <a:srgbClr val="374151"/>
                </a:solidFill>
                <a:effectLst/>
                <a:latin typeface="Söhne"/>
              </a:rPr>
              <a:t>Azure Disk Storage:</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Azure Disks provide persistent block storage for use with Azure Virtual Machines (VMs).</a:t>
            </a:r>
          </a:p>
          <a:p>
            <a:pPr algn="l">
              <a:buFont typeface="Arial" panose="020B0604020202020204" pitchFamily="34" charset="0"/>
              <a:buChar char="•"/>
            </a:pPr>
            <a:r>
              <a:rPr lang="en-US" b="0" i="0" dirty="0">
                <a:solidFill>
                  <a:srgbClr val="374151"/>
                </a:solidFill>
                <a:effectLst/>
                <a:latin typeface="Söhne"/>
              </a:rPr>
              <a:t>There are two types of disks: managed disks and unmanaged disks. Managed disks are the recommended choice, as they simplify disk management and offer features like snapshots and scalability.</a:t>
            </a:r>
          </a:p>
        </p:txBody>
      </p:sp>
    </p:spTree>
    <p:extLst>
      <p:ext uri="{BB962C8B-B14F-4D97-AF65-F5344CB8AC3E}">
        <p14:creationId xmlns:p14="http://schemas.microsoft.com/office/powerpoint/2010/main" val="271888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570E34-6C26-88AC-A74A-6AF49ACF71C2}"/>
              </a:ext>
            </a:extLst>
          </p:cNvPr>
          <p:cNvSpPr txBox="1">
            <a:spLocks noGrp="1"/>
          </p:cNvSpPr>
          <p:nvPr>
            <p:ph type="title"/>
          </p:nvPr>
        </p:nvSpPr>
        <p:spPr>
          <a:xfrm>
            <a:off x="685800" y="544513"/>
            <a:ext cx="9051925" cy="655536"/>
          </a:xfrm>
          <a:prstGeom prst="rect">
            <a:avLst/>
          </a:prstGeom>
          <a:noFill/>
        </p:spPr>
        <p:txBody>
          <a:bodyPr wrap="square">
            <a:spAutoFit/>
          </a:bodyPr>
          <a:lstStyle/>
          <a:p>
            <a:r>
              <a:rPr lang="mr-IN" dirty="0">
                <a:solidFill>
                  <a:srgbClr val="009999"/>
                </a:solidFill>
              </a:rPr>
              <a:t>Use cases for Azure storage solutions</a:t>
            </a:r>
          </a:p>
          <a:p>
            <a:endParaRPr lang="mr-IN" dirty="0"/>
          </a:p>
        </p:txBody>
      </p:sp>
      <p:sp>
        <p:nvSpPr>
          <p:cNvPr id="6" name="TextBox 5">
            <a:extLst>
              <a:ext uri="{FF2B5EF4-FFF2-40B4-BE49-F238E27FC236}">
                <a16:creationId xmlns:a16="http://schemas.microsoft.com/office/drawing/2014/main" id="{07DAB4DF-F809-9995-2EF1-EB2596CE2FAE}"/>
              </a:ext>
            </a:extLst>
          </p:cNvPr>
          <p:cNvSpPr txBox="1"/>
          <p:nvPr/>
        </p:nvSpPr>
        <p:spPr>
          <a:xfrm>
            <a:off x="-76200" y="892081"/>
            <a:ext cx="10134600" cy="1323439"/>
          </a:xfrm>
          <a:prstGeom prst="rect">
            <a:avLst/>
          </a:prstGeom>
          <a:noFill/>
        </p:spPr>
        <p:txBody>
          <a:bodyPr wrap="square">
            <a:spAutoFit/>
          </a:bodyPr>
          <a:lstStyle/>
          <a:p>
            <a:pPr algn="l"/>
            <a:r>
              <a:rPr lang="en-US" b="0" i="0" dirty="0">
                <a:solidFill>
                  <a:srgbClr val="374151"/>
                </a:solidFill>
                <a:effectLst/>
                <a:latin typeface="Söhne"/>
              </a:rPr>
              <a:t>Azure Storage solutions offer a wide range of use cases across various industries and application types. Here are some common use cases for different Azure Storage services:</a:t>
            </a:r>
          </a:p>
          <a:p>
            <a:br>
              <a:rPr lang="en-US" b="0" i="0" dirty="0">
                <a:solidFill>
                  <a:srgbClr val="374151"/>
                </a:solidFill>
                <a:effectLst/>
                <a:latin typeface="Söhne"/>
              </a:rPr>
            </a:br>
            <a:endParaRPr lang="mr-IN" dirty="0"/>
          </a:p>
        </p:txBody>
      </p:sp>
      <p:sp>
        <p:nvSpPr>
          <p:cNvPr id="9" name="TextBox 8">
            <a:extLst>
              <a:ext uri="{FF2B5EF4-FFF2-40B4-BE49-F238E27FC236}">
                <a16:creationId xmlns:a16="http://schemas.microsoft.com/office/drawing/2014/main" id="{E69DC3A2-8EC6-E350-9850-5D5152755E6C}"/>
              </a:ext>
            </a:extLst>
          </p:cNvPr>
          <p:cNvSpPr txBox="1"/>
          <p:nvPr/>
        </p:nvSpPr>
        <p:spPr>
          <a:xfrm>
            <a:off x="0" y="1557936"/>
            <a:ext cx="9982200" cy="3170099"/>
          </a:xfrm>
          <a:prstGeom prst="rect">
            <a:avLst/>
          </a:prstGeom>
          <a:noFill/>
        </p:spPr>
        <p:txBody>
          <a:bodyPr wrap="square">
            <a:spAutoFit/>
          </a:bodyPr>
          <a:lstStyle/>
          <a:p>
            <a:pPr algn="l"/>
            <a:r>
              <a:rPr lang="en-US" b="1" i="0" dirty="0">
                <a:solidFill>
                  <a:srgbClr val="374151"/>
                </a:solidFill>
                <a:effectLst/>
                <a:latin typeface="Söhne"/>
              </a:rPr>
              <a:t>Blob Storage:</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Media Storage:</a:t>
            </a:r>
            <a:r>
              <a:rPr lang="en-US" b="0" i="0" dirty="0">
                <a:solidFill>
                  <a:srgbClr val="374151"/>
                </a:solidFill>
                <a:effectLst/>
                <a:latin typeface="Söhne"/>
              </a:rPr>
              <a:t> Storing and delivering images, videos, audio files, and other media content for websites and applications.</a:t>
            </a:r>
          </a:p>
          <a:p>
            <a:pPr algn="l">
              <a:buFont typeface="Arial" panose="020B0604020202020204" pitchFamily="34" charset="0"/>
              <a:buChar char="•"/>
            </a:pPr>
            <a:r>
              <a:rPr lang="en-US" b="1" i="0" dirty="0">
                <a:solidFill>
                  <a:srgbClr val="374151"/>
                </a:solidFill>
                <a:effectLst/>
                <a:latin typeface="Söhne"/>
              </a:rPr>
              <a:t>Backup and Recovery:</a:t>
            </a:r>
            <a:r>
              <a:rPr lang="en-US" b="0" i="0" dirty="0">
                <a:solidFill>
                  <a:srgbClr val="374151"/>
                </a:solidFill>
                <a:effectLst/>
                <a:latin typeface="Söhne"/>
              </a:rPr>
              <a:t> Storing backups of databases, VMs, and other critical data for disaster recovery purposes.</a:t>
            </a:r>
          </a:p>
          <a:p>
            <a:pPr algn="l">
              <a:buFont typeface="Arial" panose="020B0604020202020204" pitchFamily="34" charset="0"/>
              <a:buChar char="•"/>
            </a:pPr>
            <a:r>
              <a:rPr lang="en-US" b="1" i="0" dirty="0">
                <a:solidFill>
                  <a:srgbClr val="374151"/>
                </a:solidFill>
                <a:effectLst/>
                <a:latin typeface="Söhne"/>
              </a:rPr>
              <a:t>Archiving:</a:t>
            </a:r>
            <a:r>
              <a:rPr lang="en-US" b="0" i="0" dirty="0">
                <a:solidFill>
                  <a:srgbClr val="374151"/>
                </a:solidFill>
                <a:effectLst/>
                <a:latin typeface="Söhne"/>
              </a:rPr>
              <a:t> Long-term storage of data that is accessed infrequently but needs to be retained for compliance or historical reasons.</a:t>
            </a:r>
          </a:p>
          <a:p>
            <a:pPr algn="l">
              <a:buFont typeface="Arial" panose="020B0604020202020204" pitchFamily="34" charset="0"/>
              <a:buChar char="•"/>
            </a:pPr>
            <a:r>
              <a:rPr lang="en-US" b="1" i="0" dirty="0">
                <a:solidFill>
                  <a:srgbClr val="374151"/>
                </a:solidFill>
                <a:effectLst/>
                <a:latin typeface="Söhne"/>
              </a:rPr>
              <a:t>Content Distribution:</a:t>
            </a:r>
            <a:r>
              <a:rPr lang="en-US" b="0" i="0" dirty="0">
                <a:solidFill>
                  <a:srgbClr val="374151"/>
                </a:solidFill>
                <a:effectLst/>
                <a:latin typeface="Söhne"/>
              </a:rPr>
              <a:t> Hosting static website content, distributing software updates, and serving downloadable files.</a:t>
            </a:r>
          </a:p>
          <a:p>
            <a:pPr algn="l">
              <a:buFont typeface="Arial" panose="020B0604020202020204" pitchFamily="34" charset="0"/>
              <a:buChar char="•"/>
            </a:pPr>
            <a:r>
              <a:rPr lang="en-US" b="1" i="0" dirty="0">
                <a:solidFill>
                  <a:srgbClr val="374151"/>
                </a:solidFill>
                <a:effectLst/>
                <a:latin typeface="Söhne"/>
              </a:rPr>
              <a:t>IoT Data Storage:</a:t>
            </a:r>
            <a:r>
              <a:rPr lang="en-US" b="0" i="0" dirty="0">
                <a:solidFill>
                  <a:srgbClr val="374151"/>
                </a:solidFill>
                <a:effectLst/>
                <a:latin typeface="Söhne"/>
              </a:rPr>
              <a:t> Storing data generated by Internet of Things (IoT) devices and sensors.</a:t>
            </a:r>
          </a:p>
        </p:txBody>
      </p:sp>
    </p:spTree>
    <p:extLst>
      <p:ext uri="{BB962C8B-B14F-4D97-AF65-F5344CB8AC3E}">
        <p14:creationId xmlns:p14="http://schemas.microsoft.com/office/powerpoint/2010/main" val="2592222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D3C1-8136-C611-AD03-641DD728AC4B}"/>
              </a:ext>
            </a:extLst>
          </p:cNvPr>
          <p:cNvSpPr>
            <a:spLocks noGrp="1"/>
          </p:cNvSpPr>
          <p:nvPr>
            <p:ph type="title"/>
          </p:nvPr>
        </p:nvSpPr>
        <p:spPr/>
        <p:txBody>
          <a:bodyPr/>
          <a:lstStyle/>
          <a:p>
            <a:r>
              <a:rPr lang="mr-IN" dirty="0">
                <a:solidFill>
                  <a:srgbClr val="009999"/>
                </a:solidFill>
              </a:rPr>
              <a:t>Use cases for Azure storage solutions</a:t>
            </a:r>
            <a:endParaRPr lang="mr-IN" dirty="0"/>
          </a:p>
        </p:txBody>
      </p:sp>
      <p:sp>
        <p:nvSpPr>
          <p:cNvPr id="5" name="TextBox 4">
            <a:extLst>
              <a:ext uri="{FF2B5EF4-FFF2-40B4-BE49-F238E27FC236}">
                <a16:creationId xmlns:a16="http://schemas.microsoft.com/office/drawing/2014/main" id="{A68DE66D-A4CE-0D97-9C1F-FCC98731AEC4}"/>
              </a:ext>
            </a:extLst>
          </p:cNvPr>
          <p:cNvSpPr txBox="1"/>
          <p:nvPr/>
        </p:nvSpPr>
        <p:spPr>
          <a:xfrm>
            <a:off x="0" y="924719"/>
            <a:ext cx="10058400" cy="3477875"/>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File Storage:</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Enterprise File Shares:</a:t>
            </a:r>
            <a:r>
              <a:rPr lang="en-US" b="0" i="0" dirty="0">
                <a:solidFill>
                  <a:srgbClr val="374151"/>
                </a:solidFill>
                <a:effectLst/>
                <a:latin typeface="Söhne"/>
              </a:rPr>
              <a:t> Migrating on-premises file shares to the cloud, allowing remote and distributed teams to access and collaborate on shared files.</a:t>
            </a:r>
          </a:p>
          <a:p>
            <a:pPr marL="742950" lvl="1" indent="-285750" algn="l">
              <a:buFont typeface="+mj-lt"/>
              <a:buAutoNum type="arabicPeriod"/>
            </a:pPr>
            <a:r>
              <a:rPr lang="en-US" b="1" i="0" dirty="0">
                <a:solidFill>
                  <a:srgbClr val="374151"/>
                </a:solidFill>
                <a:effectLst/>
                <a:latin typeface="Söhne"/>
              </a:rPr>
              <a:t>Application File Sharing:</a:t>
            </a:r>
            <a:r>
              <a:rPr lang="en-US" b="0" i="0" dirty="0">
                <a:solidFill>
                  <a:srgbClr val="374151"/>
                </a:solidFill>
                <a:effectLst/>
                <a:latin typeface="Söhne"/>
              </a:rPr>
              <a:t> Storing application configuration files, logs, and other files that need to be accessed by multiple instances of an application.</a:t>
            </a:r>
          </a:p>
          <a:p>
            <a:pPr algn="l">
              <a:buFont typeface="+mj-lt"/>
              <a:buAutoNum type="arabicPeriod"/>
            </a:pPr>
            <a:r>
              <a:rPr lang="en-US" b="1" i="0" dirty="0">
                <a:solidFill>
                  <a:srgbClr val="374151"/>
                </a:solidFill>
                <a:effectLst/>
                <a:latin typeface="Söhne"/>
              </a:rPr>
              <a:t>Table Storage:</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Web Applications:</a:t>
            </a:r>
            <a:r>
              <a:rPr lang="en-US" b="0" i="0" dirty="0">
                <a:solidFill>
                  <a:srgbClr val="374151"/>
                </a:solidFill>
                <a:effectLst/>
                <a:latin typeface="Söhne"/>
              </a:rPr>
              <a:t> Storing user profiles, session state, and other dynamic data for web applications that require high scalability.</a:t>
            </a:r>
          </a:p>
          <a:p>
            <a:pPr marL="742950" lvl="1" indent="-285750" algn="l">
              <a:buFont typeface="+mj-lt"/>
              <a:buAutoNum type="arabicPeriod"/>
            </a:pPr>
            <a:r>
              <a:rPr lang="en-US" b="1" i="0" dirty="0">
                <a:solidFill>
                  <a:srgbClr val="374151"/>
                </a:solidFill>
                <a:effectLst/>
                <a:latin typeface="Söhne"/>
              </a:rPr>
              <a:t>Analytics and Telemetry:</a:t>
            </a:r>
            <a:r>
              <a:rPr lang="en-US" b="0" i="0" dirty="0">
                <a:solidFill>
                  <a:srgbClr val="374151"/>
                </a:solidFill>
                <a:effectLst/>
                <a:latin typeface="Söhne"/>
              </a:rPr>
              <a:t> Storing event logs, telemetry data, and other time-series data for analysis and reporting.</a:t>
            </a:r>
          </a:p>
          <a:p>
            <a:pPr marL="742950" lvl="1" indent="-285750" algn="l">
              <a:buFont typeface="+mj-lt"/>
              <a:buAutoNum type="arabicPeriod"/>
            </a:pPr>
            <a:r>
              <a:rPr lang="en-US" b="1" i="0" dirty="0">
                <a:solidFill>
                  <a:srgbClr val="374151"/>
                </a:solidFill>
                <a:effectLst/>
                <a:latin typeface="Söhne"/>
              </a:rPr>
              <a:t>IoT Device Metadata:</a:t>
            </a:r>
            <a:r>
              <a:rPr lang="en-US" b="0" i="0" dirty="0">
                <a:solidFill>
                  <a:srgbClr val="374151"/>
                </a:solidFill>
                <a:effectLst/>
                <a:latin typeface="Söhne"/>
              </a:rPr>
              <a:t> Storing metadata and configuration data for IoT devices.</a:t>
            </a:r>
          </a:p>
        </p:txBody>
      </p:sp>
    </p:spTree>
    <p:extLst>
      <p:ext uri="{BB962C8B-B14F-4D97-AF65-F5344CB8AC3E}">
        <p14:creationId xmlns:p14="http://schemas.microsoft.com/office/powerpoint/2010/main" val="1400200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DAECE-513C-98D5-4F28-F21EC3B1E70F}"/>
              </a:ext>
            </a:extLst>
          </p:cNvPr>
          <p:cNvSpPr>
            <a:spLocks noGrp="1"/>
          </p:cNvSpPr>
          <p:nvPr>
            <p:ph type="title"/>
          </p:nvPr>
        </p:nvSpPr>
        <p:spPr/>
        <p:txBody>
          <a:bodyPr/>
          <a:lstStyle/>
          <a:p>
            <a:r>
              <a:rPr lang="mr-IN" dirty="0">
                <a:solidFill>
                  <a:srgbClr val="009999"/>
                </a:solidFill>
              </a:rPr>
              <a:t>Use cases for Azure storage solutions</a:t>
            </a:r>
            <a:endParaRPr lang="mr-IN" dirty="0"/>
          </a:p>
        </p:txBody>
      </p:sp>
      <p:sp>
        <p:nvSpPr>
          <p:cNvPr id="9" name="TextBox 8">
            <a:extLst>
              <a:ext uri="{FF2B5EF4-FFF2-40B4-BE49-F238E27FC236}">
                <a16:creationId xmlns:a16="http://schemas.microsoft.com/office/drawing/2014/main" id="{1877818E-B26D-632E-58E0-941081265BE1}"/>
              </a:ext>
            </a:extLst>
          </p:cNvPr>
          <p:cNvSpPr txBox="1"/>
          <p:nvPr/>
        </p:nvSpPr>
        <p:spPr>
          <a:xfrm>
            <a:off x="-76200" y="924719"/>
            <a:ext cx="10134600" cy="4278094"/>
          </a:xfrm>
          <a:prstGeom prst="rect">
            <a:avLst/>
          </a:prstGeom>
          <a:noFill/>
        </p:spPr>
        <p:txBody>
          <a:bodyPr wrap="square">
            <a:spAutoFit/>
          </a:bodyPr>
          <a:lstStyle/>
          <a:p>
            <a:pPr algn="l">
              <a:buFont typeface="+mj-lt"/>
              <a:buAutoNum type="arabicPeriod"/>
            </a:pPr>
            <a:r>
              <a:rPr lang="en-US" sz="1600" b="1" i="0" dirty="0">
                <a:solidFill>
                  <a:srgbClr val="374151"/>
                </a:solidFill>
                <a:effectLst/>
                <a:latin typeface="Söhne"/>
              </a:rPr>
              <a:t>Queue Storage:</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Decoupled Application Components:</a:t>
            </a:r>
            <a:r>
              <a:rPr lang="en-US" sz="1600" b="0" i="0" dirty="0">
                <a:solidFill>
                  <a:srgbClr val="374151"/>
                </a:solidFill>
                <a:effectLst/>
                <a:latin typeface="Söhne"/>
              </a:rPr>
              <a:t> Enabling asynchronous communication between different components of a distributed application.</a:t>
            </a:r>
          </a:p>
          <a:p>
            <a:pPr marL="742950" lvl="1" indent="-285750" algn="l">
              <a:buFont typeface="+mj-lt"/>
              <a:buAutoNum type="arabicPeriod"/>
            </a:pPr>
            <a:r>
              <a:rPr lang="en-US" sz="1600" b="1" i="0" dirty="0">
                <a:solidFill>
                  <a:srgbClr val="374151"/>
                </a:solidFill>
                <a:effectLst/>
                <a:latin typeface="Söhne"/>
              </a:rPr>
              <a:t>Task Queues:</a:t>
            </a:r>
            <a:r>
              <a:rPr lang="en-US" sz="1600" b="0" i="0" dirty="0">
                <a:solidFill>
                  <a:srgbClr val="374151"/>
                </a:solidFill>
                <a:effectLst/>
                <a:latin typeface="Söhne"/>
              </a:rPr>
              <a:t> Managing and processing background tasks, such as data processing and message handling.</a:t>
            </a:r>
          </a:p>
          <a:p>
            <a:pPr algn="l">
              <a:buFont typeface="+mj-lt"/>
              <a:buAutoNum type="arabicPeriod"/>
            </a:pPr>
            <a:r>
              <a:rPr lang="en-US" sz="1600" b="1" i="0" dirty="0">
                <a:solidFill>
                  <a:srgbClr val="374151"/>
                </a:solidFill>
                <a:effectLst/>
                <a:latin typeface="Söhne"/>
              </a:rPr>
              <a:t>Disk Storage:</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Virtual Machine Disks:</a:t>
            </a:r>
            <a:r>
              <a:rPr lang="en-US" sz="1600" b="0" i="0" dirty="0">
                <a:solidFill>
                  <a:srgbClr val="374151"/>
                </a:solidFill>
                <a:effectLst/>
                <a:latin typeface="Söhne"/>
              </a:rPr>
              <a:t> Attaching disks to Azure Virtual Machines to store the operating system, applications, and data.</a:t>
            </a:r>
          </a:p>
          <a:p>
            <a:pPr marL="742950" lvl="1" indent="-285750" algn="l">
              <a:buFont typeface="+mj-lt"/>
              <a:buAutoNum type="arabicPeriod"/>
            </a:pPr>
            <a:r>
              <a:rPr lang="en-US" sz="1600" b="1" i="0" dirty="0">
                <a:solidFill>
                  <a:srgbClr val="374151"/>
                </a:solidFill>
                <a:effectLst/>
                <a:latin typeface="Söhne"/>
              </a:rPr>
              <a:t>Databases:</a:t>
            </a:r>
            <a:r>
              <a:rPr lang="en-US" sz="1600" b="0" i="0" dirty="0">
                <a:solidFill>
                  <a:srgbClr val="374151"/>
                </a:solidFill>
                <a:effectLst/>
                <a:latin typeface="Söhne"/>
              </a:rPr>
              <a:t> Storing database files for applications that require persistent storage.</a:t>
            </a:r>
          </a:p>
          <a:p>
            <a:pPr algn="l">
              <a:buFont typeface="+mj-lt"/>
              <a:buAutoNum type="arabicPeriod"/>
            </a:pPr>
            <a:r>
              <a:rPr lang="en-US" sz="1600" b="1" i="0" dirty="0">
                <a:solidFill>
                  <a:srgbClr val="374151"/>
                </a:solidFill>
                <a:effectLst/>
                <a:latin typeface="Söhne"/>
              </a:rPr>
              <a:t>Premium Files:</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Database Workloads:</a:t>
            </a:r>
            <a:r>
              <a:rPr lang="en-US" sz="1600" b="0" i="0" dirty="0">
                <a:solidFill>
                  <a:srgbClr val="374151"/>
                </a:solidFill>
                <a:effectLst/>
                <a:latin typeface="Söhne"/>
              </a:rPr>
              <a:t> Providing high-performance file shares for databases that require low-latency access to data files.</a:t>
            </a:r>
          </a:p>
          <a:p>
            <a:pPr marL="742950" lvl="1" indent="-285750" algn="l">
              <a:buFont typeface="+mj-lt"/>
              <a:buAutoNum type="arabicPeriod"/>
            </a:pPr>
            <a:r>
              <a:rPr lang="en-US" sz="1600" b="1" i="0" dirty="0">
                <a:solidFill>
                  <a:srgbClr val="374151"/>
                </a:solidFill>
                <a:effectLst/>
                <a:latin typeface="Söhne"/>
              </a:rPr>
              <a:t>Analytical Workloads:</a:t>
            </a:r>
            <a:r>
              <a:rPr lang="en-US" sz="1600" b="0" i="0" dirty="0">
                <a:solidFill>
                  <a:srgbClr val="374151"/>
                </a:solidFill>
                <a:effectLst/>
                <a:latin typeface="Söhne"/>
              </a:rPr>
              <a:t> Storing data used by analytical applications that require fast access to large datasets.</a:t>
            </a:r>
          </a:p>
          <a:p>
            <a:pPr algn="l">
              <a:buFont typeface="+mj-lt"/>
              <a:buAutoNum type="arabicPeriod"/>
            </a:pPr>
            <a:r>
              <a:rPr lang="en-US" sz="1600" b="1" i="0" dirty="0">
                <a:solidFill>
                  <a:srgbClr val="374151"/>
                </a:solidFill>
                <a:effectLst/>
                <a:latin typeface="Söhne"/>
              </a:rPr>
              <a:t>Data Lake Storage:</a:t>
            </a:r>
            <a:endParaRPr lang="en-US" sz="1600" b="0" i="0" dirty="0">
              <a:solidFill>
                <a:srgbClr val="374151"/>
              </a:solidFill>
              <a:effectLst/>
              <a:latin typeface="Söhne"/>
            </a:endParaRPr>
          </a:p>
          <a:p>
            <a:pPr marL="742950" lvl="1" indent="-285750" algn="l">
              <a:buFont typeface="+mj-lt"/>
              <a:buAutoNum type="arabicPeriod"/>
            </a:pPr>
            <a:r>
              <a:rPr lang="en-US" sz="1600" b="1" i="0" dirty="0">
                <a:solidFill>
                  <a:srgbClr val="374151"/>
                </a:solidFill>
                <a:effectLst/>
                <a:latin typeface="Söhne"/>
              </a:rPr>
              <a:t>Big Data Analytics:</a:t>
            </a:r>
            <a:r>
              <a:rPr lang="en-US" sz="1600" b="0" i="0" dirty="0">
                <a:solidFill>
                  <a:srgbClr val="374151"/>
                </a:solidFill>
                <a:effectLst/>
                <a:latin typeface="Söhne"/>
              </a:rPr>
              <a:t> Storing large volumes of structured and unstructured data for advanced analytics and machine learning.</a:t>
            </a:r>
          </a:p>
          <a:p>
            <a:pPr marL="742950" lvl="1" indent="-285750" algn="l">
              <a:buFont typeface="+mj-lt"/>
              <a:buAutoNum type="arabicPeriod"/>
            </a:pPr>
            <a:r>
              <a:rPr lang="en-US" sz="1600" b="1" i="0" dirty="0">
                <a:solidFill>
                  <a:srgbClr val="374151"/>
                </a:solidFill>
                <a:effectLst/>
                <a:latin typeface="Söhne"/>
              </a:rPr>
              <a:t>Data Exploration:</a:t>
            </a:r>
            <a:r>
              <a:rPr lang="en-US" sz="1600" b="0" i="0" dirty="0">
                <a:solidFill>
                  <a:srgbClr val="374151"/>
                </a:solidFill>
                <a:effectLst/>
                <a:latin typeface="Söhne"/>
              </a:rPr>
              <a:t> Centralizing data from multiple sources to facilitate data discovery and exploration.</a:t>
            </a:r>
          </a:p>
          <a:p>
            <a:pPr marL="742950" lvl="1" indent="-285750" algn="l">
              <a:buFont typeface="+mj-lt"/>
              <a:buAutoNum type="arabicPeriod"/>
            </a:pPr>
            <a:r>
              <a:rPr lang="en-US" sz="1600" b="1" i="0" dirty="0">
                <a:solidFill>
                  <a:srgbClr val="374151"/>
                </a:solidFill>
                <a:effectLst/>
                <a:latin typeface="Söhne"/>
              </a:rPr>
              <a:t>Data Warehousing:</a:t>
            </a:r>
            <a:r>
              <a:rPr lang="en-US" sz="1600" b="0" i="0" dirty="0">
                <a:solidFill>
                  <a:srgbClr val="374151"/>
                </a:solidFill>
                <a:effectLst/>
                <a:latin typeface="Söhne"/>
              </a:rPr>
              <a:t> Storing historical data for business intelligence and reporting.</a:t>
            </a:r>
          </a:p>
        </p:txBody>
      </p:sp>
    </p:spTree>
    <p:extLst>
      <p:ext uri="{BB962C8B-B14F-4D97-AF65-F5344CB8AC3E}">
        <p14:creationId xmlns:p14="http://schemas.microsoft.com/office/powerpoint/2010/main" val="3011600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5CFC-A42D-2D98-6DA8-F66458ED1A76}"/>
              </a:ext>
            </a:extLst>
          </p:cNvPr>
          <p:cNvSpPr>
            <a:spLocks noGrp="1"/>
          </p:cNvSpPr>
          <p:nvPr>
            <p:ph type="title"/>
          </p:nvPr>
        </p:nvSpPr>
        <p:spPr/>
        <p:txBody>
          <a:bodyPr/>
          <a:lstStyle/>
          <a:p>
            <a:r>
              <a:rPr lang="mr-IN" dirty="0">
                <a:solidFill>
                  <a:srgbClr val="009999"/>
                </a:solidFill>
              </a:rPr>
              <a:t>Use cases for Azure storage solutions</a:t>
            </a:r>
            <a:endParaRPr lang="mr-IN" dirty="0"/>
          </a:p>
        </p:txBody>
      </p:sp>
      <p:sp>
        <p:nvSpPr>
          <p:cNvPr id="5" name="TextBox 4">
            <a:extLst>
              <a:ext uri="{FF2B5EF4-FFF2-40B4-BE49-F238E27FC236}">
                <a16:creationId xmlns:a16="http://schemas.microsoft.com/office/drawing/2014/main" id="{E1074BF1-D12A-A915-03FD-266D31B0E1C8}"/>
              </a:ext>
            </a:extLst>
          </p:cNvPr>
          <p:cNvSpPr txBox="1"/>
          <p:nvPr/>
        </p:nvSpPr>
        <p:spPr>
          <a:xfrm>
            <a:off x="-76200" y="850597"/>
            <a:ext cx="10134600" cy="2862322"/>
          </a:xfrm>
          <a:prstGeom prst="rect">
            <a:avLst/>
          </a:prstGeom>
          <a:noFill/>
        </p:spPr>
        <p:txBody>
          <a:bodyPr wrap="square">
            <a:spAutoFit/>
          </a:bodyPr>
          <a:lstStyle/>
          <a:p>
            <a:pPr algn="l">
              <a:buFont typeface="+mj-lt"/>
              <a:buAutoNum type="arabicPeriod"/>
            </a:pPr>
            <a:r>
              <a:rPr lang="en-US" b="1" i="0" dirty="0">
                <a:solidFill>
                  <a:srgbClr val="374151"/>
                </a:solidFill>
                <a:effectLst/>
                <a:latin typeface="Söhne"/>
              </a:rPr>
              <a:t>Azure Backup:</a:t>
            </a:r>
            <a:endParaRPr lang="en-US" b="0" i="0" dirty="0">
              <a:solidFill>
                <a:srgbClr val="374151"/>
              </a:solidFill>
              <a:effectLst/>
              <a:latin typeface="Söhne"/>
            </a:endParaRPr>
          </a:p>
          <a:p>
            <a:pPr marL="742950" lvl="1" indent="-285750" algn="l">
              <a:buFont typeface="+mj-lt"/>
              <a:buAutoNum type="arabicPeriod"/>
            </a:pPr>
            <a:r>
              <a:rPr lang="en-US" b="1" i="0" dirty="0">
                <a:solidFill>
                  <a:srgbClr val="374151"/>
                </a:solidFill>
                <a:effectLst/>
                <a:latin typeface="Söhne"/>
              </a:rPr>
              <a:t>Data Protection:</a:t>
            </a:r>
            <a:r>
              <a:rPr lang="en-US" b="0" i="0" dirty="0">
                <a:solidFill>
                  <a:srgbClr val="374151"/>
                </a:solidFill>
                <a:effectLst/>
                <a:latin typeface="Söhne"/>
              </a:rPr>
              <a:t> Creating backups of on-premises and cloud-based workloads to protect against data loss and outages.</a:t>
            </a:r>
          </a:p>
          <a:p>
            <a:pPr marL="742950" lvl="1" indent="-285750" algn="l">
              <a:buFont typeface="+mj-lt"/>
              <a:buAutoNum type="arabicPeriod"/>
            </a:pPr>
            <a:r>
              <a:rPr lang="en-US" b="1" i="0" dirty="0">
                <a:solidFill>
                  <a:srgbClr val="374151"/>
                </a:solidFill>
                <a:effectLst/>
                <a:latin typeface="Söhne"/>
              </a:rPr>
              <a:t>Long-Term Retention:</a:t>
            </a:r>
            <a:r>
              <a:rPr lang="en-US" b="0" i="0" dirty="0">
                <a:solidFill>
                  <a:srgbClr val="374151"/>
                </a:solidFill>
                <a:effectLst/>
                <a:latin typeface="Söhne"/>
              </a:rPr>
              <a:t> Archiving data for compliance and regulatory requirements.</a:t>
            </a:r>
          </a:p>
          <a:p>
            <a:pPr marL="457200" lvl="1" algn="l"/>
            <a:endParaRPr lang="en-US" b="0" i="0" dirty="0">
              <a:solidFill>
                <a:srgbClr val="374151"/>
              </a:solidFill>
              <a:effectLst/>
              <a:latin typeface="Söhne"/>
            </a:endParaRPr>
          </a:p>
          <a:p>
            <a:pPr algn="l"/>
            <a:r>
              <a:rPr lang="en-US" b="0" i="0" dirty="0">
                <a:solidFill>
                  <a:srgbClr val="374151"/>
                </a:solidFill>
                <a:effectLst/>
                <a:latin typeface="Söhne"/>
              </a:rPr>
              <a:t>These are just a few examples of the many ways Azure Storage solutions can be used. Each service offers unique features and benefits that can be leveraged to address specific business and technical needs across various industries, including finance, healthcare, e-commerce, gaming, and more.</a:t>
            </a:r>
          </a:p>
        </p:txBody>
      </p:sp>
    </p:spTree>
    <p:extLst>
      <p:ext uri="{BB962C8B-B14F-4D97-AF65-F5344CB8AC3E}">
        <p14:creationId xmlns:p14="http://schemas.microsoft.com/office/powerpoint/2010/main" val="4286613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9070-2F8E-9380-22A0-C4168BAE9691}"/>
              </a:ext>
            </a:extLst>
          </p:cNvPr>
          <p:cNvSpPr>
            <a:spLocks noGrp="1"/>
          </p:cNvSpPr>
          <p:nvPr>
            <p:ph type="title"/>
          </p:nvPr>
        </p:nvSpPr>
        <p:spPr/>
        <p:txBody>
          <a:bodyPr/>
          <a:lstStyle/>
          <a:p>
            <a:r>
              <a:rPr lang="en-US" dirty="0">
                <a:solidFill>
                  <a:srgbClr val="009999"/>
                </a:solidFill>
              </a:rPr>
              <a:t>Azure Monitoring and Management</a:t>
            </a:r>
            <a:br>
              <a:rPr lang="en-US" kern="100" dirty="0">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74A49CC2-AD8F-0BA2-8185-F382BD5A3C0C}"/>
              </a:ext>
            </a:extLst>
          </p:cNvPr>
          <p:cNvSpPr txBox="1"/>
          <p:nvPr/>
        </p:nvSpPr>
        <p:spPr>
          <a:xfrm>
            <a:off x="-76200" y="936893"/>
            <a:ext cx="10134600" cy="2246769"/>
          </a:xfrm>
          <a:prstGeom prst="rect">
            <a:avLst/>
          </a:prstGeom>
          <a:noFill/>
        </p:spPr>
        <p:txBody>
          <a:bodyPr wrap="square">
            <a:spAutoFit/>
          </a:bodyPr>
          <a:lstStyle/>
          <a:p>
            <a:pPr algn="l"/>
            <a:r>
              <a:rPr lang="en-US" b="0" i="0" dirty="0">
                <a:solidFill>
                  <a:srgbClr val="374151"/>
                </a:solidFill>
                <a:effectLst/>
                <a:latin typeface="Söhne"/>
              </a:rPr>
              <a:t>Azure Monitoring and Management refers to the set of tools and services provided by Microsoft Azure for monitoring and managing resources deployed on the Azure cloud platform. These tools help you gain insights into the performance, availability, and overall health of your Azure services and applications. They also assist in automating management tasks to ensure the efficient operation of your cloud environment.</a:t>
            </a:r>
          </a:p>
          <a:p>
            <a:br>
              <a:rPr lang="en-US" dirty="0"/>
            </a:br>
            <a:endParaRPr lang="mr-IN" dirty="0"/>
          </a:p>
        </p:txBody>
      </p:sp>
      <p:sp>
        <p:nvSpPr>
          <p:cNvPr id="9" name="TextBox 8">
            <a:extLst>
              <a:ext uri="{FF2B5EF4-FFF2-40B4-BE49-F238E27FC236}">
                <a16:creationId xmlns:a16="http://schemas.microsoft.com/office/drawing/2014/main" id="{70BDC6A8-9237-AAD8-E70D-FC31C8114802}"/>
              </a:ext>
            </a:extLst>
          </p:cNvPr>
          <p:cNvSpPr txBox="1"/>
          <p:nvPr/>
        </p:nvSpPr>
        <p:spPr>
          <a:xfrm>
            <a:off x="-67235" y="2524919"/>
            <a:ext cx="10125635" cy="2677656"/>
          </a:xfrm>
          <a:prstGeom prst="rect">
            <a:avLst/>
          </a:prstGeom>
          <a:noFill/>
        </p:spPr>
        <p:txBody>
          <a:bodyPr wrap="square">
            <a:spAutoFit/>
          </a:bodyPr>
          <a:lstStyle/>
          <a:p>
            <a:pPr algn="l">
              <a:buFont typeface="+mj-lt"/>
              <a:buAutoNum type="arabicPeriod"/>
            </a:pPr>
            <a:r>
              <a:rPr lang="en-US" sz="1800" b="1" i="0" dirty="0">
                <a:solidFill>
                  <a:srgbClr val="374151"/>
                </a:solidFill>
                <a:effectLst/>
                <a:latin typeface="Söhne"/>
              </a:rPr>
              <a:t>Azure Monitor:</a:t>
            </a:r>
            <a:r>
              <a:rPr lang="en-US" sz="1800" b="0" i="0" dirty="0">
                <a:solidFill>
                  <a:srgbClr val="374151"/>
                </a:solidFill>
                <a:effectLst/>
                <a:latin typeface="Söhne"/>
              </a:rPr>
              <a:t> This is a centralized monitoring service that collects, analyzes, and acts on telemetry data from Azure resources. It provides insights into the performance and availability of applications and services running on Azure. Azure Monitor includes features like metrics, logs, alerts, and application insights.</a:t>
            </a:r>
          </a:p>
          <a:p>
            <a:pPr algn="l">
              <a:buFont typeface="+mj-lt"/>
              <a:buAutoNum type="arabicPeriod"/>
            </a:pPr>
            <a:r>
              <a:rPr lang="en-US" sz="1800" b="1" i="0" dirty="0">
                <a:solidFill>
                  <a:srgbClr val="374151"/>
                </a:solidFill>
                <a:effectLst/>
                <a:latin typeface="Söhne"/>
              </a:rPr>
              <a:t>Metrics:</a:t>
            </a:r>
            <a:r>
              <a:rPr lang="en-US" sz="1800" b="0" i="0" dirty="0">
                <a:solidFill>
                  <a:srgbClr val="374151"/>
                </a:solidFill>
                <a:effectLst/>
                <a:latin typeface="Söhne"/>
              </a:rPr>
              <a:t> Azure Monitor collects metrics, which are numeric values representing the performance of various resources, such as virtual machines, databases, and storage accounts. These metrics can be visualized on dashboards and used to set up alerts based on predefined conditions.</a:t>
            </a:r>
          </a:p>
          <a:p>
            <a:pPr algn="l">
              <a:buFont typeface="+mj-lt"/>
              <a:buAutoNum type="arabicPeriod"/>
            </a:pPr>
            <a:r>
              <a:rPr lang="en-US" sz="1800" b="1" i="0" dirty="0">
                <a:solidFill>
                  <a:srgbClr val="374151"/>
                </a:solidFill>
                <a:effectLst/>
                <a:latin typeface="Söhne"/>
              </a:rPr>
              <a:t>Logs:</a:t>
            </a:r>
            <a:r>
              <a:rPr lang="en-US" sz="1800" b="0" i="0" dirty="0">
                <a:solidFill>
                  <a:srgbClr val="374151"/>
                </a:solidFill>
                <a:effectLst/>
                <a:latin typeface="Söhne"/>
              </a:rPr>
              <a:t> Azure Monitor collects logs and diagnostic data from resources, applications, and operating systems. It supports both platform logs and custom logs, allowing you to query and analyze data to gain insights into application behavior and troubleshoot issues.</a:t>
            </a:r>
          </a:p>
        </p:txBody>
      </p:sp>
    </p:spTree>
    <p:extLst>
      <p:ext uri="{BB962C8B-B14F-4D97-AF65-F5344CB8AC3E}">
        <p14:creationId xmlns:p14="http://schemas.microsoft.com/office/powerpoint/2010/main" val="8380894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5DBF-39D6-7ECF-ED52-55AC4E26B4EB}"/>
              </a:ext>
            </a:extLst>
          </p:cNvPr>
          <p:cNvSpPr>
            <a:spLocks noGrp="1"/>
          </p:cNvSpPr>
          <p:nvPr>
            <p:ph type="title"/>
          </p:nvPr>
        </p:nvSpPr>
        <p:spPr/>
        <p:txBody>
          <a:bodyPr/>
          <a:lstStyle/>
          <a:p>
            <a:r>
              <a:rPr lang="en-US" dirty="0">
                <a:solidFill>
                  <a:srgbClr val="009999"/>
                </a:solidFill>
              </a:rPr>
              <a:t>Azure Monitoring and Management</a:t>
            </a:r>
            <a:br>
              <a:rPr lang="en-US" kern="100" dirty="0">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ED8FEA95-EAE9-55E7-3C38-1B2494B682EA}"/>
              </a:ext>
            </a:extLst>
          </p:cNvPr>
          <p:cNvSpPr txBox="1"/>
          <p:nvPr/>
        </p:nvSpPr>
        <p:spPr>
          <a:xfrm>
            <a:off x="-58271" y="960735"/>
            <a:ext cx="10134600" cy="4154984"/>
          </a:xfrm>
          <a:prstGeom prst="rect">
            <a:avLst/>
          </a:prstGeom>
          <a:noFill/>
        </p:spPr>
        <p:txBody>
          <a:bodyPr wrap="square">
            <a:spAutoFit/>
          </a:bodyPr>
          <a:lstStyle/>
          <a:p>
            <a:pPr algn="l"/>
            <a:r>
              <a:rPr lang="en-US" sz="2400" b="1" i="0" dirty="0">
                <a:solidFill>
                  <a:srgbClr val="374151"/>
                </a:solidFill>
                <a:effectLst/>
                <a:latin typeface="Söhne"/>
              </a:rPr>
              <a:t>4. Alerts:</a:t>
            </a:r>
            <a:r>
              <a:rPr lang="en-US" sz="2400" b="0" i="0" dirty="0">
                <a:solidFill>
                  <a:srgbClr val="374151"/>
                </a:solidFill>
                <a:effectLst/>
                <a:latin typeface="Söhne"/>
              </a:rPr>
              <a:t> With Azure Monitor, you can set up alerts based on metrics and logs to receive notifications when certain conditions are met. This helps you proactively respond to potential issues before they impact your services.</a:t>
            </a:r>
          </a:p>
          <a:p>
            <a:pPr algn="l"/>
            <a:r>
              <a:rPr lang="en-US" sz="2400" b="1" i="0" dirty="0">
                <a:solidFill>
                  <a:srgbClr val="374151"/>
                </a:solidFill>
                <a:effectLst/>
                <a:latin typeface="Söhne"/>
              </a:rPr>
              <a:t>5. Azure Application Insights:</a:t>
            </a:r>
            <a:r>
              <a:rPr lang="en-US" sz="2400" b="0" i="0" dirty="0">
                <a:solidFill>
                  <a:srgbClr val="374151"/>
                </a:solidFill>
                <a:effectLst/>
                <a:latin typeface="Söhne"/>
              </a:rPr>
              <a:t> This is an extensible Application Performance Management (APM) service that helps developers monitor the performance and usage of their applications. It provides insights into application dependencies, user interactions, and performance bottlenecks.</a:t>
            </a:r>
          </a:p>
          <a:p>
            <a:pPr algn="l"/>
            <a:r>
              <a:rPr lang="en-US" sz="2400" b="1" i="0" dirty="0">
                <a:solidFill>
                  <a:srgbClr val="374151"/>
                </a:solidFill>
                <a:effectLst/>
                <a:latin typeface="Söhne"/>
              </a:rPr>
              <a:t>6. Azure Security Center:</a:t>
            </a:r>
            <a:r>
              <a:rPr lang="en-US" sz="2400" b="0" i="0" dirty="0">
                <a:solidFill>
                  <a:srgbClr val="374151"/>
                </a:solidFill>
                <a:effectLst/>
                <a:latin typeface="Söhne"/>
              </a:rPr>
              <a:t> While not solely a monitoring tool, Azure Security Center helps you monitor the security posture of your Azure resources. It provides recommendations to improve security, identifies potential vulnerabilities, and helps you respond to security incidents.</a:t>
            </a:r>
          </a:p>
        </p:txBody>
      </p:sp>
    </p:spTree>
    <p:extLst>
      <p:ext uri="{BB962C8B-B14F-4D97-AF65-F5344CB8AC3E}">
        <p14:creationId xmlns:p14="http://schemas.microsoft.com/office/powerpoint/2010/main" val="17862096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C3D40-ED96-555F-FBCE-4FC0FC2DA1C0}"/>
              </a:ext>
            </a:extLst>
          </p:cNvPr>
          <p:cNvSpPr>
            <a:spLocks noGrp="1"/>
          </p:cNvSpPr>
          <p:nvPr>
            <p:ph type="title"/>
          </p:nvPr>
        </p:nvSpPr>
        <p:spPr/>
        <p:txBody>
          <a:bodyPr/>
          <a:lstStyle/>
          <a:p>
            <a:r>
              <a:rPr lang="en-US" dirty="0">
                <a:solidFill>
                  <a:srgbClr val="009999"/>
                </a:solidFill>
              </a:rPr>
              <a:t>Azure Monitoring and Management</a:t>
            </a:r>
            <a:br>
              <a:rPr lang="en-US" kern="100" dirty="0">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510CF1E1-6F4D-C743-0D81-05AE7A3DCC41}"/>
              </a:ext>
            </a:extLst>
          </p:cNvPr>
          <p:cNvSpPr txBox="1"/>
          <p:nvPr/>
        </p:nvSpPr>
        <p:spPr>
          <a:xfrm>
            <a:off x="0" y="924719"/>
            <a:ext cx="10058400" cy="3785652"/>
          </a:xfrm>
          <a:prstGeom prst="rect">
            <a:avLst/>
          </a:prstGeom>
          <a:noFill/>
        </p:spPr>
        <p:txBody>
          <a:bodyPr wrap="square">
            <a:spAutoFit/>
          </a:bodyPr>
          <a:lstStyle/>
          <a:p>
            <a:pPr algn="l"/>
            <a:r>
              <a:rPr lang="en-US" sz="2400" b="1" i="0" dirty="0">
                <a:solidFill>
                  <a:srgbClr val="374151"/>
                </a:solidFill>
                <a:effectLst/>
                <a:latin typeface="Söhne"/>
              </a:rPr>
              <a:t>7. Azure Policy:</a:t>
            </a:r>
            <a:r>
              <a:rPr lang="en-US" sz="2400" b="0" i="0" dirty="0">
                <a:solidFill>
                  <a:srgbClr val="374151"/>
                </a:solidFill>
                <a:effectLst/>
                <a:latin typeface="Söhne"/>
              </a:rPr>
              <a:t> Azure Policy allows you to enforce and audit compliance with organizational and regulatory standards by defining and applying policies on Azure resources. It helps ensure that your resources are configured and managed correctly.</a:t>
            </a:r>
          </a:p>
          <a:p>
            <a:pPr algn="l"/>
            <a:r>
              <a:rPr lang="en-US" sz="2400" b="1" i="0" dirty="0">
                <a:solidFill>
                  <a:srgbClr val="374151"/>
                </a:solidFill>
                <a:effectLst/>
                <a:latin typeface="Söhne"/>
              </a:rPr>
              <a:t>8. Azure Automation:</a:t>
            </a:r>
            <a:r>
              <a:rPr lang="en-US" sz="2400" b="0" i="0" dirty="0">
                <a:solidFill>
                  <a:srgbClr val="374151"/>
                </a:solidFill>
                <a:effectLst/>
                <a:latin typeface="Söhne"/>
              </a:rPr>
              <a:t> This service allows you to automate repetitive management tasks using runbooks, which are scripts that can be scheduled to perform specific actions across your Azure environment.</a:t>
            </a:r>
          </a:p>
          <a:p>
            <a:pPr algn="l"/>
            <a:r>
              <a:rPr lang="en-US" sz="2400" b="1" i="0" dirty="0">
                <a:solidFill>
                  <a:srgbClr val="374151"/>
                </a:solidFill>
                <a:effectLst/>
                <a:latin typeface="Söhne"/>
              </a:rPr>
              <a:t>9. Azure Resource Graph:</a:t>
            </a:r>
            <a:r>
              <a:rPr lang="en-US" sz="2400" b="0" i="0" dirty="0">
                <a:solidFill>
                  <a:srgbClr val="374151"/>
                </a:solidFill>
                <a:effectLst/>
                <a:latin typeface="Söhne"/>
              </a:rPr>
              <a:t> This service provides advanced querying capabilities to explore and analyze your Azure resources at scale. It helps you quickly retrieve resource information for better decision-making.</a:t>
            </a:r>
          </a:p>
        </p:txBody>
      </p:sp>
    </p:spTree>
    <p:extLst>
      <p:ext uri="{BB962C8B-B14F-4D97-AF65-F5344CB8AC3E}">
        <p14:creationId xmlns:p14="http://schemas.microsoft.com/office/powerpoint/2010/main" val="25312059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39B9-4341-A7D8-DF03-A94D5FCF7C99}"/>
              </a:ext>
            </a:extLst>
          </p:cNvPr>
          <p:cNvSpPr>
            <a:spLocks noGrp="1"/>
          </p:cNvSpPr>
          <p:nvPr>
            <p:ph type="title"/>
          </p:nvPr>
        </p:nvSpPr>
        <p:spPr/>
        <p:txBody>
          <a:bodyPr/>
          <a:lstStyle/>
          <a:p>
            <a:r>
              <a:rPr lang="en-US" dirty="0">
                <a:solidFill>
                  <a:srgbClr val="009999"/>
                </a:solidFill>
              </a:rPr>
              <a:t>Azure Monitoring and Management</a:t>
            </a:r>
            <a:br>
              <a:rPr lang="en-US" kern="100" dirty="0">
                <a:effectLst/>
                <a:latin typeface="Calibri" panose="020F0502020204030204" pitchFamily="34" charset="0"/>
                <a:ea typeface="Calibri" panose="020F0502020204030204" pitchFamily="34" charset="0"/>
                <a:cs typeface="Mangal" panose="02040503050203030202" pitchFamily="18" charset="0"/>
              </a:rPr>
            </a:br>
            <a:endParaRPr lang="mr-IN" dirty="0"/>
          </a:p>
        </p:txBody>
      </p:sp>
      <p:sp>
        <p:nvSpPr>
          <p:cNvPr id="5" name="TextBox 4">
            <a:extLst>
              <a:ext uri="{FF2B5EF4-FFF2-40B4-BE49-F238E27FC236}">
                <a16:creationId xmlns:a16="http://schemas.microsoft.com/office/drawing/2014/main" id="{D7D6CA02-B192-5693-61D0-531A6A5AC77D}"/>
              </a:ext>
            </a:extLst>
          </p:cNvPr>
          <p:cNvSpPr txBox="1"/>
          <p:nvPr/>
        </p:nvSpPr>
        <p:spPr>
          <a:xfrm>
            <a:off x="0" y="1038225"/>
            <a:ext cx="10058400" cy="1015663"/>
          </a:xfrm>
          <a:prstGeom prst="rect">
            <a:avLst/>
          </a:prstGeom>
          <a:noFill/>
        </p:spPr>
        <p:txBody>
          <a:bodyPr wrap="square">
            <a:spAutoFit/>
          </a:bodyPr>
          <a:lstStyle/>
          <a:p>
            <a:r>
              <a:rPr lang="en-US" b="1" i="0" dirty="0">
                <a:effectLst/>
                <a:latin typeface="Söhne"/>
              </a:rPr>
              <a:t>10. Azure Management Groups:</a:t>
            </a:r>
            <a:r>
              <a:rPr lang="en-US" b="0" i="0" dirty="0">
                <a:solidFill>
                  <a:srgbClr val="374151"/>
                </a:solidFill>
                <a:effectLst/>
                <a:latin typeface="Söhne"/>
              </a:rPr>
              <a:t> Management groups allow you to manage access, policies, and compliance across multiple Azure subscriptions as a single entity, making it easier to enforce consistent policies and governance.</a:t>
            </a:r>
            <a:endParaRPr lang="mr-IN" dirty="0"/>
          </a:p>
        </p:txBody>
      </p:sp>
      <p:sp>
        <p:nvSpPr>
          <p:cNvPr id="8" name="TextBox 7">
            <a:extLst>
              <a:ext uri="{FF2B5EF4-FFF2-40B4-BE49-F238E27FC236}">
                <a16:creationId xmlns:a16="http://schemas.microsoft.com/office/drawing/2014/main" id="{B82B429A-5BDF-691A-30E1-4A79B21EB52A}"/>
              </a:ext>
            </a:extLst>
          </p:cNvPr>
          <p:cNvSpPr txBox="1"/>
          <p:nvPr/>
        </p:nvSpPr>
        <p:spPr>
          <a:xfrm>
            <a:off x="0" y="2143919"/>
            <a:ext cx="10058400" cy="2862322"/>
          </a:xfrm>
          <a:prstGeom prst="rect">
            <a:avLst/>
          </a:prstGeom>
          <a:noFill/>
        </p:spPr>
        <p:txBody>
          <a:bodyPr wrap="square">
            <a:spAutoFit/>
          </a:bodyPr>
          <a:lstStyle/>
          <a:p>
            <a:r>
              <a:rPr lang="mr-IN" dirty="0"/>
              <a:t>Azure Monitoring and Management tools help you maintain the health and performance of your cloud infrastructure, improve security, and optimize resource usage. By using these services, you can ensure that your applications and services running on Azure are operating efficiently and effectively. Keep in mind that Azure's offerings and features may evolve over time, so it's a good idea to refer to Azure's official documentation for the latest information.</a:t>
            </a:r>
          </a:p>
          <a:p>
            <a:endParaRPr lang="mr-IN" dirty="0"/>
          </a:p>
          <a:p>
            <a:endParaRPr lang="mr-IN" dirty="0"/>
          </a:p>
          <a:p>
            <a:endParaRPr lang="mr-IN" dirty="0"/>
          </a:p>
          <a:p>
            <a:endParaRPr lang="mr-IN" dirty="0"/>
          </a:p>
        </p:txBody>
      </p:sp>
    </p:spTree>
    <p:extLst>
      <p:ext uri="{BB962C8B-B14F-4D97-AF65-F5344CB8AC3E}">
        <p14:creationId xmlns:p14="http://schemas.microsoft.com/office/powerpoint/2010/main" val="127623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ED22-611E-8607-A91B-3250DF14C812}"/>
              </a:ext>
            </a:extLst>
          </p:cNvPr>
          <p:cNvSpPr>
            <a:spLocks noGrp="1"/>
          </p:cNvSpPr>
          <p:nvPr>
            <p:ph type="title"/>
          </p:nvPr>
        </p:nvSpPr>
        <p:spPr/>
        <p:txBody>
          <a:bodyPr/>
          <a:lstStyle/>
          <a:p>
            <a:r>
              <a:rPr lang="en-US" dirty="0">
                <a:solidFill>
                  <a:srgbClr val="009999"/>
                </a:solidFill>
              </a:rPr>
              <a:t>Azure Cost Management</a:t>
            </a:r>
            <a:endParaRPr lang="mr-IN" dirty="0">
              <a:solidFill>
                <a:srgbClr val="009999"/>
              </a:solidFill>
            </a:endParaRPr>
          </a:p>
        </p:txBody>
      </p:sp>
      <p:sp>
        <p:nvSpPr>
          <p:cNvPr id="5" name="TextBox 4">
            <a:extLst>
              <a:ext uri="{FF2B5EF4-FFF2-40B4-BE49-F238E27FC236}">
                <a16:creationId xmlns:a16="http://schemas.microsoft.com/office/drawing/2014/main" id="{309FF9FA-9C3C-B43B-08D9-F82FE32CA8DD}"/>
              </a:ext>
            </a:extLst>
          </p:cNvPr>
          <p:cNvSpPr txBox="1"/>
          <p:nvPr/>
        </p:nvSpPr>
        <p:spPr>
          <a:xfrm>
            <a:off x="-76200" y="924719"/>
            <a:ext cx="10134600" cy="2246769"/>
          </a:xfrm>
          <a:prstGeom prst="rect">
            <a:avLst/>
          </a:prstGeom>
          <a:noFill/>
        </p:spPr>
        <p:txBody>
          <a:bodyPr wrap="square">
            <a:spAutoFit/>
          </a:bodyPr>
          <a:lstStyle/>
          <a:p>
            <a:pPr algn="l"/>
            <a:r>
              <a:rPr lang="en-US" b="0" i="0" dirty="0">
                <a:solidFill>
                  <a:srgbClr val="374151"/>
                </a:solidFill>
                <a:effectLst/>
                <a:latin typeface="Söhne"/>
              </a:rPr>
              <a:t>Azure Cost Management is a tool provided by Microsoft for managing and optimizing the costs associated with using Microsoft Azure services. Azure is a cloud computing platform that offers a wide range of services, including virtual machines, databases, storage, networking, and more. As organizations and individuals use these services, it's important to monitor and control the expenses incurred.</a:t>
            </a:r>
          </a:p>
          <a:p>
            <a:br>
              <a:rPr lang="en-US" dirty="0"/>
            </a:br>
            <a:endParaRPr lang="mr-IN" dirty="0"/>
          </a:p>
        </p:txBody>
      </p:sp>
      <p:sp>
        <p:nvSpPr>
          <p:cNvPr id="7" name="TextBox 6">
            <a:extLst>
              <a:ext uri="{FF2B5EF4-FFF2-40B4-BE49-F238E27FC236}">
                <a16:creationId xmlns:a16="http://schemas.microsoft.com/office/drawing/2014/main" id="{B7A12ED2-8065-7734-CCBC-5CC5AFC7ACFA}"/>
              </a:ext>
            </a:extLst>
          </p:cNvPr>
          <p:cNvSpPr txBox="1"/>
          <p:nvPr/>
        </p:nvSpPr>
        <p:spPr>
          <a:xfrm>
            <a:off x="-76200" y="2536825"/>
            <a:ext cx="5163670" cy="1015663"/>
          </a:xfrm>
          <a:prstGeom prst="rect">
            <a:avLst/>
          </a:prstGeom>
          <a:noFill/>
        </p:spPr>
        <p:txBody>
          <a:bodyPr wrap="square">
            <a:spAutoFit/>
          </a:bodyPr>
          <a:lstStyle/>
          <a:p>
            <a:pPr algn="l"/>
            <a:r>
              <a:rPr lang="en-US" b="1" i="0" dirty="0">
                <a:solidFill>
                  <a:srgbClr val="374151"/>
                </a:solidFill>
                <a:effectLst/>
                <a:latin typeface="Söhne"/>
              </a:rPr>
              <a:t>Azure Cost Management allows users to:</a:t>
            </a:r>
          </a:p>
          <a:p>
            <a:br>
              <a:rPr lang="en-US" b="1" i="0" dirty="0">
                <a:solidFill>
                  <a:srgbClr val="374151"/>
                </a:solidFill>
                <a:effectLst/>
                <a:latin typeface="Söhne"/>
              </a:rPr>
            </a:br>
            <a:endParaRPr lang="mr-IN" b="1" dirty="0"/>
          </a:p>
        </p:txBody>
      </p:sp>
      <p:sp>
        <p:nvSpPr>
          <p:cNvPr id="9" name="TextBox 8">
            <a:extLst>
              <a:ext uri="{FF2B5EF4-FFF2-40B4-BE49-F238E27FC236}">
                <a16:creationId xmlns:a16="http://schemas.microsoft.com/office/drawing/2014/main" id="{19239612-95A6-A2C1-91BE-AE7DCD877579}"/>
              </a:ext>
            </a:extLst>
          </p:cNvPr>
          <p:cNvSpPr txBox="1"/>
          <p:nvPr/>
        </p:nvSpPr>
        <p:spPr>
          <a:xfrm>
            <a:off x="-38100" y="3072301"/>
            <a:ext cx="10058400" cy="1977464"/>
          </a:xfrm>
          <a:prstGeom prst="rect">
            <a:avLst/>
          </a:prstGeom>
          <a:noFill/>
        </p:spPr>
        <p:txBody>
          <a:bodyPr wrap="square">
            <a:spAutoFit/>
          </a:bodyPr>
          <a:lstStyle/>
          <a:p>
            <a:pPr algn="l">
              <a:buFont typeface="+mj-lt"/>
              <a:buAutoNum type="arabicPeriod"/>
            </a:pPr>
            <a:r>
              <a:rPr lang="en-US" sz="1750" b="1" i="0" dirty="0">
                <a:solidFill>
                  <a:srgbClr val="374151"/>
                </a:solidFill>
                <a:effectLst/>
                <a:latin typeface="Söhne"/>
              </a:rPr>
              <a:t>Monitor Spending</a:t>
            </a:r>
            <a:r>
              <a:rPr lang="en-US" sz="1750" b="0" i="0" dirty="0">
                <a:solidFill>
                  <a:srgbClr val="374151"/>
                </a:solidFill>
                <a:effectLst/>
                <a:latin typeface="Söhne"/>
              </a:rPr>
              <a:t>: It provides visibility into how much is being spent on various Azure resources and services. Users can view cost breakdowns by resource type, service, region, and more.</a:t>
            </a:r>
          </a:p>
          <a:p>
            <a:pPr algn="l">
              <a:buFont typeface="+mj-lt"/>
              <a:buAutoNum type="arabicPeriod"/>
            </a:pPr>
            <a:r>
              <a:rPr lang="en-US" sz="1750" b="1" i="0" dirty="0">
                <a:solidFill>
                  <a:srgbClr val="374151"/>
                </a:solidFill>
                <a:effectLst/>
                <a:latin typeface="Söhne"/>
              </a:rPr>
              <a:t>Budgeting</a:t>
            </a:r>
            <a:r>
              <a:rPr lang="en-US" sz="1750" b="0" i="0" dirty="0">
                <a:solidFill>
                  <a:srgbClr val="374151"/>
                </a:solidFill>
                <a:effectLst/>
                <a:latin typeface="Söhne"/>
              </a:rPr>
              <a:t>: Users can set up budgets to establish spending limits for specific resources or services. This helps organizations stay within their allocated budget and avoid unexpected costs.</a:t>
            </a:r>
          </a:p>
          <a:p>
            <a:pPr algn="l">
              <a:buFont typeface="+mj-lt"/>
              <a:buAutoNum type="arabicPeriod"/>
            </a:pPr>
            <a:r>
              <a:rPr lang="en-US" sz="1750" b="1" i="0" dirty="0">
                <a:solidFill>
                  <a:srgbClr val="374151"/>
                </a:solidFill>
                <a:effectLst/>
                <a:latin typeface="Söhne"/>
              </a:rPr>
              <a:t>Cost Analysis</a:t>
            </a:r>
            <a:r>
              <a:rPr lang="en-US" sz="1750" b="0" i="0" dirty="0">
                <a:solidFill>
                  <a:srgbClr val="374151"/>
                </a:solidFill>
                <a:effectLst/>
                <a:latin typeface="Söhne"/>
              </a:rPr>
              <a:t>: The tool offers in-depth analysis of costs, enabling users to identify trends, anomalies, and potential areas for cost optimization. This can involve identifying underutilized resources, rightsizing instances, or exploring alternative services.</a:t>
            </a:r>
          </a:p>
        </p:txBody>
      </p:sp>
    </p:spTree>
    <p:extLst>
      <p:ext uri="{BB962C8B-B14F-4D97-AF65-F5344CB8AC3E}">
        <p14:creationId xmlns:p14="http://schemas.microsoft.com/office/powerpoint/2010/main" val="1215552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00" dirty="0">
                <a:solidFill>
                  <a:srgbClr val="009999"/>
                </a:solidFill>
              </a:rPr>
              <a:t>Azure Use Cases for IaaS in Azure</a:t>
            </a:r>
          </a:p>
        </p:txBody>
      </p:sp>
      <p:sp>
        <p:nvSpPr>
          <p:cNvPr id="10" name="Rectangle 2">
            <a:extLst>
              <a:ext uri="{FF2B5EF4-FFF2-40B4-BE49-F238E27FC236}">
                <a16:creationId xmlns:a16="http://schemas.microsoft.com/office/drawing/2014/main" id="{9E3FBCA6-C47E-7ED9-B6C8-260B70FD8B14}"/>
              </a:ext>
            </a:extLst>
          </p:cNvPr>
          <p:cNvSpPr>
            <a:spLocks noChangeArrowheads="1"/>
          </p:cNvSpPr>
          <p:nvPr/>
        </p:nvSpPr>
        <p:spPr bwMode="auto">
          <a:xfrm>
            <a:off x="0" y="971140"/>
            <a:ext cx="99822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mr-IN" altLang="mr-IN" sz="1600" b="0" i="0" u="none" strike="noStrike" cap="none" normalizeH="0" baseline="0" dirty="0">
                <a:ln>
                  <a:noFill/>
                </a:ln>
                <a:solidFill>
                  <a:schemeClr val="tx1"/>
                </a:solidFill>
                <a:effectLst/>
                <a:latin typeface="Söhne"/>
              </a:rPr>
              <a:t>Use cases for IaaS in Azure include virtual machine hosting, development</a:t>
            </a:r>
            <a:r>
              <a:rPr kumimoji="0" lang="en-US" altLang="mr-IN" sz="1600" b="0" i="0" u="none" strike="noStrike" cap="none" normalizeH="0" baseline="0" dirty="0">
                <a:ln>
                  <a:noFill/>
                </a:ln>
                <a:solidFill>
                  <a:schemeClr val="tx1"/>
                </a:solidFill>
                <a:effectLst/>
                <a:latin typeface="Söhne"/>
              </a:rPr>
              <a:t>,</a:t>
            </a:r>
            <a:r>
              <a:rPr kumimoji="0" lang="mr-IN" altLang="mr-IN" sz="1600" b="0" i="0" u="none" strike="noStrike" cap="none" normalizeH="0" baseline="0" dirty="0">
                <a:ln>
                  <a:noFill/>
                </a:ln>
                <a:solidFill>
                  <a:schemeClr val="tx1"/>
                </a:solidFill>
                <a:effectLst/>
                <a:latin typeface="Söhne"/>
              </a:rPr>
              <a:t> and testing environments, and scalable web applications.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mr-IN" altLang="mr-IN" sz="1600" b="0" i="0" u="none" strike="noStrike" cap="none" normalizeH="0" baseline="0" dirty="0">
                <a:ln>
                  <a:noFill/>
                </a:ln>
                <a:solidFill>
                  <a:schemeClr val="tx1"/>
                </a:solidFill>
                <a:effectLst/>
              </a:rPr>
            </a:br>
            <a:endParaRPr kumimoji="0" lang="mr-IN" altLang="mr-IN" sz="1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7F9DC830-A0EA-2C3E-D971-8EF4ECA847B7}"/>
              </a:ext>
            </a:extLst>
          </p:cNvPr>
          <p:cNvSpPr txBox="1"/>
          <p:nvPr/>
        </p:nvSpPr>
        <p:spPr>
          <a:xfrm>
            <a:off x="62753" y="1733645"/>
            <a:ext cx="9982201" cy="1077218"/>
          </a:xfrm>
          <a:prstGeom prst="rect">
            <a:avLst/>
          </a:prstGeom>
          <a:noFill/>
        </p:spPr>
        <p:txBody>
          <a:bodyPr wrap="square">
            <a:spAutoFit/>
          </a:bodyPr>
          <a:lstStyle/>
          <a:p>
            <a:r>
              <a:rPr lang="mr-IN" sz="1600" dirty="0"/>
              <a:t>Infrastructure as a Service (IaaS) in Azure provides virtualized computing resources over the </a:t>
            </a:r>
            <a:r>
              <a:rPr lang="en-US" sz="1600" dirty="0"/>
              <a:t>Internet</a:t>
            </a:r>
            <a:r>
              <a:rPr lang="mr-IN" sz="1600" dirty="0"/>
              <a:t>. With IaaS, you can rent virtualized hardware resources such as virtual machines, storage, and networking components from Azure's data centers. This flexibility and scalability make IaaS a popular choice for various use cases. Here are some common use cases for IaaS in Azure</a:t>
            </a:r>
          </a:p>
        </p:txBody>
      </p:sp>
      <p:sp>
        <p:nvSpPr>
          <p:cNvPr id="16" name="TextBox 15">
            <a:extLst>
              <a:ext uri="{FF2B5EF4-FFF2-40B4-BE49-F238E27FC236}">
                <a16:creationId xmlns:a16="http://schemas.microsoft.com/office/drawing/2014/main" id="{A3FBDBD4-0008-AD3A-760E-CCF0678EAB5B}"/>
              </a:ext>
            </a:extLst>
          </p:cNvPr>
          <p:cNvSpPr txBox="1"/>
          <p:nvPr/>
        </p:nvSpPr>
        <p:spPr>
          <a:xfrm>
            <a:off x="62753" y="2810863"/>
            <a:ext cx="5172634" cy="338554"/>
          </a:xfrm>
          <a:prstGeom prst="rect">
            <a:avLst/>
          </a:prstGeom>
          <a:noFill/>
        </p:spPr>
        <p:txBody>
          <a:bodyPr wrap="square">
            <a:spAutoFit/>
          </a:bodyPr>
          <a:lstStyle/>
          <a:p>
            <a:r>
              <a:rPr lang="en-US" sz="1600" b="0" i="0" dirty="0">
                <a:solidFill>
                  <a:srgbClr val="343541"/>
                </a:solidFill>
                <a:effectLst/>
                <a:latin typeface="Söhne"/>
              </a:rPr>
              <a:t>Use cases for IaaS in Azure</a:t>
            </a:r>
            <a:endParaRPr lang="mr-IN" sz="1600" dirty="0"/>
          </a:p>
        </p:txBody>
      </p:sp>
      <p:sp>
        <p:nvSpPr>
          <p:cNvPr id="18" name="TextBox 17">
            <a:extLst>
              <a:ext uri="{FF2B5EF4-FFF2-40B4-BE49-F238E27FC236}">
                <a16:creationId xmlns:a16="http://schemas.microsoft.com/office/drawing/2014/main" id="{886F9C37-0D8E-F74C-7851-26742B0A7E17}"/>
              </a:ext>
            </a:extLst>
          </p:cNvPr>
          <p:cNvSpPr txBox="1"/>
          <p:nvPr/>
        </p:nvSpPr>
        <p:spPr>
          <a:xfrm>
            <a:off x="-89644" y="3197262"/>
            <a:ext cx="10071844" cy="830997"/>
          </a:xfrm>
          <a:prstGeom prst="rect">
            <a:avLst/>
          </a:prstGeom>
          <a:noFill/>
        </p:spPr>
        <p:txBody>
          <a:bodyPr wrap="square">
            <a:spAutoFit/>
          </a:bodyPr>
          <a:lstStyle/>
          <a:p>
            <a:r>
              <a:rPr lang="en-US" sz="1600" b="1" i="0" dirty="0">
                <a:effectLst/>
                <a:latin typeface="Söhne"/>
              </a:rPr>
              <a:t>1) Development and Testing Environments - </a:t>
            </a:r>
            <a:r>
              <a:rPr lang="en-US" sz="1600" b="0" i="0" dirty="0">
                <a:solidFill>
                  <a:srgbClr val="374151"/>
                </a:solidFill>
                <a:effectLst/>
                <a:latin typeface="Söhne"/>
              </a:rPr>
              <a:t>IaaS is ideal for creating and managing development and testing environments. Developers can quickly provision virtual machines with specific configurations to test their applications, reducing the need for physical hardware and minimizing costs.</a:t>
            </a:r>
            <a:endParaRPr lang="mr-IN" sz="1600" dirty="0"/>
          </a:p>
        </p:txBody>
      </p:sp>
      <p:sp>
        <p:nvSpPr>
          <p:cNvPr id="22" name="TextBox 21">
            <a:extLst>
              <a:ext uri="{FF2B5EF4-FFF2-40B4-BE49-F238E27FC236}">
                <a16:creationId xmlns:a16="http://schemas.microsoft.com/office/drawing/2014/main" id="{B391CB7F-8D9F-E982-5377-FBB65E2DB0F5}"/>
              </a:ext>
            </a:extLst>
          </p:cNvPr>
          <p:cNvSpPr txBox="1"/>
          <p:nvPr/>
        </p:nvSpPr>
        <p:spPr>
          <a:xfrm>
            <a:off x="-17930" y="4421433"/>
            <a:ext cx="10076329" cy="830997"/>
          </a:xfrm>
          <a:prstGeom prst="rect">
            <a:avLst/>
          </a:prstGeom>
          <a:noFill/>
        </p:spPr>
        <p:txBody>
          <a:bodyPr wrap="square">
            <a:spAutoFit/>
          </a:bodyPr>
          <a:lstStyle/>
          <a:p>
            <a:r>
              <a:rPr lang="en-US" sz="1600" b="1" i="0" dirty="0">
                <a:effectLst/>
                <a:latin typeface="Söhne"/>
              </a:rPr>
              <a:t>2) Scalable Web Applications</a:t>
            </a:r>
            <a:r>
              <a:rPr lang="en-US" sz="1600" b="0" i="0" dirty="0">
                <a:solidFill>
                  <a:srgbClr val="374151"/>
                </a:solidFill>
                <a:effectLst/>
                <a:latin typeface="Söhne"/>
              </a:rPr>
              <a:t>: IaaS allows you to easily scale your web applications by adding or removing virtual machines based on demand. This ensures your application can handle varying levels of traffic without the need for significant upfront hardware investments.</a:t>
            </a:r>
            <a:endParaRPr lang="mr-IN" sz="1600" dirty="0"/>
          </a:p>
        </p:txBody>
      </p:sp>
    </p:spTree>
    <p:extLst>
      <p:ext uri="{BB962C8B-B14F-4D97-AF65-F5344CB8AC3E}">
        <p14:creationId xmlns:p14="http://schemas.microsoft.com/office/powerpoint/2010/main" val="41096544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C1CB-922C-F3B7-144F-3D44EA7C2FD8}"/>
              </a:ext>
            </a:extLst>
          </p:cNvPr>
          <p:cNvSpPr>
            <a:spLocks noGrp="1"/>
          </p:cNvSpPr>
          <p:nvPr>
            <p:ph type="title"/>
          </p:nvPr>
        </p:nvSpPr>
        <p:spPr/>
        <p:txBody>
          <a:bodyPr/>
          <a:lstStyle/>
          <a:p>
            <a:r>
              <a:rPr lang="en-US" dirty="0">
                <a:solidFill>
                  <a:srgbClr val="009999"/>
                </a:solidFill>
              </a:rPr>
              <a:t>Azure Cost Management</a:t>
            </a:r>
            <a:endParaRPr lang="mr-IN" dirty="0"/>
          </a:p>
        </p:txBody>
      </p:sp>
      <p:sp>
        <p:nvSpPr>
          <p:cNvPr id="5" name="TextBox 4">
            <a:extLst>
              <a:ext uri="{FF2B5EF4-FFF2-40B4-BE49-F238E27FC236}">
                <a16:creationId xmlns:a16="http://schemas.microsoft.com/office/drawing/2014/main" id="{DA4B87F4-83D5-2CA6-215F-CD04C1ECCE52}"/>
              </a:ext>
            </a:extLst>
          </p:cNvPr>
          <p:cNvSpPr txBox="1"/>
          <p:nvPr/>
        </p:nvSpPr>
        <p:spPr>
          <a:xfrm>
            <a:off x="-76200" y="1153319"/>
            <a:ext cx="10134600" cy="3485570"/>
          </a:xfrm>
          <a:prstGeom prst="rect">
            <a:avLst/>
          </a:prstGeom>
          <a:noFill/>
        </p:spPr>
        <p:txBody>
          <a:bodyPr wrap="square">
            <a:spAutoFit/>
          </a:bodyPr>
          <a:lstStyle/>
          <a:p>
            <a:pPr algn="l"/>
            <a:r>
              <a:rPr lang="en-US" sz="2470" b="1" i="0" dirty="0">
                <a:solidFill>
                  <a:srgbClr val="374151"/>
                </a:solidFill>
                <a:effectLst/>
                <a:latin typeface="Söhne"/>
              </a:rPr>
              <a:t>4. Cost Alerts</a:t>
            </a:r>
            <a:r>
              <a:rPr lang="en-US" sz="2470" b="0" i="0" dirty="0">
                <a:solidFill>
                  <a:srgbClr val="374151"/>
                </a:solidFill>
                <a:effectLst/>
                <a:latin typeface="Söhne"/>
              </a:rPr>
              <a:t>: Azure Cost Management allows users to set up alerts based on spending thresholds. When spending crosses a specified threshold, notifications can be sent to help users take action in a timely manner.</a:t>
            </a:r>
          </a:p>
          <a:p>
            <a:pPr algn="l"/>
            <a:r>
              <a:rPr lang="en-US" sz="2470" b="1" i="0" dirty="0">
                <a:solidFill>
                  <a:srgbClr val="374151"/>
                </a:solidFill>
                <a:effectLst/>
                <a:latin typeface="Söhne"/>
              </a:rPr>
              <a:t>5. Recommendations</a:t>
            </a:r>
            <a:r>
              <a:rPr lang="en-US" sz="2470" b="0" i="0" dirty="0">
                <a:solidFill>
                  <a:srgbClr val="374151"/>
                </a:solidFill>
                <a:effectLst/>
                <a:latin typeface="Söhne"/>
              </a:rPr>
              <a:t>: The tool may provide recommendations on how to optimize costs. These recommendations might include suggestions to reserve resources, adjust configurations, or utilize Azure Hybrid Benefit for licensing.</a:t>
            </a:r>
          </a:p>
          <a:p>
            <a:pPr algn="l"/>
            <a:r>
              <a:rPr lang="en-US" sz="2470" b="1" i="0" dirty="0">
                <a:solidFill>
                  <a:srgbClr val="374151"/>
                </a:solidFill>
                <a:effectLst/>
                <a:latin typeface="Söhne"/>
              </a:rPr>
              <a:t>6. Integration with Azure Billing</a:t>
            </a:r>
            <a:r>
              <a:rPr lang="en-US" sz="2470" b="0" i="0" dirty="0">
                <a:solidFill>
                  <a:srgbClr val="374151"/>
                </a:solidFill>
                <a:effectLst/>
                <a:latin typeface="Söhne"/>
              </a:rPr>
              <a:t>: Azure Cost Management is closely integrated with Azure Billing, allowing users to understand their invoice charges and dig deeper into the details.</a:t>
            </a:r>
          </a:p>
        </p:txBody>
      </p:sp>
    </p:spTree>
    <p:extLst>
      <p:ext uri="{BB962C8B-B14F-4D97-AF65-F5344CB8AC3E}">
        <p14:creationId xmlns:p14="http://schemas.microsoft.com/office/powerpoint/2010/main" val="4373852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71C6-6B24-8FD3-04D0-246263D02D26}"/>
              </a:ext>
            </a:extLst>
          </p:cNvPr>
          <p:cNvSpPr>
            <a:spLocks noGrp="1"/>
          </p:cNvSpPr>
          <p:nvPr>
            <p:ph type="title"/>
          </p:nvPr>
        </p:nvSpPr>
        <p:spPr/>
        <p:txBody>
          <a:bodyPr/>
          <a:lstStyle/>
          <a:p>
            <a:r>
              <a:rPr lang="en-US" dirty="0">
                <a:solidFill>
                  <a:srgbClr val="009999"/>
                </a:solidFill>
              </a:rPr>
              <a:t>Azure Cost Management</a:t>
            </a:r>
            <a:endParaRPr lang="mr-IN" dirty="0"/>
          </a:p>
        </p:txBody>
      </p:sp>
      <p:sp>
        <p:nvSpPr>
          <p:cNvPr id="5" name="TextBox 4">
            <a:extLst>
              <a:ext uri="{FF2B5EF4-FFF2-40B4-BE49-F238E27FC236}">
                <a16:creationId xmlns:a16="http://schemas.microsoft.com/office/drawing/2014/main" id="{91027DA5-F1E4-8EC1-E489-D5D778614436}"/>
              </a:ext>
            </a:extLst>
          </p:cNvPr>
          <p:cNvSpPr txBox="1"/>
          <p:nvPr/>
        </p:nvSpPr>
        <p:spPr>
          <a:xfrm>
            <a:off x="0" y="950457"/>
            <a:ext cx="10058400" cy="3785652"/>
          </a:xfrm>
          <a:prstGeom prst="rect">
            <a:avLst/>
          </a:prstGeom>
          <a:noFill/>
        </p:spPr>
        <p:txBody>
          <a:bodyPr wrap="square">
            <a:spAutoFit/>
          </a:bodyPr>
          <a:lstStyle/>
          <a:p>
            <a:pPr algn="l"/>
            <a:r>
              <a:rPr lang="en-US" sz="2400" b="1" i="0" dirty="0">
                <a:solidFill>
                  <a:srgbClr val="374151"/>
                </a:solidFill>
                <a:effectLst/>
                <a:latin typeface="Söhne"/>
              </a:rPr>
              <a:t>7. Multi-Cloud and Hybrid Environments</a:t>
            </a:r>
            <a:r>
              <a:rPr lang="en-US" sz="2400" b="0" i="0" dirty="0">
                <a:solidFill>
                  <a:srgbClr val="374151"/>
                </a:solidFill>
                <a:effectLst/>
                <a:latin typeface="Söhne"/>
              </a:rPr>
              <a:t>: In addition to Azure resources, the tool can also be used to manage costs across other cloud providers and on-premises environments.</a:t>
            </a:r>
          </a:p>
          <a:p>
            <a:pPr algn="l"/>
            <a:r>
              <a:rPr lang="en-US" sz="2400" b="1" i="0" dirty="0">
                <a:solidFill>
                  <a:srgbClr val="374151"/>
                </a:solidFill>
                <a:effectLst/>
                <a:latin typeface="Söhne"/>
              </a:rPr>
              <a:t>8. Report Generation</a:t>
            </a:r>
            <a:r>
              <a:rPr lang="en-US" sz="2400" b="0" i="0" dirty="0">
                <a:solidFill>
                  <a:srgbClr val="374151"/>
                </a:solidFill>
                <a:effectLst/>
                <a:latin typeface="Söhne"/>
              </a:rPr>
              <a:t>: It enables the generation of detailed cost reports that can be shared within an organization.</a:t>
            </a:r>
          </a:p>
          <a:p>
            <a:pPr algn="l"/>
            <a:r>
              <a:rPr lang="en-US" sz="2400" b="1" i="0" dirty="0">
                <a:solidFill>
                  <a:srgbClr val="374151"/>
                </a:solidFill>
                <a:effectLst/>
                <a:latin typeface="Söhne"/>
              </a:rPr>
              <a:t>9. Role-Based Access Control</a:t>
            </a:r>
            <a:r>
              <a:rPr lang="en-US" sz="2400" b="0" i="0" dirty="0">
                <a:solidFill>
                  <a:srgbClr val="374151"/>
                </a:solidFill>
                <a:effectLst/>
                <a:latin typeface="Söhne"/>
              </a:rPr>
              <a:t>: Users can control access to cost information by assigning appropriate permissions to different users or teams.</a:t>
            </a:r>
          </a:p>
          <a:p>
            <a:pPr algn="l"/>
            <a:r>
              <a:rPr lang="en-US" sz="2400" b="1" i="0" dirty="0">
                <a:solidFill>
                  <a:srgbClr val="374151"/>
                </a:solidFill>
                <a:effectLst/>
                <a:latin typeface="Söhne"/>
              </a:rPr>
              <a:t>10. Azure Policy Integration</a:t>
            </a:r>
            <a:r>
              <a:rPr lang="en-US" sz="2400" b="0" i="0" dirty="0">
                <a:solidFill>
                  <a:srgbClr val="374151"/>
                </a:solidFill>
                <a:effectLst/>
                <a:latin typeface="Söhne"/>
              </a:rPr>
              <a:t>: Azure Policy can be used to enforce cost management policies, ensuring that resources adhere to cost-related guidelines.</a:t>
            </a:r>
          </a:p>
        </p:txBody>
      </p:sp>
    </p:spTree>
    <p:extLst>
      <p:ext uri="{BB962C8B-B14F-4D97-AF65-F5344CB8AC3E}">
        <p14:creationId xmlns:p14="http://schemas.microsoft.com/office/powerpoint/2010/main" val="28218353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C522785-E6AB-8E7B-B29E-D82EA201B24A}"/>
              </a:ext>
            </a:extLst>
          </p:cNvPr>
          <p:cNvSpPr>
            <a:spLocks noGrp="1" noChangeArrowheads="1"/>
          </p:cNvSpPr>
          <p:nvPr>
            <p:ph type="title"/>
          </p:nvPr>
        </p:nvSpPr>
        <p:spPr bwMode="auto">
          <a:xfrm>
            <a:off x="685800" y="606306"/>
            <a:ext cx="25506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mr-IN" altLang="mr-IN" dirty="0">
                <a:solidFill>
                  <a:srgbClr val="009999"/>
                </a:solidFill>
                <a:latin typeface="Tahoma" panose="020B0604030504040204" pitchFamily="34" charset="0"/>
              </a:rPr>
              <a:t>Azure Best Practices</a:t>
            </a:r>
          </a:p>
        </p:txBody>
      </p:sp>
      <p:sp>
        <p:nvSpPr>
          <p:cNvPr id="6" name="TextBox 5">
            <a:extLst>
              <a:ext uri="{FF2B5EF4-FFF2-40B4-BE49-F238E27FC236}">
                <a16:creationId xmlns:a16="http://schemas.microsoft.com/office/drawing/2014/main" id="{0F85EC4A-CC64-E0AE-DF1C-937AC00A871F}"/>
              </a:ext>
            </a:extLst>
          </p:cNvPr>
          <p:cNvSpPr txBox="1"/>
          <p:nvPr/>
        </p:nvSpPr>
        <p:spPr>
          <a:xfrm>
            <a:off x="-76200" y="994922"/>
            <a:ext cx="10134600" cy="4185761"/>
          </a:xfrm>
          <a:prstGeom prst="rect">
            <a:avLst/>
          </a:prstGeom>
          <a:noFill/>
        </p:spPr>
        <p:txBody>
          <a:bodyPr wrap="square">
            <a:spAutoFit/>
          </a:bodyPr>
          <a:lstStyle/>
          <a:p>
            <a:pPr algn="l">
              <a:buFont typeface="+mj-lt"/>
              <a:buAutoNum type="arabicPeriod"/>
            </a:pPr>
            <a:r>
              <a:rPr lang="en-US" sz="1900" b="1" i="0" dirty="0">
                <a:solidFill>
                  <a:srgbClr val="374151"/>
                </a:solidFill>
                <a:effectLst/>
                <a:latin typeface="Söhne"/>
              </a:rPr>
              <a:t>Resource Group and Naming Conventions:</a:t>
            </a:r>
            <a:endParaRPr lang="en-US" sz="1900" b="0" i="0" dirty="0">
              <a:solidFill>
                <a:srgbClr val="374151"/>
              </a:solidFill>
              <a:effectLst/>
              <a:latin typeface="Söhne"/>
            </a:endParaRPr>
          </a:p>
          <a:p>
            <a:pPr marL="742950" lvl="1" indent="-285750" algn="l">
              <a:buFont typeface="+mj-lt"/>
              <a:buAutoNum type="arabicPeriod"/>
            </a:pPr>
            <a:r>
              <a:rPr lang="en-US" sz="1900" b="0" i="0" dirty="0">
                <a:solidFill>
                  <a:srgbClr val="374151"/>
                </a:solidFill>
                <a:effectLst/>
                <a:latin typeface="Söhne"/>
              </a:rPr>
              <a:t>Organize resources using resource groups to manage and group related resources together.</a:t>
            </a:r>
          </a:p>
          <a:p>
            <a:pPr marL="742950" lvl="1" indent="-285750" algn="l">
              <a:buFont typeface="+mj-lt"/>
              <a:buAutoNum type="arabicPeriod"/>
            </a:pPr>
            <a:r>
              <a:rPr lang="en-US" sz="1900" b="0" i="0" dirty="0">
                <a:solidFill>
                  <a:srgbClr val="374151"/>
                </a:solidFill>
                <a:effectLst/>
                <a:latin typeface="Söhne"/>
              </a:rPr>
              <a:t>Follow a consistent naming convention for resources to enhance manageability and clarity.</a:t>
            </a:r>
          </a:p>
          <a:p>
            <a:pPr algn="l">
              <a:buFont typeface="+mj-lt"/>
              <a:buAutoNum type="arabicPeriod"/>
            </a:pPr>
            <a:r>
              <a:rPr lang="en-US" sz="1900" b="1" i="0" dirty="0">
                <a:solidFill>
                  <a:srgbClr val="374151"/>
                </a:solidFill>
                <a:effectLst/>
                <a:latin typeface="Söhne"/>
              </a:rPr>
              <a:t>Identity and Access Management (IAM):</a:t>
            </a:r>
            <a:endParaRPr lang="en-US" sz="1900" b="0" i="0" dirty="0">
              <a:solidFill>
                <a:srgbClr val="374151"/>
              </a:solidFill>
              <a:effectLst/>
              <a:latin typeface="Söhne"/>
            </a:endParaRPr>
          </a:p>
          <a:p>
            <a:pPr marL="742950" lvl="1" indent="-285750" algn="l">
              <a:buFont typeface="+mj-lt"/>
              <a:buAutoNum type="arabicPeriod"/>
            </a:pPr>
            <a:r>
              <a:rPr lang="en-US" sz="1900" b="0" i="0" dirty="0">
                <a:solidFill>
                  <a:srgbClr val="374151"/>
                </a:solidFill>
                <a:effectLst/>
                <a:latin typeface="Söhne"/>
              </a:rPr>
              <a:t>Use Azure Active Directory (Azure AD) to manage user identities and access.</a:t>
            </a:r>
          </a:p>
          <a:p>
            <a:pPr marL="742950" lvl="1" indent="-285750" algn="l">
              <a:buFont typeface="+mj-lt"/>
              <a:buAutoNum type="arabicPeriod"/>
            </a:pPr>
            <a:r>
              <a:rPr lang="en-US" sz="1900" b="0" i="0" dirty="0">
                <a:solidFill>
                  <a:srgbClr val="374151"/>
                </a:solidFill>
                <a:effectLst/>
                <a:latin typeface="Söhne"/>
              </a:rPr>
              <a:t>Implement the principle of least privilege by granting users and applications only the permissions they need.</a:t>
            </a:r>
          </a:p>
          <a:p>
            <a:pPr marL="742950" lvl="1" indent="-285750" algn="l">
              <a:buFont typeface="+mj-lt"/>
              <a:buAutoNum type="arabicPeriod"/>
            </a:pPr>
            <a:r>
              <a:rPr lang="en-US" sz="1900" b="0" i="0" dirty="0">
                <a:solidFill>
                  <a:srgbClr val="374151"/>
                </a:solidFill>
                <a:effectLst/>
                <a:latin typeface="Söhne"/>
              </a:rPr>
              <a:t>Use role-based access control (RBAC) to assign roles to users and groups for specific resources.</a:t>
            </a:r>
          </a:p>
          <a:p>
            <a:pPr algn="l">
              <a:buFont typeface="+mj-lt"/>
              <a:buAutoNum type="arabicPeriod"/>
            </a:pPr>
            <a:r>
              <a:rPr lang="en-US" sz="1900" b="1" i="0" dirty="0">
                <a:solidFill>
                  <a:srgbClr val="374151"/>
                </a:solidFill>
                <a:effectLst/>
                <a:latin typeface="Söhne"/>
              </a:rPr>
              <a:t>Security and Compliance:</a:t>
            </a:r>
            <a:endParaRPr lang="en-US" sz="1900" b="0" i="0" dirty="0">
              <a:solidFill>
                <a:srgbClr val="374151"/>
              </a:solidFill>
              <a:effectLst/>
              <a:latin typeface="Söhne"/>
            </a:endParaRPr>
          </a:p>
          <a:p>
            <a:pPr marL="742950" lvl="1" indent="-285750" algn="l">
              <a:buFont typeface="+mj-lt"/>
              <a:buAutoNum type="arabicPeriod"/>
            </a:pPr>
            <a:r>
              <a:rPr lang="en-US" sz="1900" b="0" i="0" dirty="0">
                <a:solidFill>
                  <a:srgbClr val="374151"/>
                </a:solidFill>
                <a:effectLst/>
                <a:latin typeface="Söhne"/>
              </a:rPr>
              <a:t>Regularly review and apply security updates to your virtual machines and other resources.</a:t>
            </a:r>
          </a:p>
          <a:p>
            <a:pPr marL="742950" lvl="1" indent="-285750" algn="l">
              <a:buFont typeface="+mj-lt"/>
              <a:buAutoNum type="arabicPeriod"/>
            </a:pPr>
            <a:r>
              <a:rPr lang="en-US" sz="1900" b="0" i="0" dirty="0">
                <a:solidFill>
                  <a:srgbClr val="374151"/>
                </a:solidFill>
                <a:effectLst/>
                <a:latin typeface="Söhne"/>
              </a:rPr>
              <a:t>Implement network security groups (NSGs) and firewalls to control inbound and outbound traffic.</a:t>
            </a:r>
          </a:p>
          <a:p>
            <a:pPr marL="742950" lvl="1" indent="-285750" algn="l">
              <a:buFont typeface="+mj-lt"/>
              <a:buAutoNum type="arabicPeriod"/>
            </a:pPr>
            <a:r>
              <a:rPr lang="en-US" sz="1900" b="0" i="0" dirty="0">
                <a:solidFill>
                  <a:srgbClr val="374151"/>
                </a:solidFill>
                <a:effectLst/>
                <a:latin typeface="Söhne"/>
              </a:rPr>
              <a:t>Use Azure Policy to enforce compliance with organizational standards and policies.</a:t>
            </a:r>
          </a:p>
        </p:txBody>
      </p:sp>
    </p:spTree>
    <p:extLst>
      <p:ext uri="{BB962C8B-B14F-4D97-AF65-F5344CB8AC3E}">
        <p14:creationId xmlns:p14="http://schemas.microsoft.com/office/powerpoint/2010/main" val="128076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FCE3A-16BA-49CE-0849-3591AEFEF5DE}"/>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Best Practices</a:t>
            </a:r>
            <a:endParaRPr lang="mr-IN" dirty="0"/>
          </a:p>
        </p:txBody>
      </p:sp>
      <p:sp>
        <p:nvSpPr>
          <p:cNvPr id="5" name="TextBox 4">
            <a:extLst>
              <a:ext uri="{FF2B5EF4-FFF2-40B4-BE49-F238E27FC236}">
                <a16:creationId xmlns:a16="http://schemas.microsoft.com/office/drawing/2014/main" id="{D42CD6C8-EFDD-B901-9247-386B6F1B634C}"/>
              </a:ext>
            </a:extLst>
          </p:cNvPr>
          <p:cNvSpPr txBox="1"/>
          <p:nvPr/>
        </p:nvSpPr>
        <p:spPr>
          <a:xfrm>
            <a:off x="0" y="914569"/>
            <a:ext cx="10058400" cy="4401205"/>
          </a:xfrm>
          <a:prstGeom prst="rect">
            <a:avLst/>
          </a:prstGeom>
          <a:noFill/>
        </p:spPr>
        <p:txBody>
          <a:bodyPr wrap="square">
            <a:spAutoFit/>
          </a:bodyPr>
          <a:lstStyle/>
          <a:p>
            <a:pPr algn="l"/>
            <a:r>
              <a:rPr lang="en-US" b="1" i="0" dirty="0">
                <a:solidFill>
                  <a:srgbClr val="374151"/>
                </a:solidFill>
                <a:effectLst/>
                <a:latin typeface="Söhne"/>
              </a:rPr>
              <a:t>4. Networking: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 Azure Virtual Networks to isolate and control network traffic between resources.</a:t>
            </a:r>
          </a:p>
          <a:p>
            <a:pPr marL="742950" lvl="1" indent="-285750" algn="l">
              <a:buFont typeface="+mj-lt"/>
              <a:buAutoNum type="arabicPeriod"/>
            </a:pPr>
            <a:r>
              <a:rPr lang="en-US" b="0" i="0" dirty="0">
                <a:solidFill>
                  <a:srgbClr val="374151"/>
                </a:solidFill>
                <a:effectLst/>
                <a:latin typeface="Söhne"/>
              </a:rPr>
              <a:t>Utilize Azure Load Balancers for distributing incoming traffic across multiple resources.</a:t>
            </a:r>
          </a:p>
          <a:p>
            <a:pPr marL="742950" lvl="1" indent="-285750" algn="l">
              <a:buFont typeface="+mj-lt"/>
              <a:buAutoNum type="arabicPeriod"/>
            </a:pPr>
            <a:r>
              <a:rPr lang="en-US" b="0" i="0" dirty="0">
                <a:solidFill>
                  <a:srgbClr val="374151"/>
                </a:solidFill>
                <a:effectLst/>
                <a:latin typeface="Söhne"/>
              </a:rPr>
              <a:t>Consider using Azure Application Gateway for advanced application delivery and security capabilities.</a:t>
            </a:r>
          </a:p>
          <a:p>
            <a:pPr algn="l"/>
            <a:r>
              <a:rPr lang="en-US" b="1" i="0" dirty="0">
                <a:solidFill>
                  <a:srgbClr val="374151"/>
                </a:solidFill>
                <a:effectLst/>
                <a:latin typeface="Söhne"/>
              </a:rPr>
              <a:t>5. Data Storage:</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Use Azure Storage accounts for scalable and secure data storage.</a:t>
            </a:r>
          </a:p>
          <a:p>
            <a:pPr marL="742950" lvl="1" indent="-285750" algn="l">
              <a:buFont typeface="+mj-lt"/>
              <a:buAutoNum type="arabicPeriod"/>
            </a:pPr>
            <a:r>
              <a:rPr lang="en-US" b="0" i="0" dirty="0">
                <a:solidFill>
                  <a:srgbClr val="374151"/>
                </a:solidFill>
                <a:effectLst/>
                <a:latin typeface="Söhne"/>
              </a:rPr>
              <a:t>Implement data encryption at rest and in transit to protect sensitive information.</a:t>
            </a:r>
          </a:p>
          <a:p>
            <a:pPr marL="742950" lvl="1" indent="-285750" algn="l">
              <a:buFont typeface="+mj-lt"/>
              <a:buAutoNum type="arabicPeriod"/>
            </a:pPr>
            <a:r>
              <a:rPr lang="en-US" b="0" i="0" dirty="0">
                <a:solidFill>
                  <a:srgbClr val="374151"/>
                </a:solidFill>
                <a:effectLst/>
                <a:latin typeface="Söhne"/>
              </a:rPr>
              <a:t>Use Azure Backup or Azure Site Recovery for data protection and disaster recovery.</a:t>
            </a:r>
          </a:p>
          <a:p>
            <a:pPr algn="l"/>
            <a:r>
              <a:rPr lang="en-US" b="1" i="0" dirty="0">
                <a:solidFill>
                  <a:srgbClr val="374151"/>
                </a:solidFill>
                <a:effectLst/>
                <a:latin typeface="Söhne"/>
              </a:rPr>
              <a:t>6. Monitoring and Logging:</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Enable Azure Monitor to gain insights into the performance and health of your resources.</a:t>
            </a:r>
          </a:p>
          <a:p>
            <a:pPr marL="742950" lvl="1" indent="-285750" algn="l">
              <a:buFont typeface="+mj-lt"/>
              <a:buAutoNum type="arabicPeriod"/>
            </a:pPr>
            <a:r>
              <a:rPr lang="en-US" b="0" i="0" dirty="0">
                <a:solidFill>
                  <a:srgbClr val="374151"/>
                </a:solidFill>
                <a:effectLst/>
                <a:latin typeface="Söhne"/>
              </a:rPr>
              <a:t>Configure diagnostic settings to collect logs and metrics from your resources.</a:t>
            </a:r>
          </a:p>
          <a:p>
            <a:pPr marL="742950" lvl="1" indent="-285750" algn="l">
              <a:buFont typeface="+mj-lt"/>
              <a:buAutoNum type="arabicPeriod"/>
            </a:pPr>
            <a:r>
              <a:rPr lang="en-US" b="0" i="0" dirty="0">
                <a:solidFill>
                  <a:srgbClr val="374151"/>
                </a:solidFill>
                <a:effectLst/>
                <a:latin typeface="Söhne"/>
              </a:rPr>
              <a:t>Use Azure Security Center for threat detection and security monitoring.</a:t>
            </a:r>
          </a:p>
        </p:txBody>
      </p:sp>
    </p:spTree>
    <p:extLst>
      <p:ext uri="{BB962C8B-B14F-4D97-AF65-F5344CB8AC3E}">
        <p14:creationId xmlns:p14="http://schemas.microsoft.com/office/powerpoint/2010/main" val="2771225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F3B4-6FB5-4525-DD74-39D4FC24CBA7}"/>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Best Practices</a:t>
            </a:r>
            <a:endParaRPr lang="mr-IN" dirty="0"/>
          </a:p>
        </p:txBody>
      </p:sp>
      <p:sp>
        <p:nvSpPr>
          <p:cNvPr id="5" name="TextBox 4">
            <a:extLst>
              <a:ext uri="{FF2B5EF4-FFF2-40B4-BE49-F238E27FC236}">
                <a16:creationId xmlns:a16="http://schemas.microsoft.com/office/drawing/2014/main" id="{90B7A8B2-141D-9DD2-4ED7-9D7869593B5A}"/>
              </a:ext>
            </a:extLst>
          </p:cNvPr>
          <p:cNvSpPr txBox="1"/>
          <p:nvPr/>
        </p:nvSpPr>
        <p:spPr>
          <a:xfrm>
            <a:off x="-8966" y="924719"/>
            <a:ext cx="10067365" cy="4493538"/>
          </a:xfrm>
          <a:prstGeom prst="rect">
            <a:avLst/>
          </a:prstGeom>
          <a:noFill/>
        </p:spPr>
        <p:txBody>
          <a:bodyPr wrap="square">
            <a:spAutoFit/>
          </a:bodyPr>
          <a:lstStyle/>
          <a:p>
            <a:pPr algn="l"/>
            <a:r>
              <a:rPr lang="en-US" sz="2200" b="1" i="0" dirty="0">
                <a:solidFill>
                  <a:srgbClr val="374151"/>
                </a:solidFill>
                <a:effectLst/>
                <a:latin typeface="Söhne"/>
              </a:rPr>
              <a:t>7. Scaling and Resilience:</a:t>
            </a:r>
            <a:endParaRPr lang="en-US" sz="2200" b="0" i="0" dirty="0">
              <a:solidFill>
                <a:srgbClr val="374151"/>
              </a:solidFill>
              <a:effectLst/>
              <a:latin typeface="Söhne"/>
            </a:endParaRPr>
          </a:p>
          <a:p>
            <a:pPr marL="742950" lvl="1" indent="-285750" algn="l">
              <a:buFont typeface="+mj-lt"/>
              <a:buAutoNum type="arabicPeriod"/>
            </a:pPr>
            <a:r>
              <a:rPr lang="en-US" sz="2200" b="0" i="0" dirty="0">
                <a:solidFill>
                  <a:srgbClr val="374151"/>
                </a:solidFill>
                <a:effectLst/>
                <a:latin typeface="Söhne"/>
              </a:rPr>
              <a:t>Implement auto-scaling for your applications to handle varying workloads efficiently.</a:t>
            </a:r>
          </a:p>
          <a:p>
            <a:pPr marL="742950" lvl="1" indent="-285750" algn="l">
              <a:buFont typeface="+mj-lt"/>
              <a:buAutoNum type="arabicPeriod"/>
            </a:pPr>
            <a:r>
              <a:rPr lang="en-US" sz="2200" b="0" i="0" dirty="0">
                <a:solidFill>
                  <a:srgbClr val="374151"/>
                </a:solidFill>
                <a:effectLst/>
                <a:latin typeface="Söhne"/>
              </a:rPr>
              <a:t>Use Availability Zones to achieve high availability and disaster recovery.</a:t>
            </a:r>
          </a:p>
          <a:p>
            <a:pPr marL="742950" lvl="1" indent="-285750" algn="l">
              <a:buFont typeface="+mj-lt"/>
              <a:buAutoNum type="arabicPeriod"/>
            </a:pPr>
            <a:r>
              <a:rPr lang="en-US" sz="2200" b="0" i="0" dirty="0">
                <a:solidFill>
                  <a:srgbClr val="374151"/>
                </a:solidFill>
                <a:effectLst/>
                <a:latin typeface="Söhne"/>
              </a:rPr>
              <a:t>Design for fault tolerance by spreading resources across different fault domains.</a:t>
            </a:r>
          </a:p>
          <a:p>
            <a:pPr algn="l"/>
            <a:r>
              <a:rPr lang="en-US" sz="2200" b="1" i="0" dirty="0">
                <a:solidFill>
                  <a:srgbClr val="374151"/>
                </a:solidFill>
                <a:effectLst/>
                <a:latin typeface="Söhne"/>
              </a:rPr>
              <a:t>8. DevOps and Automation:</a:t>
            </a:r>
            <a:endParaRPr lang="en-US" sz="2200" b="0" i="0" dirty="0">
              <a:solidFill>
                <a:srgbClr val="374151"/>
              </a:solidFill>
              <a:effectLst/>
              <a:latin typeface="Söhne"/>
            </a:endParaRPr>
          </a:p>
          <a:p>
            <a:pPr marL="742950" lvl="1" indent="-285750" algn="l">
              <a:buFont typeface="+mj-lt"/>
              <a:buAutoNum type="arabicPeriod"/>
            </a:pPr>
            <a:r>
              <a:rPr lang="en-US" sz="2200" b="0" i="0" dirty="0">
                <a:solidFill>
                  <a:srgbClr val="374151"/>
                </a:solidFill>
                <a:effectLst/>
                <a:latin typeface="Söhne"/>
              </a:rPr>
              <a:t>Use Azure DevOps or other CI/CD tools for automating deployment and management.</a:t>
            </a:r>
          </a:p>
          <a:p>
            <a:pPr marL="742950" lvl="1" indent="-285750" algn="l">
              <a:buFont typeface="+mj-lt"/>
              <a:buAutoNum type="arabicPeriod"/>
            </a:pPr>
            <a:r>
              <a:rPr lang="en-US" sz="2200" b="0" i="0" dirty="0">
                <a:solidFill>
                  <a:srgbClr val="374151"/>
                </a:solidFill>
                <a:effectLst/>
                <a:latin typeface="Söhne"/>
              </a:rPr>
              <a:t>Utilize Infrastructure as Code (</a:t>
            </a:r>
            <a:r>
              <a:rPr lang="en-US" sz="2200" b="0" i="0" dirty="0" err="1">
                <a:solidFill>
                  <a:srgbClr val="374151"/>
                </a:solidFill>
                <a:effectLst/>
                <a:latin typeface="Söhne"/>
              </a:rPr>
              <a:t>IaC</a:t>
            </a:r>
            <a:r>
              <a:rPr lang="en-US" sz="2200" b="0" i="0" dirty="0">
                <a:solidFill>
                  <a:srgbClr val="374151"/>
                </a:solidFill>
                <a:effectLst/>
                <a:latin typeface="Söhne"/>
              </a:rPr>
              <a:t>) tools like Azure Resource Manager templates or Terraform for consistent infrastructure provisioning.</a:t>
            </a:r>
          </a:p>
          <a:p>
            <a:pPr algn="l"/>
            <a:r>
              <a:rPr lang="en-US" sz="2200" b="1" i="0" dirty="0">
                <a:solidFill>
                  <a:srgbClr val="374151"/>
                </a:solidFill>
                <a:effectLst/>
                <a:latin typeface="Söhne"/>
              </a:rPr>
              <a:t>9. Cost Management:</a:t>
            </a:r>
            <a:endParaRPr lang="en-US" sz="2200" b="0" i="0" dirty="0">
              <a:solidFill>
                <a:srgbClr val="374151"/>
              </a:solidFill>
              <a:effectLst/>
              <a:latin typeface="Söhne"/>
            </a:endParaRPr>
          </a:p>
          <a:p>
            <a:pPr marL="742950" lvl="1" indent="-285750" algn="l">
              <a:buFont typeface="+mj-lt"/>
              <a:buAutoNum type="arabicPeriod"/>
            </a:pPr>
            <a:r>
              <a:rPr lang="en-US" sz="2200" b="0" i="0" dirty="0">
                <a:solidFill>
                  <a:srgbClr val="374151"/>
                </a:solidFill>
                <a:effectLst/>
                <a:latin typeface="Söhne"/>
              </a:rPr>
              <a:t>Set up budget alerts to monitor and control costs.</a:t>
            </a:r>
          </a:p>
          <a:p>
            <a:pPr marL="742950" lvl="1" indent="-285750" algn="l">
              <a:buFont typeface="+mj-lt"/>
              <a:buAutoNum type="arabicPeriod"/>
            </a:pPr>
            <a:r>
              <a:rPr lang="en-US" sz="2200" b="0" i="0" dirty="0">
                <a:solidFill>
                  <a:srgbClr val="374151"/>
                </a:solidFill>
                <a:effectLst/>
                <a:latin typeface="Söhne"/>
              </a:rPr>
              <a:t>Use Azure Cost Management and Billing to analyze and optimize spending.</a:t>
            </a:r>
          </a:p>
        </p:txBody>
      </p:sp>
    </p:spTree>
    <p:extLst>
      <p:ext uri="{BB962C8B-B14F-4D97-AF65-F5344CB8AC3E}">
        <p14:creationId xmlns:p14="http://schemas.microsoft.com/office/powerpoint/2010/main" val="106999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17F5-703B-33F0-E0A2-F59066785D3C}"/>
              </a:ext>
            </a:extLst>
          </p:cNvPr>
          <p:cNvSpPr>
            <a:spLocks noGrp="1"/>
          </p:cNvSpPr>
          <p:nvPr>
            <p:ph type="title"/>
          </p:nvPr>
        </p:nvSpPr>
        <p:spPr/>
        <p:txBody>
          <a:bodyPr/>
          <a:lstStyle/>
          <a:p>
            <a:r>
              <a:rPr lang="mr-IN" altLang="mr-IN" dirty="0">
                <a:solidFill>
                  <a:srgbClr val="009999"/>
                </a:solidFill>
                <a:latin typeface="Tahoma" panose="020B0604030504040204" pitchFamily="34" charset="0"/>
              </a:rPr>
              <a:t>Azure Best Practices</a:t>
            </a:r>
            <a:endParaRPr lang="mr-IN" dirty="0"/>
          </a:p>
        </p:txBody>
      </p:sp>
      <p:sp>
        <p:nvSpPr>
          <p:cNvPr id="5" name="TextBox 4">
            <a:extLst>
              <a:ext uri="{FF2B5EF4-FFF2-40B4-BE49-F238E27FC236}">
                <a16:creationId xmlns:a16="http://schemas.microsoft.com/office/drawing/2014/main" id="{7BD7747A-B125-0D59-801E-3100909A1B44}"/>
              </a:ext>
            </a:extLst>
          </p:cNvPr>
          <p:cNvSpPr txBox="1"/>
          <p:nvPr/>
        </p:nvSpPr>
        <p:spPr>
          <a:xfrm>
            <a:off x="-31376" y="1038225"/>
            <a:ext cx="10089776" cy="1015663"/>
          </a:xfrm>
          <a:prstGeom prst="rect">
            <a:avLst/>
          </a:prstGeom>
          <a:noFill/>
        </p:spPr>
        <p:txBody>
          <a:bodyPr wrap="square">
            <a:spAutoFit/>
          </a:bodyPr>
          <a:lstStyle/>
          <a:p>
            <a:pPr algn="l"/>
            <a:r>
              <a:rPr lang="en-US" b="1" i="0" dirty="0">
                <a:solidFill>
                  <a:srgbClr val="374151"/>
                </a:solidFill>
                <a:effectLst/>
                <a:latin typeface="Söhne"/>
              </a:rPr>
              <a:t>Backup and Recovery:</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Implement regular backups of critical data and resources.</a:t>
            </a:r>
          </a:p>
          <a:p>
            <a:pPr algn="l">
              <a:buFont typeface="Arial" panose="020B0604020202020204" pitchFamily="34" charset="0"/>
              <a:buChar char="•"/>
            </a:pPr>
            <a:r>
              <a:rPr lang="en-US" b="0" i="0" dirty="0">
                <a:solidFill>
                  <a:srgbClr val="374151"/>
                </a:solidFill>
                <a:effectLst/>
                <a:latin typeface="Söhne"/>
              </a:rPr>
              <a:t>Test your disaster recovery plans periodically to ensure they work as expected.</a:t>
            </a:r>
          </a:p>
        </p:txBody>
      </p:sp>
    </p:spTree>
    <p:extLst>
      <p:ext uri="{BB962C8B-B14F-4D97-AF65-F5344CB8AC3E}">
        <p14:creationId xmlns:p14="http://schemas.microsoft.com/office/powerpoint/2010/main" val="4490557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C33B8-4F5B-1E39-1E70-994B0082BEA3}"/>
              </a:ext>
            </a:extLst>
          </p:cNvPr>
          <p:cNvSpPr>
            <a:spLocks noGrp="1"/>
          </p:cNvSpPr>
          <p:nvPr>
            <p:ph type="title"/>
          </p:nvPr>
        </p:nvSpPr>
        <p:spPr/>
        <p:txBody>
          <a:bodyPr/>
          <a:lstStyle/>
          <a:p>
            <a:r>
              <a:rPr lang="en-US" dirty="0">
                <a:solidFill>
                  <a:srgbClr val="009999"/>
                </a:solidFill>
              </a:rPr>
              <a:t>Azure Conclusion </a:t>
            </a:r>
            <a:br>
              <a:rPr lang="en-US" dirty="0">
                <a:solidFill>
                  <a:srgbClr val="009999"/>
                </a:solidFill>
              </a:rPr>
            </a:br>
            <a:r>
              <a:rPr lang="en-US" dirty="0">
                <a:solidFill>
                  <a:srgbClr val="009999"/>
                </a:solidFill>
              </a:rPr>
              <a:t>• Recap of key points </a:t>
            </a:r>
            <a:br>
              <a:rPr lang="en-US" dirty="0">
                <a:solidFill>
                  <a:srgbClr val="009999"/>
                </a:solidFill>
              </a:rPr>
            </a:br>
            <a:r>
              <a:rPr lang="en-US" dirty="0">
                <a:solidFill>
                  <a:srgbClr val="009999"/>
                </a:solidFill>
              </a:rPr>
              <a:t>• Azure's role in modern infrastructure solutions </a:t>
            </a:r>
            <a:br>
              <a:rPr lang="en-US" dirty="0">
                <a:solidFill>
                  <a:srgbClr val="009999"/>
                </a:solidFill>
              </a:rPr>
            </a:br>
            <a:r>
              <a:rPr lang="en-US" dirty="0">
                <a:solidFill>
                  <a:srgbClr val="009999"/>
                </a:solidFill>
              </a:rPr>
              <a:t>• Encourage further exploration and learning</a:t>
            </a:r>
            <a:endParaRPr lang="mr-IN" dirty="0">
              <a:solidFill>
                <a:srgbClr val="009999"/>
              </a:solidFill>
            </a:endParaRPr>
          </a:p>
        </p:txBody>
      </p:sp>
      <p:sp>
        <p:nvSpPr>
          <p:cNvPr id="5" name="TextBox 4">
            <a:extLst>
              <a:ext uri="{FF2B5EF4-FFF2-40B4-BE49-F238E27FC236}">
                <a16:creationId xmlns:a16="http://schemas.microsoft.com/office/drawing/2014/main" id="{1D4C19E7-77D7-20AF-7BE4-343CFBE908B4}"/>
              </a:ext>
            </a:extLst>
          </p:cNvPr>
          <p:cNvSpPr txBox="1"/>
          <p:nvPr/>
        </p:nvSpPr>
        <p:spPr>
          <a:xfrm>
            <a:off x="-38100" y="1762919"/>
            <a:ext cx="10134600" cy="3477875"/>
          </a:xfrm>
          <a:prstGeom prst="rect">
            <a:avLst/>
          </a:prstGeom>
          <a:noFill/>
        </p:spPr>
        <p:txBody>
          <a:bodyPr wrap="square">
            <a:spAutoFit/>
          </a:bodyPr>
          <a:lstStyle/>
          <a:p>
            <a:pPr algn="l"/>
            <a:r>
              <a:rPr lang="en-US" sz="1800" b="1" i="0" dirty="0">
                <a:solidFill>
                  <a:srgbClr val="374151"/>
                </a:solidFill>
                <a:effectLst/>
                <a:latin typeface="Söhne"/>
              </a:rPr>
              <a:t>Recap of Key Points:</a:t>
            </a:r>
            <a:r>
              <a:rPr lang="en-US" sz="1800" b="0" i="0" dirty="0">
                <a:solidFill>
                  <a:srgbClr val="374151"/>
                </a:solidFill>
                <a:effectLst/>
                <a:latin typeface="Söhne"/>
              </a:rPr>
              <a:t> In conclusion, Microsoft Azure is a powerful and comprehensive cloud computing platform that offers a wide range of services to help businesses and organizations build, deploy, and manage applications and services. Some key points to remember about Azure include:</a:t>
            </a:r>
          </a:p>
          <a:p>
            <a:pPr algn="l">
              <a:buFont typeface="+mj-lt"/>
              <a:buAutoNum type="arabicPeriod"/>
            </a:pPr>
            <a:r>
              <a:rPr lang="en-US" sz="1800" b="1" i="0" dirty="0">
                <a:solidFill>
                  <a:srgbClr val="374151"/>
                </a:solidFill>
                <a:effectLst/>
                <a:latin typeface="Söhne"/>
              </a:rPr>
              <a:t>Cloud Services:</a:t>
            </a:r>
            <a:r>
              <a:rPr lang="en-US" sz="1800" b="0" i="0" dirty="0">
                <a:solidFill>
                  <a:srgbClr val="374151"/>
                </a:solidFill>
                <a:effectLst/>
                <a:latin typeface="Söhne"/>
              </a:rPr>
              <a:t> Azure provides Infrastructure as a Service (IaaS), Platform as a Service (PaaS), and Software as a Service (SaaS) offerings, giving users flexibility in how they want to manage their resources.</a:t>
            </a:r>
          </a:p>
          <a:p>
            <a:pPr algn="l">
              <a:buFont typeface="+mj-lt"/>
              <a:buAutoNum type="arabicPeriod"/>
            </a:pPr>
            <a:r>
              <a:rPr lang="en-US" sz="1800" b="1" i="0" dirty="0">
                <a:solidFill>
                  <a:srgbClr val="374151"/>
                </a:solidFill>
                <a:effectLst/>
                <a:latin typeface="Söhne"/>
              </a:rPr>
              <a:t>Global Presence:</a:t>
            </a:r>
            <a:r>
              <a:rPr lang="en-US" sz="1800" b="0" i="0" dirty="0">
                <a:solidFill>
                  <a:srgbClr val="374151"/>
                </a:solidFill>
                <a:effectLst/>
                <a:latin typeface="Söhne"/>
              </a:rPr>
              <a:t> Azure operates in numerous data centers worldwide, enabling users to deploy resources in regions that are geographically close to their target audience for improved performance and compliance.</a:t>
            </a:r>
          </a:p>
          <a:p>
            <a:pPr algn="l">
              <a:buFont typeface="+mj-lt"/>
              <a:buAutoNum type="arabicPeriod"/>
            </a:pPr>
            <a:r>
              <a:rPr lang="en-US" sz="1800" b="1" i="0" dirty="0">
                <a:solidFill>
                  <a:srgbClr val="374151"/>
                </a:solidFill>
                <a:effectLst/>
                <a:latin typeface="Söhne"/>
              </a:rPr>
              <a:t>Service Diversity:</a:t>
            </a:r>
            <a:r>
              <a:rPr lang="en-US" sz="1800" b="0" i="0" dirty="0">
                <a:solidFill>
                  <a:srgbClr val="374151"/>
                </a:solidFill>
                <a:effectLst/>
                <a:latin typeface="Söhne"/>
              </a:rPr>
              <a:t> Azure offers a vast array of services, including virtual machines, databases, AI and machine learning tools, analytics, networking, security services, and more.</a:t>
            </a:r>
          </a:p>
          <a:p>
            <a:pPr algn="l">
              <a:buFont typeface="+mj-lt"/>
              <a:buAutoNum type="arabicPeriod"/>
            </a:pPr>
            <a:r>
              <a:rPr lang="en-US" sz="1800" b="1" i="0" dirty="0">
                <a:solidFill>
                  <a:srgbClr val="374151"/>
                </a:solidFill>
                <a:effectLst/>
                <a:latin typeface="Söhne"/>
              </a:rPr>
              <a:t>Scalability:</a:t>
            </a:r>
            <a:r>
              <a:rPr lang="en-US" sz="1800" b="0" i="0" dirty="0">
                <a:solidFill>
                  <a:srgbClr val="374151"/>
                </a:solidFill>
                <a:effectLst/>
                <a:latin typeface="Söhne"/>
              </a:rPr>
              <a:t> Azure's scalable architecture allows businesses to quickly scale resources up or down based on demand, helping them save costs and improve efficiency.</a:t>
            </a:r>
          </a:p>
        </p:txBody>
      </p:sp>
    </p:spTree>
    <p:extLst>
      <p:ext uri="{BB962C8B-B14F-4D97-AF65-F5344CB8AC3E}">
        <p14:creationId xmlns:p14="http://schemas.microsoft.com/office/powerpoint/2010/main" val="3762476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19DE-4C99-70A5-0278-92D4BE581159}"/>
              </a:ext>
            </a:extLst>
          </p:cNvPr>
          <p:cNvSpPr>
            <a:spLocks noGrp="1"/>
          </p:cNvSpPr>
          <p:nvPr>
            <p:ph type="title"/>
          </p:nvPr>
        </p:nvSpPr>
        <p:spPr/>
        <p:txBody>
          <a:bodyPr/>
          <a:lstStyle/>
          <a:p>
            <a:r>
              <a:rPr lang="en-US" dirty="0">
                <a:solidFill>
                  <a:srgbClr val="009999"/>
                </a:solidFill>
              </a:rPr>
              <a:t>Azure Conclusion </a:t>
            </a:r>
            <a:br>
              <a:rPr lang="en-US" dirty="0">
                <a:solidFill>
                  <a:srgbClr val="009999"/>
                </a:solidFill>
              </a:rPr>
            </a:br>
            <a:r>
              <a:rPr lang="en-US" dirty="0">
                <a:solidFill>
                  <a:srgbClr val="009999"/>
                </a:solidFill>
              </a:rPr>
              <a:t>• Recap of key points </a:t>
            </a:r>
            <a:br>
              <a:rPr lang="en-US" dirty="0">
                <a:solidFill>
                  <a:srgbClr val="009999"/>
                </a:solidFill>
              </a:rPr>
            </a:br>
            <a:r>
              <a:rPr lang="en-US" dirty="0">
                <a:solidFill>
                  <a:srgbClr val="009999"/>
                </a:solidFill>
              </a:rPr>
              <a:t>• Azure's role in modern infrastructure solutions </a:t>
            </a:r>
            <a:br>
              <a:rPr lang="en-US" dirty="0">
                <a:solidFill>
                  <a:srgbClr val="009999"/>
                </a:solidFill>
              </a:rPr>
            </a:br>
            <a:r>
              <a:rPr lang="en-US" dirty="0">
                <a:solidFill>
                  <a:srgbClr val="009999"/>
                </a:solidFill>
              </a:rPr>
              <a:t>• Encourage further exploration and learning</a:t>
            </a:r>
            <a:endParaRPr lang="mr-IN" dirty="0"/>
          </a:p>
        </p:txBody>
      </p:sp>
      <p:sp>
        <p:nvSpPr>
          <p:cNvPr id="5" name="TextBox 4">
            <a:extLst>
              <a:ext uri="{FF2B5EF4-FFF2-40B4-BE49-F238E27FC236}">
                <a16:creationId xmlns:a16="http://schemas.microsoft.com/office/drawing/2014/main" id="{2332A0AC-D093-EB3E-5EA9-FE5F9A8D4B27}"/>
              </a:ext>
            </a:extLst>
          </p:cNvPr>
          <p:cNvSpPr txBox="1"/>
          <p:nvPr/>
        </p:nvSpPr>
        <p:spPr>
          <a:xfrm>
            <a:off x="-13447" y="1991519"/>
            <a:ext cx="10071847" cy="3139321"/>
          </a:xfrm>
          <a:prstGeom prst="rect">
            <a:avLst/>
          </a:prstGeom>
          <a:noFill/>
        </p:spPr>
        <p:txBody>
          <a:bodyPr wrap="square">
            <a:spAutoFit/>
          </a:bodyPr>
          <a:lstStyle/>
          <a:p>
            <a:pPr algn="l"/>
            <a:r>
              <a:rPr lang="en-US" sz="2200" b="1" i="0" dirty="0">
                <a:solidFill>
                  <a:srgbClr val="374151"/>
                </a:solidFill>
                <a:effectLst/>
                <a:latin typeface="Söhne"/>
              </a:rPr>
              <a:t>5. Hybrid Capabilities:</a:t>
            </a:r>
            <a:r>
              <a:rPr lang="en-US" sz="2200" b="0" i="0" dirty="0">
                <a:solidFill>
                  <a:srgbClr val="374151"/>
                </a:solidFill>
                <a:effectLst/>
                <a:latin typeface="Söhne"/>
              </a:rPr>
              <a:t> Azure supports hybrid cloud solutions, allowing organizations to seamlessly integrate their on-premises infrastructure with cloud resources, facilitating flexibility and data management.</a:t>
            </a:r>
          </a:p>
          <a:p>
            <a:pPr algn="l"/>
            <a:r>
              <a:rPr lang="en-US" sz="2200" b="1" i="0" dirty="0">
                <a:solidFill>
                  <a:srgbClr val="374151"/>
                </a:solidFill>
                <a:effectLst/>
                <a:latin typeface="Söhne"/>
              </a:rPr>
              <a:t>6. Security and Compliance:</a:t>
            </a:r>
            <a:r>
              <a:rPr lang="en-US" sz="2200" b="0" i="0" dirty="0">
                <a:solidFill>
                  <a:srgbClr val="374151"/>
                </a:solidFill>
                <a:effectLst/>
                <a:latin typeface="Söhne"/>
              </a:rPr>
              <a:t> Azure provides robust security features and compliance certifications to ensure data protection and regulatory adherence.</a:t>
            </a:r>
          </a:p>
          <a:p>
            <a:pPr algn="l"/>
            <a:r>
              <a:rPr lang="en-US" sz="2200" b="1" i="0" dirty="0">
                <a:solidFill>
                  <a:srgbClr val="374151"/>
                </a:solidFill>
                <a:effectLst/>
                <a:latin typeface="Söhne"/>
              </a:rPr>
              <a:t>7. Developer-Friendly:</a:t>
            </a:r>
            <a:r>
              <a:rPr lang="en-US" sz="2200" b="0" i="0" dirty="0">
                <a:solidFill>
                  <a:srgbClr val="374151"/>
                </a:solidFill>
                <a:effectLst/>
                <a:latin typeface="Söhne"/>
              </a:rPr>
              <a:t> Azure supports various programming languages, frameworks, and tools, making it accessible for developers to create, test, and deploy applications.</a:t>
            </a:r>
          </a:p>
          <a:p>
            <a:pPr algn="l"/>
            <a:r>
              <a:rPr lang="en-US" sz="2200" dirty="0">
                <a:solidFill>
                  <a:srgbClr val="374151"/>
                </a:solidFill>
                <a:latin typeface="Söhne"/>
              </a:rPr>
              <a:t>8. </a:t>
            </a:r>
            <a:r>
              <a:rPr lang="en-US" sz="2200" b="1" i="0" dirty="0">
                <a:solidFill>
                  <a:srgbClr val="374151"/>
                </a:solidFill>
                <a:effectLst/>
                <a:latin typeface="Söhne"/>
              </a:rPr>
              <a:t>Cost Management:</a:t>
            </a:r>
            <a:r>
              <a:rPr lang="en-US" sz="2200" b="0" i="0" dirty="0">
                <a:solidFill>
                  <a:srgbClr val="374151"/>
                </a:solidFill>
                <a:effectLst/>
                <a:latin typeface="Söhne"/>
              </a:rPr>
              <a:t> Azure offers various pricing models and tools to help users monitor and manage their costs effectively.</a:t>
            </a:r>
          </a:p>
        </p:txBody>
      </p:sp>
    </p:spTree>
    <p:extLst>
      <p:ext uri="{BB962C8B-B14F-4D97-AF65-F5344CB8AC3E}">
        <p14:creationId xmlns:p14="http://schemas.microsoft.com/office/powerpoint/2010/main" val="35241546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3D22-542C-B092-16C2-B2C9BB027AAF}"/>
              </a:ext>
            </a:extLst>
          </p:cNvPr>
          <p:cNvSpPr>
            <a:spLocks noGrp="1"/>
          </p:cNvSpPr>
          <p:nvPr>
            <p:ph type="title"/>
          </p:nvPr>
        </p:nvSpPr>
        <p:spPr/>
        <p:txBody>
          <a:bodyPr/>
          <a:lstStyle/>
          <a:p>
            <a:r>
              <a:rPr lang="en-US" sz="1600" dirty="0">
                <a:solidFill>
                  <a:srgbClr val="009999"/>
                </a:solidFill>
              </a:rPr>
              <a:t>Azure Conclusion </a:t>
            </a:r>
            <a:br>
              <a:rPr lang="en-US" sz="1600" dirty="0">
                <a:solidFill>
                  <a:srgbClr val="009999"/>
                </a:solidFill>
              </a:rPr>
            </a:br>
            <a:r>
              <a:rPr lang="en-US" sz="1600" dirty="0">
                <a:solidFill>
                  <a:srgbClr val="009999"/>
                </a:solidFill>
              </a:rPr>
              <a:t>• Recap of key points </a:t>
            </a:r>
            <a:br>
              <a:rPr lang="en-US" sz="1600" dirty="0">
                <a:solidFill>
                  <a:srgbClr val="009999"/>
                </a:solidFill>
              </a:rPr>
            </a:br>
            <a:r>
              <a:rPr lang="en-US" sz="1600" dirty="0">
                <a:solidFill>
                  <a:srgbClr val="009999"/>
                </a:solidFill>
              </a:rPr>
              <a:t>• Azure's role in modern infrastructure solutions </a:t>
            </a:r>
            <a:br>
              <a:rPr lang="en-US" sz="1600" dirty="0">
                <a:solidFill>
                  <a:srgbClr val="009999"/>
                </a:solidFill>
              </a:rPr>
            </a:br>
            <a:r>
              <a:rPr lang="en-US" sz="1600" dirty="0">
                <a:solidFill>
                  <a:srgbClr val="009999"/>
                </a:solidFill>
              </a:rPr>
              <a:t>• Encourage further exploration and learning</a:t>
            </a:r>
            <a:endParaRPr lang="mr-IN" sz="1600" dirty="0"/>
          </a:p>
        </p:txBody>
      </p:sp>
      <p:sp>
        <p:nvSpPr>
          <p:cNvPr id="6" name="TextBox 5">
            <a:extLst>
              <a:ext uri="{FF2B5EF4-FFF2-40B4-BE49-F238E27FC236}">
                <a16:creationId xmlns:a16="http://schemas.microsoft.com/office/drawing/2014/main" id="{CA109691-E7BC-406B-449C-A2F68BE215C1}"/>
              </a:ext>
            </a:extLst>
          </p:cNvPr>
          <p:cNvSpPr txBox="1"/>
          <p:nvPr/>
        </p:nvSpPr>
        <p:spPr>
          <a:xfrm>
            <a:off x="0" y="1610519"/>
            <a:ext cx="10058400" cy="3693319"/>
          </a:xfrm>
          <a:prstGeom prst="rect">
            <a:avLst/>
          </a:prstGeom>
          <a:noFill/>
        </p:spPr>
        <p:txBody>
          <a:bodyPr wrap="square">
            <a:spAutoFit/>
          </a:bodyPr>
          <a:lstStyle/>
          <a:p>
            <a:pPr algn="l"/>
            <a:r>
              <a:rPr lang="en-US" sz="1800" b="1" i="0" dirty="0">
                <a:solidFill>
                  <a:srgbClr val="374151"/>
                </a:solidFill>
                <a:effectLst/>
                <a:latin typeface="Söhne"/>
              </a:rPr>
              <a:t>Azure's Role in Modern Infrastructure Solutions:</a:t>
            </a:r>
            <a:r>
              <a:rPr lang="en-US" sz="1800" b="0" i="0" dirty="0">
                <a:solidFill>
                  <a:srgbClr val="374151"/>
                </a:solidFill>
                <a:effectLst/>
                <a:latin typeface="Söhne"/>
              </a:rPr>
              <a:t> Azure plays a critical role in modern infrastructure solutions by offering a platform that enables businesses to transition from traditional IT models to cloud-based solutions. Its services empower organizations to:</a:t>
            </a:r>
          </a:p>
          <a:p>
            <a:pPr algn="l">
              <a:buFont typeface="+mj-lt"/>
              <a:buAutoNum type="arabicPeriod"/>
            </a:pPr>
            <a:r>
              <a:rPr lang="en-US" sz="1800" b="1" i="0" dirty="0">
                <a:solidFill>
                  <a:srgbClr val="374151"/>
                </a:solidFill>
                <a:effectLst/>
                <a:latin typeface="Söhne"/>
              </a:rPr>
              <a:t>Innovate:</a:t>
            </a:r>
            <a:r>
              <a:rPr lang="en-US" sz="1800" b="0" i="0" dirty="0">
                <a:solidFill>
                  <a:srgbClr val="374151"/>
                </a:solidFill>
                <a:effectLst/>
                <a:latin typeface="Söhne"/>
              </a:rPr>
              <a:t> Azure provides cutting-edge technologies like AI, machine learning, and IoT, allowing businesses to innovate and create new experiences for their customers.</a:t>
            </a:r>
          </a:p>
          <a:p>
            <a:pPr algn="l">
              <a:buFont typeface="+mj-lt"/>
              <a:buAutoNum type="arabicPeriod"/>
            </a:pPr>
            <a:r>
              <a:rPr lang="en-US" sz="1800" b="1" i="0" dirty="0">
                <a:solidFill>
                  <a:srgbClr val="374151"/>
                </a:solidFill>
                <a:effectLst/>
                <a:latin typeface="Söhne"/>
              </a:rPr>
              <a:t>Scale:</a:t>
            </a:r>
            <a:r>
              <a:rPr lang="en-US" sz="1800" b="0" i="0" dirty="0">
                <a:solidFill>
                  <a:srgbClr val="374151"/>
                </a:solidFill>
                <a:effectLst/>
                <a:latin typeface="Söhne"/>
              </a:rPr>
              <a:t> Azure's scalability supports businesses as they grow, preventing infrastructure bottlenecks and ensuring consistent performance.</a:t>
            </a:r>
          </a:p>
          <a:p>
            <a:pPr algn="l">
              <a:buFont typeface="+mj-lt"/>
              <a:buAutoNum type="arabicPeriod"/>
            </a:pPr>
            <a:r>
              <a:rPr lang="en-US" sz="1800" b="1" i="0" dirty="0">
                <a:solidFill>
                  <a:srgbClr val="374151"/>
                </a:solidFill>
                <a:effectLst/>
                <a:latin typeface="Söhne"/>
              </a:rPr>
              <a:t>Agility:</a:t>
            </a:r>
            <a:r>
              <a:rPr lang="en-US" sz="1800" b="0" i="0" dirty="0">
                <a:solidFill>
                  <a:srgbClr val="374151"/>
                </a:solidFill>
                <a:effectLst/>
                <a:latin typeface="Söhne"/>
              </a:rPr>
              <a:t> Azure's agility lets businesses quickly adapt to changing market conditions by rapidly deploying and adjusting resources.</a:t>
            </a:r>
          </a:p>
          <a:p>
            <a:pPr algn="l">
              <a:buFont typeface="+mj-lt"/>
              <a:buAutoNum type="arabicPeriod"/>
            </a:pPr>
            <a:r>
              <a:rPr lang="en-US" sz="1800" b="1" i="0" dirty="0">
                <a:solidFill>
                  <a:srgbClr val="374151"/>
                </a:solidFill>
                <a:effectLst/>
                <a:latin typeface="Söhne"/>
              </a:rPr>
              <a:t>Data-Driven Insights:</a:t>
            </a:r>
            <a:r>
              <a:rPr lang="en-US" sz="1800" b="0" i="0" dirty="0">
                <a:solidFill>
                  <a:srgbClr val="374151"/>
                </a:solidFill>
                <a:effectLst/>
                <a:latin typeface="Söhne"/>
              </a:rPr>
              <a:t> Azure's analytics services enable organizations to gain valuable insights from their data, leading to informed decisions and strategic advantages.</a:t>
            </a:r>
          </a:p>
          <a:p>
            <a:pPr algn="l">
              <a:buFont typeface="+mj-lt"/>
              <a:buAutoNum type="arabicPeriod"/>
            </a:pPr>
            <a:r>
              <a:rPr lang="en-US" sz="1800" b="1" i="0" dirty="0">
                <a:solidFill>
                  <a:srgbClr val="374151"/>
                </a:solidFill>
                <a:effectLst/>
                <a:latin typeface="Söhne"/>
              </a:rPr>
              <a:t>Cost-Efficiency:</a:t>
            </a:r>
            <a:r>
              <a:rPr lang="en-US" sz="1800" b="0" i="0" dirty="0">
                <a:solidFill>
                  <a:srgbClr val="374151"/>
                </a:solidFill>
                <a:effectLst/>
                <a:latin typeface="Söhne"/>
              </a:rPr>
              <a:t> Azure's pay-as-you-go model and scalability help businesses optimize costs by avoiding over-provisioning and only paying for what they use.</a:t>
            </a:r>
          </a:p>
        </p:txBody>
      </p:sp>
    </p:spTree>
    <p:extLst>
      <p:ext uri="{BB962C8B-B14F-4D97-AF65-F5344CB8AC3E}">
        <p14:creationId xmlns:p14="http://schemas.microsoft.com/office/powerpoint/2010/main" val="32498167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E208-E138-FBA6-F917-5F9E56BFEB47}"/>
              </a:ext>
            </a:extLst>
          </p:cNvPr>
          <p:cNvSpPr>
            <a:spLocks noGrp="1"/>
          </p:cNvSpPr>
          <p:nvPr>
            <p:ph type="title"/>
          </p:nvPr>
        </p:nvSpPr>
        <p:spPr/>
        <p:txBody>
          <a:bodyPr/>
          <a:lstStyle/>
          <a:p>
            <a:r>
              <a:rPr lang="en-US" sz="1800" dirty="0">
                <a:solidFill>
                  <a:srgbClr val="009999"/>
                </a:solidFill>
              </a:rPr>
              <a:t>Azure Conclusion </a:t>
            </a:r>
            <a:br>
              <a:rPr lang="en-US" sz="1800" dirty="0">
                <a:solidFill>
                  <a:srgbClr val="009999"/>
                </a:solidFill>
              </a:rPr>
            </a:br>
            <a:r>
              <a:rPr lang="en-US" sz="1800" dirty="0">
                <a:solidFill>
                  <a:srgbClr val="009999"/>
                </a:solidFill>
              </a:rPr>
              <a:t>• Recap of key points </a:t>
            </a:r>
            <a:br>
              <a:rPr lang="en-US" sz="1800" dirty="0">
                <a:solidFill>
                  <a:srgbClr val="009999"/>
                </a:solidFill>
              </a:rPr>
            </a:br>
            <a:r>
              <a:rPr lang="en-US" sz="1800" dirty="0">
                <a:solidFill>
                  <a:srgbClr val="009999"/>
                </a:solidFill>
              </a:rPr>
              <a:t>• Azure's role in modern infrastructure solutions </a:t>
            </a:r>
            <a:br>
              <a:rPr lang="en-US" sz="1800" dirty="0">
                <a:solidFill>
                  <a:srgbClr val="009999"/>
                </a:solidFill>
              </a:rPr>
            </a:br>
            <a:r>
              <a:rPr lang="en-US" sz="1800" dirty="0">
                <a:solidFill>
                  <a:srgbClr val="009999"/>
                </a:solidFill>
              </a:rPr>
              <a:t>• Encourage further exploration and learning</a:t>
            </a:r>
            <a:endParaRPr lang="mr-IN" dirty="0"/>
          </a:p>
        </p:txBody>
      </p:sp>
      <p:sp>
        <p:nvSpPr>
          <p:cNvPr id="5" name="TextBox 4">
            <a:extLst>
              <a:ext uri="{FF2B5EF4-FFF2-40B4-BE49-F238E27FC236}">
                <a16:creationId xmlns:a16="http://schemas.microsoft.com/office/drawing/2014/main" id="{ABE1B100-42A6-D836-E212-EF2FEC8126CE}"/>
              </a:ext>
            </a:extLst>
          </p:cNvPr>
          <p:cNvSpPr txBox="1"/>
          <p:nvPr/>
        </p:nvSpPr>
        <p:spPr>
          <a:xfrm>
            <a:off x="-8966" y="1686719"/>
            <a:ext cx="10067365" cy="3693319"/>
          </a:xfrm>
          <a:prstGeom prst="rect">
            <a:avLst/>
          </a:prstGeom>
          <a:noFill/>
        </p:spPr>
        <p:txBody>
          <a:bodyPr wrap="square">
            <a:spAutoFit/>
          </a:bodyPr>
          <a:lstStyle/>
          <a:p>
            <a:pPr algn="l"/>
            <a:r>
              <a:rPr lang="en-US" sz="1800" b="1" i="0" dirty="0">
                <a:solidFill>
                  <a:srgbClr val="374151"/>
                </a:solidFill>
                <a:effectLst/>
                <a:latin typeface="Söhne"/>
              </a:rPr>
              <a:t>Encourage Further Exploration and Learning:</a:t>
            </a:r>
            <a:r>
              <a:rPr lang="en-US" sz="1800" b="0" i="0" dirty="0">
                <a:solidFill>
                  <a:srgbClr val="374151"/>
                </a:solidFill>
                <a:effectLst/>
                <a:latin typeface="Söhne"/>
              </a:rPr>
              <a:t> To continue exploring and learning about Azure, you can consider the following steps:</a:t>
            </a:r>
          </a:p>
          <a:p>
            <a:pPr algn="l">
              <a:buFont typeface="+mj-lt"/>
              <a:buAutoNum type="arabicPeriod"/>
            </a:pPr>
            <a:r>
              <a:rPr lang="en-US" sz="1800" b="1" i="0" dirty="0">
                <a:solidFill>
                  <a:srgbClr val="374151"/>
                </a:solidFill>
                <a:effectLst/>
                <a:latin typeface="Söhne"/>
              </a:rPr>
              <a:t>Microsoft Learn:</a:t>
            </a:r>
            <a:r>
              <a:rPr lang="en-US" sz="1800" b="0" i="0" dirty="0">
                <a:solidFill>
                  <a:srgbClr val="374151"/>
                </a:solidFill>
                <a:effectLst/>
                <a:latin typeface="Söhne"/>
              </a:rPr>
              <a:t> Microsoft offers a comprehensive learning platform with various Azure-related modules, tutorials, and hands-on labs for all skill levels.</a:t>
            </a:r>
          </a:p>
          <a:p>
            <a:pPr algn="l">
              <a:buFont typeface="+mj-lt"/>
              <a:buAutoNum type="arabicPeriod"/>
            </a:pPr>
            <a:r>
              <a:rPr lang="en-US" sz="1800" b="1" i="0" dirty="0">
                <a:solidFill>
                  <a:srgbClr val="374151"/>
                </a:solidFill>
                <a:effectLst/>
                <a:latin typeface="Söhne"/>
              </a:rPr>
              <a:t>Certification:</a:t>
            </a:r>
            <a:r>
              <a:rPr lang="en-US" sz="1800" b="0" i="0" dirty="0">
                <a:solidFill>
                  <a:srgbClr val="374151"/>
                </a:solidFill>
                <a:effectLst/>
                <a:latin typeface="Söhne"/>
              </a:rPr>
              <a:t> Pursuing Azure certifications can enhance your knowledge and job prospects. Certifications like Azure Fundamentals, Azure Administrator, and Azure Solutions Architect demonstrate your expertise.</a:t>
            </a:r>
          </a:p>
          <a:p>
            <a:pPr algn="l">
              <a:buFont typeface="+mj-lt"/>
              <a:buAutoNum type="arabicPeriod"/>
            </a:pPr>
            <a:r>
              <a:rPr lang="en-US" sz="1800" b="1" i="0" dirty="0">
                <a:solidFill>
                  <a:srgbClr val="374151"/>
                </a:solidFill>
                <a:effectLst/>
                <a:latin typeface="Söhne"/>
              </a:rPr>
              <a:t>Online Communities:</a:t>
            </a:r>
            <a:r>
              <a:rPr lang="en-US" sz="1800" b="0" i="0" dirty="0">
                <a:solidFill>
                  <a:srgbClr val="374151"/>
                </a:solidFill>
                <a:effectLst/>
                <a:latin typeface="Söhne"/>
              </a:rPr>
              <a:t> Engage with the Azure community through forums, discussion boards, and social media platforms to share experiences and learn from others.</a:t>
            </a:r>
          </a:p>
          <a:p>
            <a:pPr algn="l">
              <a:buFont typeface="+mj-lt"/>
              <a:buAutoNum type="arabicPeriod"/>
            </a:pPr>
            <a:r>
              <a:rPr lang="en-US" sz="1800" b="1" i="0" dirty="0">
                <a:solidFill>
                  <a:srgbClr val="374151"/>
                </a:solidFill>
                <a:effectLst/>
                <a:latin typeface="Söhne"/>
              </a:rPr>
              <a:t>Hands-on Experience:</a:t>
            </a:r>
            <a:r>
              <a:rPr lang="en-US" sz="1800" b="0" i="0" dirty="0">
                <a:solidFill>
                  <a:srgbClr val="374151"/>
                </a:solidFill>
                <a:effectLst/>
                <a:latin typeface="Söhne"/>
              </a:rPr>
              <a:t> Experiment with Azure services by creating your projects, testing different configurations, and building real-world solutions.</a:t>
            </a:r>
          </a:p>
          <a:p>
            <a:pPr algn="l">
              <a:buFont typeface="+mj-lt"/>
              <a:buAutoNum type="arabicPeriod"/>
            </a:pPr>
            <a:r>
              <a:rPr lang="en-US" sz="1800" b="1" i="0" dirty="0">
                <a:solidFill>
                  <a:srgbClr val="374151"/>
                </a:solidFill>
                <a:effectLst/>
                <a:latin typeface="Söhne"/>
              </a:rPr>
              <a:t>Books and Online Courses:</a:t>
            </a:r>
            <a:r>
              <a:rPr lang="en-US" sz="1800" b="0" i="0" dirty="0">
                <a:solidFill>
                  <a:srgbClr val="374151"/>
                </a:solidFill>
                <a:effectLst/>
                <a:latin typeface="Söhne"/>
              </a:rPr>
              <a:t> Numerous books and online courses are available to deepen your understanding of Azure's capabilities and best practices.</a:t>
            </a:r>
          </a:p>
        </p:txBody>
      </p:sp>
    </p:spTree>
    <p:extLst>
      <p:ext uri="{BB962C8B-B14F-4D97-AF65-F5344CB8AC3E}">
        <p14:creationId xmlns:p14="http://schemas.microsoft.com/office/powerpoint/2010/main" val="1965547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a:solidFill>
                  <a:srgbClr val="009999"/>
                </a:solidFill>
              </a:rPr>
              <a:t>Azure Use Cases for IaaS in Azure</a:t>
            </a:r>
            <a:endParaRPr lang="en-US" dirty="0"/>
          </a:p>
        </p:txBody>
      </p:sp>
      <p:sp>
        <p:nvSpPr>
          <p:cNvPr id="9" name="TextBox 8">
            <a:extLst>
              <a:ext uri="{FF2B5EF4-FFF2-40B4-BE49-F238E27FC236}">
                <a16:creationId xmlns:a16="http://schemas.microsoft.com/office/drawing/2014/main" id="{984A8EF2-4871-6F16-B918-1618FA728E15}"/>
              </a:ext>
            </a:extLst>
          </p:cNvPr>
          <p:cNvSpPr txBox="1"/>
          <p:nvPr/>
        </p:nvSpPr>
        <p:spPr>
          <a:xfrm>
            <a:off x="-76200" y="888461"/>
            <a:ext cx="10058400" cy="1015663"/>
          </a:xfrm>
          <a:prstGeom prst="rect">
            <a:avLst/>
          </a:prstGeom>
          <a:noFill/>
        </p:spPr>
        <p:txBody>
          <a:bodyPr wrap="square">
            <a:spAutoFit/>
          </a:bodyPr>
          <a:lstStyle/>
          <a:p>
            <a:r>
              <a:rPr lang="en-US" b="1" i="0" dirty="0">
                <a:effectLst/>
                <a:latin typeface="Söhne"/>
              </a:rPr>
              <a:t>3) Data Backup and Recovery</a:t>
            </a:r>
            <a:r>
              <a:rPr lang="en-US" b="0" i="0" dirty="0">
                <a:solidFill>
                  <a:srgbClr val="374151"/>
                </a:solidFill>
                <a:effectLst/>
                <a:latin typeface="Söhne"/>
              </a:rPr>
              <a:t>: Azure IaaS can be used to set up backup and recovery solutions. You can create virtual machine snapshots or replicas in different Azure regions, ensuring your data is safe in case of hardware failures or other disasters.</a:t>
            </a:r>
            <a:endParaRPr lang="mr-IN" dirty="0"/>
          </a:p>
        </p:txBody>
      </p:sp>
      <p:sp>
        <p:nvSpPr>
          <p:cNvPr id="11" name="TextBox 10">
            <a:extLst>
              <a:ext uri="{FF2B5EF4-FFF2-40B4-BE49-F238E27FC236}">
                <a16:creationId xmlns:a16="http://schemas.microsoft.com/office/drawing/2014/main" id="{97D09BDC-CB7B-3BAC-6CA2-6BBD24CD9BEA}"/>
              </a:ext>
            </a:extLst>
          </p:cNvPr>
          <p:cNvSpPr txBox="1"/>
          <p:nvPr/>
        </p:nvSpPr>
        <p:spPr>
          <a:xfrm>
            <a:off x="-44824" y="2231819"/>
            <a:ext cx="10058400" cy="1015663"/>
          </a:xfrm>
          <a:prstGeom prst="rect">
            <a:avLst/>
          </a:prstGeom>
          <a:noFill/>
        </p:spPr>
        <p:txBody>
          <a:bodyPr wrap="square">
            <a:spAutoFit/>
          </a:bodyPr>
          <a:lstStyle/>
          <a:p>
            <a:r>
              <a:rPr lang="en-US" b="1" i="0" dirty="0">
                <a:effectLst/>
                <a:latin typeface="Söhne"/>
              </a:rPr>
              <a:t>4) Disaster Recovery</a:t>
            </a:r>
            <a:r>
              <a:rPr lang="en-US" b="0" i="0" dirty="0">
                <a:solidFill>
                  <a:srgbClr val="374151"/>
                </a:solidFill>
                <a:effectLst/>
                <a:latin typeface="Söhne"/>
              </a:rPr>
              <a:t>: By using Azure Site Recovery, you can replicate on-premises applications and data to Azure IaaS. In case of a disaster, you can failover to the replicated environment in Azure to ensure business continuity.</a:t>
            </a:r>
            <a:endParaRPr lang="mr-IN" dirty="0"/>
          </a:p>
        </p:txBody>
      </p:sp>
      <p:sp>
        <p:nvSpPr>
          <p:cNvPr id="13" name="TextBox 12">
            <a:extLst>
              <a:ext uri="{FF2B5EF4-FFF2-40B4-BE49-F238E27FC236}">
                <a16:creationId xmlns:a16="http://schemas.microsoft.com/office/drawing/2014/main" id="{D012E1D5-AD92-7330-B890-71C11CFE9912}"/>
              </a:ext>
            </a:extLst>
          </p:cNvPr>
          <p:cNvSpPr txBox="1"/>
          <p:nvPr/>
        </p:nvSpPr>
        <p:spPr>
          <a:xfrm>
            <a:off x="-64994" y="3896519"/>
            <a:ext cx="10098740" cy="1015663"/>
          </a:xfrm>
          <a:prstGeom prst="rect">
            <a:avLst/>
          </a:prstGeom>
          <a:noFill/>
        </p:spPr>
        <p:txBody>
          <a:bodyPr wrap="square">
            <a:spAutoFit/>
          </a:bodyPr>
          <a:lstStyle/>
          <a:p>
            <a:r>
              <a:rPr lang="en-US" b="1" i="0" dirty="0">
                <a:effectLst/>
                <a:latin typeface="Söhne"/>
              </a:rPr>
              <a:t>5) Virtual Desktop Infrastructure (VDI)</a:t>
            </a:r>
            <a:r>
              <a:rPr lang="en-US" b="0" i="0" dirty="0">
                <a:solidFill>
                  <a:srgbClr val="374151"/>
                </a:solidFill>
                <a:effectLst/>
                <a:latin typeface="Söhne"/>
              </a:rPr>
              <a:t>: IaaS is suitable for hosting virtual desktops and remote applications. This is particularly useful for remote work scenarios, allowing employees to access their desktop environments and applications from anywhere.</a:t>
            </a:r>
            <a:endParaRPr lang="mr-IN" dirty="0"/>
          </a:p>
        </p:txBody>
      </p:sp>
    </p:spTree>
    <p:extLst>
      <p:ext uri="{BB962C8B-B14F-4D97-AF65-F5344CB8AC3E}">
        <p14:creationId xmlns:p14="http://schemas.microsoft.com/office/powerpoint/2010/main" val="22894505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494957"/>
            <a:ext cx="10055942" cy="5176502"/>
          </a:xfrm>
          <a:prstGeom prst="rect">
            <a:avLst/>
          </a:prstGeom>
        </p:spPr>
      </p:pic>
      <p:sp>
        <p:nvSpPr>
          <p:cNvPr id="9"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Cybage Software Pvt. Ltd. All Rights Reserved. Cybage Confidential.</a:t>
            </a:r>
          </a:p>
        </p:txBody>
      </p:sp>
      <p:sp>
        <p:nvSpPr>
          <p:cNvPr id="12" name="TextBox 11"/>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788000" y="3972719"/>
            <a:ext cx="3498136" cy="1046140"/>
          </a:xfrm>
          <a:prstGeom prst="rect">
            <a:avLst/>
          </a:prstGeom>
        </p:spPr>
      </p:pic>
      <p:pic>
        <p:nvPicPr>
          <p:cNvPr id="11"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490483" y="4055121"/>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08522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61</a:t>
            </a:fld>
            <a:endParaRPr lang="en-US" dirty="0"/>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2020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348384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solidFill>
                  <a:srgbClr val="009999"/>
                </a:solidFill>
              </a:rPr>
              <a:t>Azure Use Cases for IaaS in Azure</a:t>
            </a:r>
            <a:endParaRPr lang="en-US" dirty="0"/>
          </a:p>
        </p:txBody>
      </p:sp>
      <p:sp>
        <p:nvSpPr>
          <p:cNvPr id="7" name="TextBox 6">
            <a:extLst>
              <a:ext uri="{FF2B5EF4-FFF2-40B4-BE49-F238E27FC236}">
                <a16:creationId xmlns:a16="http://schemas.microsoft.com/office/drawing/2014/main" id="{50829119-BFB2-188B-852E-CCAC86D3A1B0}"/>
              </a:ext>
            </a:extLst>
          </p:cNvPr>
          <p:cNvSpPr txBox="1"/>
          <p:nvPr/>
        </p:nvSpPr>
        <p:spPr>
          <a:xfrm>
            <a:off x="0" y="1008203"/>
            <a:ext cx="10058400" cy="1015663"/>
          </a:xfrm>
          <a:prstGeom prst="rect">
            <a:avLst/>
          </a:prstGeom>
          <a:noFill/>
        </p:spPr>
        <p:txBody>
          <a:bodyPr wrap="square">
            <a:spAutoFit/>
          </a:bodyPr>
          <a:lstStyle/>
          <a:p>
            <a:r>
              <a:rPr lang="en-US" b="1" i="0" dirty="0">
                <a:effectLst/>
                <a:latin typeface="Söhne"/>
              </a:rPr>
              <a:t>6) Big Data and Analytics</a:t>
            </a:r>
            <a:r>
              <a:rPr lang="en-US" b="0" i="0" dirty="0">
                <a:solidFill>
                  <a:srgbClr val="374151"/>
                </a:solidFill>
                <a:effectLst/>
                <a:latin typeface="Söhne"/>
              </a:rPr>
              <a:t>: Azure IaaS can be used to set up Hadoop clusters, Spark clusters, and other big data analytics environments. This enables processing and analyzing large datasets without the need for upfront hardware investments.</a:t>
            </a:r>
            <a:endParaRPr lang="mr-IN" dirty="0"/>
          </a:p>
        </p:txBody>
      </p:sp>
      <p:sp>
        <p:nvSpPr>
          <p:cNvPr id="9" name="TextBox 8">
            <a:extLst>
              <a:ext uri="{FF2B5EF4-FFF2-40B4-BE49-F238E27FC236}">
                <a16:creationId xmlns:a16="http://schemas.microsoft.com/office/drawing/2014/main" id="{5A936D42-30D7-929B-87FF-C4A960E36108}"/>
              </a:ext>
            </a:extLst>
          </p:cNvPr>
          <p:cNvSpPr txBox="1"/>
          <p:nvPr/>
        </p:nvSpPr>
        <p:spPr>
          <a:xfrm>
            <a:off x="-40342" y="2406651"/>
            <a:ext cx="10098741" cy="1015663"/>
          </a:xfrm>
          <a:prstGeom prst="rect">
            <a:avLst/>
          </a:prstGeom>
          <a:noFill/>
        </p:spPr>
        <p:txBody>
          <a:bodyPr wrap="square">
            <a:spAutoFit/>
          </a:bodyPr>
          <a:lstStyle/>
          <a:p>
            <a:r>
              <a:rPr lang="en-US" b="1" i="0" dirty="0">
                <a:effectLst/>
                <a:latin typeface="Söhne"/>
              </a:rPr>
              <a:t>7) High-Performance Computing (HPC)</a:t>
            </a:r>
            <a:r>
              <a:rPr lang="en-US" b="0" i="0" dirty="0">
                <a:solidFill>
                  <a:srgbClr val="374151"/>
                </a:solidFill>
                <a:effectLst/>
                <a:latin typeface="Söhne"/>
              </a:rPr>
              <a:t>: IaaS can provide the computational power needed for complex simulations, scientific research, and engineering applications that require substantial processing resources.</a:t>
            </a:r>
            <a:endParaRPr lang="mr-IN" dirty="0"/>
          </a:p>
        </p:txBody>
      </p:sp>
      <p:sp>
        <p:nvSpPr>
          <p:cNvPr id="12" name="TextBox 11">
            <a:extLst>
              <a:ext uri="{FF2B5EF4-FFF2-40B4-BE49-F238E27FC236}">
                <a16:creationId xmlns:a16="http://schemas.microsoft.com/office/drawing/2014/main" id="{629C468E-A689-984C-5F8C-BBF9FEB5446F}"/>
              </a:ext>
            </a:extLst>
          </p:cNvPr>
          <p:cNvSpPr txBox="1"/>
          <p:nvPr/>
        </p:nvSpPr>
        <p:spPr>
          <a:xfrm>
            <a:off x="-40343" y="3820319"/>
            <a:ext cx="10098742" cy="1015663"/>
          </a:xfrm>
          <a:prstGeom prst="rect">
            <a:avLst/>
          </a:prstGeom>
          <a:noFill/>
        </p:spPr>
        <p:txBody>
          <a:bodyPr wrap="square">
            <a:spAutoFit/>
          </a:bodyPr>
          <a:lstStyle/>
          <a:p>
            <a:r>
              <a:rPr lang="en-US" b="1" i="0" dirty="0">
                <a:effectLst/>
                <a:latin typeface="Söhne"/>
              </a:rPr>
              <a:t>8) Hybrid Cloud Deployments</a:t>
            </a:r>
            <a:r>
              <a:rPr lang="en-US" b="0" i="0" dirty="0">
                <a:solidFill>
                  <a:srgbClr val="374151"/>
                </a:solidFill>
                <a:effectLst/>
                <a:latin typeface="Söhne"/>
              </a:rPr>
              <a:t>: IaaS can be integrated with on-premises infrastructure to create hybrid cloud deployments. This allows you to extend your data center resources to Azure, providing additional capacity when needed.</a:t>
            </a:r>
            <a:endParaRPr lang="mr-IN" dirty="0"/>
          </a:p>
        </p:txBody>
      </p:sp>
    </p:spTree>
    <p:extLst>
      <p:ext uri="{BB962C8B-B14F-4D97-AF65-F5344CB8AC3E}">
        <p14:creationId xmlns:p14="http://schemas.microsoft.com/office/powerpoint/2010/main" val="3402993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650" dirty="0">
                <a:solidFill>
                  <a:srgbClr val="009999"/>
                </a:solidFill>
              </a:rPr>
              <a:t>Azure Use Cases for IaaS in Azure</a:t>
            </a:r>
            <a:endParaRPr lang="en-US" sz="1650" dirty="0"/>
          </a:p>
        </p:txBody>
      </p:sp>
      <p:sp>
        <p:nvSpPr>
          <p:cNvPr id="6" name="TextBox 5">
            <a:extLst>
              <a:ext uri="{FF2B5EF4-FFF2-40B4-BE49-F238E27FC236}">
                <a16:creationId xmlns:a16="http://schemas.microsoft.com/office/drawing/2014/main" id="{A9E17117-7084-CEDA-463A-403AB228C665}"/>
              </a:ext>
            </a:extLst>
          </p:cNvPr>
          <p:cNvSpPr txBox="1"/>
          <p:nvPr/>
        </p:nvSpPr>
        <p:spPr>
          <a:xfrm>
            <a:off x="-73959" y="937992"/>
            <a:ext cx="10080812" cy="854080"/>
          </a:xfrm>
          <a:prstGeom prst="rect">
            <a:avLst/>
          </a:prstGeom>
          <a:noFill/>
        </p:spPr>
        <p:txBody>
          <a:bodyPr wrap="square">
            <a:spAutoFit/>
          </a:bodyPr>
          <a:lstStyle/>
          <a:p>
            <a:r>
              <a:rPr lang="en-US" sz="1650" b="1" i="0" dirty="0">
                <a:effectLst/>
                <a:latin typeface="Söhne"/>
              </a:rPr>
              <a:t>9) Customized Software Stacks</a:t>
            </a:r>
            <a:r>
              <a:rPr lang="en-US" sz="1650" b="0" i="0" dirty="0">
                <a:solidFill>
                  <a:srgbClr val="374151"/>
                </a:solidFill>
                <a:effectLst/>
                <a:latin typeface="Söhne"/>
              </a:rPr>
              <a:t>: With IaaS, you have control over the operating system, middleware, and applications running on the virtual machines. This makes it suitable for deploying custom software stacks tailored to your organization's needs.</a:t>
            </a:r>
            <a:endParaRPr lang="mr-IN" sz="1650" dirty="0"/>
          </a:p>
        </p:txBody>
      </p:sp>
      <p:sp>
        <p:nvSpPr>
          <p:cNvPr id="8" name="TextBox 7">
            <a:extLst>
              <a:ext uri="{FF2B5EF4-FFF2-40B4-BE49-F238E27FC236}">
                <a16:creationId xmlns:a16="http://schemas.microsoft.com/office/drawing/2014/main" id="{60B4D159-4490-B17A-52A0-4B7FE1418036}"/>
              </a:ext>
            </a:extLst>
          </p:cNvPr>
          <p:cNvSpPr txBox="1"/>
          <p:nvPr/>
        </p:nvSpPr>
        <p:spPr>
          <a:xfrm>
            <a:off x="-73959" y="2067719"/>
            <a:ext cx="10080812" cy="600164"/>
          </a:xfrm>
          <a:prstGeom prst="rect">
            <a:avLst/>
          </a:prstGeom>
          <a:noFill/>
        </p:spPr>
        <p:txBody>
          <a:bodyPr wrap="square">
            <a:spAutoFit/>
          </a:bodyPr>
          <a:lstStyle/>
          <a:p>
            <a:r>
              <a:rPr lang="en-US" sz="1650" b="1" i="0" dirty="0">
                <a:effectLst/>
                <a:latin typeface="Söhne"/>
              </a:rPr>
              <a:t>10) Media Encoding and Streaming</a:t>
            </a:r>
            <a:r>
              <a:rPr lang="en-US" sz="1650" b="0" i="0" dirty="0">
                <a:solidFill>
                  <a:srgbClr val="374151"/>
                </a:solidFill>
                <a:effectLst/>
                <a:latin typeface="Söhne"/>
              </a:rPr>
              <a:t>: Azure IaaS can be used to set up media encoding and streaming services. This is useful for delivering high-quality video and audio content to users across various devices.</a:t>
            </a:r>
            <a:endParaRPr lang="mr-IN" sz="1650" dirty="0"/>
          </a:p>
        </p:txBody>
      </p:sp>
      <p:sp>
        <p:nvSpPr>
          <p:cNvPr id="10" name="TextBox 9">
            <a:extLst>
              <a:ext uri="{FF2B5EF4-FFF2-40B4-BE49-F238E27FC236}">
                <a16:creationId xmlns:a16="http://schemas.microsoft.com/office/drawing/2014/main" id="{E5B4B401-4028-25BC-24BB-89E820793305}"/>
              </a:ext>
            </a:extLst>
          </p:cNvPr>
          <p:cNvSpPr txBox="1"/>
          <p:nvPr/>
        </p:nvSpPr>
        <p:spPr>
          <a:xfrm>
            <a:off x="-51547" y="2964751"/>
            <a:ext cx="10058400" cy="600164"/>
          </a:xfrm>
          <a:prstGeom prst="rect">
            <a:avLst/>
          </a:prstGeom>
          <a:noFill/>
        </p:spPr>
        <p:txBody>
          <a:bodyPr wrap="square">
            <a:spAutoFit/>
          </a:bodyPr>
          <a:lstStyle/>
          <a:p>
            <a:r>
              <a:rPr lang="en-US" sz="1650" b="1" i="0" dirty="0">
                <a:effectLst/>
                <a:latin typeface="Söhne"/>
              </a:rPr>
              <a:t>11) Machine Learning and AI Development</a:t>
            </a:r>
            <a:r>
              <a:rPr lang="en-US" sz="1650" b="0" i="0" dirty="0">
                <a:solidFill>
                  <a:srgbClr val="374151"/>
                </a:solidFill>
                <a:effectLst/>
                <a:latin typeface="Söhne"/>
              </a:rPr>
              <a:t>: IaaS can provide the necessary computational power for training and deploying machine learning models, accelerating AI development.</a:t>
            </a:r>
            <a:endParaRPr lang="mr-IN" sz="1650" dirty="0"/>
          </a:p>
        </p:txBody>
      </p:sp>
      <p:sp>
        <p:nvSpPr>
          <p:cNvPr id="12" name="TextBox 11">
            <a:extLst>
              <a:ext uri="{FF2B5EF4-FFF2-40B4-BE49-F238E27FC236}">
                <a16:creationId xmlns:a16="http://schemas.microsoft.com/office/drawing/2014/main" id="{3F0019BA-B0B8-BF10-6836-7F89C0E08F7A}"/>
              </a:ext>
            </a:extLst>
          </p:cNvPr>
          <p:cNvSpPr txBox="1"/>
          <p:nvPr/>
        </p:nvSpPr>
        <p:spPr>
          <a:xfrm>
            <a:off x="-73959" y="3797065"/>
            <a:ext cx="10132360" cy="600164"/>
          </a:xfrm>
          <a:prstGeom prst="rect">
            <a:avLst/>
          </a:prstGeom>
          <a:noFill/>
        </p:spPr>
        <p:txBody>
          <a:bodyPr wrap="square">
            <a:spAutoFit/>
          </a:bodyPr>
          <a:lstStyle/>
          <a:p>
            <a:r>
              <a:rPr lang="en-US" sz="1650" b="1" i="0" dirty="0">
                <a:effectLst/>
                <a:latin typeface="Söhne"/>
              </a:rPr>
              <a:t>12) DevOps and Continuous Integration/Continuous Deployment (CI/CD)</a:t>
            </a:r>
            <a:r>
              <a:rPr lang="en-US" sz="1650" b="0" i="0" dirty="0">
                <a:solidFill>
                  <a:srgbClr val="374151"/>
                </a:solidFill>
                <a:effectLst/>
                <a:latin typeface="Söhne"/>
              </a:rPr>
              <a:t>: Azure IaaS can be integrated into DevOps workflows, allowing developers to automate the deployment, testing, and scaling of applications.</a:t>
            </a:r>
            <a:endParaRPr lang="mr-IN" sz="1650" dirty="0"/>
          </a:p>
        </p:txBody>
      </p:sp>
      <p:sp>
        <p:nvSpPr>
          <p:cNvPr id="14" name="TextBox 13">
            <a:extLst>
              <a:ext uri="{FF2B5EF4-FFF2-40B4-BE49-F238E27FC236}">
                <a16:creationId xmlns:a16="http://schemas.microsoft.com/office/drawing/2014/main" id="{5942C2C6-A401-6055-69F5-1ACF37FDD8F0}"/>
              </a:ext>
            </a:extLst>
          </p:cNvPr>
          <p:cNvSpPr txBox="1"/>
          <p:nvPr/>
        </p:nvSpPr>
        <p:spPr>
          <a:xfrm>
            <a:off x="-73959" y="4572883"/>
            <a:ext cx="10058399" cy="707886"/>
          </a:xfrm>
          <a:prstGeom prst="rect">
            <a:avLst/>
          </a:prstGeom>
          <a:noFill/>
        </p:spPr>
        <p:txBody>
          <a:bodyPr wrap="square">
            <a:spAutoFit/>
          </a:bodyPr>
          <a:lstStyle/>
          <a:p>
            <a:r>
              <a:rPr lang="en-US" b="0" i="0" dirty="0">
                <a:solidFill>
                  <a:srgbClr val="374151"/>
                </a:solidFill>
                <a:effectLst/>
                <a:latin typeface="Söhne"/>
              </a:rPr>
              <a:t>Overall, Azure IaaS offers a wide range of use cases, providing flexibility, scalability, and cost-effectiveness for businesses looking to leverage cloud resources for their infrastructure needs.</a:t>
            </a:r>
            <a:endParaRPr lang="mr-IN" dirty="0"/>
          </a:p>
        </p:txBody>
      </p:sp>
    </p:spTree>
    <p:extLst>
      <p:ext uri="{BB962C8B-B14F-4D97-AF65-F5344CB8AC3E}">
        <p14:creationId xmlns:p14="http://schemas.microsoft.com/office/powerpoint/2010/main" val="185811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9999"/>
                </a:solidFill>
              </a:rPr>
              <a:t>Key benefits of Azure IaaS</a:t>
            </a:r>
            <a:endParaRPr lang="en-US" dirty="0"/>
          </a:p>
        </p:txBody>
      </p:sp>
      <p:sp>
        <p:nvSpPr>
          <p:cNvPr id="9" name="TextBox 8">
            <a:extLst>
              <a:ext uri="{FF2B5EF4-FFF2-40B4-BE49-F238E27FC236}">
                <a16:creationId xmlns:a16="http://schemas.microsoft.com/office/drawing/2014/main" id="{BEB454F3-0F36-D532-966D-CA6D2B9515FC}"/>
              </a:ext>
            </a:extLst>
          </p:cNvPr>
          <p:cNvSpPr txBox="1"/>
          <p:nvPr/>
        </p:nvSpPr>
        <p:spPr>
          <a:xfrm>
            <a:off x="-76200" y="924719"/>
            <a:ext cx="10134600" cy="954107"/>
          </a:xfrm>
          <a:prstGeom prst="rect">
            <a:avLst/>
          </a:prstGeom>
          <a:noFill/>
        </p:spPr>
        <p:txBody>
          <a:bodyPr wrap="square">
            <a:spAutoFit/>
          </a:bodyPr>
          <a:lstStyle/>
          <a:p>
            <a:r>
              <a:rPr lang="en-US" b="1" i="0" dirty="0">
                <a:effectLst/>
                <a:latin typeface="Söhne"/>
              </a:rPr>
              <a:t>1) Scalability - </a:t>
            </a:r>
            <a:r>
              <a:rPr lang="en-US" sz="1800" b="0" i="0" dirty="0">
                <a:solidFill>
                  <a:srgbClr val="374151"/>
                </a:solidFill>
                <a:effectLst/>
                <a:latin typeface="Söhne"/>
              </a:rPr>
              <a:t>Azure IaaS allows you to scale your infrastructure up or down based on demand. This flexibility is particularly useful for handling traffic spikes or accommodating growth without the need to invest in physical hardware.</a:t>
            </a:r>
            <a:endParaRPr lang="en-US" sz="1800" b="1" i="0" dirty="0">
              <a:effectLst/>
              <a:latin typeface="Söhne"/>
            </a:endParaRPr>
          </a:p>
        </p:txBody>
      </p:sp>
      <p:sp>
        <p:nvSpPr>
          <p:cNvPr id="11" name="TextBox 10">
            <a:extLst>
              <a:ext uri="{FF2B5EF4-FFF2-40B4-BE49-F238E27FC236}">
                <a16:creationId xmlns:a16="http://schemas.microsoft.com/office/drawing/2014/main" id="{99A9B3C8-A048-1114-3BB9-90006C6FC41E}"/>
              </a:ext>
            </a:extLst>
          </p:cNvPr>
          <p:cNvSpPr txBox="1"/>
          <p:nvPr/>
        </p:nvSpPr>
        <p:spPr>
          <a:xfrm>
            <a:off x="-76200" y="1952525"/>
            <a:ext cx="10210800" cy="1015663"/>
          </a:xfrm>
          <a:prstGeom prst="rect">
            <a:avLst/>
          </a:prstGeom>
          <a:noFill/>
        </p:spPr>
        <p:txBody>
          <a:bodyPr wrap="square">
            <a:spAutoFit/>
          </a:bodyPr>
          <a:lstStyle/>
          <a:p>
            <a:r>
              <a:rPr lang="en-US" b="1" i="0" dirty="0">
                <a:effectLst/>
                <a:latin typeface="Söhne"/>
              </a:rPr>
              <a:t>2) Cost-Efficiency</a:t>
            </a:r>
            <a:r>
              <a:rPr lang="en-US" b="0" i="0" dirty="0">
                <a:solidFill>
                  <a:srgbClr val="374151"/>
                </a:solidFill>
                <a:effectLst/>
                <a:latin typeface="Söhne"/>
              </a:rPr>
              <a:t>: With IaaS, you only pay for the resources you use. This "pay-as-you-go" model eliminates the need for large upfront investments in hardware and allows you to control costs by provisioning resources as needed.</a:t>
            </a:r>
            <a:endParaRPr lang="mr-IN" dirty="0"/>
          </a:p>
        </p:txBody>
      </p:sp>
      <p:sp>
        <p:nvSpPr>
          <p:cNvPr id="13" name="TextBox 12">
            <a:extLst>
              <a:ext uri="{FF2B5EF4-FFF2-40B4-BE49-F238E27FC236}">
                <a16:creationId xmlns:a16="http://schemas.microsoft.com/office/drawing/2014/main" id="{B9B255A7-8636-AD9C-7277-59378F8FD88E}"/>
              </a:ext>
            </a:extLst>
          </p:cNvPr>
          <p:cNvSpPr txBox="1"/>
          <p:nvPr/>
        </p:nvSpPr>
        <p:spPr>
          <a:xfrm>
            <a:off x="-76200" y="2968188"/>
            <a:ext cx="10134600" cy="1015663"/>
          </a:xfrm>
          <a:prstGeom prst="rect">
            <a:avLst/>
          </a:prstGeom>
          <a:noFill/>
        </p:spPr>
        <p:txBody>
          <a:bodyPr wrap="square">
            <a:spAutoFit/>
          </a:bodyPr>
          <a:lstStyle/>
          <a:p>
            <a:r>
              <a:rPr lang="en-US" b="1" i="0" dirty="0">
                <a:effectLst/>
                <a:latin typeface="Söhne"/>
              </a:rPr>
              <a:t>3) Reduced Maintenance</a:t>
            </a:r>
            <a:r>
              <a:rPr lang="en-US" b="0" i="0" dirty="0">
                <a:solidFill>
                  <a:srgbClr val="374151"/>
                </a:solidFill>
                <a:effectLst/>
                <a:latin typeface="Söhne"/>
              </a:rPr>
              <a:t>: Azure IaaS takes care of hardware maintenance, including updates, patches, and replacements. This frees your IT staff from routine tasks and enables them to focus on more strategic initiatives.</a:t>
            </a:r>
            <a:endParaRPr lang="mr-IN" dirty="0"/>
          </a:p>
        </p:txBody>
      </p:sp>
      <p:sp>
        <p:nvSpPr>
          <p:cNvPr id="15" name="TextBox 14">
            <a:extLst>
              <a:ext uri="{FF2B5EF4-FFF2-40B4-BE49-F238E27FC236}">
                <a16:creationId xmlns:a16="http://schemas.microsoft.com/office/drawing/2014/main" id="{4D98489B-A230-04A4-8CC0-E38EA10D24BD}"/>
              </a:ext>
            </a:extLst>
          </p:cNvPr>
          <p:cNvSpPr txBox="1"/>
          <p:nvPr/>
        </p:nvSpPr>
        <p:spPr>
          <a:xfrm>
            <a:off x="-76200" y="4087573"/>
            <a:ext cx="10210800" cy="1015663"/>
          </a:xfrm>
          <a:prstGeom prst="rect">
            <a:avLst/>
          </a:prstGeom>
          <a:noFill/>
        </p:spPr>
        <p:txBody>
          <a:bodyPr wrap="square">
            <a:spAutoFit/>
          </a:bodyPr>
          <a:lstStyle/>
          <a:p>
            <a:r>
              <a:rPr lang="en-US" b="1" i="0" dirty="0">
                <a:effectLst/>
                <a:latin typeface="Söhne"/>
              </a:rPr>
              <a:t>4) Global Availability</a:t>
            </a:r>
            <a:r>
              <a:rPr lang="en-US" b="0" i="0" dirty="0">
                <a:solidFill>
                  <a:srgbClr val="374151"/>
                </a:solidFill>
                <a:effectLst/>
                <a:latin typeface="Söhne"/>
              </a:rPr>
              <a:t>: Azure's extensive network of data centers around the world enables you to deploy your infrastructure in regions that are closest to your target audience. This reduces latency and improves the user experience.</a:t>
            </a:r>
            <a:endParaRPr lang="mr-IN" dirty="0"/>
          </a:p>
        </p:txBody>
      </p:sp>
    </p:spTree>
    <p:extLst>
      <p:ext uri="{BB962C8B-B14F-4D97-AF65-F5344CB8AC3E}">
        <p14:creationId xmlns:p14="http://schemas.microsoft.com/office/powerpoint/2010/main" val="4121527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17923</TotalTime>
  <Words>8515</Words>
  <Application>Microsoft Office PowerPoint</Application>
  <PresentationFormat>Custom</PresentationFormat>
  <Paragraphs>431</Paragraphs>
  <Slides>61</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61</vt:i4>
      </vt:variant>
    </vt:vector>
  </HeadingPairs>
  <TitlesOfParts>
    <vt:vector size="70" baseType="lpstr">
      <vt:lpstr>Arial</vt:lpstr>
      <vt:lpstr>Calibri</vt:lpstr>
      <vt:lpstr>Google Sans</vt:lpstr>
      <vt:lpstr>Segoe UI</vt:lpstr>
      <vt:lpstr>Segoe UI Light</vt:lpstr>
      <vt:lpstr>Söhne</vt:lpstr>
      <vt:lpstr>Tahoma</vt:lpstr>
      <vt:lpstr>Office Theme</vt:lpstr>
      <vt:lpstr>Custom Design</vt:lpstr>
      <vt:lpstr>PowerPoint Presentation</vt:lpstr>
      <vt:lpstr>What is Microsoft Azure Infrastructure Solution?   Introduction to Microsoft Azure  1) What is Microsoft Azure?  Azure is Microsoft's public cloud platform. Azure offers a large collection of services, which includes platform as a service (PaaS), infrastructure as a service (IaaS), and managed database service capabilities.  2) Cloud computing overview?  Simply put, cloud computing is the delivery of computing services—including servers, storage, databases, networking, software, analytics, and intelligence—over the Internet (“the cloud”) to offer faster innovation, flexible resources, and economies of scale.  3) Benefits of using Azure for infrastructure solutions  Data Security. Cloud Security Centre. Integrated Delivery Pipeline. Scalability. Analytics Solution. Disaster Recovery.  </vt:lpstr>
      <vt:lpstr>Azure Services Overview</vt:lpstr>
      <vt:lpstr>Azure Infrastructure as a Service (IaaS)</vt:lpstr>
      <vt:lpstr>Azure Use Cases for IaaS in Azure</vt:lpstr>
      <vt:lpstr>Azure Use Cases for IaaS in Azure</vt:lpstr>
      <vt:lpstr>Azure Use Cases for IaaS in Azure</vt:lpstr>
      <vt:lpstr>Azure Use Cases for IaaS in Azure</vt:lpstr>
      <vt:lpstr>Key benefits of Azure IaaS</vt:lpstr>
      <vt:lpstr>Key benefits of Azure IaaS</vt:lpstr>
      <vt:lpstr>Key benefits of Azure IaaS</vt:lpstr>
      <vt:lpstr>Platform as a Service (PaaS)</vt:lpstr>
      <vt:lpstr>Platform as a Service (PaaS)</vt:lpstr>
      <vt:lpstr>Platform as a Service (PaaS)</vt:lpstr>
      <vt:lpstr>Use cases for PaaS in Azure</vt:lpstr>
      <vt:lpstr>Use cases for PaaS in Azure</vt:lpstr>
      <vt:lpstr>Use cases for PaaS in Azure</vt:lpstr>
      <vt:lpstr>Benefits of Azure PaaS</vt:lpstr>
      <vt:lpstr>Benefits of Azure PaaS</vt:lpstr>
      <vt:lpstr>Benefits of Azure PaaS</vt:lpstr>
      <vt:lpstr>Benefits of Azure PaaS</vt:lpstr>
      <vt:lpstr>Introduction Containers and Kubernetes on Azure</vt:lpstr>
      <vt:lpstr>Benefits of using Azure Kubernetes Service (AKS)</vt:lpstr>
      <vt:lpstr>Benefits of using Azure Kubernetes Service (AKS)</vt:lpstr>
      <vt:lpstr>Benefits of using Azure Kubernetes Service (AKS)</vt:lpstr>
      <vt:lpstr>Benefits of using Azure Kubernetes Service (AKS)</vt:lpstr>
      <vt:lpstr>Use cases for containers on Azure </vt:lpstr>
      <vt:lpstr>Use cases for containers on Azure </vt:lpstr>
      <vt:lpstr>Use cases for containers on Azure </vt:lpstr>
      <vt:lpstr>Use cases for containers on Azure </vt:lpstr>
      <vt:lpstr>Azure Identity and Access Management</vt:lpstr>
      <vt:lpstr>Azure Identity and Access Management</vt:lpstr>
      <vt:lpstr>Azure Identity and Access Management</vt:lpstr>
      <vt:lpstr>Azure Identity and Access Management</vt:lpstr>
      <vt:lpstr>Azure Networking</vt:lpstr>
      <vt:lpstr>Azure Networking</vt:lpstr>
      <vt:lpstr>Azure Networking</vt:lpstr>
      <vt:lpstr>Azure Networking</vt:lpstr>
      <vt:lpstr>Azure Storage Solutions</vt:lpstr>
      <vt:lpstr>Azure Storage Solutions</vt:lpstr>
      <vt:lpstr>Use cases for Azure storage solutions </vt:lpstr>
      <vt:lpstr>Use cases for Azure storage solutions</vt:lpstr>
      <vt:lpstr>Use cases for Azure storage solutions</vt:lpstr>
      <vt:lpstr>Use cases for Azure storage solutions</vt:lpstr>
      <vt:lpstr>Azure Monitoring and Management </vt:lpstr>
      <vt:lpstr>Azure Monitoring and Management </vt:lpstr>
      <vt:lpstr>Azure Monitoring and Management </vt:lpstr>
      <vt:lpstr>Azure Monitoring and Management </vt:lpstr>
      <vt:lpstr>Azure Cost Management</vt:lpstr>
      <vt:lpstr>Azure Cost Management</vt:lpstr>
      <vt:lpstr>Azure Cost Management</vt:lpstr>
      <vt:lpstr>Azure Best Practices</vt:lpstr>
      <vt:lpstr>Azure Best Practices</vt:lpstr>
      <vt:lpstr>Azure Best Practices</vt:lpstr>
      <vt:lpstr>Azure Best Practices</vt:lpstr>
      <vt:lpstr>Azure Conclusion  • Recap of key points  • Azure's role in modern infrastructure solutions  • Encourage further exploration and learning</vt:lpstr>
      <vt:lpstr>Azure Conclusion  • Recap of key points  • Azure's role in modern infrastructure solutions  • Encourage further exploration and learning</vt:lpstr>
      <vt:lpstr>Azure Conclusion  • Recap of key points  • Azure's role in modern infrastructure solutions  • Encourage further exploration and learning</vt:lpstr>
      <vt:lpstr>Azure Conclusion  • Recap of key points  • Azure's role in modern infrastructure solutions  • Encourage further exploration and learning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Vaibhav Waghamode</cp:lastModifiedBy>
  <cp:revision>842</cp:revision>
  <dcterms:created xsi:type="dcterms:W3CDTF">2018-01-05T05:23:08Z</dcterms:created>
  <dcterms:modified xsi:type="dcterms:W3CDTF">2023-08-25T12:57:59Z</dcterms:modified>
</cp:coreProperties>
</file>