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Database DevOps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/>
              <a:t>Extending the Power of DevOps for Database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Database DevOps Helps Solve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9017"/>
            <a:ext cx="8596668" cy="4682345"/>
          </a:xfrm>
        </p:spPr>
        <p:txBody>
          <a:bodyPr/>
          <a:lstStyle/>
          <a:p>
            <a:r>
              <a:rPr lang="en-US" dirty="0" smtClean="0"/>
              <a:t>Unplanned </a:t>
            </a:r>
            <a:r>
              <a:rPr lang="en-US" dirty="0"/>
              <a:t>Infrastructure </a:t>
            </a:r>
            <a:r>
              <a:rPr lang="en-US" dirty="0" smtClean="0"/>
              <a:t>Requests</a:t>
            </a:r>
          </a:p>
          <a:p>
            <a:r>
              <a:rPr lang="en-US" dirty="0" smtClean="0"/>
              <a:t>Testing Database Changes</a:t>
            </a:r>
          </a:p>
          <a:p>
            <a:r>
              <a:rPr lang="en-US" dirty="0"/>
              <a:t>Protect your production environment</a:t>
            </a:r>
          </a:p>
          <a:p>
            <a:r>
              <a:rPr lang="en-US" dirty="0" smtClean="0"/>
              <a:t>Managing Database and application code (Centralizing </a:t>
            </a:r>
            <a:r>
              <a:rPr lang="en-US" dirty="0"/>
              <a:t>Source </a:t>
            </a:r>
            <a:r>
              <a:rPr lang="en-US" dirty="0" smtClean="0"/>
              <a:t>Control)</a:t>
            </a:r>
          </a:p>
          <a:p>
            <a:r>
              <a:rPr lang="en-US" dirty="0" smtClean="0"/>
              <a:t>Automate Database operations (Synchronizing </a:t>
            </a:r>
            <a:r>
              <a:rPr lang="en-US" dirty="0"/>
              <a:t>with CI/CD </a:t>
            </a:r>
            <a:r>
              <a:rPr lang="en-US" dirty="0" smtClean="0"/>
              <a:t>Pipelines)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5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Database DevOps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07"/>
            <a:ext cx="8596668" cy="2038523"/>
          </a:xfrm>
        </p:spPr>
        <p:txBody>
          <a:bodyPr/>
          <a:lstStyle/>
          <a:p>
            <a:r>
              <a:rPr lang="en-US" dirty="0"/>
              <a:t>Use the same process for all code </a:t>
            </a:r>
            <a:r>
              <a:rPr lang="en-US" dirty="0" smtClean="0"/>
              <a:t>delivery</a:t>
            </a:r>
          </a:p>
          <a:p>
            <a:r>
              <a:rPr lang="en-US" dirty="0"/>
              <a:t>Make small, incremental database </a:t>
            </a:r>
            <a:r>
              <a:rPr lang="en-US" dirty="0" smtClean="0"/>
              <a:t>changes</a:t>
            </a:r>
          </a:p>
          <a:p>
            <a:r>
              <a:rPr lang="en-US" dirty="0"/>
              <a:t>Make it easy to merge database changes from multiple </a:t>
            </a:r>
            <a:r>
              <a:rPr lang="en-US" dirty="0" smtClean="0"/>
              <a:t>sources</a:t>
            </a:r>
          </a:p>
          <a:p>
            <a:r>
              <a:rPr lang="en-US" dirty="0"/>
              <a:t>Use database change versioning so you have granular control of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 smtClean="0"/>
              <a:t>Test </a:t>
            </a:r>
            <a:r>
              <a:rPr lang="en-US" dirty="0"/>
              <a:t>early and </a:t>
            </a:r>
            <a:r>
              <a:rPr lang="en-US" dirty="0" smtClean="0"/>
              <a:t>often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04339"/>
              </p:ext>
            </p:extLst>
          </p:nvPr>
        </p:nvGraphicFramePr>
        <p:xfrm>
          <a:off x="614258" y="3518966"/>
          <a:ext cx="10744436" cy="198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218">
                  <a:extLst>
                    <a:ext uri="{9D8B030D-6E8A-4147-A177-3AD203B41FA5}">
                      <a16:colId xmlns:a16="http://schemas.microsoft.com/office/drawing/2014/main" val="2964261561"/>
                    </a:ext>
                  </a:extLst>
                </a:gridCol>
                <a:gridCol w="5372218">
                  <a:extLst>
                    <a:ext uri="{9D8B030D-6E8A-4147-A177-3AD203B41FA5}">
                      <a16:colId xmlns:a16="http://schemas.microsoft.com/office/drawing/2014/main" val="4082203939"/>
                    </a:ext>
                  </a:extLst>
                </a:gridCol>
              </a:tblGrid>
              <a:tr h="371704">
                <a:tc>
                  <a:txBody>
                    <a:bodyPr/>
                    <a:lstStyle/>
                    <a:p>
                      <a:r>
                        <a:rPr lang="en-US" dirty="0" smtClean="0"/>
                        <a:t>Most Software Processes Practice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DevOps Best Practice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96251"/>
                  </a:ext>
                </a:extLst>
              </a:tr>
              <a:tr h="2604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 app code into source control (like </a:t>
                      </a:r>
                      <a:r>
                        <a:rPr lang="en-US" sz="1000" dirty="0" err="1" smtClean="0"/>
                        <a:t>Git</a:t>
                      </a:r>
                      <a:r>
                        <a:rPr lang="en-US" sz="1000" dirty="0" smtClean="0"/>
                        <a:t>/GitHub)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 app code and database code into source control (like </a:t>
                      </a:r>
                      <a:r>
                        <a:rPr lang="en-US" sz="1000" dirty="0" err="1" smtClean="0"/>
                        <a:t>Git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Github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00914"/>
                  </a:ext>
                </a:extLst>
              </a:tr>
              <a:tr h="2950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Build artifact with a CI tool (like </a:t>
                      </a:r>
                      <a:r>
                        <a:rPr lang="en-US" sz="1000" dirty="0" err="1" smtClean="0"/>
                        <a:t>Github</a:t>
                      </a:r>
                      <a:r>
                        <a:rPr lang="en-US" sz="1000" baseline="0" dirty="0" smtClean="0"/>
                        <a:t> Actions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Perform database change and</a:t>
                      </a:r>
                      <a:r>
                        <a:rPr lang="en-US" sz="1000" baseline="0" dirty="0" smtClean="0"/>
                        <a:t> Upgrade with validation</a:t>
                      </a:r>
                      <a:r>
                        <a:rPr lang="en-US" sz="1000" dirty="0" smtClean="0"/>
                        <a:t>(automated with SSDT, Flyway</a:t>
                      </a:r>
                      <a:r>
                        <a:rPr lang="en-US" sz="1000" baseline="0" dirty="0" smtClean="0"/>
                        <a:t> etc.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46706"/>
                  </a:ext>
                </a:extLst>
              </a:tr>
              <a:tr h="2181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Store in a repository (like </a:t>
                      </a:r>
                      <a:r>
                        <a:rPr lang="en-US" sz="1000" dirty="0" err="1" smtClean="0"/>
                        <a:t>Artifactory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Build artifact with a CI tool (like </a:t>
                      </a:r>
                      <a:r>
                        <a:rPr lang="en-US" sz="1000" dirty="0" err="1" smtClean="0"/>
                        <a:t>Github</a:t>
                      </a:r>
                      <a:r>
                        <a:rPr lang="en-US" sz="1000" baseline="0" dirty="0" smtClean="0"/>
                        <a:t> Actions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18289"/>
                  </a:ext>
                </a:extLst>
              </a:tr>
              <a:tr h="3000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Deploy with a CD tool (like </a:t>
                      </a:r>
                      <a:r>
                        <a:rPr lang="en-US" sz="1000" dirty="0" err="1" smtClean="0"/>
                        <a:t>Github</a:t>
                      </a:r>
                      <a:r>
                        <a:rPr lang="en-US" sz="1000" baseline="0" dirty="0" smtClean="0"/>
                        <a:t> Actions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Store in a repository (like </a:t>
                      </a:r>
                      <a:r>
                        <a:rPr lang="en-US" sz="1000" dirty="0" err="1" smtClean="0"/>
                        <a:t>Artifactory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6456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Simulate changes to ensure an ideal state database (automated with SSDT,</a:t>
                      </a:r>
                      <a:r>
                        <a:rPr lang="en-US" sz="1000" baseline="0" dirty="0" smtClean="0"/>
                        <a:t> Flyway etc.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22760"/>
                  </a:ext>
                </a:extLst>
              </a:tr>
              <a:tr h="26928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Deploy with a CD tool (like </a:t>
                      </a:r>
                      <a:r>
                        <a:rPr lang="en-US" sz="1000" dirty="0" err="1" smtClean="0"/>
                        <a:t>Github</a:t>
                      </a:r>
                      <a:r>
                        <a:rPr lang="en-US" sz="1000" baseline="0" dirty="0" smtClean="0"/>
                        <a:t> Actions</a:t>
                      </a:r>
                      <a:r>
                        <a:rPr lang="en-US" sz="10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62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05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747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to implement Database DevOps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7073"/>
            <a:ext cx="8596668" cy="47242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1400" dirty="0" err="1"/>
              <a:t>Liquibase</a:t>
            </a:r>
            <a:r>
              <a:rPr lang="en-US" sz="1400" dirty="0"/>
              <a:t>, a framework to manage database migrations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Flyway</a:t>
            </a:r>
            <a:r>
              <a:rPr lang="en-US" sz="1400" dirty="0"/>
              <a:t>, a framework to manage database migrations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DBDeploy</a:t>
            </a:r>
            <a:r>
              <a:rPr lang="en-US" sz="1400" dirty="0"/>
              <a:t>, a framework to manage database migrations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DBmaestro</a:t>
            </a:r>
            <a:r>
              <a:rPr lang="en-US" sz="1400" dirty="0"/>
              <a:t>, a commercial tool to enable evolutionary database development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RedGate</a:t>
            </a:r>
            <a:r>
              <a:rPr lang="en-US" sz="1400" dirty="0"/>
              <a:t>, a commercial tool to enable evolutionary database </a:t>
            </a:r>
            <a:r>
              <a:rPr lang="en-US" sz="1400" dirty="0" smtClean="0"/>
              <a:t>development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/>
              <a:t>SQl</a:t>
            </a:r>
            <a:r>
              <a:rPr lang="en-US" sz="1400" dirty="0" smtClean="0"/>
              <a:t> Server Data Tool(SSDT), a database </a:t>
            </a:r>
            <a:r>
              <a:rPr lang="en-US" sz="1400" dirty="0"/>
              <a:t>development </a:t>
            </a:r>
            <a:r>
              <a:rPr lang="en-US" sz="1400" dirty="0" smtClean="0"/>
              <a:t>tool </a:t>
            </a:r>
            <a:r>
              <a:rPr lang="en-US" sz="1400" dirty="0"/>
              <a:t>fully integrated into Microsoft Visual </a:t>
            </a:r>
            <a:r>
              <a:rPr lang="en-US" sz="1400" dirty="0" smtClean="0"/>
              <a:t>Studio</a:t>
            </a:r>
          </a:p>
          <a:p>
            <a:pPr>
              <a:lnSpc>
                <a:spcPct val="120000"/>
              </a:lnSpc>
            </a:pPr>
            <a:r>
              <a:rPr lang="en-US" sz="1400" dirty="0" err="1" smtClean="0"/>
              <a:t>Datical</a:t>
            </a:r>
            <a:r>
              <a:rPr lang="en-US" sz="1400" dirty="0"/>
              <a:t>, a commercial tool to enable application release process by automating database release management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Jailer, a tool to extract subsets of data from a database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DiffKit</a:t>
            </a:r>
            <a:r>
              <a:rPr lang="en-US" sz="1400" dirty="0"/>
              <a:t>, a framework to compare two sets of data and report any differences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DbUnit</a:t>
            </a:r>
            <a:r>
              <a:rPr lang="en-US" sz="1400" dirty="0"/>
              <a:t>, a JUnit extension, used in testing databases</a:t>
            </a:r>
          </a:p>
          <a:p>
            <a:pPr>
              <a:lnSpc>
                <a:spcPct val="120000"/>
              </a:lnSpc>
            </a:pPr>
            <a:r>
              <a:rPr lang="en-US" sz="1400" dirty="0" err="1"/>
              <a:t>DbFit</a:t>
            </a:r>
            <a:r>
              <a:rPr lang="en-US" sz="1400" dirty="0"/>
              <a:t>, a tool to write readable, easy-to-maintain unit and integration tests for your database code.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SQL Server Migration Assistant (SSMA</a:t>
            </a:r>
            <a:r>
              <a:rPr lang="en-US" sz="1400" dirty="0" smtClean="0"/>
              <a:t>), </a:t>
            </a:r>
            <a:r>
              <a:rPr lang="en-US" sz="1400" dirty="0"/>
              <a:t>a tool designed to automate database migration to SQL Server and Azure SQL from alternative database</a:t>
            </a:r>
            <a:r>
              <a:rPr lang="en-US" dirty="0"/>
              <a:t> 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sz="1400" dirty="0" err="1"/>
              <a:t>Delphix</a:t>
            </a:r>
            <a:r>
              <a:rPr lang="en-US" sz="1400" dirty="0"/>
              <a:t> </a:t>
            </a:r>
            <a:r>
              <a:rPr lang="en-US" sz="1400" dirty="0" smtClean="0"/>
              <a:t>, a</a:t>
            </a:r>
            <a:r>
              <a:rPr lang="en-US" sz="1500" dirty="0" smtClean="0"/>
              <a:t> tool which</a:t>
            </a:r>
            <a:r>
              <a:rPr lang="en-US" sz="1500" dirty="0"/>
              <a:t> </a:t>
            </a:r>
            <a:r>
              <a:rPr lang="en-US" sz="1500" dirty="0" smtClean="0"/>
              <a:t>automates </a:t>
            </a:r>
            <a:r>
              <a:rPr lang="en-US" sz="1500" dirty="0"/>
              <a:t>data security, while rapidly deploying data to accelerate development</a:t>
            </a:r>
          </a:p>
        </p:txBody>
      </p:sp>
    </p:spTree>
    <p:extLst>
      <p:ext uri="{BB962C8B-B14F-4D97-AF65-F5344CB8AC3E}">
        <p14:creationId xmlns:p14="http://schemas.microsoft.com/office/powerpoint/2010/main" val="34518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725" y="3101131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6770"/>
            <a:ext cx="8735114" cy="6906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What is Database DevOps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464"/>
            <a:ext cx="8596668" cy="4413898"/>
          </a:xfrm>
        </p:spPr>
        <p:txBody>
          <a:bodyPr/>
          <a:lstStyle/>
          <a:p>
            <a:r>
              <a:rPr lang="en-US" dirty="0" smtClean="0"/>
              <a:t>What is Database </a:t>
            </a:r>
            <a:r>
              <a:rPr lang="en-US" dirty="0"/>
              <a:t>DevOps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Why teams </a:t>
            </a:r>
            <a:r>
              <a:rPr lang="en-US" dirty="0"/>
              <a:t>leave out an important aspect of the </a:t>
            </a:r>
            <a:r>
              <a:rPr lang="en-US" dirty="0" smtClean="0"/>
              <a:t>process </a:t>
            </a:r>
          </a:p>
          <a:p>
            <a:r>
              <a:rPr lang="en-US" dirty="0" smtClean="0"/>
              <a:t>Database </a:t>
            </a:r>
            <a:r>
              <a:rPr lang="en-US" dirty="0"/>
              <a:t>As a </a:t>
            </a:r>
            <a:r>
              <a:rPr lang="en-US" dirty="0" smtClean="0"/>
              <a:t>Code </a:t>
            </a:r>
          </a:p>
          <a:p>
            <a:r>
              <a:rPr lang="en-US" dirty="0"/>
              <a:t>The Database </a:t>
            </a:r>
            <a:r>
              <a:rPr lang="en-US" dirty="0" smtClean="0"/>
              <a:t>Bottleneck</a:t>
            </a:r>
          </a:p>
          <a:p>
            <a:r>
              <a:rPr lang="en-US" dirty="0" smtClean="0"/>
              <a:t>Database DevOps Challenges</a:t>
            </a:r>
          </a:p>
          <a:p>
            <a:r>
              <a:rPr lang="en-US" dirty="0"/>
              <a:t>How to Overcome Database DevOps </a:t>
            </a:r>
            <a:r>
              <a:rPr lang="en-US" dirty="0" smtClean="0"/>
              <a:t>Challenges</a:t>
            </a:r>
          </a:p>
          <a:p>
            <a:r>
              <a:rPr lang="en-US" dirty="0" smtClean="0"/>
              <a:t>Problems </a:t>
            </a:r>
            <a:r>
              <a:rPr lang="en-US" dirty="0"/>
              <a:t>Database DevOps Helps </a:t>
            </a:r>
            <a:r>
              <a:rPr lang="en-US" dirty="0" smtClean="0"/>
              <a:t>Solve</a:t>
            </a:r>
          </a:p>
          <a:p>
            <a:r>
              <a:rPr lang="en-US" dirty="0"/>
              <a:t>Best Practices for Database </a:t>
            </a:r>
            <a:r>
              <a:rPr lang="en-US" dirty="0" smtClean="0"/>
              <a:t>DevOps</a:t>
            </a:r>
          </a:p>
          <a:p>
            <a:r>
              <a:rPr lang="en-US" dirty="0" smtClean="0"/>
              <a:t>Tools to implement Database DevOps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Database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073"/>
            <a:ext cx="8596668" cy="4573290"/>
          </a:xfrm>
        </p:spPr>
        <p:txBody>
          <a:bodyPr/>
          <a:lstStyle/>
          <a:p>
            <a:r>
              <a:rPr lang="en-US" dirty="0"/>
              <a:t>DevOps is the union of people, process, and products to enable continuous delivery of value </a:t>
            </a:r>
            <a:r>
              <a:rPr lang="en-US" dirty="0" smtClean="0"/>
              <a:t>to </a:t>
            </a:r>
            <a:r>
              <a:rPr lang="en-US" dirty="0"/>
              <a:t>end </a:t>
            </a:r>
            <a:r>
              <a:rPr lang="en-US" dirty="0" smtClean="0"/>
              <a:t>users</a:t>
            </a:r>
          </a:p>
          <a:p>
            <a:r>
              <a:rPr lang="en-US" dirty="0"/>
              <a:t>I</a:t>
            </a:r>
            <a:r>
              <a:rPr lang="en-US" dirty="0" smtClean="0"/>
              <a:t>ntegrating Database </a:t>
            </a:r>
            <a:r>
              <a:rPr lang="en-US" dirty="0"/>
              <a:t>changes as part of a DevOps process </a:t>
            </a:r>
            <a:endParaRPr lang="en-US" dirty="0" smtClean="0"/>
          </a:p>
          <a:p>
            <a:r>
              <a:rPr lang="en-US" dirty="0" smtClean="0"/>
              <a:t>Automating </a:t>
            </a:r>
            <a:r>
              <a:rPr lang="en-US" dirty="0"/>
              <a:t>CI/CD for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Version Control the Database</a:t>
            </a:r>
          </a:p>
          <a:p>
            <a:r>
              <a:rPr lang="en-US" dirty="0"/>
              <a:t>Treating database code like </a:t>
            </a:r>
            <a:r>
              <a:rPr lang="en-US" dirty="0" smtClean="0"/>
              <a:t>application code</a:t>
            </a:r>
          </a:p>
          <a:p>
            <a:r>
              <a:rPr lang="en-US" dirty="0" smtClean="0"/>
              <a:t>Collaboration between Developers and Database Administrators(DBAs)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teams leave out an important aspect of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are difficult to automate in DevOps environment</a:t>
            </a:r>
          </a:p>
          <a:p>
            <a:r>
              <a:rPr lang="en-US" dirty="0" smtClean="0"/>
              <a:t>Its Database Administrators Work</a:t>
            </a:r>
          </a:p>
          <a:p>
            <a:r>
              <a:rPr lang="en-US" dirty="0" smtClean="0"/>
              <a:t>Lack of knowledge about database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1849"/>
            <a:ext cx="8596668" cy="1320800"/>
          </a:xfrm>
        </p:spPr>
        <p:txBody>
          <a:bodyPr/>
          <a:lstStyle/>
          <a:p>
            <a:r>
              <a:rPr lang="en-US" dirty="0"/>
              <a:t>Database As a 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32249"/>
            <a:ext cx="8596668" cy="466556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anaging Database </a:t>
            </a:r>
            <a:r>
              <a:rPr lang="en-US" dirty="0"/>
              <a:t>in a </a:t>
            </a:r>
            <a:r>
              <a:rPr lang="en-US" dirty="0" smtClean="0"/>
              <a:t>Source Code Repository</a:t>
            </a:r>
          </a:p>
          <a:p>
            <a:r>
              <a:rPr lang="en-US" dirty="0" smtClean="0"/>
              <a:t>Database Version Control: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State Based or Migration Based</a:t>
            </a:r>
          </a:p>
          <a:p>
            <a:pPr lvl="1"/>
            <a:r>
              <a:rPr lang="en-US" dirty="0" smtClean="0"/>
              <a:t>State Based</a:t>
            </a:r>
          </a:p>
          <a:p>
            <a:pPr lvl="2"/>
            <a:r>
              <a:rPr lang="en-US" dirty="0" smtClean="0"/>
              <a:t>Example: SSDT</a:t>
            </a:r>
          </a:p>
          <a:p>
            <a:pPr lvl="1"/>
            <a:r>
              <a:rPr lang="en-US" dirty="0" smtClean="0"/>
              <a:t>Migration Based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/>
              <a:t>RedGate</a:t>
            </a:r>
            <a:r>
              <a:rPr lang="en-US" dirty="0"/>
              <a:t> </a:t>
            </a:r>
            <a:r>
              <a:rPr lang="en-US" dirty="0" err="1" smtClean="0"/>
              <a:t>ReadyRoll</a:t>
            </a:r>
            <a:r>
              <a:rPr lang="en-US" dirty="0" smtClean="0"/>
              <a:t>, Flyway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897" y="1336650"/>
            <a:ext cx="6451134" cy="2573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03096" y="1045138"/>
            <a:ext cx="297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 Based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32" y="4140746"/>
            <a:ext cx="6535062" cy="23010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81432" y="6442745"/>
            <a:ext cx="184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Migration Based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825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7221"/>
            <a:ext cx="8596668" cy="1320800"/>
          </a:xfrm>
        </p:spPr>
        <p:txBody>
          <a:bodyPr/>
          <a:lstStyle/>
          <a:p>
            <a:r>
              <a:rPr lang="en-US" dirty="0"/>
              <a:t>The Database </a:t>
            </a:r>
            <a:r>
              <a:rPr lang="en-US" dirty="0" smtClean="0"/>
              <a:t>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97621"/>
            <a:ext cx="8508611" cy="4488111"/>
          </a:xfrm>
        </p:spPr>
        <p:txBody>
          <a:bodyPr/>
          <a:lstStyle/>
          <a:p>
            <a:r>
              <a:rPr lang="en-US" dirty="0" smtClean="0"/>
              <a:t>The Bottleneck: Database </a:t>
            </a:r>
            <a:r>
              <a:rPr lang="en-US" dirty="0"/>
              <a:t>C</a:t>
            </a:r>
            <a:r>
              <a:rPr lang="en-US" dirty="0" smtClean="0"/>
              <a:t>ode Changes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42" y="1366867"/>
            <a:ext cx="6639852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42" y="4110450"/>
            <a:ext cx="6277851" cy="23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2096"/>
            <a:ext cx="8596668" cy="741027"/>
          </a:xfrm>
        </p:spPr>
        <p:txBody>
          <a:bodyPr/>
          <a:lstStyle/>
          <a:p>
            <a:r>
              <a:rPr lang="en-US" dirty="0" smtClean="0"/>
              <a:t>The Database Bottleneck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52" y="1280216"/>
            <a:ext cx="6296904" cy="21148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031" y="3702154"/>
            <a:ext cx="697327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DevOps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6463"/>
            <a:ext cx="8596668" cy="4564900"/>
          </a:xfrm>
        </p:spPr>
        <p:txBody>
          <a:bodyPr/>
          <a:lstStyle/>
          <a:p>
            <a:r>
              <a:rPr lang="en-US" dirty="0" smtClean="0"/>
              <a:t>Statistics: According to </a:t>
            </a:r>
            <a:r>
              <a:rPr lang="en-US" dirty="0" err="1" smtClean="0"/>
              <a:t>Liquibase</a:t>
            </a:r>
            <a:r>
              <a:rPr lang="en-US" dirty="0" smtClean="0"/>
              <a:t> Survey</a:t>
            </a:r>
          </a:p>
          <a:p>
            <a:pPr lvl="1"/>
            <a:r>
              <a:rPr lang="en-US" dirty="0"/>
              <a:t>92% report it’s difficult to accelerate the database deployment process</a:t>
            </a:r>
          </a:p>
          <a:p>
            <a:pPr lvl="1"/>
            <a:r>
              <a:rPr lang="en-US" dirty="0"/>
              <a:t>91% have to rework database changes multiple times before they are ready for production deployment</a:t>
            </a:r>
          </a:p>
          <a:p>
            <a:pPr lvl="1"/>
            <a:r>
              <a:rPr lang="en-US" dirty="0"/>
              <a:t>80% agree it takes longer to deploy database code changes than other </a:t>
            </a:r>
            <a:r>
              <a:rPr lang="en-US" dirty="0" smtClean="0"/>
              <a:t>changes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Provisioning data for application </a:t>
            </a:r>
            <a:r>
              <a:rPr lang="en-US" dirty="0" smtClean="0"/>
              <a:t>testing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persistence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So Many Tools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People Challenges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Overcome Database DevOps </a:t>
            </a: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Controlling Code</a:t>
            </a:r>
          </a:p>
          <a:p>
            <a:r>
              <a:rPr lang="en-US" dirty="0"/>
              <a:t>Synchronize with </a:t>
            </a:r>
            <a:r>
              <a:rPr lang="en-US" dirty="0" smtClean="0"/>
              <a:t>CI/CD</a:t>
            </a:r>
          </a:p>
          <a:p>
            <a:r>
              <a:rPr lang="en-US" dirty="0" smtClean="0"/>
              <a:t>Smart</a:t>
            </a:r>
            <a:r>
              <a:rPr lang="en-US" dirty="0"/>
              <a:t>, self-serve data provisioning : </a:t>
            </a:r>
            <a:r>
              <a:rPr lang="en-US" dirty="0" err="1"/>
              <a:t>Delphix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Shifting testing </a:t>
            </a:r>
            <a:r>
              <a:rPr lang="en-US" dirty="0" smtClean="0"/>
              <a:t>left : test on production-like </a:t>
            </a:r>
            <a:r>
              <a:rPr lang="en-US" dirty="0"/>
              <a:t>non-production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13864</TotalTime>
  <Words>658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Database DevOps </vt:lpstr>
      <vt:lpstr>What is Database DevOps</vt:lpstr>
      <vt:lpstr>What is Database DevOps</vt:lpstr>
      <vt:lpstr>Why teams leave out an important aspect of the process</vt:lpstr>
      <vt:lpstr>Database As a Code </vt:lpstr>
      <vt:lpstr>The Database Bottleneck</vt:lpstr>
      <vt:lpstr>The Database Bottleneck</vt:lpstr>
      <vt:lpstr>Database DevOps Challenges</vt:lpstr>
      <vt:lpstr>How to Overcome Database DevOps Challenges</vt:lpstr>
      <vt:lpstr>Problems Database DevOps Helps Solve </vt:lpstr>
      <vt:lpstr>Best Practices for Database DevOps </vt:lpstr>
      <vt:lpstr>Tools to implement Database DevOps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Saurabh Narendra Deshpande</dc:creator>
  <cp:lastModifiedBy>Saurabh Narendra Deshpande</cp:lastModifiedBy>
  <cp:revision>28</cp:revision>
  <dcterms:created xsi:type="dcterms:W3CDTF">2023-02-24T05:39:23Z</dcterms:created>
  <dcterms:modified xsi:type="dcterms:W3CDTF">2023-10-05T07:38:48Z</dcterms:modified>
</cp:coreProperties>
</file>