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0"/>
  </p:notesMasterIdLst>
  <p:sldIdLst>
    <p:sldId id="281" r:id="rId3"/>
    <p:sldId id="285" r:id="rId4"/>
    <p:sldId id="257" r:id="rId5"/>
    <p:sldId id="268" r:id="rId6"/>
    <p:sldId id="286" r:id="rId7"/>
    <p:sldId id="288" r:id="rId8"/>
    <p:sldId id="291" r:id="rId9"/>
    <p:sldId id="292" r:id="rId10"/>
    <p:sldId id="306" r:id="rId11"/>
    <p:sldId id="293" r:id="rId12"/>
    <p:sldId id="294" r:id="rId13"/>
    <p:sldId id="302" r:id="rId14"/>
    <p:sldId id="303" r:id="rId15"/>
    <p:sldId id="289" r:id="rId16"/>
    <p:sldId id="296" r:id="rId17"/>
    <p:sldId id="297" r:id="rId18"/>
    <p:sldId id="298" r:id="rId19"/>
    <p:sldId id="300" r:id="rId20"/>
    <p:sldId id="299" r:id="rId21"/>
    <p:sldId id="295" r:id="rId22"/>
    <p:sldId id="304" r:id="rId23"/>
    <p:sldId id="305" r:id="rId24"/>
    <p:sldId id="308" r:id="rId25"/>
    <p:sldId id="309" r:id="rId26"/>
    <p:sldId id="310" r:id="rId27"/>
    <p:sldId id="307" r:id="rId28"/>
    <p:sldId id="311" r:id="rId29"/>
    <p:sldId id="317" r:id="rId30"/>
    <p:sldId id="315" r:id="rId31"/>
    <p:sldId id="316" r:id="rId32"/>
    <p:sldId id="314" r:id="rId33"/>
    <p:sldId id="313" r:id="rId34"/>
    <p:sldId id="318" r:id="rId35"/>
    <p:sldId id="319" r:id="rId36"/>
    <p:sldId id="320" r:id="rId37"/>
    <p:sldId id="329" r:id="rId38"/>
    <p:sldId id="321" r:id="rId39"/>
    <p:sldId id="322" r:id="rId40"/>
    <p:sldId id="324" r:id="rId41"/>
    <p:sldId id="323" r:id="rId42"/>
    <p:sldId id="325" r:id="rId43"/>
    <p:sldId id="283" r:id="rId44"/>
    <p:sldId id="312" r:id="rId45"/>
    <p:sldId id="326" r:id="rId46"/>
    <p:sldId id="327" r:id="rId47"/>
    <p:sldId id="328" r:id="rId48"/>
    <p:sldId id="301" r:id="rId49"/>
  </p:sldIdLst>
  <p:sldSz cx="10058400" cy="5659438"/>
  <p:notesSz cx="9144000" cy="6858000"/>
  <p:defaultTex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6">
          <p15:clr>
            <a:srgbClr val="A4A3A4"/>
          </p15:clr>
        </p15:guide>
        <p15:guide id="2" pos="6019">
          <p15:clr>
            <a:srgbClr val="A4A3A4"/>
          </p15:clr>
        </p15:guide>
        <p15:guide id="3" pos="4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mruta Narkhede" initials="AN" lastIdx="2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B4B"/>
    <a:srgbClr val="00B8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3593" autoAdjust="0"/>
  </p:normalViewPr>
  <p:slideViewPr>
    <p:cSldViewPr>
      <p:cViewPr varScale="1">
        <p:scale>
          <a:sx n="93" d="100"/>
          <a:sy n="93" d="100"/>
        </p:scale>
        <p:origin x="102" y="210"/>
      </p:cViewPr>
      <p:guideLst>
        <p:guide orient="horz" pos="486"/>
        <p:guide pos="6019"/>
        <p:guide pos="43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3B47075-42FC-4992-BFD6-71B1872E4AB2}" type="datetimeFigureOut">
              <a:rPr lang="en-US" smtClean="0"/>
              <a:t>11/29/2023</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00C82F4-2A69-4126-B139-781D9110DB5F}" type="slidenum">
              <a:rPr lang="en-US" smtClean="0"/>
              <a:t>‹#›</a:t>
            </a:fld>
            <a:endParaRPr lang="en-US"/>
          </a:p>
        </p:txBody>
      </p:sp>
    </p:spTree>
    <p:extLst>
      <p:ext uri="{BB962C8B-B14F-4D97-AF65-F5344CB8AC3E}">
        <p14:creationId xmlns:p14="http://schemas.microsoft.com/office/powerpoint/2010/main" val="507767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17</a:t>
            </a:fld>
            <a:endParaRPr lang="en-US"/>
          </a:p>
        </p:txBody>
      </p:sp>
    </p:spTree>
    <p:extLst>
      <p:ext uri="{BB962C8B-B14F-4D97-AF65-F5344CB8AC3E}">
        <p14:creationId xmlns:p14="http://schemas.microsoft.com/office/powerpoint/2010/main" val="40237713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0058400" cy="5677761"/>
          </a:xfrm>
          <a:prstGeom prst="rect">
            <a:avLst/>
          </a:prstGeom>
        </p:spPr>
      </p:pic>
      <p:sp>
        <p:nvSpPr>
          <p:cNvPr id="17" name="Rectangle 16"/>
          <p:cNvSpPr/>
          <p:nvPr userDrawn="1"/>
        </p:nvSpPr>
        <p:spPr>
          <a:xfrm>
            <a:off x="0" y="-6314"/>
            <a:ext cx="10058400" cy="5677761"/>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pic>
        <p:nvPicPr>
          <p:cNvPr id="18" name="Picture 1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79080" y="316740"/>
            <a:ext cx="1667578" cy="418830"/>
          </a:xfrm>
          <a:prstGeom prst="rect">
            <a:avLst/>
          </a:prstGeom>
        </p:spPr>
      </p:pic>
      <p:sp>
        <p:nvSpPr>
          <p:cNvPr id="19" name="Rectangle 18"/>
          <p:cNvSpPr/>
          <p:nvPr userDrawn="1"/>
        </p:nvSpPr>
        <p:spPr>
          <a:xfrm>
            <a:off x="0" y="1489463"/>
            <a:ext cx="5532120" cy="1256489"/>
          </a:xfrm>
          <a:prstGeom prst="rect">
            <a:avLst/>
          </a:prstGeom>
          <a:solidFill>
            <a:srgbClr val="2B3B4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pic>
        <p:nvPicPr>
          <p:cNvPr id="20" name="Picture 3"/>
          <p:cNvPicPr>
            <a:picLocks noChangeAspect="1" noChangeArrowheads="1"/>
          </p:cNvPicPr>
          <p:nvPr userDrawn="1"/>
        </p:nvPicPr>
        <p:blipFill>
          <a:blip r:embed="rId4">
            <a:extLst>
              <a:ext uri="{28A0092B-C50C-407E-A947-70E740481C1C}">
                <a14:useLocalDpi xmlns:a14="http://schemas.microsoft.com/office/drawing/2010/main"/>
              </a:ext>
            </a:extLst>
          </a:blip>
          <a:srcRect/>
          <a:stretch>
            <a:fillRect/>
          </a:stretch>
        </p:blipFill>
        <p:spPr bwMode="auto">
          <a:xfrm>
            <a:off x="5291138" y="1656995"/>
            <a:ext cx="481965" cy="188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itle 1"/>
          <p:cNvSpPr>
            <a:spLocks noGrp="1"/>
          </p:cNvSpPr>
          <p:nvPr>
            <p:ph type="ctrTitle"/>
          </p:nvPr>
        </p:nvSpPr>
        <p:spPr>
          <a:xfrm>
            <a:off x="586740" y="1751232"/>
            <a:ext cx="4526280" cy="827189"/>
          </a:xfrm>
          <a:prstGeom prst="rect">
            <a:avLst/>
          </a:prstGeom>
        </p:spPr>
        <p:txBody>
          <a:bodyPr lIns="100557" tIns="50278" rIns="100557" bIns="50278" anchor="t">
            <a:normAutofit/>
          </a:bodyPr>
          <a:lstStyle/>
          <a:p>
            <a:pPr algn="r"/>
            <a:r>
              <a:rPr lang="en-US" sz="2200" dirty="0">
                <a:solidFill>
                  <a:schemeClr val="bg1"/>
                </a:solidFill>
                <a:latin typeface="Tahoma" panose="020B0604030504040204" pitchFamily="34" charset="0"/>
                <a:ea typeface="Tahoma" panose="020B0604030504040204" pitchFamily="34" charset="0"/>
                <a:cs typeface="Tahoma" panose="020B0604030504040204" pitchFamily="34" charset="0"/>
              </a:rPr>
              <a:t>Welcome to</a:t>
            </a:r>
            <a:br>
              <a:rPr lang="en-US" sz="22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200" dirty="0" err="1">
                <a:solidFill>
                  <a:schemeClr val="bg1"/>
                </a:solidFill>
                <a:latin typeface="Tahoma" panose="020B0604030504040204" pitchFamily="34" charset="0"/>
                <a:ea typeface="Tahoma" panose="020B0604030504040204" pitchFamily="34" charset="0"/>
                <a:cs typeface="Tahoma" panose="020B0604030504040204" pitchFamily="34" charset="0"/>
              </a:rPr>
              <a:t>Cybage</a:t>
            </a:r>
            <a:endParaRPr lang="en-US" sz="2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3" name="Footer Placeholder 3"/>
          <p:cNvSpPr txBox="1">
            <a:spLocks noGrp="1"/>
          </p:cNvSpPr>
          <p:nvPr userDrawn="1"/>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 Copyright © 2021 Cybage Software Pvt. Ltd. All Rights Reserved. Cybage Confidential.</a:t>
            </a:r>
          </a:p>
        </p:txBody>
      </p:sp>
      <p:sp>
        <p:nvSpPr>
          <p:cNvPr id="24" name="TextBox 23"/>
          <p:cNvSpPr txBox="1"/>
          <p:nvPr userDrawn="1"/>
        </p:nvSpPr>
        <p:spPr>
          <a:xfrm>
            <a:off x="8465821" y="5289984"/>
            <a:ext cx="1190782" cy="240037"/>
          </a:xfrm>
          <a:prstGeom prst="rect">
            <a:avLst/>
          </a:prstGeom>
          <a:noFill/>
        </p:spPr>
        <p:txBody>
          <a:bodyPr wrap="square" lIns="100557" tIns="50278" rIns="100557" bIns="50278" rtlCol="0">
            <a:spAutoFit/>
          </a:bodyPr>
          <a:lstStyle/>
          <a:p>
            <a:r>
              <a:rPr lang="en-US"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2" name="Rectangle 1"/>
          <p:cNvSpPr/>
          <p:nvPr userDrawn="1"/>
        </p:nvSpPr>
        <p:spPr>
          <a:xfrm>
            <a:off x="8724424" y="5113264"/>
            <a:ext cx="190976" cy="176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9217343" y="5113263"/>
            <a:ext cx="190976" cy="201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5"/>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717280" y="5091399"/>
            <a:ext cx="705485" cy="22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722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Vertical Text Placeholder 2"/>
          <p:cNvSpPr>
            <a:spLocks noGrp="1"/>
          </p:cNvSpPr>
          <p:nvPr>
            <p:ph type="body" orient="vert" idx="1"/>
          </p:nvPr>
        </p:nvSpPr>
        <p:spPr>
          <a:xfrm>
            <a:off x="502920" y="1320538"/>
            <a:ext cx="9052560" cy="3734967"/>
          </a:xfrm>
          <a:prstGeom prst="rect">
            <a:avLst/>
          </a:prstGeom>
        </p:spPr>
        <p:txBody>
          <a:bodyPr vert="eaVert" lIns="100557" tIns="50278" rIns="100557" bIns="50278"/>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11/29/2023</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313905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196508"/>
            <a:ext cx="2263140" cy="4184316"/>
          </a:xfrm>
          <a:prstGeom prst="rect">
            <a:avLst/>
          </a:prstGeom>
        </p:spPr>
        <p:txBody>
          <a:bodyPr vert="eaVert" lIns="100557" tIns="50278" rIns="100557" bIns="50278"/>
          <a:lstStyle/>
          <a:p>
            <a:r>
              <a:rPr lang="en-US"/>
              <a:t>Click to edit Master title style</a:t>
            </a:r>
          </a:p>
        </p:txBody>
      </p:sp>
      <p:sp>
        <p:nvSpPr>
          <p:cNvPr id="3" name="Vertical Text Placeholder 2"/>
          <p:cNvSpPr>
            <a:spLocks noGrp="1"/>
          </p:cNvSpPr>
          <p:nvPr>
            <p:ph type="body" orient="vert" idx="1"/>
          </p:nvPr>
        </p:nvSpPr>
        <p:spPr>
          <a:xfrm>
            <a:off x="502920" y="196508"/>
            <a:ext cx="6621780" cy="4184316"/>
          </a:xfrm>
          <a:prstGeom prst="rect">
            <a:avLst/>
          </a:prstGeom>
        </p:spPr>
        <p:txBody>
          <a:bodyPr vert="eaVert" lIns="100557" tIns="50278" rIns="100557" bIns="50278"/>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11/29/2023</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248801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4920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1757363"/>
            <a:ext cx="8550275" cy="1214437"/>
          </a:xfrm>
        </p:spPr>
        <p:txBody>
          <a:bodyPr/>
          <a:lstStyle/>
          <a:p>
            <a:r>
              <a:rPr lang="en-US"/>
              <a:t>Click to edit Master title style</a:t>
            </a:r>
          </a:p>
        </p:txBody>
      </p:sp>
      <p:sp>
        <p:nvSpPr>
          <p:cNvPr id="3" name="Subtitle 2"/>
          <p:cNvSpPr>
            <a:spLocks noGrp="1"/>
          </p:cNvSpPr>
          <p:nvPr>
            <p:ph type="subTitle" idx="1"/>
          </p:nvPr>
        </p:nvSpPr>
        <p:spPr>
          <a:xfrm>
            <a:off x="1508125" y="3206750"/>
            <a:ext cx="7042150" cy="144621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E54115B-6CD9-43BC-8D55-E1FCD10AF002}"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763202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54115B-6CD9-43BC-8D55-E1FCD10AF002}"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316650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3636963"/>
            <a:ext cx="8548687" cy="11239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5338" y="2398713"/>
            <a:ext cx="8548687" cy="123825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54115B-6CD9-43BC-8D55-E1FCD10AF002}"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707543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320800"/>
            <a:ext cx="4449762" cy="3735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05400" y="1320800"/>
            <a:ext cx="4449763" cy="3735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54115B-6CD9-43BC-8D55-E1FCD10AF002}"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048159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3238" y="1266825"/>
            <a:ext cx="4443412"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3238" y="1795463"/>
            <a:ext cx="4443412" cy="326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0163" y="1266825"/>
            <a:ext cx="4445000"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0163" y="1795463"/>
            <a:ext cx="4445000" cy="326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54115B-6CD9-43BC-8D55-E1FCD10AF002}" type="datetimeFigureOut">
              <a:rPr lang="en-US" smtClean="0"/>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324860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54115B-6CD9-43BC-8D55-E1FCD10AF002}" type="datetimeFigureOut">
              <a:rPr lang="en-US" smtClean="0"/>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254868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4115B-6CD9-43BC-8D55-E1FCD10AF002}" type="datetimeFigureOut">
              <a:rPr lang="en-US" smtClean="0"/>
              <a:t>11/29/2023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74432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Content Placeholder 2"/>
          <p:cNvSpPr>
            <a:spLocks noGrp="1"/>
          </p:cNvSpPr>
          <p:nvPr>
            <p:ph idx="1"/>
          </p:nvPr>
        </p:nvSpPr>
        <p:spPr>
          <a:xfrm>
            <a:off x="502920" y="1320538"/>
            <a:ext cx="9052560" cy="3734967"/>
          </a:xfrm>
          <a:prstGeom prst="rect">
            <a:avLst/>
          </a:prstGeom>
        </p:spPr>
        <p:txBody>
          <a:bodyPr lIns="100557" tIns="50278" rIns="100557" bIns="50278"/>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13713807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225425"/>
            <a:ext cx="3308350" cy="9588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32238" y="225425"/>
            <a:ext cx="5622925" cy="48307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3238" y="1184275"/>
            <a:ext cx="3308350" cy="38719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54115B-6CD9-43BC-8D55-E1FCD10AF002}"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4501266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3962400"/>
            <a:ext cx="6035675" cy="4667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1675" y="506413"/>
            <a:ext cx="6035675" cy="33956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1675" y="4429125"/>
            <a:ext cx="6035675" cy="665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54115B-6CD9-43BC-8D55-E1FCD10AF002}"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42691771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54115B-6CD9-43BC-8D55-E1FCD10AF002}"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0268922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975" y="227013"/>
            <a:ext cx="2262188" cy="48291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227013"/>
            <a:ext cx="6637337" cy="4829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54115B-6CD9-43BC-8D55-E1FCD10AF002}"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132788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3636714"/>
            <a:ext cx="8549640" cy="1124027"/>
          </a:xfrm>
          <a:prstGeom prst="rect">
            <a:avLst/>
          </a:prstGeom>
        </p:spPr>
        <p:txBody>
          <a:bodyPr lIns="100557" tIns="50278" rIns="100557" bIns="50278" anchor="t"/>
          <a:lstStyle>
            <a:lvl1pPr algn="l">
              <a:defRPr sz="4400" b="1" cap="all"/>
            </a:lvl1pPr>
          </a:lstStyle>
          <a:p>
            <a:r>
              <a:rPr lang="en-US"/>
              <a:t>Click to edit Master title style</a:t>
            </a:r>
          </a:p>
        </p:txBody>
      </p:sp>
      <p:sp>
        <p:nvSpPr>
          <p:cNvPr id="3" name="Text Placeholder 2"/>
          <p:cNvSpPr>
            <a:spLocks noGrp="1"/>
          </p:cNvSpPr>
          <p:nvPr>
            <p:ph type="body" idx="1"/>
          </p:nvPr>
        </p:nvSpPr>
        <p:spPr>
          <a:xfrm>
            <a:off x="794544" y="2398712"/>
            <a:ext cx="8549640" cy="1238001"/>
          </a:xfrm>
          <a:prstGeom prst="rect">
            <a:avLst/>
          </a:prstGeom>
        </p:spPr>
        <p:txBody>
          <a:bodyPr lIns="100557" tIns="50278" rIns="100557" bIns="50278" anchor="b"/>
          <a:lstStyle>
            <a:lvl1pPr marL="0" indent="0">
              <a:buNone/>
              <a:defRPr sz="2200">
                <a:solidFill>
                  <a:schemeClr val="tx1">
                    <a:tint val="75000"/>
                  </a:schemeClr>
                </a:solidFill>
              </a:defRPr>
            </a:lvl1pPr>
            <a:lvl2pPr marL="502783" indent="0">
              <a:buNone/>
              <a:defRPr sz="2000">
                <a:solidFill>
                  <a:schemeClr val="tx1">
                    <a:tint val="75000"/>
                  </a:schemeClr>
                </a:solidFill>
              </a:defRPr>
            </a:lvl2pPr>
            <a:lvl3pPr marL="1005566" indent="0">
              <a:buNone/>
              <a:defRPr sz="1800">
                <a:solidFill>
                  <a:schemeClr val="tx1">
                    <a:tint val="75000"/>
                  </a:schemeClr>
                </a:solidFill>
              </a:defRPr>
            </a:lvl3pPr>
            <a:lvl4pPr marL="1508349" indent="0">
              <a:buNone/>
              <a:defRPr sz="1500">
                <a:solidFill>
                  <a:schemeClr val="tx1">
                    <a:tint val="75000"/>
                  </a:schemeClr>
                </a:solidFill>
              </a:defRPr>
            </a:lvl4pPr>
            <a:lvl5pPr marL="2011131" indent="0">
              <a:buNone/>
              <a:defRPr sz="1500">
                <a:solidFill>
                  <a:schemeClr val="tx1">
                    <a:tint val="75000"/>
                  </a:schemeClr>
                </a:solidFill>
              </a:defRPr>
            </a:lvl5pPr>
            <a:lvl6pPr marL="2513914" indent="0">
              <a:buNone/>
              <a:defRPr sz="1500">
                <a:solidFill>
                  <a:schemeClr val="tx1">
                    <a:tint val="75000"/>
                  </a:schemeClr>
                </a:solidFill>
              </a:defRPr>
            </a:lvl6pPr>
            <a:lvl7pPr marL="3016697" indent="0">
              <a:buNone/>
              <a:defRPr sz="1500">
                <a:solidFill>
                  <a:schemeClr val="tx1">
                    <a:tint val="75000"/>
                  </a:schemeClr>
                </a:solidFill>
              </a:defRPr>
            </a:lvl7pPr>
            <a:lvl8pPr marL="3519480" indent="0">
              <a:buNone/>
              <a:defRPr sz="1500">
                <a:solidFill>
                  <a:schemeClr val="tx1">
                    <a:tint val="75000"/>
                  </a:schemeClr>
                </a:solidFill>
              </a:defRPr>
            </a:lvl8pPr>
            <a:lvl9pPr marL="4022263"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11/29/2023</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170181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Content Placeholder 2"/>
          <p:cNvSpPr>
            <a:spLocks noGrp="1"/>
          </p:cNvSpPr>
          <p:nvPr>
            <p:ph sz="half" idx="1"/>
          </p:nvPr>
        </p:nvSpPr>
        <p:spPr>
          <a:xfrm>
            <a:off x="502920" y="1144989"/>
            <a:ext cx="4442460" cy="3235836"/>
          </a:xfrm>
          <a:prstGeom prst="rect">
            <a:avLst/>
          </a:prstGeom>
        </p:spPr>
        <p:txBody>
          <a:bodyPr lIns="100557" tIns="50278" rIns="100557" bIns="50278"/>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020" y="1144989"/>
            <a:ext cx="4442460" cy="3235836"/>
          </a:xfrm>
          <a:prstGeom prst="rect">
            <a:avLst/>
          </a:prstGeom>
        </p:spPr>
        <p:txBody>
          <a:bodyPr lIns="100557" tIns="50278" rIns="100557" bIns="50278"/>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11/29/2023</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292949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lvl1pPr>
              <a:defRPr/>
            </a:lvl1pPr>
          </a:lstStyle>
          <a:p>
            <a:r>
              <a:rPr lang="en-US"/>
              <a:t>Click to edit Master title style</a:t>
            </a:r>
          </a:p>
        </p:txBody>
      </p:sp>
      <p:sp>
        <p:nvSpPr>
          <p:cNvPr id="3" name="Text Placeholder 2"/>
          <p:cNvSpPr>
            <a:spLocks noGrp="1"/>
          </p:cNvSpPr>
          <p:nvPr>
            <p:ph type="body" idx="1"/>
          </p:nvPr>
        </p:nvSpPr>
        <p:spPr>
          <a:xfrm>
            <a:off x="502920" y="1266824"/>
            <a:ext cx="4444207" cy="527951"/>
          </a:xfrm>
          <a:prstGeom prst="rect">
            <a:avLst/>
          </a:prstGeom>
        </p:spPr>
        <p:txBody>
          <a:bodyPr lIns="100557" tIns="50278" rIns="100557" bIns="50278" anchor="b"/>
          <a:lstStyle>
            <a:lvl1pPr marL="0" indent="0">
              <a:buNone/>
              <a:defRPr sz="2600" b="1"/>
            </a:lvl1pPr>
            <a:lvl2pPr marL="502783" indent="0">
              <a:buNone/>
              <a:defRPr sz="2200" b="1"/>
            </a:lvl2pPr>
            <a:lvl3pPr marL="1005566" indent="0">
              <a:buNone/>
              <a:defRPr sz="2000" b="1"/>
            </a:lvl3pPr>
            <a:lvl4pPr marL="1508349" indent="0">
              <a:buNone/>
              <a:defRPr sz="1800" b="1"/>
            </a:lvl4pPr>
            <a:lvl5pPr marL="2011131" indent="0">
              <a:buNone/>
              <a:defRPr sz="1800" b="1"/>
            </a:lvl5pPr>
            <a:lvl6pPr marL="2513914" indent="0">
              <a:buNone/>
              <a:defRPr sz="1800" b="1"/>
            </a:lvl6pPr>
            <a:lvl7pPr marL="3016697" indent="0">
              <a:buNone/>
              <a:defRPr sz="1800" b="1"/>
            </a:lvl7pPr>
            <a:lvl8pPr marL="3519480" indent="0">
              <a:buNone/>
              <a:defRPr sz="1800" b="1"/>
            </a:lvl8pPr>
            <a:lvl9pPr marL="4022263" indent="0">
              <a:buNone/>
              <a:defRPr sz="1800" b="1"/>
            </a:lvl9pPr>
          </a:lstStyle>
          <a:p>
            <a:pPr lvl="0"/>
            <a:r>
              <a:rPr lang="en-US"/>
              <a:t>Click to edit Master text styles</a:t>
            </a:r>
          </a:p>
        </p:txBody>
      </p:sp>
      <p:sp>
        <p:nvSpPr>
          <p:cNvPr id="4" name="Content Placeholder 3"/>
          <p:cNvSpPr>
            <a:spLocks noGrp="1"/>
          </p:cNvSpPr>
          <p:nvPr>
            <p:ph sz="half" idx="2"/>
          </p:nvPr>
        </p:nvSpPr>
        <p:spPr>
          <a:xfrm>
            <a:off x="502920" y="1794775"/>
            <a:ext cx="4444207" cy="3260728"/>
          </a:xfrm>
          <a:prstGeom prst="rect">
            <a:avLst/>
          </a:prstGeom>
        </p:spPr>
        <p:txBody>
          <a:bodyPr lIns="100557" tIns="50278" rIns="100557" bIns="50278"/>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9530" y="1266824"/>
            <a:ext cx="4445953" cy="527951"/>
          </a:xfrm>
          <a:prstGeom prst="rect">
            <a:avLst/>
          </a:prstGeom>
        </p:spPr>
        <p:txBody>
          <a:bodyPr lIns="100557" tIns="50278" rIns="100557" bIns="50278" anchor="b"/>
          <a:lstStyle>
            <a:lvl1pPr marL="0" indent="0">
              <a:buNone/>
              <a:defRPr sz="2600" b="1"/>
            </a:lvl1pPr>
            <a:lvl2pPr marL="502783" indent="0">
              <a:buNone/>
              <a:defRPr sz="2200" b="1"/>
            </a:lvl2pPr>
            <a:lvl3pPr marL="1005566" indent="0">
              <a:buNone/>
              <a:defRPr sz="2000" b="1"/>
            </a:lvl3pPr>
            <a:lvl4pPr marL="1508349" indent="0">
              <a:buNone/>
              <a:defRPr sz="1800" b="1"/>
            </a:lvl4pPr>
            <a:lvl5pPr marL="2011131" indent="0">
              <a:buNone/>
              <a:defRPr sz="1800" b="1"/>
            </a:lvl5pPr>
            <a:lvl6pPr marL="2513914" indent="0">
              <a:buNone/>
              <a:defRPr sz="1800" b="1"/>
            </a:lvl6pPr>
            <a:lvl7pPr marL="3016697" indent="0">
              <a:buNone/>
              <a:defRPr sz="1800" b="1"/>
            </a:lvl7pPr>
            <a:lvl8pPr marL="3519480" indent="0">
              <a:buNone/>
              <a:defRPr sz="1800" b="1"/>
            </a:lvl8pPr>
            <a:lvl9pPr marL="4022263"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109530" y="1794775"/>
            <a:ext cx="4445953" cy="3260728"/>
          </a:xfrm>
          <a:prstGeom prst="rect">
            <a:avLst/>
          </a:prstGeom>
        </p:spPr>
        <p:txBody>
          <a:bodyPr lIns="100557" tIns="50278" rIns="100557" bIns="50278"/>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11/29/2023</a:t>
            </a:fld>
            <a:endParaRPr lang="en-US"/>
          </a:p>
        </p:txBody>
      </p:sp>
      <p:sp>
        <p:nvSpPr>
          <p:cNvPr id="8" name="Footer Placeholder 7"/>
          <p:cNvSpPr>
            <a:spLocks noGrp="1"/>
          </p:cNvSpPr>
          <p:nvPr>
            <p:ph type="ftr" sz="quarter" idx="11"/>
          </p:nvPr>
        </p:nvSpPr>
        <p:spPr>
          <a:xfrm>
            <a:off x="509905" y="4582319"/>
            <a:ext cx="4686935" cy="301313"/>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896142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Date Placeholder 2"/>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11/29/2023</a:t>
            </a:fld>
            <a:endParaRPr lang="en-US"/>
          </a:p>
        </p:txBody>
      </p:sp>
      <p:sp>
        <p:nvSpPr>
          <p:cNvPr id="4" name="Footer Placeholder 3"/>
          <p:cNvSpPr>
            <a:spLocks noGrp="1"/>
          </p:cNvSpPr>
          <p:nvPr>
            <p:ph type="ftr" sz="quarter" idx="11"/>
          </p:nvPr>
        </p:nvSpPr>
        <p:spPr>
          <a:xfrm>
            <a:off x="509905" y="4582319"/>
            <a:ext cx="4686935" cy="301313"/>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109102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11/29/2023</a:t>
            </a:fld>
            <a:endParaRPr lang="en-US" dirty="0"/>
          </a:p>
        </p:txBody>
      </p:sp>
      <p:sp>
        <p:nvSpPr>
          <p:cNvPr id="3" name="Footer Placeholder 2"/>
          <p:cNvSpPr>
            <a:spLocks noGrp="1"/>
          </p:cNvSpPr>
          <p:nvPr>
            <p:ph type="ftr" sz="quarter" idx="11"/>
          </p:nvPr>
        </p:nvSpPr>
        <p:spPr>
          <a:xfrm>
            <a:off x="509905" y="4582319"/>
            <a:ext cx="4686935" cy="301313"/>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2995683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3" y="225330"/>
            <a:ext cx="3309144" cy="958961"/>
          </a:xfrm>
          <a:prstGeom prst="rect">
            <a:avLst/>
          </a:prstGeom>
        </p:spPr>
        <p:txBody>
          <a:bodyPr lIns="100557" tIns="50278" rIns="100557" bIns="50278" anchor="b"/>
          <a:lstStyle>
            <a:lvl1pPr algn="l">
              <a:defRPr sz="2200" b="1"/>
            </a:lvl1pPr>
          </a:lstStyle>
          <a:p>
            <a:r>
              <a:rPr lang="en-US"/>
              <a:t>Click to edit Master title style</a:t>
            </a:r>
          </a:p>
        </p:txBody>
      </p:sp>
      <p:sp>
        <p:nvSpPr>
          <p:cNvPr id="3" name="Content Placeholder 2"/>
          <p:cNvSpPr>
            <a:spLocks noGrp="1"/>
          </p:cNvSpPr>
          <p:nvPr>
            <p:ph idx="1"/>
          </p:nvPr>
        </p:nvSpPr>
        <p:spPr>
          <a:xfrm>
            <a:off x="3932555" y="225330"/>
            <a:ext cx="5622925" cy="4830174"/>
          </a:xfrm>
          <a:prstGeom prst="rect">
            <a:avLst/>
          </a:prstGeom>
        </p:spPr>
        <p:txBody>
          <a:bodyPr lIns="100557" tIns="50278" rIns="100557" bIns="50278"/>
          <a:lstStyle>
            <a:lvl1pPr>
              <a:defRPr sz="3500"/>
            </a:lvl1pPr>
            <a:lvl2pPr>
              <a:defRPr sz="31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2923" y="1184291"/>
            <a:ext cx="3309144" cy="3871213"/>
          </a:xfrm>
          <a:prstGeom prst="rect">
            <a:avLst/>
          </a:prstGeom>
        </p:spPr>
        <p:txBody>
          <a:bodyPr lIns="100557" tIns="50278" rIns="100557" bIns="50278"/>
          <a:lstStyle>
            <a:lvl1pPr marL="0" indent="0">
              <a:buNone/>
              <a:defRPr sz="1500"/>
            </a:lvl1pPr>
            <a:lvl2pPr marL="502783" indent="0">
              <a:buNone/>
              <a:defRPr sz="1300"/>
            </a:lvl2pPr>
            <a:lvl3pPr marL="1005566" indent="0">
              <a:buNone/>
              <a:defRPr sz="1100"/>
            </a:lvl3pPr>
            <a:lvl4pPr marL="1508349" indent="0">
              <a:buNone/>
              <a:defRPr sz="1000"/>
            </a:lvl4pPr>
            <a:lvl5pPr marL="2011131" indent="0">
              <a:buNone/>
              <a:defRPr sz="1000"/>
            </a:lvl5pPr>
            <a:lvl6pPr marL="2513914" indent="0">
              <a:buNone/>
              <a:defRPr sz="1000"/>
            </a:lvl6pPr>
            <a:lvl7pPr marL="3016697" indent="0">
              <a:buNone/>
              <a:defRPr sz="1000"/>
            </a:lvl7pPr>
            <a:lvl8pPr marL="3519480" indent="0">
              <a:buNone/>
              <a:defRPr sz="1000"/>
            </a:lvl8pPr>
            <a:lvl9pPr marL="4022263" indent="0">
              <a:buNone/>
              <a:defRPr sz="1000"/>
            </a:lvl9pPr>
          </a:lstStyle>
          <a:p>
            <a:pPr lvl="0"/>
            <a:r>
              <a:rPr lang="en-US"/>
              <a:t>Click to edit Master text styles</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11/29/2023</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134820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3961608"/>
            <a:ext cx="6035040" cy="467690"/>
          </a:xfrm>
          <a:prstGeom prst="rect">
            <a:avLst/>
          </a:prstGeom>
        </p:spPr>
        <p:txBody>
          <a:bodyPr lIns="100557" tIns="50278" rIns="100557" bIns="50278"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1971517" y="505681"/>
            <a:ext cx="6035040" cy="3395663"/>
          </a:xfrm>
          <a:prstGeom prst="rect">
            <a:avLst/>
          </a:prstGeom>
        </p:spPr>
        <p:txBody>
          <a:bodyPr lIns="100557" tIns="50278" rIns="100557" bIns="50278"/>
          <a:lstStyle>
            <a:lvl1pPr marL="0" indent="0">
              <a:buNone/>
              <a:defRPr sz="3500"/>
            </a:lvl1pPr>
            <a:lvl2pPr marL="502783" indent="0">
              <a:buNone/>
              <a:defRPr sz="3100"/>
            </a:lvl2pPr>
            <a:lvl3pPr marL="1005566" indent="0">
              <a:buNone/>
              <a:defRPr sz="2600"/>
            </a:lvl3pPr>
            <a:lvl4pPr marL="1508349" indent="0">
              <a:buNone/>
              <a:defRPr sz="2200"/>
            </a:lvl4pPr>
            <a:lvl5pPr marL="2011131" indent="0">
              <a:buNone/>
              <a:defRPr sz="2200"/>
            </a:lvl5pPr>
            <a:lvl6pPr marL="2513914" indent="0">
              <a:buNone/>
              <a:defRPr sz="2200"/>
            </a:lvl6pPr>
            <a:lvl7pPr marL="3016697" indent="0">
              <a:buNone/>
              <a:defRPr sz="2200"/>
            </a:lvl7pPr>
            <a:lvl8pPr marL="3519480" indent="0">
              <a:buNone/>
              <a:defRPr sz="2200"/>
            </a:lvl8pPr>
            <a:lvl9pPr marL="4022263" indent="0">
              <a:buNone/>
              <a:defRPr sz="2200"/>
            </a:lvl9pPr>
          </a:lstStyle>
          <a:p>
            <a:endParaRPr lang="en-US"/>
          </a:p>
        </p:txBody>
      </p:sp>
      <p:sp>
        <p:nvSpPr>
          <p:cNvPr id="4" name="Text Placeholder 3"/>
          <p:cNvSpPr>
            <a:spLocks noGrp="1"/>
          </p:cNvSpPr>
          <p:nvPr>
            <p:ph type="body" sz="half" idx="2"/>
          </p:nvPr>
        </p:nvSpPr>
        <p:spPr>
          <a:xfrm>
            <a:off x="1971517" y="4429298"/>
            <a:ext cx="6035040" cy="664197"/>
          </a:xfrm>
          <a:prstGeom prst="rect">
            <a:avLst/>
          </a:prstGeom>
        </p:spPr>
        <p:txBody>
          <a:bodyPr lIns="100557" tIns="50278" rIns="100557" bIns="50278"/>
          <a:lstStyle>
            <a:lvl1pPr marL="0" indent="0">
              <a:buNone/>
              <a:defRPr sz="1500"/>
            </a:lvl1pPr>
            <a:lvl2pPr marL="502783" indent="0">
              <a:buNone/>
              <a:defRPr sz="1300"/>
            </a:lvl2pPr>
            <a:lvl3pPr marL="1005566" indent="0">
              <a:buNone/>
              <a:defRPr sz="1100"/>
            </a:lvl3pPr>
            <a:lvl4pPr marL="1508349" indent="0">
              <a:buNone/>
              <a:defRPr sz="1000"/>
            </a:lvl4pPr>
            <a:lvl5pPr marL="2011131" indent="0">
              <a:buNone/>
              <a:defRPr sz="1000"/>
            </a:lvl5pPr>
            <a:lvl6pPr marL="2513914" indent="0">
              <a:buNone/>
              <a:defRPr sz="1000"/>
            </a:lvl6pPr>
            <a:lvl7pPr marL="3016697" indent="0">
              <a:buNone/>
              <a:defRPr sz="1000"/>
            </a:lvl7pPr>
            <a:lvl8pPr marL="3519480" indent="0">
              <a:buNone/>
              <a:defRPr sz="1000"/>
            </a:lvl8pPr>
            <a:lvl9pPr marL="4022263" indent="0">
              <a:buNone/>
              <a:defRPr sz="1000"/>
            </a:lvl9pPr>
          </a:lstStyle>
          <a:p>
            <a:pPr lvl="0"/>
            <a:r>
              <a:rPr lang="en-US"/>
              <a:t>Click to edit Master text styles</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11/29/2023</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428232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Rectangle 26"/>
          <p:cNvSpPr/>
          <p:nvPr userDrawn="1"/>
        </p:nvSpPr>
        <p:spPr>
          <a:xfrm>
            <a:off x="0" y="484272"/>
            <a:ext cx="10058400" cy="51751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9555162" y="5245461"/>
            <a:ext cx="419417" cy="301313"/>
          </a:xfrm>
          <a:prstGeom prst="rect">
            <a:avLst/>
          </a:prstGeom>
        </p:spPr>
        <p:txBody>
          <a:bodyPr vert="horz" lIns="100557" tIns="50278" rIns="100557" bIns="50278" rtlCol="0" anchor="ctr"/>
          <a:lstStyle>
            <a:lvl1pPr algn="r">
              <a:defRPr sz="1300">
                <a:solidFill>
                  <a:schemeClr val="tx1">
                    <a:tint val="75000"/>
                  </a:schemeClr>
                </a:solidFill>
              </a:defRPr>
            </a:lvl1pPr>
          </a:lstStyle>
          <a:p>
            <a:fld id="{415ACC5E-6F00-4F61-BE38-5B0AEB14CA66}" type="slidenum">
              <a:rPr lang="en-US" smtClean="0"/>
              <a:t>‹#›</a:t>
            </a:fld>
            <a:endParaRPr lang="en-US" dirty="0"/>
          </a:p>
        </p:txBody>
      </p:sp>
      <p:sp>
        <p:nvSpPr>
          <p:cNvPr id="25" name="Rectangle 24"/>
          <p:cNvSpPr/>
          <p:nvPr userDrawn="1"/>
        </p:nvSpPr>
        <p:spPr>
          <a:xfrm>
            <a:off x="0" y="0"/>
            <a:ext cx="10058400" cy="4842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a:p>
        </p:txBody>
      </p:sp>
      <p:pic>
        <p:nvPicPr>
          <p:cNvPr id="2051" name="Picture 3"/>
          <p:cNvPicPr>
            <a:picLocks noChangeAspect="1" noChangeArrowheads="1"/>
          </p:cNvPicPr>
          <p:nvPr userDrawn="1"/>
        </p:nvPicPr>
        <p:blipFill>
          <a:blip r:embed="rId14">
            <a:extLst>
              <a:ext uri="{28A0092B-C50C-407E-A947-70E740481C1C}">
                <a14:useLocalDpi xmlns:a14="http://schemas.microsoft.com/office/drawing/2010/main"/>
              </a:ext>
            </a:extLst>
          </a:blip>
          <a:srcRect/>
          <a:stretch>
            <a:fillRect/>
          </a:stretch>
        </p:blipFill>
        <p:spPr bwMode="auto">
          <a:xfrm>
            <a:off x="8380255" y="155751"/>
            <a:ext cx="1175226" cy="172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ooter Placeholder 3"/>
          <p:cNvSpPr txBox="1">
            <a:spLocks noGrp="1"/>
          </p:cNvSpPr>
          <p:nvPr userDrawn="1"/>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 Copyright © 2021 Cybage Software Pvt. Ltd. All Rights Reserved. Cybage Confidential.</a:t>
            </a:r>
          </a:p>
        </p:txBody>
      </p:sp>
      <p:sp>
        <p:nvSpPr>
          <p:cNvPr id="12" name="TextBox 11"/>
          <p:cNvSpPr txBox="1"/>
          <p:nvPr userDrawn="1"/>
        </p:nvSpPr>
        <p:spPr>
          <a:xfrm>
            <a:off x="8465821" y="5289984"/>
            <a:ext cx="1190782" cy="240037"/>
          </a:xfrm>
          <a:prstGeom prst="rect">
            <a:avLst/>
          </a:prstGeom>
          <a:noFill/>
        </p:spPr>
        <p:txBody>
          <a:bodyPr wrap="square" lIns="100557" tIns="50278" rIns="100557" bIns="50278" rtlCol="0">
            <a:spAutoFit/>
          </a:bodyPr>
          <a:lstStyle/>
          <a:p>
            <a:r>
              <a:rPr lang="en-US"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08833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xStyles>
    <p:titleStyle>
      <a:lvl1pPr algn="ctr" defTabSz="1005566" rtl="0" eaLnBrk="1" latinLnBrk="0" hangingPunct="1">
        <a:spcBef>
          <a:spcPct val="0"/>
        </a:spcBef>
        <a:buNone/>
        <a:defRPr sz="4800" kern="1200">
          <a:solidFill>
            <a:schemeClr val="tx1"/>
          </a:solidFill>
          <a:latin typeface="+mj-lt"/>
          <a:ea typeface="+mj-ea"/>
          <a:cs typeface="+mj-cs"/>
        </a:defRPr>
      </a:lvl1pPr>
    </p:titleStyle>
    <p:body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3238" y="227013"/>
            <a:ext cx="9051925" cy="9429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03238" y="1320800"/>
            <a:ext cx="9051925" cy="37353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03238" y="5245100"/>
            <a:ext cx="2346325" cy="3016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4115B-6CD9-43BC-8D55-E1FCD10AF002}" type="datetimeFigureOut">
              <a:rPr lang="en-US" smtClean="0"/>
              <a:t>11/29/2023</a:t>
            </a:fld>
            <a:endParaRPr lang="en-US"/>
          </a:p>
        </p:txBody>
      </p:sp>
      <p:sp>
        <p:nvSpPr>
          <p:cNvPr id="5" name="Footer Placeholder 4"/>
          <p:cNvSpPr>
            <a:spLocks noGrp="1"/>
          </p:cNvSpPr>
          <p:nvPr>
            <p:ph type="ftr" sz="quarter" idx="3"/>
          </p:nvPr>
        </p:nvSpPr>
        <p:spPr>
          <a:xfrm>
            <a:off x="3436938" y="5245100"/>
            <a:ext cx="3184525" cy="3016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08838" y="5245100"/>
            <a:ext cx="2346325" cy="301625"/>
          </a:xfrm>
          <a:prstGeom prst="rect">
            <a:avLst/>
          </a:prstGeom>
        </p:spPr>
        <p:txBody>
          <a:bodyPr vert="horz" lIns="91440" tIns="45720" rIns="91440" bIns="45720" rtlCol="0" anchor="ctr"/>
          <a:lstStyle>
            <a:lvl1pPr algn="r">
              <a:defRPr sz="1200">
                <a:solidFill>
                  <a:schemeClr val="tx1">
                    <a:tint val="75000"/>
                  </a:schemeClr>
                </a:solidFill>
              </a:defRPr>
            </a:lvl1pPr>
          </a:lstStyle>
          <a:p>
            <a:fld id="{D8ED5DBF-4726-4616-AE38-8E2538BE9E36}" type="slidenum">
              <a:rPr lang="en-US" smtClean="0"/>
              <a:t>‹#›</a:t>
            </a:fld>
            <a:endParaRPr lang="en-US"/>
          </a:p>
        </p:txBody>
      </p:sp>
    </p:spTree>
    <p:extLst>
      <p:ext uri="{BB962C8B-B14F-4D97-AF65-F5344CB8AC3E}">
        <p14:creationId xmlns:p14="http://schemas.microsoft.com/office/powerpoint/2010/main" val="28710535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learn.microsoft.com/en-us/azure/virtual-network/virtual-networks-udr-overview#custom-rout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learn.microsoft.com/en-us/azure/virtual-network/manage-virtual-network#add-or-remove-an-address-rang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mumbai.myprod.com/" TargetMode="External"/><Relationship Id="rId2" Type="http://schemas.openxmlformats.org/officeDocument/2006/relationships/hyperlink" Target="http://www.myprod.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400" b="1" dirty="0">
                <a:solidFill>
                  <a:srgbClr val="2B3B4B"/>
                </a:solidFill>
                <a:latin typeface="Tahoma" panose="020B0604030504040204" pitchFamily="34" charset="0"/>
                <a:ea typeface="Tahoma" panose="020B0604030504040204" pitchFamily="34" charset="0"/>
                <a:cs typeface="Tahoma" panose="020B0604030504040204" pitchFamily="34" charset="0"/>
              </a:rPr>
              <a:t>Lorem Ipsum Lorem Ipsum</a:t>
            </a:r>
          </a:p>
        </p:txBody>
      </p:sp>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467519"/>
            <a:ext cx="10058400" cy="5191919"/>
          </a:xfrm>
          <a:prstGeom prst="rect">
            <a:avLst/>
          </a:prstGeom>
        </p:spPr>
      </p:pic>
      <p:sp>
        <p:nvSpPr>
          <p:cNvPr id="6" name="Slide Number Placeholder 5"/>
          <p:cNvSpPr txBox="1">
            <a:spLocks/>
          </p:cNvSpPr>
          <p:nvPr/>
        </p:nvSpPr>
        <p:spPr>
          <a:xfrm>
            <a:off x="9555162" y="5245461"/>
            <a:ext cx="419417" cy="301313"/>
          </a:xfrm>
          <a:prstGeom prst="rect">
            <a:avLst/>
          </a:prstGeom>
        </p:spPr>
        <p:txBody>
          <a:bodyPr/>
          <a:ls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a:lstStyle>
          <a:p>
            <a:fld id="{415ACC5E-6F00-4F61-BE38-5B0AEB14CA66}" type="slidenum">
              <a:rPr lang="en-US" smtClean="0"/>
              <a:pPr/>
              <a:t>1</a:t>
            </a:fld>
            <a:endParaRPr lang="en-US"/>
          </a:p>
        </p:txBody>
      </p:sp>
      <p:sp>
        <p:nvSpPr>
          <p:cNvPr id="7" name="Rectangle 6"/>
          <p:cNvSpPr/>
          <p:nvPr/>
        </p:nvSpPr>
        <p:spPr>
          <a:xfrm>
            <a:off x="39329" y="485212"/>
            <a:ext cx="10058400" cy="5191919"/>
          </a:xfrm>
          <a:prstGeom prst="rect">
            <a:avLst/>
          </a:prstGeom>
          <a:solidFill>
            <a:srgbClr val="39617A">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8" name="Rectangle 7"/>
          <p:cNvSpPr/>
          <p:nvPr/>
        </p:nvSpPr>
        <p:spPr>
          <a:xfrm>
            <a:off x="0" y="3077349"/>
            <a:ext cx="5532120" cy="125648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sp>
        <p:nvSpPr>
          <p:cNvPr id="10" name="Footer Placeholder 3"/>
          <p:cNvSpPr txBox="1">
            <a:spLocks noGrp="1"/>
          </p:cNvSpPr>
          <p:nvPr/>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Copyright © 2021 Cybage Software Pvt. Ltd. All Rights Reserved. Cybage Confidential.</a:t>
            </a:r>
          </a:p>
        </p:txBody>
      </p:sp>
      <p:sp>
        <p:nvSpPr>
          <p:cNvPr id="11" name="TextBox 10"/>
          <p:cNvSpPr txBox="1"/>
          <p:nvPr/>
        </p:nvSpPr>
        <p:spPr>
          <a:xfrm>
            <a:off x="8465821" y="5289984"/>
            <a:ext cx="1190782" cy="253751"/>
          </a:xfrm>
          <a:prstGeom prst="rect">
            <a:avLst/>
          </a:prstGeom>
          <a:noFill/>
        </p:spPr>
        <p:txBody>
          <a:bodyPr wrap="square" lIns="100557" tIns="50278" rIns="100557" bIns="50278" rtlCol="0">
            <a:spAutoFit/>
          </a:bodyPr>
          <a:lstStyle/>
          <a:p>
            <a:r>
              <a:rPr lang="en-US" sz="1000" dirty="0">
                <a:solidFill>
                  <a:schemeClr val="bg1"/>
                </a:solidFill>
                <a:latin typeface="Segoe UI" panose="020B0502040204020203" pitchFamily="34" charset="0"/>
                <a:ea typeface="Segoe UI" panose="020B0502040204020203" pitchFamily="34" charset="0"/>
                <a:cs typeface="Segoe UI" panose="020B0502040204020203" pitchFamily="34" charset="0"/>
              </a:rPr>
              <a:t>www.cybage.com</a:t>
            </a:r>
            <a:endParaRPr lang="en-GB" sz="10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12" name="Rectangle 11"/>
          <p:cNvSpPr/>
          <p:nvPr/>
        </p:nvSpPr>
        <p:spPr>
          <a:xfrm>
            <a:off x="8724424" y="5113264"/>
            <a:ext cx="190976" cy="176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217343" y="5113263"/>
            <a:ext cx="190976" cy="201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717280" y="5091399"/>
            <a:ext cx="705485" cy="22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23"/>
          <p:cNvSpPr/>
          <p:nvPr/>
        </p:nvSpPr>
        <p:spPr>
          <a:xfrm>
            <a:off x="5291138" y="3244881"/>
            <a:ext cx="481965" cy="188473"/>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8"/>
          <p:cNvSpPr txBox="1">
            <a:spLocks/>
          </p:cNvSpPr>
          <p:nvPr/>
        </p:nvSpPr>
        <p:spPr>
          <a:xfrm>
            <a:off x="76200" y="3063479"/>
            <a:ext cx="5075904" cy="1131876"/>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r"/>
            <a:r>
              <a:rPr lang="en-US" sz="2800" b="1" dirty="0">
                <a:latin typeface="Times New Roman" panose="02020603050405020304" pitchFamily="18" charset="0"/>
                <a:cs typeface="Times New Roman" panose="02020603050405020304" pitchFamily="18" charset="0"/>
              </a:rPr>
              <a:t>Azure</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Networking</a:t>
            </a:r>
            <a:endParaRPr lang="en-US" sz="1200" b="1" dirty="0" smtClean="0">
              <a:solidFill>
                <a:srgbClr val="2B3B4B"/>
              </a:solidFill>
              <a:latin typeface="Times New Roman" panose="02020603050405020304" pitchFamily="18" charset="0"/>
              <a:ea typeface="Tahoma" panose="020B0604030504040204" pitchFamily="34" charset="0"/>
              <a:cs typeface="Times New Roman" panose="02020603050405020304" pitchFamily="18" charset="0"/>
            </a:endParaRPr>
          </a:p>
          <a:p>
            <a:pPr algn="l">
              <a:lnSpc>
                <a:spcPct val="150000"/>
              </a:lnSpc>
            </a:pPr>
            <a:endParaRPr lang="en-US" sz="12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400" dirty="0" smtClean="0">
                <a:solidFill>
                  <a:srgbClr val="2B3B4B"/>
                </a:solidFill>
                <a:latin typeface="Times New Roman" panose="02020603050405020304" pitchFamily="18" charset="0"/>
                <a:ea typeface="Tahoma" panose="020B0604030504040204" pitchFamily="34" charset="0"/>
                <a:cs typeface="Times New Roman" panose="02020603050405020304" pitchFamily="18" charset="0"/>
              </a:rPr>
              <a:t>Presented </a:t>
            </a:r>
            <a:r>
              <a:rPr lang="en-US" sz="1400" dirty="0">
                <a:solidFill>
                  <a:srgbClr val="2B3B4B"/>
                </a:solidFill>
                <a:latin typeface="Times New Roman" panose="02020603050405020304" pitchFamily="18" charset="0"/>
                <a:ea typeface="Tahoma" panose="020B0604030504040204" pitchFamily="34" charset="0"/>
                <a:cs typeface="Times New Roman" panose="02020603050405020304" pitchFamily="18" charset="0"/>
              </a:rPr>
              <a:t>by</a:t>
            </a:r>
            <a:r>
              <a:rPr lang="en-US" sz="1400" dirty="0" smtClean="0">
                <a:solidFill>
                  <a:srgbClr val="2B3B4B"/>
                </a:solidFill>
                <a:latin typeface="Times New Roman" panose="02020603050405020304" pitchFamily="18" charset="0"/>
                <a:ea typeface="Tahoma" panose="020B0604030504040204" pitchFamily="34" charset="0"/>
                <a:cs typeface="Times New Roman" panose="02020603050405020304" pitchFamily="18" charset="0"/>
              </a:rPr>
              <a:t>: Shrivadan Koshti</a:t>
            </a:r>
            <a:endParaRPr lang="en-US" sz="1400" dirty="0">
              <a:solidFill>
                <a:srgbClr val="2B3B4B"/>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8945012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01266"/>
            <a:ext cx="4049122" cy="5334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Subnet</a:t>
            </a: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p:cNvSpPr txBox="1"/>
          <p:nvPr/>
        </p:nvSpPr>
        <p:spPr>
          <a:xfrm>
            <a:off x="675278" y="1458119"/>
            <a:ext cx="7391400" cy="3785652"/>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Subnets let users segment the virtual network into one or more sub-networks.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These sub-networks may be separated logically, and every subnet consists of a server.</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We can further divide a subnet into two types:</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Private –</a:t>
            </a:r>
            <a:r>
              <a:rPr lang="en-US" dirty="0">
                <a:latin typeface="Times New Roman" panose="02020603050405020304" pitchFamily="18" charset="0"/>
                <a:cs typeface="Times New Roman" panose="02020603050405020304" pitchFamily="18" charset="0"/>
              </a:rPr>
              <a:t> Instances can access the web with NAT (Network Address Translation) gateway that’s present within the public subnet.</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Public –</a:t>
            </a:r>
            <a:r>
              <a:rPr lang="en-US" dirty="0">
                <a:latin typeface="Times New Roman" panose="02020603050405020304" pitchFamily="18" charset="0"/>
                <a:cs typeface="Times New Roman" panose="02020603050405020304" pitchFamily="18" charset="0"/>
              </a:rPr>
              <a:t> Instances can directly access the net.</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8765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19919"/>
            <a:ext cx="4049122" cy="5334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Route Table</a:t>
            </a:r>
            <a:endParaRPr lang="en-US" sz="24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p:cNvSpPr txBox="1"/>
          <p:nvPr/>
        </p:nvSpPr>
        <p:spPr>
          <a:xfrm>
            <a:off x="457201" y="1686719"/>
            <a:ext cx="9144000" cy="2554545"/>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Azure automatically creates a route table for each subnet within an Azure virtual network and adds system default routes to the table. </a:t>
            </a:r>
            <a:endParaRPr lang="en-US"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You </a:t>
            </a:r>
            <a:r>
              <a:rPr lang="en-US" dirty="0">
                <a:latin typeface="Times New Roman" panose="02020603050405020304" pitchFamily="18" charset="0"/>
                <a:cs typeface="Times New Roman" panose="02020603050405020304" pitchFamily="18" charset="0"/>
              </a:rPr>
              <a:t>can override some of Azure's system routes with </a:t>
            </a:r>
            <a:r>
              <a:rPr lang="en-US" dirty="0">
                <a:latin typeface="Times New Roman" panose="02020603050405020304" pitchFamily="18" charset="0"/>
                <a:cs typeface="Times New Roman" panose="02020603050405020304" pitchFamily="18" charset="0"/>
                <a:hlinkClick r:id="rId2"/>
              </a:rPr>
              <a:t>custom routes</a:t>
            </a:r>
            <a:r>
              <a:rPr lang="en-US" dirty="0">
                <a:latin typeface="Times New Roman" panose="02020603050405020304" pitchFamily="18" charset="0"/>
                <a:cs typeface="Times New Roman" panose="02020603050405020304" pitchFamily="18" charset="0"/>
              </a:rPr>
              <a:t>, and add more custom routes to route tables. Azure routes outbound traffic from a subnet based on the routes in a subnet's route table</a:t>
            </a:r>
            <a:r>
              <a:rPr lang="en-US"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Each route contains an address prefix and next hop type. When traffic leaving a subnet is sent to an IP address within the address prefix of a route, the route that contains the prefix is the route Azure uses</a:t>
            </a:r>
          </a:p>
        </p:txBody>
      </p:sp>
    </p:spTree>
    <p:extLst>
      <p:ext uri="{BB962C8B-B14F-4D97-AF65-F5344CB8AC3E}">
        <p14:creationId xmlns:p14="http://schemas.microsoft.com/office/powerpoint/2010/main" val="42628421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19919"/>
            <a:ext cx="4049122" cy="5334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endParaRPr lang="en-US" sz="24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p:cNvSpPr txBox="1"/>
          <p:nvPr/>
        </p:nvSpPr>
        <p:spPr>
          <a:xfrm>
            <a:off x="762000" y="627042"/>
            <a:ext cx="2362200"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Route Table</a:t>
            </a:r>
            <a:endParaRPr lang="en-US" sz="2400" b="1" dirty="0">
              <a:latin typeface="Times New Roman" panose="02020603050405020304" pitchFamily="18" charset="0"/>
              <a:ea typeface="Tahoma" panose="020B0604030504040204" pitchFamily="34" charset="0"/>
              <a:cs typeface="Times New Roman" panose="02020603050405020304" pitchFamily="18" charset="0"/>
            </a:endParaRPr>
          </a:p>
          <a:p>
            <a:endParaRPr lang="en-US" sz="2400" b="1" dirty="0"/>
          </a:p>
        </p:txBody>
      </p:sp>
      <p:graphicFrame>
        <p:nvGraphicFramePr>
          <p:cNvPr id="5" name="Table 4"/>
          <p:cNvGraphicFramePr>
            <a:graphicFrameLocks noGrp="1"/>
          </p:cNvGraphicFramePr>
          <p:nvPr>
            <p:extLst>
              <p:ext uri="{D42A27DB-BD31-4B8C-83A1-F6EECF244321}">
                <p14:modId xmlns:p14="http://schemas.microsoft.com/office/powerpoint/2010/main" val="661902520"/>
              </p:ext>
            </p:extLst>
          </p:nvPr>
        </p:nvGraphicFramePr>
        <p:xfrm>
          <a:off x="692151" y="1762760"/>
          <a:ext cx="6318249" cy="3078480"/>
        </p:xfrm>
        <a:graphic>
          <a:graphicData uri="http://schemas.openxmlformats.org/drawingml/2006/table">
            <a:tbl>
              <a:tblPr/>
              <a:tblGrid>
                <a:gridCol w="2106083">
                  <a:extLst>
                    <a:ext uri="{9D8B030D-6E8A-4147-A177-3AD203B41FA5}">
                      <a16:colId xmlns:a16="http://schemas.microsoft.com/office/drawing/2014/main" val="4131476979"/>
                    </a:ext>
                  </a:extLst>
                </a:gridCol>
                <a:gridCol w="2106083">
                  <a:extLst>
                    <a:ext uri="{9D8B030D-6E8A-4147-A177-3AD203B41FA5}">
                      <a16:colId xmlns:a16="http://schemas.microsoft.com/office/drawing/2014/main" val="2290099593"/>
                    </a:ext>
                  </a:extLst>
                </a:gridCol>
                <a:gridCol w="2106083">
                  <a:extLst>
                    <a:ext uri="{9D8B030D-6E8A-4147-A177-3AD203B41FA5}">
                      <a16:colId xmlns:a16="http://schemas.microsoft.com/office/drawing/2014/main" val="180950192"/>
                    </a:ext>
                  </a:extLst>
                </a:gridCol>
              </a:tblGrid>
              <a:tr h="323682">
                <a:tc>
                  <a:txBody>
                    <a:bodyPr/>
                    <a:lstStyle/>
                    <a:p>
                      <a:pPr algn="l" fontAlgn="t"/>
                      <a:r>
                        <a:rPr lang="en-US" sz="2000">
                          <a:effectLst/>
                        </a:rPr>
                        <a:t>Source</a:t>
                      </a:r>
                    </a:p>
                  </a:txBody>
                  <a:tcPr>
                    <a:lnL>
                      <a:noFill/>
                    </a:lnL>
                    <a:lnR>
                      <a:noFill/>
                    </a:lnR>
                    <a:lnT>
                      <a:noFill/>
                    </a:lnT>
                    <a:lnB>
                      <a:noFill/>
                    </a:lnB>
                  </a:tcPr>
                </a:tc>
                <a:tc>
                  <a:txBody>
                    <a:bodyPr/>
                    <a:lstStyle/>
                    <a:p>
                      <a:pPr algn="l" fontAlgn="t"/>
                      <a:r>
                        <a:rPr lang="en-US" sz="2000">
                          <a:effectLst/>
                        </a:rPr>
                        <a:t>Address prefixes</a:t>
                      </a:r>
                    </a:p>
                  </a:txBody>
                  <a:tcPr>
                    <a:lnL>
                      <a:noFill/>
                    </a:lnL>
                    <a:lnR>
                      <a:noFill/>
                    </a:lnR>
                    <a:lnT>
                      <a:noFill/>
                    </a:lnT>
                    <a:lnB>
                      <a:noFill/>
                    </a:lnB>
                  </a:tcPr>
                </a:tc>
                <a:tc>
                  <a:txBody>
                    <a:bodyPr/>
                    <a:lstStyle/>
                    <a:p>
                      <a:pPr algn="l" fontAlgn="t"/>
                      <a:r>
                        <a:rPr lang="en-US" sz="2000">
                          <a:effectLst/>
                        </a:rPr>
                        <a:t>Next hop type</a:t>
                      </a:r>
                    </a:p>
                  </a:txBody>
                  <a:tcPr>
                    <a:lnL>
                      <a:noFill/>
                    </a:lnL>
                    <a:lnR>
                      <a:noFill/>
                    </a:lnR>
                    <a:lnT>
                      <a:noFill/>
                    </a:lnT>
                    <a:lnB>
                      <a:noFill/>
                    </a:lnB>
                  </a:tcPr>
                </a:tc>
                <a:extLst>
                  <a:ext uri="{0D108BD9-81ED-4DB2-BD59-A6C34878D82A}">
                    <a16:rowId xmlns:a16="http://schemas.microsoft.com/office/drawing/2014/main" val="688412564"/>
                  </a:ext>
                </a:extLst>
              </a:tr>
              <a:tr h="572668">
                <a:tc>
                  <a:txBody>
                    <a:bodyPr/>
                    <a:lstStyle/>
                    <a:p>
                      <a:pPr algn="l" fontAlgn="t"/>
                      <a:r>
                        <a:rPr lang="en-US" sz="2000" dirty="0">
                          <a:effectLst/>
                        </a:rPr>
                        <a:t>Default</a:t>
                      </a:r>
                    </a:p>
                  </a:txBody>
                  <a:tcPr>
                    <a:lnL>
                      <a:noFill/>
                    </a:lnL>
                    <a:lnR>
                      <a:noFill/>
                    </a:lnR>
                    <a:lnT>
                      <a:noFill/>
                    </a:lnT>
                    <a:lnB>
                      <a:noFill/>
                    </a:lnB>
                  </a:tcPr>
                </a:tc>
                <a:tc>
                  <a:txBody>
                    <a:bodyPr/>
                    <a:lstStyle/>
                    <a:p>
                      <a:pPr algn="l" fontAlgn="t"/>
                      <a:r>
                        <a:rPr lang="en-US" sz="2000">
                          <a:effectLst/>
                        </a:rPr>
                        <a:t>Unique to the virtual network</a:t>
                      </a:r>
                    </a:p>
                  </a:txBody>
                  <a:tcPr>
                    <a:lnL>
                      <a:noFill/>
                    </a:lnL>
                    <a:lnR>
                      <a:noFill/>
                    </a:lnR>
                    <a:lnT>
                      <a:noFill/>
                    </a:lnT>
                    <a:lnB>
                      <a:noFill/>
                    </a:lnB>
                  </a:tcPr>
                </a:tc>
                <a:tc>
                  <a:txBody>
                    <a:bodyPr/>
                    <a:lstStyle/>
                    <a:p>
                      <a:pPr algn="l" fontAlgn="t"/>
                      <a:r>
                        <a:rPr lang="en-US" sz="2000">
                          <a:effectLst/>
                        </a:rPr>
                        <a:t>Virtual network</a:t>
                      </a:r>
                    </a:p>
                  </a:txBody>
                  <a:tcPr>
                    <a:lnL>
                      <a:noFill/>
                    </a:lnL>
                    <a:lnR>
                      <a:noFill/>
                    </a:lnR>
                    <a:lnT>
                      <a:noFill/>
                    </a:lnT>
                    <a:lnB>
                      <a:noFill/>
                    </a:lnB>
                  </a:tcPr>
                </a:tc>
                <a:extLst>
                  <a:ext uri="{0D108BD9-81ED-4DB2-BD59-A6C34878D82A}">
                    <a16:rowId xmlns:a16="http://schemas.microsoft.com/office/drawing/2014/main" val="2586576380"/>
                  </a:ext>
                </a:extLst>
              </a:tr>
              <a:tr h="323682">
                <a:tc>
                  <a:txBody>
                    <a:bodyPr/>
                    <a:lstStyle/>
                    <a:p>
                      <a:pPr algn="l" fontAlgn="t"/>
                      <a:r>
                        <a:rPr lang="en-US" sz="2000" dirty="0">
                          <a:effectLst/>
                        </a:rPr>
                        <a:t>Default</a:t>
                      </a:r>
                    </a:p>
                  </a:txBody>
                  <a:tcPr>
                    <a:lnL>
                      <a:noFill/>
                    </a:lnL>
                    <a:lnR>
                      <a:noFill/>
                    </a:lnR>
                    <a:lnT>
                      <a:noFill/>
                    </a:lnT>
                    <a:lnB>
                      <a:noFill/>
                    </a:lnB>
                  </a:tcPr>
                </a:tc>
                <a:tc>
                  <a:txBody>
                    <a:bodyPr/>
                    <a:lstStyle/>
                    <a:p>
                      <a:pPr algn="l" fontAlgn="t"/>
                      <a:r>
                        <a:rPr lang="en-US" sz="2000">
                          <a:effectLst/>
                        </a:rPr>
                        <a:t>0.0.0.0/0</a:t>
                      </a:r>
                    </a:p>
                  </a:txBody>
                  <a:tcPr>
                    <a:lnL>
                      <a:noFill/>
                    </a:lnL>
                    <a:lnR>
                      <a:noFill/>
                    </a:lnR>
                    <a:lnT>
                      <a:noFill/>
                    </a:lnT>
                    <a:lnB>
                      <a:noFill/>
                    </a:lnB>
                  </a:tcPr>
                </a:tc>
                <a:tc>
                  <a:txBody>
                    <a:bodyPr/>
                    <a:lstStyle/>
                    <a:p>
                      <a:pPr algn="l" fontAlgn="t"/>
                      <a:r>
                        <a:rPr lang="en-US" sz="2000" dirty="0">
                          <a:effectLst/>
                        </a:rPr>
                        <a:t>Internet</a:t>
                      </a:r>
                    </a:p>
                  </a:txBody>
                  <a:tcPr>
                    <a:lnL>
                      <a:noFill/>
                    </a:lnL>
                    <a:lnR>
                      <a:noFill/>
                    </a:lnR>
                    <a:lnT>
                      <a:noFill/>
                    </a:lnT>
                    <a:lnB>
                      <a:noFill/>
                    </a:lnB>
                  </a:tcPr>
                </a:tc>
                <a:extLst>
                  <a:ext uri="{0D108BD9-81ED-4DB2-BD59-A6C34878D82A}">
                    <a16:rowId xmlns:a16="http://schemas.microsoft.com/office/drawing/2014/main" val="124231429"/>
                  </a:ext>
                </a:extLst>
              </a:tr>
              <a:tr h="323682">
                <a:tc>
                  <a:txBody>
                    <a:bodyPr/>
                    <a:lstStyle/>
                    <a:p>
                      <a:pPr algn="l" fontAlgn="t"/>
                      <a:r>
                        <a:rPr lang="en-US" sz="2000">
                          <a:effectLst/>
                        </a:rPr>
                        <a:t>Default</a:t>
                      </a:r>
                    </a:p>
                  </a:txBody>
                  <a:tcPr>
                    <a:lnL>
                      <a:noFill/>
                    </a:lnL>
                    <a:lnR>
                      <a:noFill/>
                    </a:lnR>
                    <a:lnT>
                      <a:noFill/>
                    </a:lnT>
                    <a:lnB>
                      <a:noFill/>
                    </a:lnB>
                  </a:tcPr>
                </a:tc>
                <a:tc>
                  <a:txBody>
                    <a:bodyPr/>
                    <a:lstStyle/>
                    <a:p>
                      <a:pPr algn="l" fontAlgn="t"/>
                      <a:r>
                        <a:rPr lang="en-US" sz="2000">
                          <a:effectLst/>
                        </a:rPr>
                        <a:t>10.0.0.0/8</a:t>
                      </a:r>
                    </a:p>
                  </a:txBody>
                  <a:tcPr>
                    <a:lnL>
                      <a:noFill/>
                    </a:lnL>
                    <a:lnR>
                      <a:noFill/>
                    </a:lnR>
                    <a:lnT>
                      <a:noFill/>
                    </a:lnT>
                    <a:lnB>
                      <a:noFill/>
                    </a:lnB>
                  </a:tcPr>
                </a:tc>
                <a:tc>
                  <a:txBody>
                    <a:bodyPr/>
                    <a:lstStyle/>
                    <a:p>
                      <a:pPr algn="l" fontAlgn="t"/>
                      <a:r>
                        <a:rPr lang="en-US" sz="2000">
                          <a:effectLst/>
                        </a:rPr>
                        <a:t>None</a:t>
                      </a:r>
                    </a:p>
                  </a:txBody>
                  <a:tcPr>
                    <a:lnL>
                      <a:noFill/>
                    </a:lnL>
                    <a:lnR>
                      <a:noFill/>
                    </a:lnR>
                    <a:lnT>
                      <a:noFill/>
                    </a:lnT>
                    <a:lnB>
                      <a:noFill/>
                    </a:lnB>
                  </a:tcPr>
                </a:tc>
                <a:extLst>
                  <a:ext uri="{0D108BD9-81ED-4DB2-BD59-A6C34878D82A}">
                    <a16:rowId xmlns:a16="http://schemas.microsoft.com/office/drawing/2014/main" val="2059840783"/>
                  </a:ext>
                </a:extLst>
              </a:tr>
              <a:tr h="323682">
                <a:tc>
                  <a:txBody>
                    <a:bodyPr/>
                    <a:lstStyle/>
                    <a:p>
                      <a:pPr algn="l" fontAlgn="t"/>
                      <a:r>
                        <a:rPr lang="en-US" sz="2000">
                          <a:effectLst/>
                        </a:rPr>
                        <a:t>Default</a:t>
                      </a:r>
                    </a:p>
                  </a:txBody>
                  <a:tcPr>
                    <a:lnL>
                      <a:noFill/>
                    </a:lnL>
                    <a:lnR>
                      <a:noFill/>
                    </a:lnR>
                    <a:lnT>
                      <a:noFill/>
                    </a:lnT>
                    <a:lnB>
                      <a:noFill/>
                    </a:lnB>
                  </a:tcPr>
                </a:tc>
                <a:tc>
                  <a:txBody>
                    <a:bodyPr/>
                    <a:lstStyle/>
                    <a:p>
                      <a:pPr algn="l" fontAlgn="t"/>
                      <a:r>
                        <a:rPr lang="en-US" sz="2000">
                          <a:effectLst/>
                        </a:rPr>
                        <a:t>172.16.0.0/12</a:t>
                      </a:r>
                    </a:p>
                  </a:txBody>
                  <a:tcPr>
                    <a:lnL>
                      <a:noFill/>
                    </a:lnL>
                    <a:lnR>
                      <a:noFill/>
                    </a:lnR>
                    <a:lnT>
                      <a:noFill/>
                    </a:lnT>
                    <a:lnB>
                      <a:noFill/>
                    </a:lnB>
                  </a:tcPr>
                </a:tc>
                <a:tc>
                  <a:txBody>
                    <a:bodyPr/>
                    <a:lstStyle/>
                    <a:p>
                      <a:pPr algn="l" fontAlgn="t"/>
                      <a:r>
                        <a:rPr lang="en-US" sz="2000">
                          <a:effectLst/>
                        </a:rPr>
                        <a:t>None</a:t>
                      </a:r>
                    </a:p>
                  </a:txBody>
                  <a:tcPr>
                    <a:lnL>
                      <a:noFill/>
                    </a:lnL>
                    <a:lnR>
                      <a:noFill/>
                    </a:lnR>
                    <a:lnT>
                      <a:noFill/>
                    </a:lnT>
                    <a:lnB>
                      <a:noFill/>
                    </a:lnB>
                  </a:tcPr>
                </a:tc>
                <a:extLst>
                  <a:ext uri="{0D108BD9-81ED-4DB2-BD59-A6C34878D82A}">
                    <a16:rowId xmlns:a16="http://schemas.microsoft.com/office/drawing/2014/main" val="811197328"/>
                  </a:ext>
                </a:extLst>
              </a:tr>
              <a:tr h="323682">
                <a:tc>
                  <a:txBody>
                    <a:bodyPr/>
                    <a:lstStyle/>
                    <a:p>
                      <a:pPr algn="l" fontAlgn="t"/>
                      <a:r>
                        <a:rPr lang="en-US" sz="2000">
                          <a:effectLst/>
                        </a:rPr>
                        <a:t>Default</a:t>
                      </a:r>
                    </a:p>
                  </a:txBody>
                  <a:tcPr>
                    <a:lnL>
                      <a:noFill/>
                    </a:lnL>
                    <a:lnR>
                      <a:noFill/>
                    </a:lnR>
                    <a:lnT>
                      <a:noFill/>
                    </a:lnT>
                    <a:lnB>
                      <a:noFill/>
                    </a:lnB>
                  </a:tcPr>
                </a:tc>
                <a:tc>
                  <a:txBody>
                    <a:bodyPr/>
                    <a:lstStyle/>
                    <a:p>
                      <a:pPr algn="l" fontAlgn="t"/>
                      <a:r>
                        <a:rPr lang="en-US" sz="2000">
                          <a:effectLst/>
                        </a:rPr>
                        <a:t>192.168.0.0/16</a:t>
                      </a:r>
                    </a:p>
                  </a:txBody>
                  <a:tcPr>
                    <a:lnL>
                      <a:noFill/>
                    </a:lnL>
                    <a:lnR>
                      <a:noFill/>
                    </a:lnR>
                    <a:lnT>
                      <a:noFill/>
                    </a:lnT>
                    <a:lnB>
                      <a:noFill/>
                    </a:lnB>
                  </a:tcPr>
                </a:tc>
                <a:tc>
                  <a:txBody>
                    <a:bodyPr/>
                    <a:lstStyle/>
                    <a:p>
                      <a:pPr algn="l" fontAlgn="t"/>
                      <a:r>
                        <a:rPr lang="en-US" sz="2000">
                          <a:effectLst/>
                        </a:rPr>
                        <a:t>None</a:t>
                      </a:r>
                    </a:p>
                  </a:txBody>
                  <a:tcPr>
                    <a:lnL>
                      <a:noFill/>
                    </a:lnL>
                    <a:lnR>
                      <a:noFill/>
                    </a:lnR>
                    <a:lnT>
                      <a:noFill/>
                    </a:lnT>
                    <a:lnB>
                      <a:noFill/>
                    </a:lnB>
                  </a:tcPr>
                </a:tc>
                <a:extLst>
                  <a:ext uri="{0D108BD9-81ED-4DB2-BD59-A6C34878D82A}">
                    <a16:rowId xmlns:a16="http://schemas.microsoft.com/office/drawing/2014/main" val="3403761103"/>
                  </a:ext>
                </a:extLst>
              </a:tr>
              <a:tr h="323682">
                <a:tc>
                  <a:txBody>
                    <a:bodyPr/>
                    <a:lstStyle/>
                    <a:p>
                      <a:pPr algn="l" fontAlgn="t"/>
                      <a:r>
                        <a:rPr lang="en-US" sz="2000">
                          <a:effectLst/>
                        </a:rPr>
                        <a:t>Default</a:t>
                      </a:r>
                    </a:p>
                  </a:txBody>
                  <a:tcPr>
                    <a:lnL>
                      <a:noFill/>
                    </a:lnL>
                    <a:lnR>
                      <a:noFill/>
                    </a:lnR>
                    <a:lnT>
                      <a:noFill/>
                    </a:lnT>
                    <a:lnB>
                      <a:noFill/>
                    </a:lnB>
                  </a:tcPr>
                </a:tc>
                <a:tc>
                  <a:txBody>
                    <a:bodyPr/>
                    <a:lstStyle/>
                    <a:p>
                      <a:pPr algn="l" fontAlgn="t"/>
                      <a:r>
                        <a:rPr lang="en-US" sz="2000">
                          <a:effectLst/>
                        </a:rPr>
                        <a:t>100.64.0.0/10</a:t>
                      </a:r>
                    </a:p>
                  </a:txBody>
                  <a:tcPr>
                    <a:lnL>
                      <a:noFill/>
                    </a:lnL>
                    <a:lnR>
                      <a:noFill/>
                    </a:lnR>
                    <a:lnT>
                      <a:noFill/>
                    </a:lnT>
                    <a:lnB>
                      <a:noFill/>
                    </a:lnB>
                  </a:tcPr>
                </a:tc>
                <a:tc>
                  <a:txBody>
                    <a:bodyPr/>
                    <a:lstStyle/>
                    <a:p>
                      <a:pPr algn="l" fontAlgn="t"/>
                      <a:r>
                        <a:rPr lang="en-US" sz="2000" dirty="0">
                          <a:effectLst/>
                        </a:rPr>
                        <a:t>None</a:t>
                      </a:r>
                    </a:p>
                  </a:txBody>
                  <a:tcPr>
                    <a:lnL>
                      <a:noFill/>
                    </a:lnL>
                    <a:lnR>
                      <a:noFill/>
                    </a:lnR>
                    <a:lnT>
                      <a:noFill/>
                    </a:lnT>
                    <a:lnB>
                      <a:noFill/>
                    </a:lnB>
                  </a:tcPr>
                </a:tc>
                <a:extLst>
                  <a:ext uri="{0D108BD9-81ED-4DB2-BD59-A6C34878D82A}">
                    <a16:rowId xmlns:a16="http://schemas.microsoft.com/office/drawing/2014/main" val="3290821112"/>
                  </a:ext>
                </a:extLst>
              </a:tr>
            </a:tbl>
          </a:graphicData>
        </a:graphic>
      </p:graphicFrame>
    </p:spTree>
    <p:extLst>
      <p:ext uri="{BB962C8B-B14F-4D97-AF65-F5344CB8AC3E}">
        <p14:creationId xmlns:p14="http://schemas.microsoft.com/office/powerpoint/2010/main" val="32823295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19919"/>
            <a:ext cx="4049122" cy="5334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Route Table</a:t>
            </a:r>
            <a:endParaRPr lang="en-US" sz="2400" b="1" dirty="0">
              <a:latin typeface="Times New Roman" panose="02020603050405020304" pitchFamily="18" charset="0"/>
              <a:ea typeface="Tahoma" panose="020B0604030504040204" pitchFamily="34" charset="0"/>
              <a:cs typeface="Times New Roman" panose="02020603050405020304" pitchFamily="18" charset="0"/>
            </a:endParaRPr>
          </a:p>
          <a:p>
            <a:endParaRPr lang="en-US" sz="2400" b="1" dirty="0"/>
          </a:p>
        </p:txBody>
      </p:sp>
      <p:sp>
        <p:nvSpPr>
          <p:cNvPr id="4" name="TextBox 3"/>
          <p:cNvSpPr txBox="1"/>
          <p:nvPr/>
        </p:nvSpPr>
        <p:spPr>
          <a:xfrm>
            <a:off x="675279" y="1839119"/>
            <a:ext cx="8544922" cy="224676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Virtual network</a:t>
            </a:r>
            <a:r>
              <a:rPr lang="en-US" dirty="0">
                <a:latin typeface="Times New Roman" panose="02020603050405020304" pitchFamily="18" charset="0"/>
                <a:cs typeface="Times New Roman" panose="02020603050405020304" pitchFamily="18" charset="0"/>
              </a:rPr>
              <a:t>: Routes traffic between address ranges within the </a:t>
            </a:r>
            <a:r>
              <a:rPr lang="en-US" dirty="0">
                <a:latin typeface="Times New Roman" panose="02020603050405020304" pitchFamily="18" charset="0"/>
                <a:cs typeface="Times New Roman" panose="02020603050405020304" pitchFamily="18" charset="0"/>
                <a:hlinkClick r:id="rId2"/>
              </a:rPr>
              <a:t>address space</a:t>
            </a:r>
            <a:r>
              <a:rPr lang="en-US" dirty="0">
                <a:latin typeface="Times New Roman" panose="02020603050405020304" pitchFamily="18" charset="0"/>
                <a:cs typeface="Times New Roman" panose="02020603050405020304" pitchFamily="18" charset="0"/>
              </a:rPr>
              <a:t> of a virtual network</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Internet</a:t>
            </a:r>
            <a:r>
              <a:rPr lang="en-US" dirty="0">
                <a:latin typeface="Times New Roman" panose="02020603050405020304" pitchFamily="18" charset="0"/>
                <a:cs typeface="Times New Roman" panose="02020603050405020304" pitchFamily="18" charset="0"/>
              </a:rPr>
              <a:t>: Routes traffic specified by the address prefix to the </a:t>
            </a:r>
            <a:r>
              <a:rPr lang="en-US" dirty="0" smtClean="0">
                <a:latin typeface="Times New Roman" panose="02020603050405020304" pitchFamily="18" charset="0"/>
                <a:cs typeface="Times New Roman" panose="02020603050405020304" pitchFamily="18" charset="0"/>
              </a:rPr>
              <a:t>Internet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None</a:t>
            </a:r>
            <a:r>
              <a:rPr lang="en-US" dirty="0">
                <a:latin typeface="Times New Roman" panose="02020603050405020304" pitchFamily="18" charset="0"/>
                <a:cs typeface="Times New Roman" panose="02020603050405020304" pitchFamily="18" charset="0"/>
              </a:rPr>
              <a:t>: Traffic routed to the </a:t>
            </a:r>
            <a:r>
              <a:rPr lang="en-US" b="1" dirty="0">
                <a:latin typeface="Times New Roman" panose="02020603050405020304" pitchFamily="18" charset="0"/>
                <a:cs typeface="Times New Roman" panose="02020603050405020304" pitchFamily="18" charset="0"/>
              </a:rPr>
              <a:t>None</a:t>
            </a:r>
            <a:r>
              <a:rPr lang="en-US" dirty="0">
                <a:latin typeface="Times New Roman" panose="02020603050405020304" pitchFamily="18" charset="0"/>
                <a:cs typeface="Times New Roman" panose="02020603050405020304" pitchFamily="18" charset="0"/>
              </a:rPr>
              <a:t> next hop type is dropped, rather than routed outside the subnet</a:t>
            </a:r>
          </a:p>
        </p:txBody>
      </p:sp>
    </p:spTree>
    <p:extLst>
      <p:ext uri="{BB962C8B-B14F-4D97-AF65-F5344CB8AC3E}">
        <p14:creationId xmlns:p14="http://schemas.microsoft.com/office/powerpoint/2010/main" val="40246898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19919"/>
            <a:ext cx="4277722" cy="5334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Network Security Group</a:t>
            </a: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p:cNvSpPr txBox="1"/>
          <p:nvPr/>
        </p:nvSpPr>
        <p:spPr>
          <a:xfrm>
            <a:off x="652087" y="1707297"/>
            <a:ext cx="4038600" cy="2862322"/>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Network Security Group in Azure acts like a firewall at the network </a:t>
            </a:r>
            <a:r>
              <a:rPr lang="en-US" dirty="0" smtClean="0">
                <a:latin typeface="Times New Roman" panose="02020603050405020304" pitchFamily="18" charset="0"/>
                <a:cs typeface="Times New Roman" panose="02020603050405020304" pitchFamily="18" charset="0"/>
              </a:rPr>
              <a:t>level</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NSG allows or deny inbound and outbound </a:t>
            </a:r>
            <a:r>
              <a:rPr lang="en-US" dirty="0" smtClean="0">
                <a:latin typeface="Times New Roman" panose="02020603050405020304" pitchFamily="18" charset="0"/>
                <a:cs typeface="Times New Roman" panose="02020603050405020304" pitchFamily="18" charset="0"/>
              </a:rPr>
              <a:t>traffic</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filters the traffic passing through Azure Resources in a virtual network.</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5" name="Content Placeholder 4" descr="Network Security Grou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05400" y="1153319"/>
            <a:ext cx="4330700"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6712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19919"/>
            <a:ext cx="4049122" cy="5334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400" b="1" dirty="0" smtClean="0">
                <a:latin typeface="Times New Roman" panose="02020603050405020304" pitchFamily="18" charset="0"/>
                <a:ea typeface="Tahoma" panose="020B0604030504040204" pitchFamily="34" charset="0"/>
                <a:cs typeface="Times New Roman" panose="02020603050405020304" pitchFamily="18" charset="0"/>
              </a:rPr>
              <a:t>NAT Gateway</a:t>
            </a:r>
            <a:endParaRPr lang="en-US" sz="24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p:cNvSpPr txBox="1"/>
          <p:nvPr/>
        </p:nvSpPr>
        <p:spPr>
          <a:xfrm>
            <a:off x="762000" y="1458119"/>
            <a:ext cx="5943600" cy="3477875"/>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Azure NAT Gateway is a fully managed and highly resilient Network Address Translation (NAT) service</a:t>
            </a:r>
            <a:r>
              <a:rPr lang="en-US"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You can use Azure NAT Gateway to let all instances in a private subnet connect outbound to the internet while remaining fully private. Unsolicited inbound connections from the internet aren't permitted through a NAT gateway. </a:t>
            </a:r>
            <a:endParaRPr lang="en-US"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Only </a:t>
            </a:r>
            <a:r>
              <a:rPr lang="en-US" dirty="0">
                <a:latin typeface="Times New Roman" panose="02020603050405020304" pitchFamily="18" charset="0"/>
                <a:cs typeface="Times New Roman" panose="02020603050405020304" pitchFamily="18" charset="0"/>
              </a:rPr>
              <a:t>packets arriving as response packets to an outbound connection can pass through a NAT gateway.</a:t>
            </a:r>
          </a:p>
        </p:txBody>
      </p:sp>
      <p:pic>
        <p:nvPicPr>
          <p:cNvPr id="6" name="Picture 2" descr="Figure shows a NAT receiving traffic from internal subnets and directing it to a public IP (PIP) and an IP pref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534319"/>
            <a:ext cx="23622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3587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19919"/>
            <a:ext cx="8697322" cy="6096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Azure NAT Gateway </a:t>
            </a:r>
            <a:r>
              <a:rPr lang="en-US" sz="2400" b="1" dirty="0" smtClean="0">
                <a:latin typeface="Times New Roman" panose="02020603050405020304" pitchFamily="18" charset="0"/>
                <a:cs typeface="Times New Roman" panose="02020603050405020304" pitchFamily="18" charset="0"/>
              </a:rPr>
              <a:t>benefits &amp; </a:t>
            </a:r>
            <a:r>
              <a:rPr lang="en-US" sz="2400" b="1" dirty="0">
                <a:latin typeface="Times New Roman" panose="02020603050405020304" pitchFamily="18" charset="0"/>
                <a:cs typeface="Times New Roman" panose="02020603050405020304" pitchFamily="18" charset="0"/>
              </a:rPr>
              <a:t>Azure NAT Gateway basics</a:t>
            </a:r>
          </a:p>
          <a:p>
            <a:pPr marL="0" indent="0">
              <a:buNone/>
            </a:pPr>
            <a:endParaRPr lang="en-US" sz="24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371600" y="1534319"/>
            <a:ext cx="3124200" cy="1938992"/>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Simple Setup</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Resiliency</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Scalability</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Performance</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4724400" y="1610519"/>
            <a:ext cx="5029200" cy="1938992"/>
          </a:xfrm>
          <a:prstGeom prst="rect">
            <a:avLst/>
          </a:prstGeom>
        </p:spPr>
        <p:txBody>
          <a:bodyPr>
            <a:spAutoFit/>
          </a:bodyPr>
          <a:lstStyle/>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Outbound </a:t>
            </a:r>
            <a:r>
              <a:rPr lang="en-US" dirty="0" smtClean="0">
                <a:latin typeface="Times New Roman" panose="02020603050405020304" pitchFamily="18" charset="0"/>
                <a:cs typeface="Times New Roman" panose="02020603050405020304" pitchFamily="18" charset="0"/>
              </a:rPr>
              <a:t>connectivity</a:t>
            </a:r>
            <a:endParaRPr lang="en-US"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Traffic </a:t>
            </a:r>
            <a:r>
              <a:rPr lang="en-US" dirty="0">
                <a:latin typeface="Times New Roman" panose="02020603050405020304" pitchFamily="18" charset="0"/>
                <a:cs typeface="Times New Roman" panose="02020603050405020304" pitchFamily="18" charset="0"/>
              </a:rPr>
              <a:t>routes</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NAT gateway and basic SKU </a:t>
            </a:r>
            <a:r>
              <a:rPr lang="en-US" dirty="0" smtClean="0">
                <a:latin typeface="Times New Roman" panose="02020603050405020304" pitchFamily="18" charset="0"/>
                <a:cs typeface="Times New Roman" panose="02020603050405020304" pitchFamily="18" charset="0"/>
              </a:rPr>
              <a:t>resources</a:t>
            </a:r>
          </a:p>
          <a:p>
            <a:pPr marL="457200" indent="-4572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Connection </a:t>
            </a:r>
            <a:r>
              <a:rPr lang="en-US" dirty="0">
                <a:latin typeface="Times New Roman" panose="02020603050405020304" pitchFamily="18" charset="0"/>
                <a:cs typeface="Times New Roman" panose="02020603050405020304" pitchFamily="18" charset="0"/>
              </a:rPr>
              <a:t>timeouts and timers</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87770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19919"/>
            <a:ext cx="4049122" cy="5334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400" b="1" dirty="0" smtClean="0">
                <a:latin typeface="Times New Roman" panose="02020603050405020304" pitchFamily="18" charset="0"/>
                <a:ea typeface="Tahoma" panose="020B0604030504040204" pitchFamily="34" charset="0"/>
                <a:cs typeface="Times New Roman" panose="02020603050405020304" pitchFamily="18" charset="0"/>
              </a:rPr>
              <a:t>Azure Bastion</a:t>
            </a:r>
            <a:endParaRPr lang="en-US" sz="24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p:cNvSpPr txBox="1"/>
          <p:nvPr/>
        </p:nvSpPr>
        <p:spPr>
          <a:xfrm>
            <a:off x="762000" y="1610519"/>
            <a:ext cx="8839200" cy="2585323"/>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Azure Bastion service is a fully platform-managed PaaS service that you provision inside your virtual network</a:t>
            </a:r>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t </a:t>
            </a:r>
            <a:endParaRPr lang="en-US" sz="1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provides </a:t>
            </a:r>
            <a:r>
              <a:rPr lang="en-US" sz="1800" dirty="0">
                <a:latin typeface="Times New Roman" panose="02020603050405020304" pitchFamily="18" charset="0"/>
                <a:cs typeface="Times New Roman" panose="02020603050405020304" pitchFamily="18" charset="0"/>
              </a:rPr>
              <a:t>secure and seamless RDP/SSH connectivity to your virtual machines directly over TLS from the Azure portal or via native client. </a:t>
            </a:r>
            <a:endParaRPr lang="en-US" sz="1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When </a:t>
            </a:r>
            <a:r>
              <a:rPr lang="en-US" sz="1800" dirty="0">
                <a:latin typeface="Times New Roman" panose="02020603050405020304" pitchFamily="18" charset="0"/>
                <a:cs typeface="Times New Roman" panose="02020603050405020304" pitchFamily="18" charset="0"/>
              </a:rPr>
              <a:t>you connect via Azure Bastion, your virtual machines don't need a public IP address, agent, or special client software</a:t>
            </a:r>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Bastion provides secure RDP and SSH connectivity to all of the VMs in the virtual network in which it is provisioned. </a:t>
            </a:r>
            <a:endParaRPr lang="en-US" sz="1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Using </a:t>
            </a:r>
            <a:r>
              <a:rPr lang="en-US" sz="1800" dirty="0">
                <a:latin typeface="Times New Roman" panose="02020603050405020304" pitchFamily="18" charset="0"/>
                <a:cs typeface="Times New Roman" panose="02020603050405020304" pitchFamily="18" charset="0"/>
              </a:rPr>
              <a:t>Azure Bastion protects your virtual machines from exposing RDP/SSH ports to the outside world, while still providing secure access using RDP/SSH.</a:t>
            </a:r>
          </a:p>
        </p:txBody>
      </p:sp>
    </p:spTree>
    <p:extLst>
      <p:ext uri="{BB962C8B-B14F-4D97-AF65-F5344CB8AC3E}">
        <p14:creationId xmlns:p14="http://schemas.microsoft.com/office/powerpoint/2010/main" val="22598565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19919"/>
            <a:ext cx="4582522" cy="5334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400" b="1" dirty="0" smtClean="0">
                <a:latin typeface="Times New Roman" panose="02020603050405020304" pitchFamily="18" charset="0"/>
                <a:ea typeface="Tahoma" panose="020B0604030504040204" pitchFamily="34" charset="0"/>
                <a:cs typeface="Times New Roman" panose="02020603050405020304" pitchFamily="18" charset="0"/>
              </a:rPr>
              <a:t>Azure Bastion Architecture</a:t>
            </a:r>
            <a:endParaRPr lang="en-US" sz="2400" b="1"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2050" name="Picture 2" descr="Diagram showing Azure Bastion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278" y="1686719"/>
            <a:ext cx="7848600" cy="269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2138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19919"/>
            <a:ext cx="4049122" cy="5334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400" b="1" dirty="0" smtClean="0">
                <a:latin typeface="Times New Roman" panose="02020603050405020304" pitchFamily="18" charset="0"/>
                <a:ea typeface="Tahoma" panose="020B0604030504040204" pitchFamily="34" charset="0"/>
                <a:cs typeface="Times New Roman" panose="02020603050405020304" pitchFamily="18" charset="0"/>
              </a:rPr>
              <a:t>Azure bastion </a:t>
            </a:r>
            <a:r>
              <a:rPr lang="en-US" sz="2400" b="1" dirty="0">
                <a:latin typeface="Times New Roman" panose="02020603050405020304" pitchFamily="18" charset="0"/>
                <a:cs typeface="Times New Roman" panose="02020603050405020304" pitchFamily="18" charset="0"/>
              </a:rPr>
              <a:t>benefits</a:t>
            </a:r>
            <a:endParaRPr lang="en-US"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p:cNvSpPr txBox="1"/>
          <p:nvPr/>
        </p:nvSpPr>
        <p:spPr>
          <a:xfrm>
            <a:off x="675278" y="1534319"/>
            <a:ext cx="6915868" cy="1631216"/>
          </a:xfrm>
          <a:prstGeom prst="rect">
            <a:avLst/>
          </a:prstGeom>
          <a:noFill/>
        </p:spPr>
        <p:txBody>
          <a:bodyPr wrap="none" rtlCol="0">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RDP and SSH through the Azure </a:t>
            </a:r>
            <a:r>
              <a:rPr lang="en-US" dirty="0" smtClean="0">
                <a:latin typeface="Times New Roman" panose="02020603050405020304" pitchFamily="18" charset="0"/>
                <a:cs typeface="Times New Roman" panose="02020603050405020304" pitchFamily="18" charset="0"/>
              </a:rPr>
              <a:t>portal</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Remote Session over TLS and firewall traversal for </a:t>
            </a:r>
            <a:r>
              <a:rPr lang="en-US" dirty="0" smtClean="0">
                <a:latin typeface="Times New Roman" panose="02020603050405020304" pitchFamily="18" charset="0"/>
                <a:cs typeface="Times New Roman" panose="02020603050405020304" pitchFamily="18" charset="0"/>
              </a:rPr>
              <a:t>RDP/SSH</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 Public IP address required on the Azure </a:t>
            </a:r>
            <a:r>
              <a:rPr lang="en-US" dirty="0" smtClean="0">
                <a:latin typeface="Times New Roman" panose="02020603050405020304" pitchFamily="18" charset="0"/>
                <a:cs typeface="Times New Roman" panose="02020603050405020304" pitchFamily="18" charset="0"/>
              </a:rPr>
              <a:t>VM</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 hassle of managing Network Security Groups (NSGs</a:t>
            </a:r>
            <a:r>
              <a:rPr lang="en-US"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Protection against zero-day exploits</a:t>
            </a:r>
          </a:p>
        </p:txBody>
      </p:sp>
    </p:spTree>
    <p:extLst>
      <p:ext uri="{BB962C8B-B14F-4D97-AF65-F5344CB8AC3E}">
        <p14:creationId xmlns:p14="http://schemas.microsoft.com/office/powerpoint/2010/main" val="4256481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9" name="Content Placeholder 2"/>
          <p:cNvSpPr txBox="1">
            <a:spLocks/>
          </p:cNvSpPr>
          <p:nvPr/>
        </p:nvSpPr>
        <p:spPr>
          <a:xfrm>
            <a:off x="675278" y="696119"/>
            <a:ext cx="7173138"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Services In Azure Networking</a:t>
            </a:r>
            <a:endParaRPr lang="en-US" sz="2400" b="1" dirty="0">
              <a:solidFill>
                <a:srgbClr val="2B3B4B"/>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2" name="TextBox 1"/>
          <p:cNvSpPr txBox="1"/>
          <p:nvPr/>
        </p:nvSpPr>
        <p:spPr>
          <a:xfrm>
            <a:off x="914400" y="1381919"/>
            <a:ext cx="3429000" cy="3046988"/>
          </a:xfrm>
          <a:prstGeom prst="rect">
            <a:avLst/>
          </a:prstGeom>
          <a:noFill/>
        </p:spPr>
        <p:txBody>
          <a:bodyPr wrap="square" rtlCol="0">
            <a:spAutoFit/>
          </a:bodyPr>
          <a:lstStyle/>
          <a:p>
            <a:pPr marL="457200" indent="-4572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Application Gateway</a:t>
            </a:r>
          </a:p>
          <a:p>
            <a:pPr marL="457200" indent="-4572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Azure Bastion</a:t>
            </a:r>
          </a:p>
          <a:p>
            <a:pPr marL="457200" indent="-4572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Communication Gateway</a:t>
            </a:r>
          </a:p>
          <a:p>
            <a:pPr marL="457200" indent="-4572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DDOS Protection</a:t>
            </a:r>
          </a:p>
          <a:p>
            <a:pPr marL="457200" indent="-4572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Azure DNS</a:t>
            </a:r>
          </a:p>
          <a:p>
            <a:pPr marL="457200" indent="-4572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Express Route</a:t>
            </a:r>
          </a:p>
          <a:p>
            <a:pPr marL="457200" indent="-4572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Firewall Manager</a:t>
            </a:r>
          </a:p>
          <a:p>
            <a:pPr marL="457200" indent="-4572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Front Door</a:t>
            </a:r>
          </a:p>
          <a:p>
            <a:pPr marL="457200" indent="-4572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Internet Analyzer</a:t>
            </a:r>
          </a:p>
          <a:p>
            <a:pPr marL="457200" indent="-4572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Network Function manager</a:t>
            </a:r>
          </a:p>
          <a:p>
            <a:pPr marL="457200" indent="-4572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Azure Orbital</a:t>
            </a:r>
          </a:p>
          <a:p>
            <a:pPr marL="457200" indent="-4572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486400" y="1381919"/>
            <a:ext cx="3733800" cy="3693319"/>
          </a:xfrm>
          <a:prstGeom prst="rect">
            <a:avLst/>
          </a:prstGeom>
          <a:noFill/>
        </p:spPr>
        <p:txBody>
          <a:bodyPr wrap="square" rtlCol="0">
            <a:spAutoFit/>
          </a:bodyPr>
          <a:lstStyle/>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Private 5G Core</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Private link</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Route Server</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VNET</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VNET Manager</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CDN</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Load Balancer</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NAT Gateway</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Traffic Manager</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WAN</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VPN Gateway</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Web </a:t>
            </a:r>
            <a:r>
              <a:rPr lang="en-US" sz="1800" dirty="0" err="1">
                <a:latin typeface="Times New Roman" panose="02020603050405020304" pitchFamily="18" charset="0"/>
                <a:cs typeface="Times New Roman" panose="02020603050405020304" pitchFamily="18" charset="0"/>
              </a:rPr>
              <a:t>Appl</a:t>
            </a:r>
            <a:r>
              <a:rPr lang="en-US" sz="1800" dirty="0">
                <a:latin typeface="Times New Roman" panose="02020603050405020304" pitchFamily="18" charset="0"/>
                <a:cs typeface="Times New Roman" panose="02020603050405020304" pitchFamily="18" charset="0"/>
              </a:rPr>
              <a:t> Firewall</a:t>
            </a:r>
          </a:p>
          <a:p>
            <a:pPr marL="342900" indent="-34290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71088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19919"/>
            <a:ext cx="4049122" cy="5334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400" b="1" dirty="0" smtClean="0">
                <a:latin typeface="Times New Roman" panose="02020603050405020304" pitchFamily="18" charset="0"/>
                <a:ea typeface="Tahoma" panose="020B0604030504040204" pitchFamily="34" charset="0"/>
                <a:cs typeface="Times New Roman" panose="02020603050405020304" pitchFamily="18" charset="0"/>
              </a:rPr>
              <a:t>Application Gateway</a:t>
            </a:r>
            <a:endParaRPr lang="en-US" sz="24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p:cNvSpPr txBox="1"/>
          <p:nvPr/>
        </p:nvSpPr>
        <p:spPr>
          <a:xfrm>
            <a:off x="457200" y="1534319"/>
            <a:ext cx="9144000" cy="2246769"/>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Azure Application Gateway is a web traffic load balancer that enables you to manage traffic to your web applications. </a:t>
            </a:r>
            <a:endParaRPr lang="en-US"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Traditional </a:t>
            </a:r>
            <a:r>
              <a:rPr lang="en-US" dirty="0">
                <a:latin typeface="Times New Roman" panose="02020603050405020304" pitchFamily="18" charset="0"/>
                <a:cs typeface="Times New Roman" panose="02020603050405020304" pitchFamily="18" charset="0"/>
              </a:rPr>
              <a:t>load balancers operate at the transport layer (OSI layer 4 - TCP and UDP) and route traffic based on source IP address and port, to a destination IP address and port</a:t>
            </a:r>
            <a:r>
              <a:rPr lang="en-US"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Application Gateway can make routing decisions based on additional attributes of an HTTP request, for example URI path or host headers</a:t>
            </a:r>
          </a:p>
        </p:txBody>
      </p:sp>
    </p:spTree>
    <p:extLst>
      <p:ext uri="{BB962C8B-B14F-4D97-AF65-F5344CB8AC3E}">
        <p14:creationId xmlns:p14="http://schemas.microsoft.com/office/powerpoint/2010/main" val="24424439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19919"/>
            <a:ext cx="4049122" cy="5334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400" b="1" dirty="0" smtClean="0">
                <a:latin typeface="Times New Roman" panose="02020603050405020304" pitchFamily="18" charset="0"/>
                <a:ea typeface="Tahoma" panose="020B0604030504040204" pitchFamily="34" charset="0"/>
                <a:cs typeface="Times New Roman" panose="02020603050405020304" pitchFamily="18" charset="0"/>
              </a:rPr>
              <a:t>Application Gateway</a:t>
            </a:r>
            <a:endParaRPr lang="en-US" sz="24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AutoShape 2" descr="imageURLroute"/>
          <p:cNvSpPr>
            <a:spLocks noChangeAspect="1" noChangeArrowheads="1"/>
          </p:cNvSpPr>
          <p:nvPr/>
        </p:nvSpPr>
        <p:spPr bwMode="auto">
          <a:xfrm>
            <a:off x="155574" y="-144463"/>
            <a:ext cx="2821773" cy="28217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imageURLroute"/>
          <p:cNvSpPr>
            <a:spLocks noChangeAspect="1" noChangeArrowheads="1"/>
          </p:cNvSpPr>
          <p:nvPr/>
        </p:nvSpPr>
        <p:spPr bwMode="auto">
          <a:xfrm>
            <a:off x="2818182" y="2389463"/>
            <a:ext cx="4192218" cy="41922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0" descr="imageURLroute"/>
          <p:cNvSpPr>
            <a:spLocks noChangeAspect="1" noChangeArrowheads="1"/>
          </p:cNvSpPr>
          <p:nvPr/>
        </p:nvSpPr>
        <p:spPr bwMode="auto">
          <a:xfrm>
            <a:off x="155575" y="-144463"/>
            <a:ext cx="2974172" cy="29741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2" descr="imageURLrou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What is Azure Application Gateway | Microsoft Learn"/>
          <p:cNvSpPr>
            <a:spLocks noChangeAspect="1" noChangeArrowheads="1"/>
          </p:cNvSpPr>
          <p:nvPr/>
        </p:nvSpPr>
        <p:spPr bwMode="auto">
          <a:xfrm>
            <a:off x="307974" y="7937"/>
            <a:ext cx="2130425" cy="21304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p:cNvPicPr>
            <a:picLocks noChangeAspect="1"/>
          </p:cNvPicPr>
          <p:nvPr/>
        </p:nvPicPr>
        <p:blipFill>
          <a:blip r:embed="rId2"/>
          <a:stretch>
            <a:fillRect/>
          </a:stretch>
        </p:blipFill>
        <p:spPr>
          <a:xfrm>
            <a:off x="1028700" y="1548213"/>
            <a:ext cx="7391400" cy="3548062"/>
          </a:xfrm>
          <a:prstGeom prst="rect">
            <a:avLst/>
          </a:prstGeom>
        </p:spPr>
      </p:pic>
    </p:spTree>
    <p:extLst>
      <p:ext uri="{BB962C8B-B14F-4D97-AF65-F5344CB8AC3E}">
        <p14:creationId xmlns:p14="http://schemas.microsoft.com/office/powerpoint/2010/main" val="19990989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19919"/>
            <a:ext cx="7630522" cy="5334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Azure Application Gateway features</a:t>
            </a:r>
          </a:p>
        </p:txBody>
      </p:sp>
      <p:pic>
        <p:nvPicPr>
          <p:cNvPr id="7170" name="Picture 2" descr="Application Gateway conceptu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34319"/>
            <a:ext cx="5686425" cy="2743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400800" y="2030750"/>
            <a:ext cx="3312382" cy="2246769"/>
          </a:xfrm>
          <a:prstGeom prst="rect">
            <a:avLst/>
          </a:prstGeom>
          <a:noFill/>
        </p:spPr>
        <p:txBody>
          <a:bodyPr wrap="none" rtlCol="0">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Autoscaling</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Zone redundancy</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Static </a:t>
            </a:r>
            <a:r>
              <a:rPr lang="en-US" dirty="0" smtClean="0">
                <a:latin typeface="Times New Roman" panose="02020603050405020304" pitchFamily="18" charset="0"/>
                <a:cs typeface="Times New Roman" panose="02020603050405020304" pitchFamily="18" charset="0"/>
              </a:rPr>
              <a:t>IP</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Web Application Firewall</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Ingress Controller for AKS</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59648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563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p:cNvSpPr txBox="1"/>
          <p:nvPr/>
        </p:nvSpPr>
        <p:spPr>
          <a:xfrm>
            <a:off x="762000" y="606356"/>
            <a:ext cx="2943306" cy="523220"/>
          </a:xfrm>
          <a:prstGeom prst="rect">
            <a:avLst/>
          </a:prstGeom>
          <a:noFill/>
        </p:spPr>
        <p:txBody>
          <a:bodyPr wrap="none" rtlCol="0">
            <a:spAutoFit/>
          </a:bodyPr>
          <a:lstStyle/>
          <a:p>
            <a:r>
              <a:rPr lang="en-US" sz="2800" b="1" dirty="0" smtClean="0">
                <a:latin typeface="Times New Roman" panose="02020603050405020304" pitchFamily="18" charset="0"/>
                <a:cs typeface="Times New Roman" panose="02020603050405020304" pitchFamily="18" charset="0"/>
              </a:rPr>
              <a:t>Azure Front Door</a:t>
            </a:r>
            <a:endParaRPr lang="en-US" sz="28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62000" y="1174029"/>
            <a:ext cx="4341253" cy="3416320"/>
          </a:xfrm>
          <a:prstGeom prst="rect">
            <a:avLst/>
          </a:prstGeom>
          <a:noFill/>
        </p:spPr>
        <p:txBody>
          <a:bodyPr wrap="none" rtlCol="0">
            <a:spAutoFit/>
          </a:bodyPr>
          <a:lstStyle/>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Create Azure Front Door</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Apex Domain or Root Domain</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Redirection</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Backend and Backend Pools</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Rule Engine</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Routing</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Tier</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Pricing</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Monitoring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11796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6563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800" b="1" dirty="0" smtClean="0">
                <a:latin typeface="Times New Roman" panose="02020603050405020304" pitchFamily="18" charset="0"/>
                <a:ea typeface="Tahoma" panose="020B0604030504040204" pitchFamily="34" charset="0"/>
                <a:cs typeface="Times New Roman" panose="02020603050405020304" pitchFamily="18" charset="0"/>
              </a:rPr>
              <a:t>Azure Front Door</a:t>
            </a:r>
            <a:endParaRPr lang="en-US" sz="28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p:cNvSpPr txBox="1"/>
          <p:nvPr/>
        </p:nvSpPr>
        <p:spPr>
          <a:xfrm>
            <a:off x="675278" y="1305719"/>
            <a:ext cx="4135299" cy="2000548"/>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Four Load Balancing Services</a:t>
            </a:r>
          </a:p>
          <a:p>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Application Gateway</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Front Door</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Load Balancer</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Traffic Manager</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867400" y="1305719"/>
            <a:ext cx="5095423" cy="3416320"/>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Two Types of LB Services</a:t>
            </a:r>
          </a:p>
          <a:p>
            <a:endParaRPr lang="en-US" sz="2400" b="1"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1</a:t>
            </a:r>
            <a:r>
              <a:rPr lang="en-US" sz="2400" b="1"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Global</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Front Door                      </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Traffic Manager</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2.Regional</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Application Gateway</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Load Balancer</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37765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563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p:cNvSpPr txBox="1"/>
          <p:nvPr/>
        </p:nvSpPr>
        <p:spPr>
          <a:xfrm>
            <a:off x="762000" y="619919"/>
            <a:ext cx="3749689"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Azure Front Door</a:t>
            </a:r>
            <a:endParaRPr lang="en-US" sz="28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14400" y="1458119"/>
            <a:ext cx="4646272" cy="2616101"/>
          </a:xfrm>
          <a:prstGeom prst="rect">
            <a:avLst/>
          </a:prstGeom>
          <a:noFill/>
        </p:spPr>
        <p:txBody>
          <a:bodyPr wrap="none" rtlCol="0">
            <a:spAutoFit/>
          </a:bodyPr>
          <a:lstStyle/>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What is Global?</a:t>
            </a:r>
          </a:p>
          <a:p>
            <a:endParaRPr lang="en-US" sz="2400"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Across the region we can manage traffic </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What is regional?</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Same region we can manage traffic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75490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01266"/>
            <a:ext cx="7315200" cy="5334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800" b="1" dirty="0" smtClean="0">
                <a:latin typeface="Times New Roman" panose="02020603050405020304" pitchFamily="18" charset="0"/>
                <a:ea typeface="Tahoma" panose="020B0604030504040204" pitchFamily="34" charset="0"/>
                <a:cs typeface="Times New Roman" panose="02020603050405020304" pitchFamily="18" charset="0"/>
              </a:rPr>
              <a:t>Azure Front Door</a:t>
            </a:r>
            <a:endParaRPr lang="en-US" sz="28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AutoShape 2" descr="Diagram of Azure Front Door routing user traffic to endpoin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stretch>
            <a:fillRect/>
          </a:stretch>
        </p:blipFill>
        <p:spPr>
          <a:xfrm>
            <a:off x="762000" y="1153319"/>
            <a:ext cx="6172200" cy="4008322"/>
          </a:xfrm>
          <a:prstGeom prst="rect">
            <a:avLst/>
          </a:prstGeom>
        </p:spPr>
      </p:pic>
    </p:spTree>
    <p:extLst>
      <p:ext uri="{BB962C8B-B14F-4D97-AF65-F5344CB8AC3E}">
        <p14:creationId xmlns:p14="http://schemas.microsoft.com/office/powerpoint/2010/main" val="16328446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563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p:cNvSpPr txBox="1"/>
          <p:nvPr/>
        </p:nvSpPr>
        <p:spPr>
          <a:xfrm>
            <a:off x="762000" y="606356"/>
            <a:ext cx="2943306" cy="523220"/>
          </a:xfrm>
          <a:prstGeom prst="rect">
            <a:avLst/>
          </a:prstGeom>
          <a:noFill/>
        </p:spPr>
        <p:txBody>
          <a:bodyPr wrap="none" rtlCol="0">
            <a:spAutoFit/>
          </a:bodyPr>
          <a:lstStyle/>
          <a:p>
            <a:r>
              <a:rPr lang="en-US" sz="2800" b="1" dirty="0" smtClean="0">
                <a:latin typeface="Times New Roman" panose="02020603050405020304" pitchFamily="18" charset="0"/>
                <a:cs typeface="Times New Roman" panose="02020603050405020304" pitchFamily="18" charset="0"/>
              </a:rPr>
              <a:t>Azure Front Door</a:t>
            </a:r>
            <a:endParaRPr lang="en-US" sz="28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68351" y="1243082"/>
            <a:ext cx="6378541" cy="3539430"/>
          </a:xfrm>
          <a:prstGeom prst="rect">
            <a:avLst/>
          </a:prstGeom>
          <a:noFill/>
        </p:spPr>
        <p:txBody>
          <a:bodyPr wrap="none" rtlCol="0">
            <a:spAutoFit/>
          </a:bodyPr>
          <a:lstStyle/>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Global Service</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Based on HTTP and HTTPS route</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SSL Offloading (For Security)</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URL path based routing</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Routing Methods: 1) priority 2) waited</a:t>
            </a:r>
          </a:p>
          <a:p>
            <a:pPr marL="342900" indent="-34290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Least Latency</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Combination of application gateway and traffic manager</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Fully Managed(Microsoft)</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Traffic Manager service based on DNS </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 will be able to route the traffic to right region</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 Operate at 7</a:t>
            </a:r>
            <a:r>
              <a:rPr lang="en-US" baseline="30000" dirty="0"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layer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47383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563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064459085"/>
              </p:ext>
            </p:extLst>
          </p:nvPr>
        </p:nvGraphicFramePr>
        <p:xfrm>
          <a:off x="674492" y="2703170"/>
          <a:ext cx="8915399" cy="2601860"/>
        </p:xfrm>
        <a:graphic>
          <a:graphicData uri="http://schemas.openxmlformats.org/drawingml/2006/table">
            <a:tbl>
              <a:tblPr firstRow="1" bandRow="1">
                <a:tableStyleId>{5C22544A-7EE6-4342-B048-85BDC9FD1C3A}</a:tableStyleId>
              </a:tblPr>
              <a:tblGrid>
                <a:gridCol w="3140015">
                  <a:extLst>
                    <a:ext uri="{9D8B030D-6E8A-4147-A177-3AD203B41FA5}">
                      <a16:colId xmlns:a16="http://schemas.microsoft.com/office/drawing/2014/main" val="1972272840"/>
                    </a:ext>
                  </a:extLst>
                </a:gridCol>
                <a:gridCol w="2887692">
                  <a:extLst>
                    <a:ext uri="{9D8B030D-6E8A-4147-A177-3AD203B41FA5}">
                      <a16:colId xmlns:a16="http://schemas.microsoft.com/office/drawing/2014/main" val="2026407049"/>
                    </a:ext>
                  </a:extLst>
                </a:gridCol>
                <a:gridCol w="2887692">
                  <a:extLst>
                    <a:ext uri="{9D8B030D-6E8A-4147-A177-3AD203B41FA5}">
                      <a16:colId xmlns:a16="http://schemas.microsoft.com/office/drawing/2014/main" val="1457829495"/>
                    </a:ext>
                  </a:extLst>
                </a:gridCol>
              </a:tblGrid>
              <a:tr h="420893">
                <a:tc>
                  <a:txBody>
                    <a:bodyPr/>
                    <a:lstStyle/>
                    <a:p>
                      <a:r>
                        <a:rPr lang="en-US" dirty="0" smtClean="0">
                          <a:latin typeface="Times New Roman" panose="02020603050405020304" pitchFamily="18" charset="0"/>
                          <a:cs typeface="Times New Roman" panose="02020603050405020304" pitchFamily="18" charset="0"/>
                        </a:rPr>
                        <a:t>Service</a:t>
                      </a:r>
                      <a:endParaRPr lang="en-US" dirty="0">
                        <a:latin typeface="Times New Roman" panose="02020603050405020304" pitchFamily="18" charset="0"/>
                        <a:cs typeface="Times New Roman" panose="02020603050405020304" pitchFamily="18" charset="0"/>
                      </a:endParaRPr>
                    </a:p>
                  </a:txBody>
                  <a:tcPr/>
                </a:tc>
                <a:tc>
                  <a:txBody>
                    <a:bodyPr/>
                    <a:lstStyle/>
                    <a:p>
                      <a:r>
                        <a:rPr lang="en-US" sz="2000" b="1" i="0" kern="1200" dirty="0" smtClean="0">
                          <a:solidFill>
                            <a:schemeClr val="lt1"/>
                          </a:solidFill>
                          <a:effectLst/>
                          <a:latin typeface="Times New Roman" panose="02020603050405020304" pitchFamily="18" charset="0"/>
                          <a:ea typeface="+mn-ea"/>
                          <a:cs typeface="Times New Roman" panose="02020603050405020304" pitchFamily="18" charset="0"/>
                        </a:rPr>
                        <a:t>Global/Regional</a:t>
                      </a:r>
                      <a:endParaRPr lang="en-US" dirty="0">
                        <a:latin typeface="Times New Roman" panose="02020603050405020304" pitchFamily="18" charset="0"/>
                        <a:cs typeface="Times New Roman" panose="02020603050405020304" pitchFamily="18" charset="0"/>
                      </a:endParaRPr>
                    </a:p>
                  </a:txBody>
                  <a:tcPr/>
                </a:tc>
                <a:tc>
                  <a:txBody>
                    <a:bodyPr/>
                    <a:lstStyle/>
                    <a:p>
                      <a:r>
                        <a:rPr lang="en-US" sz="2000" b="1" i="0" kern="1200" dirty="0" smtClean="0">
                          <a:solidFill>
                            <a:schemeClr val="lt1"/>
                          </a:solidFill>
                          <a:effectLst/>
                          <a:latin typeface="Times New Roman" panose="02020603050405020304" pitchFamily="18" charset="0"/>
                          <a:ea typeface="+mn-ea"/>
                          <a:cs typeface="Times New Roman" panose="02020603050405020304" pitchFamily="18" charset="0"/>
                        </a:rPr>
                        <a:t>Recommended traffic</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39858738"/>
                  </a:ext>
                </a:extLst>
              </a:tr>
              <a:tr h="478770">
                <a:tc>
                  <a:txBody>
                    <a:bodyPr/>
                    <a:lstStyle/>
                    <a:p>
                      <a:pPr algn="l" fontAlgn="t"/>
                      <a:r>
                        <a:rPr lang="en-US" dirty="0">
                          <a:effectLst/>
                          <a:latin typeface="Times New Roman" panose="02020603050405020304" pitchFamily="18" charset="0"/>
                          <a:cs typeface="Times New Roman" panose="02020603050405020304" pitchFamily="18" charset="0"/>
                        </a:rPr>
                        <a:t>Azure Front Door</a:t>
                      </a:r>
                    </a:p>
                  </a:txBody>
                  <a:tcPr/>
                </a:tc>
                <a:tc>
                  <a:txBody>
                    <a:bodyPr/>
                    <a:lstStyle/>
                    <a:p>
                      <a:pPr algn="l" fontAlgn="t"/>
                      <a:r>
                        <a:rPr lang="en-US">
                          <a:effectLst/>
                          <a:latin typeface="Times New Roman" panose="02020603050405020304" pitchFamily="18" charset="0"/>
                          <a:cs typeface="Times New Roman" panose="02020603050405020304" pitchFamily="18" charset="0"/>
                        </a:rPr>
                        <a:t>Global</a:t>
                      </a:r>
                    </a:p>
                  </a:txBody>
                  <a:tcPr/>
                </a:tc>
                <a:tc>
                  <a:txBody>
                    <a:bodyPr/>
                    <a:lstStyle/>
                    <a:p>
                      <a:pPr algn="l" fontAlgn="t"/>
                      <a:r>
                        <a:rPr lang="en-US">
                          <a:effectLst/>
                          <a:latin typeface="Times New Roman" panose="02020603050405020304" pitchFamily="18" charset="0"/>
                          <a:cs typeface="Times New Roman" panose="02020603050405020304" pitchFamily="18" charset="0"/>
                        </a:rPr>
                        <a:t>HTTP(S)</a:t>
                      </a:r>
                    </a:p>
                  </a:txBody>
                  <a:tcPr/>
                </a:tc>
                <a:extLst>
                  <a:ext uri="{0D108BD9-81ED-4DB2-BD59-A6C34878D82A}">
                    <a16:rowId xmlns:a16="http://schemas.microsoft.com/office/drawing/2014/main" val="2224205039"/>
                  </a:ext>
                </a:extLst>
              </a:tr>
              <a:tr h="478770">
                <a:tc>
                  <a:txBody>
                    <a:bodyPr/>
                    <a:lstStyle/>
                    <a:p>
                      <a:pPr algn="l" fontAlgn="t"/>
                      <a:r>
                        <a:rPr lang="en-US" dirty="0">
                          <a:effectLst/>
                          <a:latin typeface="Times New Roman" panose="02020603050405020304" pitchFamily="18" charset="0"/>
                          <a:cs typeface="Times New Roman" panose="02020603050405020304" pitchFamily="18" charset="0"/>
                        </a:rPr>
                        <a:t>Azure Traffic Manager</a:t>
                      </a:r>
                    </a:p>
                  </a:txBody>
                  <a:tcPr/>
                </a:tc>
                <a:tc>
                  <a:txBody>
                    <a:bodyPr/>
                    <a:lstStyle/>
                    <a:p>
                      <a:pPr algn="l" fontAlgn="t"/>
                      <a:r>
                        <a:rPr lang="en-US" dirty="0">
                          <a:effectLst/>
                          <a:latin typeface="Times New Roman" panose="02020603050405020304" pitchFamily="18" charset="0"/>
                          <a:cs typeface="Times New Roman" panose="02020603050405020304" pitchFamily="18" charset="0"/>
                        </a:rPr>
                        <a:t>Global</a:t>
                      </a:r>
                    </a:p>
                  </a:txBody>
                  <a:tcPr/>
                </a:tc>
                <a:tc>
                  <a:txBody>
                    <a:bodyPr/>
                    <a:lstStyle/>
                    <a:p>
                      <a:pPr algn="l" fontAlgn="t"/>
                      <a:r>
                        <a:rPr lang="en-US">
                          <a:effectLst/>
                          <a:latin typeface="Times New Roman" panose="02020603050405020304" pitchFamily="18" charset="0"/>
                          <a:cs typeface="Times New Roman" panose="02020603050405020304" pitchFamily="18" charset="0"/>
                        </a:rPr>
                        <a:t>Non-HTTP(S)</a:t>
                      </a:r>
                    </a:p>
                  </a:txBody>
                  <a:tcPr/>
                </a:tc>
                <a:extLst>
                  <a:ext uri="{0D108BD9-81ED-4DB2-BD59-A6C34878D82A}">
                    <a16:rowId xmlns:a16="http://schemas.microsoft.com/office/drawing/2014/main" val="3439952594"/>
                  </a:ext>
                </a:extLst>
              </a:tr>
              <a:tr h="744657">
                <a:tc>
                  <a:txBody>
                    <a:bodyPr/>
                    <a:lstStyle/>
                    <a:p>
                      <a:pPr algn="l" fontAlgn="t"/>
                      <a:r>
                        <a:rPr lang="en-US" dirty="0">
                          <a:effectLst/>
                          <a:latin typeface="Times New Roman" panose="02020603050405020304" pitchFamily="18" charset="0"/>
                          <a:cs typeface="Times New Roman" panose="02020603050405020304" pitchFamily="18" charset="0"/>
                        </a:rPr>
                        <a:t>Azure Application Gateway</a:t>
                      </a:r>
                    </a:p>
                  </a:txBody>
                  <a:tcPr/>
                </a:tc>
                <a:tc>
                  <a:txBody>
                    <a:bodyPr/>
                    <a:lstStyle/>
                    <a:p>
                      <a:pPr algn="l" fontAlgn="t"/>
                      <a:r>
                        <a:rPr lang="en-US" dirty="0">
                          <a:effectLst/>
                          <a:latin typeface="Times New Roman" panose="02020603050405020304" pitchFamily="18" charset="0"/>
                          <a:cs typeface="Times New Roman" panose="02020603050405020304" pitchFamily="18" charset="0"/>
                        </a:rPr>
                        <a:t>Regional</a:t>
                      </a:r>
                    </a:p>
                  </a:txBody>
                  <a:tcPr/>
                </a:tc>
                <a:tc>
                  <a:txBody>
                    <a:bodyPr/>
                    <a:lstStyle/>
                    <a:p>
                      <a:pPr algn="l" fontAlgn="t"/>
                      <a:r>
                        <a:rPr lang="en-US">
                          <a:effectLst/>
                          <a:latin typeface="Times New Roman" panose="02020603050405020304" pitchFamily="18" charset="0"/>
                          <a:cs typeface="Times New Roman" panose="02020603050405020304" pitchFamily="18" charset="0"/>
                        </a:rPr>
                        <a:t>HTTP(S)</a:t>
                      </a:r>
                    </a:p>
                  </a:txBody>
                  <a:tcPr/>
                </a:tc>
                <a:extLst>
                  <a:ext uri="{0D108BD9-81ED-4DB2-BD59-A6C34878D82A}">
                    <a16:rowId xmlns:a16="http://schemas.microsoft.com/office/drawing/2014/main" val="3699949799"/>
                  </a:ext>
                </a:extLst>
              </a:tr>
              <a:tr h="478770">
                <a:tc>
                  <a:txBody>
                    <a:bodyPr/>
                    <a:lstStyle/>
                    <a:p>
                      <a:pPr algn="l" fontAlgn="t"/>
                      <a:r>
                        <a:rPr lang="en-US">
                          <a:effectLst/>
                          <a:latin typeface="Times New Roman" panose="02020603050405020304" pitchFamily="18" charset="0"/>
                          <a:cs typeface="Times New Roman" panose="02020603050405020304" pitchFamily="18" charset="0"/>
                        </a:rPr>
                        <a:t>Azure Load Balancer</a:t>
                      </a:r>
                    </a:p>
                  </a:txBody>
                  <a:tcPr/>
                </a:tc>
                <a:tc>
                  <a:txBody>
                    <a:bodyPr/>
                    <a:lstStyle/>
                    <a:p>
                      <a:pPr algn="l" fontAlgn="t"/>
                      <a:r>
                        <a:rPr lang="en-US" dirty="0">
                          <a:effectLst/>
                          <a:latin typeface="Times New Roman" panose="02020603050405020304" pitchFamily="18" charset="0"/>
                          <a:cs typeface="Times New Roman" panose="02020603050405020304" pitchFamily="18" charset="0"/>
                        </a:rPr>
                        <a:t>Regional or Global</a:t>
                      </a:r>
                    </a:p>
                  </a:txBody>
                  <a:tcPr/>
                </a:tc>
                <a:tc>
                  <a:txBody>
                    <a:bodyPr/>
                    <a:lstStyle/>
                    <a:p>
                      <a:pPr algn="l" fontAlgn="t"/>
                      <a:r>
                        <a:rPr lang="en-US" dirty="0">
                          <a:effectLst/>
                          <a:latin typeface="Times New Roman" panose="02020603050405020304" pitchFamily="18" charset="0"/>
                          <a:cs typeface="Times New Roman" panose="02020603050405020304" pitchFamily="18" charset="0"/>
                        </a:rPr>
                        <a:t>Non-HTTP(S)</a:t>
                      </a:r>
                    </a:p>
                  </a:txBody>
                  <a:tcPr/>
                </a:tc>
                <a:extLst>
                  <a:ext uri="{0D108BD9-81ED-4DB2-BD59-A6C34878D82A}">
                    <a16:rowId xmlns:a16="http://schemas.microsoft.com/office/drawing/2014/main" val="1484695855"/>
                  </a:ext>
                </a:extLst>
              </a:tr>
            </a:tbl>
          </a:graphicData>
        </a:graphic>
      </p:graphicFrame>
      <p:sp>
        <p:nvSpPr>
          <p:cNvPr id="6" name="TextBox 5"/>
          <p:cNvSpPr txBox="1"/>
          <p:nvPr/>
        </p:nvSpPr>
        <p:spPr>
          <a:xfrm>
            <a:off x="675278" y="678174"/>
            <a:ext cx="8163922" cy="224676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HTTP(S) vs. non-HTTP(S)</a:t>
            </a:r>
          </a:p>
          <a:p>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HTTP(S</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These </a:t>
            </a:r>
            <a:r>
              <a:rPr lang="en-US" sz="1400" dirty="0">
                <a:latin typeface="Times New Roman" panose="02020603050405020304" pitchFamily="18" charset="0"/>
                <a:cs typeface="Times New Roman" panose="02020603050405020304" pitchFamily="18" charset="0"/>
              </a:rPr>
              <a:t>load-balancing services are </a:t>
            </a:r>
            <a:r>
              <a:rPr lang="en-US" sz="1400" dirty="0" smtClean="0">
                <a:latin typeface="Times New Roman" panose="02020603050405020304" pitchFamily="18" charset="0"/>
                <a:cs typeface="Times New Roman" panose="02020603050405020304" pitchFamily="18" charset="0"/>
              </a:rPr>
              <a:t>Layer 7</a:t>
            </a:r>
            <a:r>
              <a:rPr lang="en-US" sz="1400" dirty="0">
                <a:latin typeface="Times New Roman" panose="02020603050405020304" pitchFamily="18" charset="0"/>
                <a:cs typeface="Times New Roman" panose="02020603050405020304" pitchFamily="18" charset="0"/>
              </a:rPr>
              <a:t> load balancers that only accept HTTP(S) traffic. They're intended for web applications or other HTTP(S) endpoints. They include features such as SSL offload, web application firewall, path-based load balancing, and session affinity</a:t>
            </a:r>
            <a:r>
              <a:rPr lang="en-US" sz="1400" dirty="0" smtClean="0">
                <a:latin typeface="Times New Roman" panose="02020603050405020304" pitchFamily="18" charset="0"/>
                <a:cs typeface="Times New Roman" panose="02020603050405020304" pitchFamily="18" charset="0"/>
              </a:rPr>
              <a:t>.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Non-HTTP(S): </a:t>
            </a:r>
            <a:r>
              <a:rPr lang="en-US" sz="1400" dirty="0" smtClean="0">
                <a:latin typeface="Times New Roman" panose="02020603050405020304" pitchFamily="18" charset="0"/>
                <a:cs typeface="Times New Roman" panose="02020603050405020304" pitchFamily="18" charset="0"/>
              </a:rPr>
              <a:t> These </a:t>
            </a:r>
            <a:r>
              <a:rPr lang="en-US" sz="1400" dirty="0">
                <a:latin typeface="Times New Roman" panose="02020603050405020304" pitchFamily="18" charset="0"/>
                <a:cs typeface="Times New Roman" panose="02020603050405020304" pitchFamily="18" charset="0"/>
              </a:rPr>
              <a:t>load-balancing services can handle non-HTTP(S) traffic, and we recommend them for nonweb workloads</a:t>
            </a:r>
            <a:r>
              <a:rPr lang="en-US" sz="18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35764035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563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p:cNvSpPr txBox="1"/>
          <p:nvPr/>
        </p:nvSpPr>
        <p:spPr>
          <a:xfrm>
            <a:off x="533400" y="1381919"/>
            <a:ext cx="8610600" cy="1938992"/>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transfer out (i.e., data going out of edge location to the client)</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transfer in (i.e., data coming into edge location from the client)</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Routing Rules (i.e., the number of routes configured for your Front Door). Each route is a distinct combination of http/https protocol, front-end hosts/domains, and path patterns.</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Bandwidth (</a:t>
            </a:r>
            <a:r>
              <a:rPr lang="en-US" dirty="0" smtClean="0">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data transfer between AFD and Azure website)</a:t>
            </a:r>
          </a:p>
        </p:txBody>
      </p:sp>
      <p:sp>
        <p:nvSpPr>
          <p:cNvPr id="5" name="TextBox 4"/>
          <p:cNvSpPr txBox="1"/>
          <p:nvPr/>
        </p:nvSpPr>
        <p:spPr>
          <a:xfrm>
            <a:off x="715455" y="606356"/>
            <a:ext cx="4342664" cy="523220"/>
          </a:xfrm>
          <a:prstGeom prst="rect">
            <a:avLst/>
          </a:prstGeom>
          <a:noFill/>
        </p:spPr>
        <p:txBody>
          <a:bodyPr wrap="none" rtlCol="0">
            <a:spAutoFit/>
          </a:bodyPr>
          <a:lstStyle/>
          <a:p>
            <a:r>
              <a:rPr lang="en-US" sz="2800" b="1" dirty="0" smtClean="0">
                <a:latin typeface="Times New Roman" panose="02020603050405020304" pitchFamily="18" charset="0"/>
                <a:cs typeface="Times New Roman" panose="02020603050405020304" pitchFamily="18" charset="0"/>
              </a:rPr>
              <a:t>Azure Front Door (Classic)</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0392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675277" y="696119"/>
            <a:ext cx="3504201" cy="439869"/>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400" b="1" dirty="0" smtClean="0">
                <a:solidFill>
                  <a:srgbClr val="2B3B4B"/>
                </a:solidFill>
                <a:latin typeface="Times New Roman" panose="02020603050405020304" pitchFamily="18" charset="0"/>
                <a:ea typeface="Tahoma" panose="020B0604030504040204" pitchFamily="34" charset="0"/>
                <a:cs typeface="Times New Roman" panose="02020603050405020304" pitchFamily="18" charset="0"/>
              </a:rPr>
              <a:t>Agenda</a:t>
            </a:r>
            <a:endParaRPr lang="en-US" sz="1800" b="1" dirty="0">
              <a:solidFill>
                <a:srgbClr val="2B3B4B"/>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3" name="Title 8"/>
          <p:cNvSpPr txBox="1">
            <a:spLocks/>
          </p:cNvSpPr>
          <p:nvPr/>
        </p:nvSpPr>
        <p:spPr>
          <a:xfrm>
            <a:off x="7485597" y="4797014"/>
            <a:ext cx="2057400" cy="318705"/>
          </a:xfrm>
          <a:prstGeom prst="rect">
            <a:avLst/>
          </a:prstGeom>
          <a:noFill/>
        </p:spPr>
        <p:txBody>
          <a:bodyPr lIns="100557" tIns="50278" rIns="100557" bIns="50278">
            <a:normAutofit fontScale="97500"/>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endParaRPr lang="en-US" sz="1400" dirty="0">
              <a:solidFill>
                <a:schemeClr val="bg1">
                  <a:lumMod val="50000"/>
                </a:schemeClr>
              </a:solidFill>
              <a:latin typeface="Arial Narrow" panose="020B0606020202030204" pitchFamily="34" charset="0"/>
              <a:ea typeface="Tahoma" panose="020B0604030504040204" pitchFamily="34" charset="0"/>
              <a:cs typeface="Tahoma" panose="020B0604030504040204" pitchFamily="34" charset="0"/>
            </a:endParaRPr>
          </a:p>
        </p:txBody>
      </p:sp>
      <p:sp>
        <p:nvSpPr>
          <p:cNvPr id="2" name="TextBox 1"/>
          <p:cNvSpPr txBox="1"/>
          <p:nvPr/>
        </p:nvSpPr>
        <p:spPr>
          <a:xfrm>
            <a:off x="675278" y="1534319"/>
            <a:ext cx="3528236" cy="2862322"/>
          </a:xfrm>
          <a:prstGeom prst="rect">
            <a:avLst/>
          </a:prstGeom>
          <a:noFill/>
        </p:spPr>
        <p:txBody>
          <a:bodyPr wrap="square" rtlCol="0">
            <a:spAutoFit/>
          </a:bodyPr>
          <a:lstStyle/>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IP Address</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CIDR Range</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Subnet</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Virtual Network</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Azure Bastion</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Route Table </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NSG</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NAT Gateway</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Application Gateway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95180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563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Rectangle 3"/>
          <p:cNvSpPr/>
          <p:nvPr/>
        </p:nvSpPr>
        <p:spPr>
          <a:xfrm>
            <a:off x="675278" y="1159567"/>
            <a:ext cx="8610600" cy="3785652"/>
          </a:xfrm>
          <a:prstGeom prst="rect">
            <a:avLst/>
          </a:prstGeom>
        </p:spPr>
        <p:txBody>
          <a:bodyPr wrap="square">
            <a:spAutoFit/>
          </a:bodyPr>
          <a:lstStyle/>
          <a:p>
            <a:r>
              <a:rPr lang="en-US" sz="1600" b="1" dirty="0">
                <a:latin typeface="Times New Roman" panose="02020603050405020304" pitchFamily="18" charset="0"/>
                <a:cs typeface="Times New Roman" panose="02020603050405020304" pitchFamily="18" charset="0"/>
              </a:rPr>
              <a:t>Azure Front Door Standard</a:t>
            </a:r>
            <a:r>
              <a:rPr lang="en-US" sz="1600" dirty="0">
                <a:latin typeface="Times New Roman" panose="02020603050405020304" pitchFamily="18" charset="0"/>
                <a:cs typeface="Times New Roman" panose="02020603050405020304" pitchFamily="18" charset="0"/>
              </a:rPr>
              <a:t> is content delivery optimized, offering both static and dynamic content acceleration, global load balancing, SSL offload, domain and certificate management, enhanced traffic analytics, and basic security capabilities.​</a:t>
            </a:r>
          </a:p>
          <a:p>
            <a:r>
              <a:rPr lang="en-US" sz="1600" b="1" dirty="0">
                <a:latin typeface="Times New Roman" panose="02020603050405020304" pitchFamily="18" charset="0"/>
                <a:cs typeface="Times New Roman" panose="02020603050405020304" pitchFamily="18" charset="0"/>
              </a:rPr>
              <a:t>Azure Front Door Premium</a:t>
            </a:r>
            <a:r>
              <a:rPr lang="en-US" sz="1600" dirty="0">
                <a:latin typeface="Times New Roman" panose="02020603050405020304" pitchFamily="18" charset="0"/>
                <a:cs typeface="Times New Roman" panose="02020603050405020304" pitchFamily="18" charset="0"/>
              </a:rPr>
              <a:t> builds on capabilities of Azure Front Door Standard, and adds extensive security capabilities across WAF, BOT protection, Azure Private Link support, integration with Microsoft Threat Intelligence, and security analytics. WAF and Private Link pricing is included in Azure Front Door Premium.</a:t>
            </a:r>
          </a:p>
          <a:p>
            <a:r>
              <a:rPr lang="en-US" sz="1600" dirty="0">
                <a:latin typeface="Times New Roman" panose="02020603050405020304" pitchFamily="18" charset="0"/>
                <a:cs typeface="Times New Roman" panose="02020603050405020304" pitchFamily="18" charset="0"/>
              </a:rPr>
              <a:t>Azure Front Door Standard/Premium billing is based on the following pricing dimensions:​</a:t>
            </a:r>
          </a:p>
          <a:p>
            <a:pPr>
              <a:buFont typeface="+mj-lt"/>
              <a:buAutoNum type="arabicPeriod"/>
            </a:pPr>
            <a:r>
              <a:rPr lang="en-US" sz="1600" dirty="0">
                <a:latin typeface="Times New Roman" panose="02020603050405020304" pitchFamily="18" charset="0"/>
                <a:cs typeface="Times New Roman" panose="02020603050405020304" pitchFamily="18" charset="0"/>
              </a:rPr>
              <a:t>Base Fees (i.e., fixed charge calculated on hourly basis)​</a:t>
            </a:r>
          </a:p>
          <a:p>
            <a:pPr>
              <a:buFont typeface="+mj-lt"/>
              <a:buAutoNum type="arabicPeriod"/>
            </a:pPr>
            <a:r>
              <a:rPr lang="en-US" sz="1600" dirty="0">
                <a:latin typeface="Times New Roman" panose="02020603050405020304" pitchFamily="18" charset="0"/>
                <a:cs typeface="Times New Roman" panose="02020603050405020304" pitchFamily="18" charset="0"/>
              </a:rPr>
              <a:t>Outbound Data Transfer from Edge to the Client</a:t>
            </a:r>
          </a:p>
          <a:p>
            <a:pPr>
              <a:buFont typeface="+mj-lt"/>
              <a:buAutoNum type="arabicPeriod"/>
            </a:pPr>
            <a:r>
              <a:rPr lang="en-US" sz="1600" dirty="0">
                <a:latin typeface="Times New Roman" panose="02020603050405020304" pitchFamily="18" charset="0"/>
                <a:cs typeface="Times New Roman" panose="02020603050405020304" pitchFamily="18" charset="0"/>
              </a:rPr>
              <a:t>Outbound Data Transfer from Edge to the Origin</a:t>
            </a:r>
          </a:p>
          <a:p>
            <a:pPr>
              <a:buFont typeface="+mj-lt"/>
              <a:buAutoNum type="arabicPeriod"/>
            </a:pPr>
            <a:r>
              <a:rPr lang="en-US" sz="1600" dirty="0">
                <a:latin typeface="Times New Roman" panose="02020603050405020304" pitchFamily="18" charset="0"/>
                <a:cs typeface="Times New Roman" panose="02020603050405020304" pitchFamily="18" charset="0"/>
              </a:rPr>
              <a:t>Requests incoming from client to Front Door's edge location</a:t>
            </a:r>
          </a:p>
          <a:p>
            <a:pPr>
              <a:buFont typeface="+mj-lt"/>
              <a:buAutoNum type="arabicPeriod"/>
            </a:pPr>
            <a:r>
              <a:rPr lang="en-US" sz="1600" dirty="0">
                <a:latin typeface="Times New Roman" panose="02020603050405020304" pitchFamily="18" charset="0"/>
                <a:cs typeface="Times New Roman" panose="02020603050405020304" pitchFamily="18" charset="0"/>
              </a:rPr>
              <a:t>Free data transfer from an origin in Azure data center to Front Door's edge </a:t>
            </a:r>
            <a:r>
              <a:rPr lang="en-US" sz="1600" dirty="0" smtClean="0">
                <a:latin typeface="Times New Roman" panose="02020603050405020304" pitchFamily="18" charset="0"/>
                <a:cs typeface="Times New Roman" panose="02020603050405020304" pitchFamily="18" charset="0"/>
              </a:rPr>
              <a:t>location</a:t>
            </a:r>
          </a:p>
          <a:p>
            <a:pPr>
              <a:buFont typeface="+mj-lt"/>
              <a:buAutoNum type="arabicPeriod"/>
            </a:pPr>
            <a:endParaRPr lang="en-US" sz="1600" b="0" i="0" dirty="0">
              <a:solidFill>
                <a:srgbClr val="4C4C51"/>
              </a:solidFill>
              <a:effectLst/>
              <a:latin typeface="Times New Roman" panose="02020603050405020304" pitchFamily="18" charset="0"/>
              <a:cs typeface="Times New Roman" panose="02020603050405020304" pitchFamily="18" charset="0"/>
            </a:endParaRPr>
          </a:p>
          <a:p>
            <a:pPr>
              <a:buFont typeface="+mj-lt"/>
              <a:buAutoNum type="arabicPeriod"/>
            </a:pPr>
            <a:endParaRPr lang="en-US" sz="1600" b="0" i="0" dirty="0">
              <a:solidFill>
                <a:srgbClr val="4C4C51"/>
              </a:solidFill>
              <a:effectLst/>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594784183"/>
              </p:ext>
            </p:extLst>
          </p:nvPr>
        </p:nvGraphicFramePr>
        <p:xfrm>
          <a:off x="675278" y="4582319"/>
          <a:ext cx="8674100" cy="795216"/>
        </p:xfrm>
        <a:graphic>
          <a:graphicData uri="http://schemas.openxmlformats.org/drawingml/2006/table">
            <a:tbl>
              <a:tblPr/>
              <a:tblGrid>
                <a:gridCol w="4337050">
                  <a:extLst>
                    <a:ext uri="{9D8B030D-6E8A-4147-A177-3AD203B41FA5}">
                      <a16:colId xmlns:a16="http://schemas.microsoft.com/office/drawing/2014/main" val="540097261"/>
                    </a:ext>
                  </a:extLst>
                </a:gridCol>
                <a:gridCol w="4337050">
                  <a:extLst>
                    <a:ext uri="{9D8B030D-6E8A-4147-A177-3AD203B41FA5}">
                      <a16:colId xmlns:a16="http://schemas.microsoft.com/office/drawing/2014/main" val="4248950361"/>
                    </a:ext>
                  </a:extLst>
                </a:gridCol>
              </a:tblGrid>
              <a:tr h="394351">
                <a:tc>
                  <a:txBody>
                    <a:bodyPr/>
                    <a:lstStyle/>
                    <a:p>
                      <a:pPr algn="l" fontAlgn="t"/>
                      <a:r>
                        <a:rPr lang="en-US" sz="1500">
                          <a:effectLst/>
                        </a:rPr>
                        <a:t>Standard</a:t>
                      </a:r>
                    </a:p>
                  </a:txBody>
                  <a:tcPr marL="84504" marR="84504" marT="84504" marB="84504">
                    <a:lnL>
                      <a:noFill/>
                    </a:lnL>
                    <a:lnR>
                      <a:noFill/>
                    </a:lnR>
                    <a:lnT>
                      <a:noFill/>
                    </a:lnT>
                    <a:lnB>
                      <a:noFill/>
                    </a:lnB>
                    <a:solidFill>
                      <a:srgbClr val="F4F5F6"/>
                    </a:solidFill>
                  </a:tcPr>
                </a:tc>
                <a:tc>
                  <a:txBody>
                    <a:bodyPr/>
                    <a:lstStyle/>
                    <a:p>
                      <a:pPr fontAlgn="t"/>
                      <a:r>
                        <a:rPr lang="en-US" sz="1500" b="1">
                          <a:effectLst/>
                        </a:rPr>
                        <a:t>₹2,913.619</a:t>
                      </a:r>
                      <a:endParaRPr lang="en-US" sz="1500">
                        <a:effectLst/>
                      </a:endParaRPr>
                    </a:p>
                  </a:txBody>
                  <a:tcPr marL="84504" marR="84504" marT="84504" marB="84504">
                    <a:lnL>
                      <a:noFill/>
                    </a:lnL>
                    <a:lnR>
                      <a:noFill/>
                    </a:lnR>
                    <a:lnT>
                      <a:noFill/>
                    </a:lnT>
                    <a:lnB>
                      <a:noFill/>
                    </a:lnB>
                    <a:solidFill>
                      <a:srgbClr val="F4F5F6"/>
                    </a:solidFill>
                  </a:tcPr>
                </a:tc>
                <a:extLst>
                  <a:ext uri="{0D108BD9-81ED-4DB2-BD59-A6C34878D82A}">
                    <a16:rowId xmlns:a16="http://schemas.microsoft.com/office/drawing/2014/main" val="1229743994"/>
                  </a:ext>
                </a:extLst>
              </a:tr>
              <a:tr h="394351">
                <a:tc>
                  <a:txBody>
                    <a:bodyPr/>
                    <a:lstStyle/>
                    <a:p>
                      <a:pPr algn="l" fontAlgn="t"/>
                      <a:r>
                        <a:rPr lang="en-US" sz="1500">
                          <a:effectLst/>
                        </a:rPr>
                        <a:t>Premium</a:t>
                      </a:r>
                    </a:p>
                  </a:txBody>
                  <a:tcPr marL="84504" marR="84504" marT="84504" marB="84504">
                    <a:lnL>
                      <a:noFill/>
                    </a:lnL>
                    <a:lnR>
                      <a:noFill/>
                    </a:lnR>
                    <a:lnT>
                      <a:noFill/>
                    </a:lnT>
                    <a:lnB>
                      <a:noFill/>
                    </a:lnB>
                    <a:solidFill>
                      <a:srgbClr val="FFFFFF"/>
                    </a:solidFill>
                  </a:tcPr>
                </a:tc>
                <a:tc>
                  <a:txBody>
                    <a:bodyPr/>
                    <a:lstStyle/>
                    <a:p>
                      <a:pPr fontAlgn="t"/>
                      <a:r>
                        <a:rPr lang="en-US" sz="1500" b="1" dirty="0">
                          <a:effectLst/>
                        </a:rPr>
                        <a:t>₹27,471.263</a:t>
                      </a:r>
                      <a:endParaRPr lang="en-US" sz="1500" dirty="0">
                        <a:effectLst/>
                      </a:endParaRPr>
                    </a:p>
                  </a:txBody>
                  <a:tcPr marL="84504" marR="84504" marT="84504" marB="84504">
                    <a:lnL>
                      <a:noFill/>
                    </a:lnL>
                    <a:lnR>
                      <a:noFill/>
                    </a:lnR>
                    <a:lnT>
                      <a:noFill/>
                    </a:lnT>
                    <a:lnB>
                      <a:noFill/>
                    </a:lnB>
                    <a:solidFill>
                      <a:srgbClr val="FFFFFF"/>
                    </a:solidFill>
                  </a:tcPr>
                </a:tc>
                <a:extLst>
                  <a:ext uri="{0D108BD9-81ED-4DB2-BD59-A6C34878D82A}">
                    <a16:rowId xmlns:a16="http://schemas.microsoft.com/office/drawing/2014/main" val="2236287368"/>
                  </a:ext>
                </a:extLst>
              </a:tr>
            </a:tbl>
          </a:graphicData>
        </a:graphic>
      </p:graphicFrame>
      <p:sp>
        <p:nvSpPr>
          <p:cNvPr id="6" name="TextBox 5"/>
          <p:cNvSpPr txBox="1"/>
          <p:nvPr/>
        </p:nvSpPr>
        <p:spPr>
          <a:xfrm>
            <a:off x="679991" y="584647"/>
            <a:ext cx="6139822" cy="523220"/>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Azure Front Door (Standard &amp; Premium)</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44422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563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66800" y="710110"/>
            <a:ext cx="8534400" cy="4405609"/>
          </a:xfrm>
          <a:prstGeom prst="rect">
            <a:avLst/>
          </a:prstGeom>
        </p:spPr>
      </p:pic>
    </p:spTree>
    <p:extLst>
      <p:ext uri="{BB962C8B-B14F-4D97-AF65-F5344CB8AC3E}">
        <p14:creationId xmlns:p14="http://schemas.microsoft.com/office/powerpoint/2010/main" val="38794726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563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AutoShape 2" descr="Diagram that shows the Front Door routing architecture, including each step and decision point."/>
          <p:cNvSpPr>
            <a:spLocks noChangeAspect="1" noChangeArrowheads="1"/>
          </p:cNvSpPr>
          <p:nvPr/>
        </p:nvSpPr>
        <p:spPr bwMode="auto">
          <a:xfrm>
            <a:off x="2590800" y="1153319"/>
            <a:ext cx="5026025" cy="50260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3781424" y="667543"/>
            <a:ext cx="4905375" cy="4524375"/>
          </a:xfrm>
          <a:prstGeom prst="rect">
            <a:avLst/>
          </a:prstGeom>
        </p:spPr>
      </p:pic>
      <p:sp>
        <p:nvSpPr>
          <p:cNvPr id="6" name="TextBox 5"/>
          <p:cNvSpPr txBox="1"/>
          <p:nvPr/>
        </p:nvSpPr>
        <p:spPr>
          <a:xfrm>
            <a:off x="667063" y="606356"/>
            <a:ext cx="2776722" cy="523220"/>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AFD Rule Engine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76088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563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7" name="TextBox 6"/>
          <p:cNvSpPr txBox="1"/>
          <p:nvPr/>
        </p:nvSpPr>
        <p:spPr>
          <a:xfrm>
            <a:off x="838200" y="924719"/>
            <a:ext cx="184731" cy="400110"/>
          </a:xfrm>
          <a:prstGeom prst="rect">
            <a:avLst/>
          </a:prstGeom>
          <a:noFill/>
        </p:spPr>
        <p:txBody>
          <a:bodyPr wrap="none" rtlCol="0">
            <a:spAutoFit/>
          </a:bodyPr>
          <a:lstStyle/>
          <a:p>
            <a:endParaRPr lang="en-US" dirty="0"/>
          </a:p>
        </p:txBody>
      </p:sp>
      <p:sp>
        <p:nvSpPr>
          <p:cNvPr id="9" name="TextBox 8"/>
          <p:cNvSpPr txBox="1"/>
          <p:nvPr/>
        </p:nvSpPr>
        <p:spPr>
          <a:xfrm>
            <a:off x="675278" y="642624"/>
            <a:ext cx="5447966"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Setting Up HTTPS &amp; Apex Domain Name</a:t>
            </a:r>
            <a:endParaRPr lang="en-US" sz="24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675278" y="1407944"/>
            <a:ext cx="6928500" cy="2554545"/>
          </a:xfrm>
          <a:prstGeom prst="rect">
            <a:avLst/>
          </a:prstGeom>
          <a:noFill/>
        </p:spPr>
        <p:txBody>
          <a:bodyPr wrap="none" rtlCol="0">
            <a:spAutoFit/>
          </a:bodyPr>
          <a:lstStyle/>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Azure Front Door Manage Certificate Management of HTTPS</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We can also create own certificate</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Select minimum TLS version</a:t>
            </a:r>
          </a:p>
          <a:p>
            <a:pPr marL="342900" indent="-34290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Apex Domain Name/Root Domain Name</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Google.com(Apex Domain Name)</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Dev.google.com(Not Valid)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99328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563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p:cNvSpPr txBox="1"/>
          <p:nvPr/>
        </p:nvSpPr>
        <p:spPr>
          <a:xfrm>
            <a:off x="692560" y="637133"/>
            <a:ext cx="3786421"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HTTP to HTTPS Redirection</a:t>
            </a:r>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78110" y="1212412"/>
            <a:ext cx="9061040" cy="3170099"/>
          </a:xfrm>
          <a:prstGeom prst="rect">
            <a:avLst/>
          </a:prstGeom>
          <a:noFill/>
        </p:spPr>
        <p:txBody>
          <a:bodyPr wrap="square" rtlCol="0">
            <a:spAutoFit/>
          </a:bodyPr>
          <a:lstStyle/>
          <a:p>
            <a:r>
              <a:rPr lang="en-US" dirty="0" smtClean="0"/>
              <a:t>2 types :  1.Forward   </a:t>
            </a:r>
          </a:p>
          <a:p>
            <a:r>
              <a:rPr lang="en-US" dirty="0"/>
              <a:t> </a:t>
            </a:r>
            <a:r>
              <a:rPr lang="en-US" dirty="0" smtClean="0"/>
              <a:t>                2.Redirect</a:t>
            </a:r>
          </a:p>
          <a:p>
            <a:endParaRPr lang="en-US" dirty="0"/>
          </a:p>
          <a:p>
            <a:pPr marL="342900" indent="-342900">
              <a:buFont typeface="Arial" panose="020B0604020202020204" pitchFamily="34" charset="0"/>
              <a:buChar char="•"/>
            </a:pPr>
            <a:r>
              <a:rPr lang="en-US" dirty="0" smtClean="0"/>
              <a:t>Forward : The Traffic is forwarding to host website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Redirect : 4 redirect types </a:t>
            </a:r>
          </a:p>
          <a:p>
            <a:r>
              <a:rPr lang="en-US" dirty="0"/>
              <a:t> </a:t>
            </a:r>
            <a:r>
              <a:rPr lang="en-US" dirty="0" smtClean="0"/>
              <a:t>                       1.found </a:t>
            </a:r>
          </a:p>
          <a:p>
            <a:r>
              <a:rPr lang="en-US" dirty="0"/>
              <a:t> </a:t>
            </a:r>
            <a:r>
              <a:rPr lang="en-US" dirty="0" smtClean="0"/>
              <a:t>                       2.moved </a:t>
            </a:r>
          </a:p>
          <a:p>
            <a:r>
              <a:rPr lang="en-US" dirty="0"/>
              <a:t> </a:t>
            </a:r>
            <a:r>
              <a:rPr lang="en-US" dirty="0" smtClean="0"/>
              <a:t>                       3.Temporary Direct </a:t>
            </a:r>
          </a:p>
          <a:p>
            <a:r>
              <a:rPr lang="en-US" dirty="0"/>
              <a:t> </a:t>
            </a:r>
            <a:r>
              <a:rPr lang="en-US" dirty="0" smtClean="0"/>
              <a:t>                       4.Permanant Direct </a:t>
            </a:r>
          </a:p>
        </p:txBody>
      </p:sp>
    </p:spTree>
    <p:extLst>
      <p:ext uri="{BB962C8B-B14F-4D97-AF65-F5344CB8AC3E}">
        <p14:creationId xmlns:p14="http://schemas.microsoft.com/office/powerpoint/2010/main" val="8993695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563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p:cNvSpPr txBox="1"/>
          <p:nvPr/>
        </p:nvSpPr>
        <p:spPr>
          <a:xfrm>
            <a:off x="675278" y="606356"/>
            <a:ext cx="4218847" cy="523220"/>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Backend And Backend Pool</a:t>
            </a:r>
            <a:endParaRPr lang="en-US" sz="28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75279" y="1610519"/>
            <a:ext cx="9002122" cy="3170099"/>
          </a:xfrm>
          <a:prstGeom prst="rect">
            <a:avLst/>
          </a:prstGeom>
          <a:noFill/>
        </p:spPr>
        <p:txBody>
          <a:bodyPr wrap="square" rtlCol="0">
            <a:spAutoFit/>
          </a:bodyPr>
          <a:lstStyle/>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Priority : 1 to 5</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1 is highest priority</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Weight : 1 to 1000</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Backend Pool : Logical grouping of your application could be same region or different region</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1&amp;1 Priority : Active Active</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1&amp;2,3,4,5 Priority : Active Passive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49380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400" b="1" dirty="0">
                <a:solidFill>
                  <a:srgbClr val="2B3B4B"/>
                </a:solidFill>
                <a:latin typeface="Tahoma" panose="020B0604030504040204" pitchFamily="34" charset="0"/>
                <a:ea typeface="Tahoma" panose="020B0604030504040204" pitchFamily="34" charset="0"/>
                <a:cs typeface="Tahoma" panose="020B0604030504040204" pitchFamily="34" charset="0"/>
              </a:rPr>
              <a:t>Lorem Ipsum Lorem Ipsum</a:t>
            </a:r>
          </a:p>
        </p:txBody>
      </p:sp>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467519"/>
            <a:ext cx="10058400" cy="5191919"/>
          </a:xfrm>
          <a:prstGeom prst="rect">
            <a:avLst/>
          </a:prstGeom>
        </p:spPr>
      </p:pic>
      <p:sp>
        <p:nvSpPr>
          <p:cNvPr id="6" name="Slide Number Placeholder 5"/>
          <p:cNvSpPr txBox="1">
            <a:spLocks/>
          </p:cNvSpPr>
          <p:nvPr/>
        </p:nvSpPr>
        <p:spPr>
          <a:xfrm>
            <a:off x="9555162" y="5245461"/>
            <a:ext cx="419417" cy="301313"/>
          </a:xfrm>
          <a:prstGeom prst="rect">
            <a:avLst/>
          </a:prstGeom>
        </p:spPr>
        <p:txBody>
          <a:bodyPr/>
          <a:ls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a:lstStyle>
          <a:p>
            <a:fld id="{415ACC5E-6F00-4F61-BE38-5B0AEB14CA66}" type="slidenum">
              <a:rPr lang="en-US" smtClean="0"/>
              <a:pPr/>
              <a:t>36</a:t>
            </a:fld>
            <a:endParaRPr lang="en-US"/>
          </a:p>
        </p:txBody>
      </p:sp>
      <p:sp>
        <p:nvSpPr>
          <p:cNvPr id="7" name="Rectangle 6"/>
          <p:cNvSpPr/>
          <p:nvPr/>
        </p:nvSpPr>
        <p:spPr>
          <a:xfrm>
            <a:off x="39329" y="485212"/>
            <a:ext cx="10058400" cy="5191919"/>
          </a:xfrm>
          <a:prstGeom prst="rect">
            <a:avLst/>
          </a:prstGeom>
          <a:solidFill>
            <a:srgbClr val="39617A">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8" name="Rectangle 7"/>
          <p:cNvSpPr/>
          <p:nvPr/>
        </p:nvSpPr>
        <p:spPr>
          <a:xfrm>
            <a:off x="0" y="3077349"/>
            <a:ext cx="5532120" cy="125648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sp>
        <p:nvSpPr>
          <p:cNvPr id="10" name="Footer Placeholder 3"/>
          <p:cNvSpPr txBox="1">
            <a:spLocks noGrp="1"/>
          </p:cNvSpPr>
          <p:nvPr/>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Copyright © 2021 Cybage Software Pvt. Ltd. All Rights Reserved. Cybage Confidential.</a:t>
            </a:r>
          </a:p>
        </p:txBody>
      </p:sp>
      <p:sp>
        <p:nvSpPr>
          <p:cNvPr id="11" name="TextBox 10"/>
          <p:cNvSpPr txBox="1"/>
          <p:nvPr/>
        </p:nvSpPr>
        <p:spPr>
          <a:xfrm>
            <a:off x="8465821" y="5289984"/>
            <a:ext cx="1190782" cy="253751"/>
          </a:xfrm>
          <a:prstGeom prst="rect">
            <a:avLst/>
          </a:prstGeom>
          <a:noFill/>
        </p:spPr>
        <p:txBody>
          <a:bodyPr wrap="square" lIns="100557" tIns="50278" rIns="100557" bIns="50278" rtlCol="0">
            <a:spAutoFit/>
          </a:bodyPr>
          <a:lstStyle/>
          <a:p>
            <a:r>
              <a:rPr lang="en-US" sz="1000" dirty="0">
                <a:solidFill>
                  <a:schemeClr val="bg1"/>
                </a:solidFill>
                <a:latin typeface="Segoe UI" panose="020B0502040204020203" pitchFamily="34" charset="0"/>
                <a:ea typeface="Segoe UI" panose="020B0502040204020203" pitchFamily="34" charset="0"/>
                <a:cs typeface="Segoe UI" panose="020B0502040204020203" pitchFamily="34" charset="0"/>
              </a:rPr>
              <a:t>www.cybage.com</a:t>
            </a:r>
            <a:endParaRPr lang="en-GB" sz="10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12" name="Rectangle 11"/>
          <p:cNvSpPr/>
          <p:nvPr/>
        </p:nvSpPr>
        <p:spPr>
          <a:xfrm>
            <a:off x="8724424" y="5113264"/>
            <a:ext cx="190976" cy="176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217343" y="5113263"/>
            <a:ext cx="190976" cy="201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717280" y="5091399"/>
            <a:ext cx="705485" cy="22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23"/>
          <p:cNvSpPr/>
          <p:nvPr/>
        </p:nvSpPr>
        <p:spPr>
          <a:xfrm>
            <a:off x="5291138" y="3244881"/>
            <a:ext cx="481965" cy="188473"/>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8"/>
          <p:cNvSpPr txBox="1">
            <a:spLocks/>
          </p:cNvSpPr>
          <p:nvPr/>
        </p:nvSpPr>
        <p:spPr>
          <a:xfrm>
            <a:off x="76200" y="3063479"/>
            <a:ext cx="5075904" cy="1131876"/>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r"/>
            <a:r>
              <a:rPr lang="en-US" sz="2800" b="1" dirty="0" smtClean="0">
                <a:latin typeface="Times New Roman" panose="02020603050405020304" pitchFamily="18" charset="0"/>
                <a:cs typeface="Times New Roman" panose="02020603050405020304" pitchFamily="18" charset="0"/>
              </a:rPr>
              <a:t>Azure DNS</a:t>
            </a:r>
            <a:endParaRPr lang="en-US" sz="1200" b="1" dirty="0" smtClean="0">
              <a:solidFill>
                <a:srgbClr val="2B3B4B"/>
              </a:solidFill>
              <a:latin typeface="Times New Roman" panose="02020603050405020304" pitchFamily="18" charset="0"/>
              <a:ea typeface="Tahoma" panose="020B0604030504040204" pitchFamily="34" charset="0"/>
              <a:cs typeface="Times New Roman" panose="02020603050405020304" pitchFamily="18" charset="0"/>
            </a:endParaRPr>
          </a:p>
          <a:p>
            <a:pPr algn="l">
              <a:lnSpc>
                <a:spcPct val="150000"/>
              </a:lnSpc>
            </a:pPr>
            <a:endParaRPr lang="en-US" sz="12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400" dirty="0" smtClean="0">
                <a:solidFill>
                  <a:srgbClr val="2B3B4B"/>
                </a:solidFill>
                <a:latin typeface="Times New Roman" panose="02020603050405020304" pitchFamily="18" charset="0"/>
                <a:ea typeface="Tahoma" panose="020B0604030504040204" pitchFamily="34" charset="0"/>
                <a:cs typeface="Times New Roman" panose="02020603050405020304" pitchFamily="18" charset="0"/>
              </a:rPr>
              <a:t>Presented </a:t>
            </a:r>
            <a:r>
              <a:rPr lang="en-US" sz="1400" dirty="0">
                <a:solidFill>
                  <a:srgbClr val="2B3B4B"/>
                </a:solidFill>
                <a:latin typeface="Times New Roman" panose="02020603050405020304" pitchFamily="18" charset="0"/>
                <a:ea typeface="Tahoma" panose="020B0604030504040204" pitchFamily="34" charset="0"/>
                <a:cs typeface="Times New Roman" panose="02020603050405020304" pitchFamily="18" charset="0"/>
              </a:rPr>
              <a:t>by</a:t>
            </a:r>
            <a:r>
              <a:rPr lang="en-US" sz="1400" dirty="0" smtClean="0">
                <a:solidFill>
                  <a:srgbClr val="2B3B4B"/>
                </a:solidFill>
                <a:latin typeface="Times New Roman" panose="02020603050405020304" pitchFamily="18" charset="0"/>
                <a:ea typeface="Tahoma" panose="020B0604030504040204" pitchFamily="34" charset="0"/>
                <a:cs typeface="Times New Roman" panose="02020603050405020304" pitchFamily="18" charset="0"/>
              </a:rPr>
              <a:t>: Shrivadan Koshti</a:t>
            </a:r>
            <a:endParaRPr lang="en-US" sz="1400" dirty="0">
              <a:solidFill>
                <a:srgbClr val="2B3B4B"/>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4590761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563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p:cNvSpPr txBox="1"/>
          <p:nvPr/>
        </p:nvSpPr>
        <p:spPr>
          <a:xfrm>
            <a:off x="838200" y="658492"/>
            <a:ext cx="8458200" cy="2000548"/>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What is DNS?</a:t>
            </a:r>
          </a:p>
          <a:p>
            <a:endParaRPr lang="en-US" dirty="0"/>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Domain Name System is a hierarchical and distributed naming system for computers, services, and other resources in the Internet or other Internet Protocol networks. It associates various information with domain names assigned to each of the associated entities.</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219200" y="2753519"/>
            <a:ext cx="7620000" cy="2514600"/>
          </a:xfrm>
          <a:prstGeom prst="rect">
            <a:avLst/>
          </a:prstGeom>
        </p:spPr>
      </p:pic>
    </p:spTree>
    <p:extLst>
      <p:ext uri="{BB962C8B-B14F-4D97-AF65-F5344CB8AC3E}">
        <p14:creationId xmlns:p14="http://schemas.microsoft.com/office/powerpoint/2010/main" val="11364788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563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p:cNvSpPr txBox="1"/>
          <p:nvPr/>
        </p:nvSpPr>
        <p:spPr>
          <a:xfrm>
            <a:off x="762000" y="637133"/>
            <a:ext cx="2908040"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What is Azure DNS?</a:t>
            </a:r>
            <a:endParaRPr lang="en-US" sz="24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62000" y="1381919"/>
            <a:ext cx="8534399" cy="3170099"/>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Azure DNS is a hosting service for DNS domains that provides name resolution by using Microsoft Azure infrastructure. By hosting your domains in Azure, you can manage your DNS records by using the same credentials, APIs, tools, and billing as your other Azure services</a:t>
            </a:r>
            <a:r>
              <a:rPr lang="en-US"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You can't use Azure DNS to buy a domain name. For an annual fee, you can buy a domain name by using App Service </a:t>
            </a:r>
            <a:r>
              <a:rPr lang="en-US" dirty="0" smtClean="0">
                <a:latin typeface="Times New Roman" panose="02020603050405020304" pitchFamily="18" charset="0"/>
                <a:cs typeface="Times New Roman" panose="02020603050405020304" pitchFamily="18" charset="0"/>
              </a:rPr>
              <a:t>domains</a:t>
            </a:r>
            <a:r>
              <a:rPr lang="en-US" dirty="0">
                <a:latin typeface="Times New Roman" panose="02020603050405020304" pitchFamily="18" charset="0"/>
                <a:cs typeface="Times New Roman" panose="02020603050405020304" pitchFamily="18" charset="0"/>
              </a:rPr>
              <a:t> or a third-party domain name registrar. Your domains then can be hosted in Azure DNS for record management</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For e.g. : GoDaddy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061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563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p:cNvSpPr txBox="1"/>
          <p:nvPr/>
        </p:nvSpPr>
        <p:spPr>
          <a:xfrm>
            <a:off x="762000" y="637133"/>
            <a:ext cx="2324675"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Records In DNS</a:t>
            </a:r>
            <a:endParaRPr lang="en-US" sz="24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57200" y="1458119"/>
            <a:ext cx="9067800" cy="3477875"/>
          </a:xfrm>
          <a:prstGeom prst="rect">
            <a:avLst/>
          </a:prstGeom>
          <a:noFill/>
        </p:spPr>
        <p:txBody>
          <a:bodyPr wrap="square" rtlCol="0">
            <a:spAutoFit/>
          </a:bodyPr>
          <a:lstStyle/>
          <a:p>
            <a:pPr marL="342900" indent="-34290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Forward Record DNS(Forward lookup) </a:t>
            </a:r>
            <a:r>
              <a:rPr lang="en-US" dirty="0" smtClean="0">
                <a:latin typeface="Times New Roman" panose="02020603050405020304" pitchFamily="18" charset="0"/>
                <a:cs typeface="Times New Roman" panose="02020603050405020304" pitchFamily="18" charset="0"/>
              </a:rPr>
              <a:t>:</a:t>
            </a:r>
            <a:r>
              <a:rPr lang="en-US" dirty="0" smtClean="0"/>
              <a:t>       Host                        Ip</a:t>
            </a:r>
          </a:p>
          <a:p>
            <a:pPr marL="342900" indent="-34290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Point To Record DNS(Reverse lookup)</a:t>
            </a:r>
            <a:r>
              <a:rPr lang="en-US" b="1" dirty="0" smtClean="0"/>
              <a:t>  </a:t>
            </a:r>
            <a:r>
              <a:rPr lang="en-US" dirty="0" smtClean="0"/>
              <a:t>:             IP                         Host</a:t>
            </a:r>
          </a:p>
          <a:p>
            <a:pPr marL="342900" indent="-34290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Cname Record </a:t>
            </a:r>
            <a:r>
              <a:rPr lang="en-US" dirty="0" smtClean="0"/>
              <a:t>:   </a:t>
            </a:r>
            <a:r>
              <a:rPr lang="en-US" dirty="0" smtClean="0">
                <a:latin typeface="Times New Roman" panose="02020603050405020304" pitchFamily="18" charset="0"/>
                <a:cs typeface="Times New Roman" panose="02020603050405020304" pitchFamily="18" charset="0"/>
              </a:rPr>
              <a:t>Forward one domain or sub domain to another domain, does not                                   provide an ip address.       e.g. : </a:t>
            </a:r>
            <a:r>
              <a:rPr lang="en-US" dirty="0" smtClean="0">
                <a:latin typeface="Times New Roman" panose="02020603050405020304" pitchFamily="18" charset="0"/>
                <a:cs typeface="Times New Roman" panose="02020603050405020304" pitchFamily="18" charset="0"/>
                <a:hlinkClick r:id="rId2"/>
              </a:rPr>
              <a:t>www.myprod.com</a:t>
            </a:r>
            <a:r>
              <a:rPr lang="en-US" dirty="0">
                <a:latin typeface="Times New Roman" panose="02020603050405020304" pitchFamily="18" charset="0"/>
                <a:cs typeface="Times New Roman" panose="02020603050405020304" pitchFamily="18" charset="0"/>
              </a:rPr>
              <a:t>&amp;</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hlinkClick r:id="rId3"/>
              </a:rPr>
              <a:t>www.Mumbai.myprod.com</a:t>
            </a:r>
            <a:endParaRPr lang="en-US"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MX Record </a:t>
            </a:r>
            <a:r>
              <a:rPr lang="en-US" dirty="0" smtClean="0">
                <a:latin typeface="Times New Roman" panose="02020603050405020304" pitchFamily="18" charset="0"/>
                <a:cs typeface="Times New Roman" panose="02020603050405020304" pitchFamily="18" charset="0"/>
              </a:rPr>
              <a:t>:   Direct mail to an email server.</a:t>
            </a:r>
          </a:p>
          <a:p>
            <a:pPr marL="342900" indent="-34290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TXT Record</a:t>
            </a:r>
            <a:r>
              <a:rPr lang="en-US" dirty="0" smtClean="0">
                <a:latin typeface="Times New Roman" panose="02020603050405020304" pitchFamily="18" charset="0"/>
                <a:cs typeface="Times New Roman" panose="02020603050405020304" pitchFamily="18" charset="0"/>
              </a:rPr>
              <a:t>:     Lets an admin store txt notes in the record</a:t>
            </a:r>
          </a:p>
          <a:p>
            <a:pPr marL="342900" indent="-34290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NS</a:t>
            </a:r>
            <a:r>
              <a:rPr lang="en-US" dirty="0" smtClean="0">
                <a:latin typeface="Times New Roman" panose="02020603050405020304" pitchFamily="18" charset="0"/>
                <a:cs typeface="Times New Roman" panose="02020603050405020304" pitchFamily="18" charset="0"/>
              </a:rPr>
              <a:t> (Name Server) Record : Store the NS for DNS entry</a:t>
            </a:r>
          </a:p>
          <a:p>
            <a:pPr marL="342900" indent="-34290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SOA</a:t>
            </a:r>
            <a:r>
              <a:rPr lang="en-US" dirty="0" smtClean="0">
                <a:latin typeface="Times New Roman" panose="02020603050405020304" pitchFamily="18" charset="0"/>
                <a:cs typeface="Times New Roman" panose="02020603050405020304" pitchFamily="18" charset="0"/>
              </a:rPr>
              <a:t>(Store Of Authority): Info about admin</a:t>
            </a:r>
          </a:p>
          <a:p>
            <a:pPr marL="342900" indent="-34290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SRV</a:t>
            </a:r>
            <a:r>
              <a:rPr lang="en-US" dirty="0" smtClean="0">
                <a:latin typeface="Times New Roman" panose="02020603050405020304" pitchFamily="18" charset="0"/>
                <a:cs typeface="Times New Roman" panose="02020603050405020304" pitchFamily="18" charset="0"/>
              </a:rPr>
              <a:t> : Specific port for specific services.</a:t>
            </a:r>
          </a:p>
          <a:p>
            <a:endParaRPr lang="en-US" dirty="0" smtClean="0"/>
          </a:p>
          <a:p>
            <a:endParaRPr lang="en-US" dirty="0"/>
          </a:p>
        </p:txBody>
      </p:sp>
      <p:sp>
        <p:nvSpPr>
          <p:cNvPr id="9" name="Right Arrow 8"/>
          <p:cNvSpPr/>
          <p:nvPr/>
        </p:nvSpPr>
        <p:spPr>
          <a:xfrm>
            <a:off x="6324600" y="1610519"/>
            <a:ext cx="10668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6340867" y="1930347"/>
            <a:ext cx="1066800" cy="611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1413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What is IP Address?</a:t>
            </a:r>
            <a:br>
              <a:rPr lang="en-US" sz="2400" b="1" dirty="0">
                <a:latin typeface="Times New Roman" panose="02020603050405020304" pitchFamily="18" charset="0"/>
                <a:cs typeface="Times New Roman" panose="02020603050405020304" pitchFamily="18" charset="0"/>
              </a:rPr>
            </a:b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p:cNvSpPr txBox="1"/>
          <p:nvPr/>
        </p:nvSpPr>
        <p:spPr>
          <a:xfrm>
            <a:off x="337639" y="1610519"/>
            <a:ext cx="5910761" cy="4524315"/>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IP Address identifies each device on a network uniquely.</a:t>
            </a: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IANA</a:t>
            </a:r>
            <a:r>
              <a:rPr lang="en-US" sz="1800" dirty="0">
                <a:latin typeface="Times New Roman" panose="02020603050405020304" pitchFamily="18" charset="0"/>
                <a:cs typeface="Times New Roman" panose="02020603050405020304" pitchFamily="18" charset="0"/>
              </a:rPr>
              <a:t> is the Internet Assigned Numbers Authority that manages and assigns the IP address in the world</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There are currently two IP Address that is IPv4 and IPv6.</a:t>
            </a: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IPv4</a:t>
            </a:r>
            <a:r>
              <a:rPr lang="en-US" sz="1800" dirty="0">
                <a:latin typeface="Times New Roman" panose="02020603050405020304" pitchFamily="18" charset="0"/>
                <a:cs typeface="Times New Roman" panose="02020603050405020304" pitchFamily="18" charset="0"/>
              </a:rPr>
              <a:t> address contains a total of 32 binary bits.</a:t>
            </a: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IPv6</a:t>
            </a:r>
            <a:r>
              <a:rPr lang="en-US" sz="1800" dirty="0">
                <a:latin typeface="Times New Roman" panose="02020603050405020304" pitchFamily="18" charset="0"/>
                <a:cs typeface="Times New Roman" panose="02020603050405020304" pitchFamily="18" charset="0"/>
              </a:rPr>
              <a:t> is written in hexadecimal notation 128 bits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IP Address is separated by a decimal and ranges from 0 to 255</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There are two different IP address one is private, and the other is public.</a:t>
            </a: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Private IP</a:t>
            </a:r>
            <a:r>
              <a:rPr lang="en-US" sz="1800" dirty="0">
                <a:latin typeface="Times New Roman" panose="02020603050405020304" pitchFamily="18" charset="0"/>
                <a:cs typeface="Times New Roman" panose="02020603050405020304" pitchFamily="18" charset="0"/>
              </a:rPr>
              <a:t> is accessed only within a network like a simple school network with a LAN connection.</a:t>
            </a: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Public IP</a:t>
            </a:r>
            <a:r>
              <a:rPr lang="en-US" sz="1800" dirty="0">
                <a:latin typeface="Times New Roman" panose="02020603050405020304" pitchFamily="18" charset="0"/>
                <a:cs typeface="Times New Roman" panose="02020603050405020304" pitchFamily="18" charset="0"/>
              </a:rPr>
              <a:t> is accessed globally via the Internet.</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606296980"/>
              </p:ext>
            </p:extLst>
          </p:nvPr>
        </p:nvGraphicFramePr>
        <p:xfrm>
          <a:off x="6218903" y="2143919"/>
          <a:ext cx="3601041" cy="2133600"/>
        </p:xfrm>
        <a:graphic>
          <a:graphicData uri="http://schemas.openxmlformats.org/drawingml/2006/table">
            <a:tbl>
              <a:tblPr/>
              <a:tblGrid>
                <a:gridCol w="3601041">
                  <a:extLst>
                    <a:ext uri="{9D8B030D-6E8A-4147-A177-3AD203B41FA5}">
                      <a16:colId xmlns:a16="http://schemas.microsoft.com/office/drawing/2014/main" val="2833068331"/>
                    </a:ext>
                  </a:extLst>
                </a:gridCol>
              </a:tblGrid>
              <a:tr h="431701">
                <a:tc>
                  <a:txBody>
                    <a:bodyPr/>
                    <a:lstStyle/>
                    <a:p>
                      <a:pPr algn="ctr"/>
                      <a:r>
                        <a:rPr lang="en-US" b="1" dirty="0">
                          <a:effectLst/>
                          <a:latin typeface="Noto Sans JP"/>
                        </a:rPr>
                        <a:t>Private IP Range</a:t>
                      </a:r>
                      <a:endParaRPr lang="en-US" b="0" dirty="0">
                        <a:effectLst/>
                        <a:latin typeface="Noto Sans JP"/>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73282756"/>
                  </a:ext>
                </a:extLst>
              </a:tr>
              <a:tr h="456607">
                <a:tc>
                  <a:txBody>
                    <a:bodyPr/>
                    <a:lstStyle/>
                    <a:p>
                      <a:pPr algn="ctr"/>
                      <a:r>
                        <a:rPr lang="en-US" dirty="0">
                          <a:effectLst/>
                          <a:latin typeface="Noto Sans JP"/>
                        </a:rPr>
                        <a:t>10.0.0.1 – 10.255.255.255</a:t>
                      </a:r>
                    </a:p>
                  </a:txBody>
                  <a:tcPr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44721947"/>
                  </a:ext>
                </a:extLst>
              </a:tr>
              <a:tr h="456607">
                <a:tc>
                  <a:txBody>
                    <a:bodyPr/>
                    <a:lstStyle/>
                    <a:p>
                      <a:pPr algn="ctr"/>
                      <a:r>
                        <a:rPr lang="en-US">
                          <a:effectLst/>
                          <a:latin typeface="Noto Sans JP"/>
                        </a:rPr>
                        <a:t>172.16.0.0 – 172.31.255.255</a:t>
                      </a:r>
                    </a:p>
                  </a:txBody>
                  <a:tcPr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144762"/>
                  </a:ext>
                </a:extLst>
              </a:tr>
              <a:tr h="788685">
                <a:tc>
                  <a:txBody>
                    <a:bodyPr/>
                    <a:lstStyle/>
                    <a:p>
                      <a:pPr algn="ctr"/>
                      <a:r>
                        <a:rPr lang="en-US" dirty="0">
                          <a:effectLst/>
                          <a:latin typeface="Noto Sans JP"/>
                        </a:rPr>
                        <a:t>192.168.0.0 </a:t>
                      </a:r>
                      <a:r>
                        <a:rPr lang="en-US" dirty="0" smtClean="0">
                          <a:effectLst/>
                          <a:latin typeface="Noto Sans JP"/>
                        </a:rPr>
                        <a:t>-192.168.255.255</a:t>
                      </a:r>
                      <a:endParaRPr lang="en-US" dirty="0">
                        <a:effectLst/>
                        <a:latin typeface="Noto Sans JP"/>
                      </a:endParaRPr>
                    </a:p>
                  </a:txBody>
                  <a:tcPr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68979090"/>
                  </a:ext>
                </a:extLst>
              </a:tr>
            </a:tbl>
          </a:graphicData>
        </a:graphic>
      </p:graphicFrame>
    </p:spTree>
    <p:extLst>
      <p:ext uri="{BB962C8B-B14F-4D97-AF65-F5344CB8AC3E}">
        <p14:creationId xmlns:p14="http://schemas.microsoft.com/office/powerpoint/2010/main" val="42208678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563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p:cNvSpPr txBox="1"/>
          <p:nvPr/>
        </p:nvSpPr>
        <p:spPr>
          <a:xfrm>
            <a:off x="696682" y="637133"/>
            <a:ext cx="3285579"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F</a:t>
            </a:r>
            <a:r>
              <a:rPr lang="en-US" sz="2400" b="1" dirty="0" smtClean="0">
                <a:latin typeface="Times New Roman" panose="02020603050405020304" pitchFamily="18" charset="0"/>
                <a:cs typeface="Times New Roman" panose="02020603050405020304" pitchFamily="18" charset="0"/>
              </a:rPr>
              <a:t>eatures of Azure </a:t>
            </a:r>
            <a:r>
              <a:rPr lang="en-US" sz="2400" b="1" dirty="0">
                <a:latin typeface="Times New Roman" panose="02020603050405020304" pitchFamily="18" charset="0"/>
                <a:cs typeface="Times New Roman" panose="02020603050405020304" pitchFamily="18" charset="0"/>
              </a:rPr>
              <a:t>DNS.</a:t>
            </a:r>
            <a:endParaRPr lang="en-US" sz="24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75278" y="1381919"/>
            <a:ext cx="6013185" cy="1938992"/>
          </a:xfrm>
          <a:prstGeom prst="rect">
            <a:avLst/>
          </a:prstGeom>
          <a:noFill/>
        </p:spPr>
        <p:txBody>
          <a:bodyPr wrap="none" rtlCol="0">
            <a:spAutoFit/>
          </a:bodyPr>
          <a:lstStyle/>
          <a:p>
            <a:pPr marL="457200" indent="-457200">
              <a:buFont typeface="+mj-lt"/>
              <a:buAutoNum type="arabicPeriod"/>
            </a:pPr>
            <a:r>
              <a:rPr lang="en-US" dirty="0">
                <a:latin typeface="Times New Roman" panose="02020603050405020304" pitchFamily="18" charset="0"/>
                <a:cs typeface="Times New Roman" panose="02020603050405020304" pitchFamily="18" charset="0"/>
              </a:rPr>
              <a:t>Reliability and </a:t>
            </a:r>
            <a:r>
              <a:rPr lang="en-US" dirty="0" smtClean="0">
                <a:latin typeface="Times New Roman" panose="02020603050405020304" pitchFamily="18" charset="0"/>
                <a:cs typeface="Times New Roman" panose="02020603050405020304" pitchFamily="18" charset="0"/>
              </a:rPr>
              <a:t>performance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Security</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Ease </a:t>
            </a:r>
            <a:r>
              <a:rPr lang="en-US" dirty="0">
                <a:latin typeface="Times New Roman" panose="02020603050405020304" pitchFamily="18" charset="0"/>
                <a:cs typeface="Times New Roman" panose="02020603050405020304" pitchFamily="18" charset="0"/>
              </a:rPr>
              <a:t>of use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Customizable virtual networks with private domains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Alias records</a:t>
            </a: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58476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6563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400" b="1" dirty="0" smtClean="0">
                <a:latin typeface="Times New Roman" panose="02020603050405020304" pitchFamily="18" charset="0"/>
                <a:ea typeface="Tahoma" panose="020B0604030504040204" pitchFamily="34" charset="0"/>
                <a:cs typeface="Times New Roman" panose="02020603050405020304" pitchFamily="18" charset="0"/>
              </a:rPr>
              <a:t>Types Of DNS</a:t>
            </a:r>
            <a:endParaRPr lang="en-US" sz="24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p:cNvSpPr txBox="1"/>
          <p:nvPr/>
        </p:nvSpPr>
        <p:spPr>
          <a:xfrm>
            <a:off x="838200" y="1458119"/>
            <a:ext cx="2286000" cy="1631216"/>
          </a:xfrm>
          <a:prstGeom prst="rect">
            <a:avLst/>
          </a:prstGeom>
          <a:noFill/>
        </p:spPr>
        <p:txBody>
          <a:bodyPr wrap="square" rtlCol="0">
            <a:spAutoFit/>
          </a:bodyPr>
          <a:lstStyle/>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Public DNS</a:t>
            </a: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Private DNS</a:t>
            </a: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Local DNS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35778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400" b="1" dirty="0">
                <a:solidFill>
                  <a:srgbClr val="2B3B4B"/>
                </a:solidFill>
                <a:latin typeface="Tahoma" panose="020B0604030504040204" pitchFamily="34" charset="0"/>
                <a:ea typeface="Tahoma" panose="020B0604030504040204" pitchFamily="34" charset="0"/>
                <a:cs typeface="Tahoma" panose="020B0604030504040204" pitchFamily="34" charset="0"/>
              </a:rPr>
              <a:t>Lorem Ipsum Lorem Ipsum</a:t>
            </a:r>
          </a:p>
        </p:txBody>
      </p:sp>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467519"/>
            <a:ext cx="10058400" cy="5191919"/>
          </a:xfrm>
          <a:prstGeom prst="rect">
            <a:avLst/>
          </a:prstGeom>
        </p:spPr>
      </p:pic>
      <p:sp>
        <p:nvSpPr>
          <p:cNvPr id="6" name="Slide Number Placeholder 5"/>
          <p:cNvSpPr txBox="1">
            <a:spLocks/>
          </p:cNvSpPr>
          <p:nvPr/>
        </p:nvSpPr>
        <p:spPr>
          <a:xfrm>
            <a:off x="9555162" y="5245461"/>
            <a:ext cx="419417" cy="301313"/>
          </a:xfrm>
          <a:prstGeom prst="rect">
            <a:avLst/>
          </a:prstGeom>
        </p:spPr>
        <p:txBody>
          <a:bodyPr/>
          <a:ls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a:lstStyle>
          <a:p>
            <a:fld id="{415ACC5E-6F00-4F61-BE38-5B0AEB14CA66}" type="slidenum">
              <a:rPr lang="en-US" smtClean="0"/>
              <a:pPr/>
              <a:t>42</a:t>
            </a:fld>
            <a:endParaRPr lang="en-US"/>
          </a:p>
        </p:txBody>
      </p:sp>
      <p:sp>
        <p:nvSpPr>
          <p:cNvPr id="7" name="Rectangle 6"/>
          <p:cNvSpPr/>
          <p:nvPr/>
        </p:nvSpPr>
        <p:spPr>
          <a:xfrm>
            <a:off x="0" y="467519"/>
            <a:ext cx="10058400" cy="5191919"/>
          </a:xfrm>
          <a:prstGeom prst="rect">
            <a:avLst/>
          </a:prstGeom>
          <a:solidFill>
            <a:srgbClr val="3789B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3077349"/>
            <a:ext cx="5532120" cy="125648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sp>
        <p:nvSpPr>
          <p:cNvPr id="10" name="Footer Placeholder 3"/>
          <p:cNvSpPr txBox="1">
            <a:spLocks noGrp="1"/>
          </p:cNvSpPr>
          <p:nvPr/>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Copyright </a:t>
            </a:r>
            <a:r>
              <a:rPr lang="en-US" sz="700">
                <a:solidFill>
                  <a:schemeClr val="bg1"/>
                </a:solidFill>
                <a:latin typeface="Segoe UI Light" panose="020B0502040204020203" pitchFamily="34" charset="0"/>
                <a:ea typeface="Segoe UI" panose="020B0502040204020203" pitchFamily="34" charset="0"/>
                <a:cs typeface="Segoe UI" panose="020B0502040204020203" pitchFamily="34" charset="0"/>
              </a:rPr>
              <a:t>© 2021 </a:t>
            </a:r>
            <a:r>
              <a:rPr lang="en-US" sz="700" dirty="0" err="1">
                <a:solidFill>
                  <a:schemeClr val="bg1"/>
                </a:solidFill>
                <a:latin typeface="Segoe UI Light" panose="020B0502040204020203" pitchFamily="34" charset="0"/>
                <a:ea typeface="Segoe UI" panose="020B0502040204020203" pitchFamily="34" charset="0"/>
                <a:cs typeface="Segoe UI" panose="020B0502040204020203" pitchFamily="34" charset="0"/>
              </a:rPr>
              <a:t>Cybage</a:t>
            </a: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Software Pvt. Ltd. All Rights Reserved. Cybage Confidential.</a:t>
            </a:r>
          </a:p>
        </p:txBody>
      </p:sp>
      <p:sp>
        <p:nvSpPr>
          <p:cNvPr id="11" name="TextBox 10"/>
          <p:cNvSpPr txBox="1"/>
          <p:nvPr/>
        </p:nvSpPr>
        <p:spPr>
          <a:xfrm>
            <a:off x="8465821" y="5289984"/>
            <a:ext cx="1190782" cy="253751"/>
          </a:xfrm>
          <a:prstGeom prst="rect">
            <a:avLst/>
          </a:prstGeom>
          <a:noFill/>
        </p:spPr>
        <p:txBody>
          <a:bodyPr wrap="square" lIns="100557" tIns="50278" rIns="100557" bIns="50278" rtlCol="0">
            <a:spAutoFit/>
          </a:bodyPr>
          <a:lstStyle/>
          <a:p>
            <a:r>
              <a:rPr lang="en-US" sz="1000" dirty="0">
                <a:solidFill>
                  <a:schemeClr val="bg1"/>
                </a:solidFill>
                <a:latin typeface="Segoe UI" panose="020B0502040204020203" pitchFamily="34" charset="0"/>
                <a:ea typeface="Segoe UI" panose="020B0502040204020203" pitchFamily="34" charset="0"/>
                <a:cs typeface="Segoe UI" panose="020B0502040204020203" pitchFamily="34" charset="0"/>
              </a:rPr>
              <a:t>www.cybage.com</a:t>
            </a:r>
            <a:endParaRPr lang="en-GB" sz="10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12" name="Rectangle 11"/>
          <p:cNvSpPr/>
          <p:nvPr/>
        </p:nvSpPr>
        <p:spPr>
          <a:xfrm>
            <a:off x="8724424" y="5113264"/>
            <a:ext cx="190976" cy="176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217343" y="5113263"/>
            <a:ext cx="190976" cy="201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717280" y="5091399"/>
            <a:ext cx="705485" cy="22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24"/>
          <p:cNvSpPr/>
          <p:nvPr/>
        </p:nvSpPr>
        <p:spPr>
          <a:xfrm>
            <a:off x="5291138" y="3244881"/>
            <a:ext cx="481965" cy="188473"/>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8"/>
          <p:cNvSpPr txBox="1">
            <a:spLocks/>
          </p:cNvSpPr>
          <p:nvPr/>
        </p:nvSpPr>
        <p:spPr>
          <a:xfrm>
            <a:off x="3048000" y="3267849"/>
            <a:ext cx="2209800" cy="990600"/>
          </a:xfrm>
          <a:prstGeom prst="rect">
            <a:avLst/>
          </a:prstGeom>
        </p:spPr>
        <p:txBody>
          <a:bodyPr lIns="100557" tIns="50278" rIns="100557" bIns="50278">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r">
              <a:lnSpc>
                <a:spcPct val="150000"/>
              </a:lnSpc>
            </a:pPr>
            <a:r>
              <a:rPr lang="en-US" sz="2800" dirty="0">
                <a:solidFill>
                  <a:srgbClr val="2B3B4B"/>
                </a:solidFill>
                <a:latin typeface="Tahoma" panose="020B0604030504040204" pitchFamily="34" charset="0"/>
                <a:ea typeface="Tahoma" panose="020B0604030504040204" pitchFamily="34" charset="0"/>
                <a:cs typeface="Tahoma" panose="020B0604030504040204" pitchFamily="34" charset="0"/>
              </a:rPr>
              <a:t>Thank You!</a:t>
            </a:r>
          </a:p>
        </p:txBody>
      </p:sp>
    </p:spTree>
    <p:extLst>
      <p:ext uri="{BB962C8B-B14F-4D97-AF65-F5344CB8AC3E}">
        <p14:creationId xmlns:p14="http://schemas.microsoft.com/office/powerpoint/2010/main" val="21745994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563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p:cNvSpPr txBox="1"/>
          <p:nvPr/>
        </p:nvSpPr>
        <p:spPr>
          <a:xfrm>
            <a:off x="762000" y="720293"/>
            <a:ext cx="3048000" cy="2616101"/>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N</a:t>
            </a:r>
            <a:r>
              <a:rPr lang="en-US" sz="2400" b="1" dirty="0" smtClean="0">
                <a:latin typeface="Times New Roman" panose="02020603050405020304" pitchFamily="18" charset="0"/>
                <a:cs typeface="Times New Roman" panose="02020603050405020304" pitchFamily="18" charset="0"/>
              </a:rPr>
              <a:t>ext demo</a:t>
            </a:r>
          </a:p>
          <a:p>
            <a:endParaRPr lang="en-US" dirty="0"/>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Routing</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Caching</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Rule Engine </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Tier </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Monitoring</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Through Bicep</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58919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563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7395261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563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8680092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563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91704642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19919"/>
            <a:ext cx="4049122" cy="5334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400" b="1" dirty="0" smtClean="0">
                <a:latin typeface="Times New Roman" panose="02020603050405020304" pitchFamily="18" charset="0"/>
                <a:ea typeface="Tahoma" panose="020B0604030504040204" pitchFamily="34" charset="0"/>
                <a:cs typeface="Times New Roman" panose="02020603050405020304" pitchFamily="18" charset="0"/>
              </a:rPr>
              <a:t>Next Demo On</a:t>
            </a:r>
            <a:endParaRPr lang="en-US" sz="24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p:cNvSpPr txBox="1"/>
          <p:nvPr/>
        </p:nvSpPr>
        <p:spPr>
          <a:xfrm>
            <a:off x="762000" y="1610519"/>
            <a:ext cx="2962671"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Azure firewall</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Azure firewall manager</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Azure DNS</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Azure CDN</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Azure virtual WAN</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VPN Gateway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47576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What is IP Subnetting?</a:t>
            </a:r>
            <a:br>
              <a:rPr lang="en-US" sz="2400" b="1" dirty="0">
                <a:latin typeface="Times New Roman" panose="02020603050405020304" pitchFamily="18" charset="0"/>
                <a:cs typeface="Times New Roman" panose="02020603050405020304" pitchFamily="18" charset="0"/>
              </a:rPr>
            </a:b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p:cNvSpPr txBox="1"/>
          <p:nvPr/>
        </p:nvSpPr>
        <p:spPr>
          <a:xfrm>
            <a:off x="345652" y="1458119"/>
            <a:ext cx="4607348" cy="4247317"/>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Subnetting is the process of dividing a network into many smaller networks. There are 5 classes of IP address and each with a unique purpose.</a:t>
            </a: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Class D</a:t>
            </a:r>
            <a:r>
              <a:rPr lang="en-US" sz="1800" dirty="0">
                <a:latin typeface="Times New Roman" panose="02020603050405020304" pitchFamily="18" charset="0"/>
                <a:cs typeface="Times New Roman" panose="02020603050405020304" pitchFamily="18" charset="0"/>
              </a:rPr>
              <a:t> is reserved for multitasking and broadcasting purpose. </a:t>
            </a: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Class E</a:t>
            </a:r>
            <a:r>
              <a:rPr lang="en-US" sz="1800" dirty="0">
                <a:latin typeface="Times New Roman" panose="02020603050405020304" pitchFamily="18" charset="0"/>
                <a:cs typeface="Times New Roman" panose="02020603050405020304" pitchFamily="18" charset="0"/>
              </a:rPr>
              <a:t> is reserved for research and development.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So both these classes are reserved and can not be used.</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127 is a loopback address to check the network and address of the machine itself.</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986598286"/>
              </p:ext>
            </p:extLst>
          </p:nvPr>
        </p:nvGraphicFramePr>
        <p:xfrm>
          <a:off x="5257800" y="1915319"/>
          <a:ext cx="4506321" cy="2433957"/>
        </p:xfrm>
        <a:graphic>
          <a:graphicData uri="http://schemas.openxmlformats.org/drawingml/2006/table">
            <a:tbl>
              <a:tblPr/>
              <a:tblGrid>
                <a:gridCol w="1502107">
                  <a:extLst>
                    <a:ext uri="{9D8B030D-6E8A-4147-A177-3AD203B41FA5}">
                      <a16:colId xmlns:a16="http://schemas.microsoft.com/office/drawing/2014/main" val="1179472537"/>
                    </a:ext>
                  </a:extLst>
                </a:gridCol>
                <a:gridCol w="1502107">
                  <a:extLst>
                    <a:ext uri="{9D8B030D-6E8A-4147-A177-3AD203B41FA5}">
                      <a16:colId xmlns:a16="http://schemas.microsoft.com/office/drawing/2014/main" val="686713110"/>
                    </a:ext>
                  </a:extLst>
                </a:gridCol>
                <a:gridCol w="1502107">
                  <a:extLst>
                    <a:ext uri="{9D8B030D-6E8A-4147-A177-3AD203B41FA5}">
                      <a16:colId xmlns:a16="http://schemas.microsoft.com/office/drawing/2014/main" val="790183529"/>
                    </a:ext>
                  </a:extLst>
                </a:gridCol>
              </a:tblGrid>
              <a:tr h="446247">
                <a:tc>
                  <a:txBody>
                    <a:bodyPr/>
                    <a:lstStyle/>
                    <a:p>
                      <a:pPr algn="ctr"/>
                      <a:r>
                        <a:rPr lang="en-US" sz="1200" b="1" dirty="0">
                          <a:effectLst/>
                          <a:latin typeface="Times New Roman" panose="02020603050405020304" pitchFamily="18" charset="0"/>
                          <a:cs typeface="Times New Roman" panose="02020603050405020304" pitchFamily="18" charset="0"/>
                        </a:rPr>
                        <a:t>Class</a:t>
                      </a:r>
                      <a:endParaRPr lang="en-US" sz="1200" b="0" dirty="0">
                        <a:effectLst/>
                        <a:latin typeface="Times New Roman" panose="02020603050405020304" pitchFamily="18" charset="0"/>
                        <a:cs typeface="Times New Roman" panose="02020603050405020304" pitchFamily="18" charset="0"/>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1200" b="1" dirty="0" smtClean="0">
                          <a:effectLst/>
                          <a:latin typeface="Times New Roman" panose="02020603050405020304" pitchFamily="18" charset="0"/>
                          <a:cs typeface="Times New Roman" panose="02020603050405020304" pitchFamily="18" charset="0"/>
                        </a:rPr>
                        <a:t>Octet 1</a:t>
                      </a:r>
                      <a:endParaRPr lang="en-US" sz="1200" b="0" dirty="0">
                        <a:effectLst/>
                        <a:latin typeface="Times New Roman" panose="02020603050405020304" pitchFamily="18" charset="0"/>
                        <a:cs typeface="Times New Roman" panose="02020603050405020304" pitchFamily="18" charset="0"/>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1200" b="1" dirty="0">
                          <a:effectLst/>
                          <a:latin typeface="Times New Roman" panose="02020603050405020304" pitchFamily="18" charset="0"/>
                          <a:cs typeface="Times New Roman" panose="02020603050405020304" pitchFamily="18" charset="0"/>
                        </a:rPr>
                        <a:t>Octet 1 Range (in Decimal)</a:t>
                      </a:r>
                      <a:endParaRPr lang="en-US" sz="1200" b="0" dirty="0">
                        <a:effectLst/>
                        <a:latin typeface="Times New Roman" panose="02020603050405020304" pitchFamily="18" charset="0"/>
                        <a:cs typeface="Times New Roman" panose="02020603050405020304" pitchFamily="18" charset="0"/>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85402869"/>
                  </a:ext>
                </a:extLst>
              </a:tr>
              <a:tr h="460799">
                <a:tc>
                  <a:txBody>
                    <a:bodyPr/>
                    <a:lstStyle/>
                    <a:p>
                      <a:pPr algn="ctr"/>
                      <a:r>
                        <a:rPr lang="en-US" sz="1200" dirty="0">
                          <a:effectLst/>
                          <a:latin typeface="Times New Roman" panose="02020603050405020304" pitchFamily="18" charset="0"/>
                          <a:cs typeface="Times New Roman" panose="02020603050405020304" pitchFamily="18" charset="0"/>
                        </a:rPr>
                        <a:t>Class A</a:t>
                      </a:r>
                    </a:p>
                  </a:txBody>
                  <a:tcPr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1200" dirty="0" smtClean="0">
                          <a:effectLst/>
                          <a:latin typeface="Times New Roman" panose="02020603050405020304" pitchFamily="18" charset="0"/>
                          <a:cs typeface="Times New Roman" panose="02020603050405020304" pitchFamily="18" charset="0"/>
                        </a:rPr>
                        <a:t>00000000-01111111</a:t>
                      </a:r>
                      <a:endParaRPr lang="en-US" sz="1200" dirty="0">
                        <a:effectLst/>
                        <a:latin typeface="Times New Roman" panose="02020603050405020304" pitchFamily="18" charset="0"/>
                        <a:cs typeface="Times New Roman" panose="02020603050405020304" pitchFamily="18" charset="0"/>
                      </a:endParaRPr>
                    </a:p>
                  </a:txBody>
                  <a:tcPr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1200" dirty="0">
                          <a:effectLst/>
                          <a:latin typeface="Times New Roman" panose="02020603050405020304" pitchFamily="18" charset="0"/>
                          <a:cs typeface="Times New Roman" panose="02020603050405020304" pitchFamily="18" charset="0"/>
                        </a:rPr>
                        <a:t>0-126</a:t>
                      </a:r>
                    </a:p>
                  </a:txBody>
                  <a:tcPr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74865405"/>
                  </a:ext>
                </a:extLst>
              </a:tr>
              <a:tr h="460799">
                <a:tc>
                  <a:txBody>
                    <a:bodyPr/>
                    <a:lstStyle/>
                    <a:p>
                      <a:pPr algn="ctr"/>
                      <a:r>
                        <a:rPr lang="en-US" sz="1200">
                          <a:effectLst/>
                          <a:latin typeface="Times New Roman" panose="02020603050405020304" pitchFamily="18" charset="0"/>
                          <a:cs typeface="Times New Roman" panose="02020603050405020304" pitchFamily="18" charset="0"/>
                        </a:rPr>
                        <a:t>Class B</a:t>
                      </a:r>
                    </a:p>
                  </a:txBody>
                  <a:tcPr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1200" dirty="0" smtClean="0">
                          <a:effectLst/>
                          <a:latin typeface="Times New Roman" panose="02020603050405020304" pitchFamily="18" charset="0"/>
                          <a:cs typeface="Times New Roman" panose="02020603050405020304" pitchFamily="18" charset="0"/>
                        </a:rPr>
                        <a:t>10000000-10111111</a:t>
                      </a:r>
                      <a:endParaRPr lang="en-US" sz="1200" dirty="0">
                        <a:effectLst/>
                        <a:latin typeface="Times New Roman" panose="02020603050405020304" pitchFamily="18" charset="0"/>
                        <a:cs typeface="Times New Roman" panose="02020603050405020304" pitchFamily="18" charset="0"/>
                      </a:endParaRPr>
                    </a:p>
                  </a:txBody>
                  <a:tcPr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1200" dirty="0">
                          <a:effectLst/>
                          <a:latin typeface="Times New Roman" panose="02020603050405020304" pitchFamily="18" charset="0"/>
                          <a:cs typeface="Times New Roman" panose="02020603050405020304" pitchFamily="18" charset="0"/>
                        </a:rPr>
                        <a:t>128-191</a:t>
                      </a:r>
                    </a:p>
                  </a:txBody>
                  <a:tcPr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28823349"/>
                  </a:ext>
                </a:extLst>
              </a:tr>
              <a:tr h="460799">
                <a:tc>
                  <a:txBody>
                    <a:bodyPr/>
                    <a:lstStyle/>
                    <a:p>
                      <a:pPr algn="ctr"/>
                      <a:r>
                        <a:rPr lang="en-US" sz="1200">
                          <a:effectLst/>
                          <a:latin typeface="Times New Roman" panose="02020603050405020304" pitchFamily="18" charset="0"/>
                          <a:cs typeface="Times New Roman" panose="02020603050405020304" pitchFamily="18" charset="0"/>
                        </a:rPr>
                        <a:t>Class C</a:t>
                      </a:r>
                    </a:p>
                  </a:txBody>
                  <a:tcPr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1200" dirty="0" smtClean="0">
                          <a:effectLst/>
                          <a:latin typeface="Times New Roman" panose="02020603050405020304" pitchFamily="18" charset="0"/>
                          <a:cs typeface="Times New Roman" panose="02020603050405020304" pitchFamily="18" charset="0"/>
                        </a:rPr>
                        <a:t>11000000-11011111</a:t>
                      </a:r>
                      <a:endParaRPr lang="en-US" sz="1200" dirty="0">
                        <a:effectLst/>
                        <a:latin typeface="Times New Roman" panose="02020603050405020304" pitchFamily="18" charset="0"/>
                        <a:cs typeface="Times New Roman" panose="02020603050405020304" pitchFamily="18" charset="0"/>
                      </a:endParaRPr>
                    </a:p>
                  </a:txBody>
                  <a:tcPr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1200" dirty="0">
                          <a:effectLst/>
                          <a:latin typeface="Times New Roman" panose="02020603050405020304" pitchFamily="18" charset="0"/>
                          <a:cs typeface="Times New Roman" panose="02020603050405020304" pitchFamily="18" charset="0"/>
                        </a:rPr>
                        <a:t>192-223</a:t>
                      </a:r>
                    </a:p>
                  </a:txBody>
                  <a:tcPr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65357297"/>
                  </a:ext>
                </a:extLst>
              </a:tr>
              <a:tr h="266778">
                <a:tc>
                  <a:txBody>
                    <a:bodyPr/>
                    <a:lstStyle/>
                    <a:p>
                      <a:pPr algn="ctr"/>
                      <a:r>
                        <a:rPr lang="en-US" sz="1200">
                          <a:effectLst/>
                          <a:latin typeface="Times New Roman" panose="02020603050405020304" pitchFamily="18" charset="0"/>
                          <a:cs typeface="Times New Roman" panose="02020603050405020304" pitchFamily="18" charset="0"/>
                        </a:rPr>
                        <a:t>Class D</a:t>
                      </a:r>
                    </a:p>
                  </a:txBody>
                  <a:tcPr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1200" smtClean="0">
                          <a:effectLst/>
                          <a:latin typeface="Times New Roman" panose="02020603050405020304" pitchFamily="18" charset="0"/>
                          <a:cs typeface="Times New Roman" panose="02020603050405020304" pitchFamily="18" charset="0"/>
                        </a:rPr>
                        <a:t>11100000-11101111</a:t>
                      </a:r>
                      <a:endParaRPr lang="en-US" sz="1200" dirty="0">
                        <a:effectLst/>
                        <a:latin typeface="Times New Roman" panose="02020603050405020304" pitchFamily="18" charset="0"/>
                        <a:cs typeface="Times New Roman" panose="02020603050405020304" pitchFamily="18" charset="0"/>
                      </a:endParaRPr>
                    </a:p>
                  </a:txBody>
                  <a:tcPr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1200" dirty="0">
                          <a:effectLst/>
                          <a:latin typeface="Times New Roman" panose="02020603050405020304" pitchFamily="18" charset="0"/>
                          <a:cs typeface="Times New Roman" panose="02020603050405020304" pitchFamily="18" charset="0"/>
                        </a:rPr>
                        <a:t>224-239</a:t>
                      </a:r>
                    </a:p>
                  </a:txBody>
                  <a:tcPr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83568132"/>
                  </a:ext>
                </a:extLst>
              </a:tr>
              <a:tr h="266778">
                <a:tc>
                  <a:txBody>
                    <a:bodyPr/>
                    <a:lstStyle/>
                    <a:p>
                      <a:pPr algn="ctr"/>
                      <a:r>
                        <a:rPr lang="en-US" sz="1200">
                          <a:effectLst/>
                          <a:latin typeface="Times New Roman" panose="02020603050405020304" pitchFamily="18" charset="0"/>
                          <a:cs typeface="Times New Roman" panose="02020603050405020304" pitchFamily="18" charset="0"/>
                        </a:rPr>
                        <a:t>Class E</a:t>
                      </a:r>
                    </a:p>
                  </a:txBody>
                  <a:tcPr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US" sz="1200" dirty="0" smtClean="0">
                          <a:effectLst/>
                          <a:latin typeface="Times New Roman" panose="02020603050405020304" pitchFamily="18" charset="0"/>
                          <a:cs typeface="Times New Roman" panose="02020603050405020304" pitchFamily="18" charset="0"/>
                        </a:rPr>
                        <a:t>11110000-11110111</a:t>
                      </a:r>
                      <a:endParaRPr lang="en-US" sz="1200" dirty="0">
                        <a:effectLst/>
                        <a:latin typeface="Times New Roman" panose="02020603050405020304" pitchFamily="18" charset="0"/>
                        <a:cs typeface="Times New Roman" panose="02020603050405020304" pitchFamily="18" charset="0"/>
                      </a:endParaRPr>
                    </a:p>
                  </a:txBody>
                  <a:tcPr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US" sz="1200" dirty="0">
                          <a:effectLst/>
                          <a:latin typeface="Times New Roman" panose="02020603050405020304" pitchFamily="18" charset="0"/>
                          <a:cs typeface="Times New Roman" panose="02020603050405020304" pitchFamily="18" charset="0"/>
                        </a:rPr>
                        <a:t>240-255</a:t>
                      </a:r>
                    </a:p>
                  </a:txBody>
                  <a:tcPr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75644601"/>
                  </a:ext>
                </a:extLst>
              </a:tr>
            </a:tbl>
          </a:graphicData>
        </a:graphic>
      </p:graphicFrame>
    </p:spTree>
    <p:extLst>
      <p:ext uri="{BB962C8B-B14F-4D97-AF65-F5344CB8AC3E}">
        <p14:creationId xmlns:p14="http://schemas.microsoft.com/office/powerpoint/2010/main" val="4198885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563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CIDR (Classless Inter-Domain Routing)</a:t>
            </a:r>
            <a:br>
              <a:rPr lang="en-US" sz="2400" b="1" dirty="0">
                <a:latin typeface="Times New Roman" panose="02020603050405020304" pitchFamily="18" charset="0"/>
                <a:cs typeface="Times New Roman" panose="02020603050405020304" pitchFamily="18" charset="0"/>
              </a:rPr>
            </a:b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p:cNvSpPr txBox="1"/>
          <p:nvPr/>
        </p:nvSpPr>
        <p:spPr>
          <a:xfrm>
            <a:off x="381000" y="1534319"/>
            <a:ext cx="8915400" cy="1508105"/>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CIDR is a method for allocating IP Address. Using this method, we can apply a subnet mask to an IP Address. This mask defines the number of bits used as a network, and the host will use the other bits that left. To understand CIDR better, we will decode a simple IP address with a subnet mask.</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438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3445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What Is Azure Virtual </a:t>
            </a:r>
            <a:r>
              <a:rPr lang="en-US" sz="2400" b="1" dirty="0" smtClean="0">
                <a:latin typeface="Times New Roman" panose="02020603050405020304" pitchFamily="18" charset="0"/>
                <a:cs typeface="Times New Roman" panose="02020603050405020304" pitchFamily="18" charset="0"/>
              </a:rPr>
              <a:t>Network</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p:cNvSpPr txBox="1"/>
          <p:nvPr/>
        </p:nvSpPr>
        <p:spPr>
          <a:xfrm>
            <a:off x="675278" y="1534319"/>
            <a:ext cx="3505200" cy="3139321"/>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network or environment which will be wont to run VMs and applications within the cloud.</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When it’s created, the services and Virtual Machines within the Azure network interact securely with one another</a:t>
            </a:r>
            <a:r>
              <a:rPr lang="en-US" sz="18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Vnet Limitations: soft (50) and hard (500)</a:t>
            </a:r>
            <a:endParaRPr lang="en-US" sz="1800" dirty="0">
              <a:latin typeface="Times New Roman" panose="02020603050405020304" pitchFamily="18" charset="0"/>
              <a:cs typeface="Times New Roman" panose="02020603050405020304" pitchFamily="18" charset="0"/>
            </a:endParaRPr>
          </a:p>
        </p:txBody>
      </p:sp>
      <p:pic>
        <p:nvPicPr>
          <p:cNvPr id="5" name="Picture 2" descr="Azure Virtual 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322030"/>
            <a:ext cx="4673600"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2101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8685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Advantages of Using Azure Virtual Network</a:t>
            </a:r>
            <a:br>
              <a:rPr lang="en-US" sz="2400" b="1" dirty="0">
                <a:latin typeface="Times New Roman" panose="02020603050405020304" pitchFamily="18" charset="0"/>
                <a:cs typeface="Times New Roman" panose="02020603050405020304" pitchFamily="18" charset="0"/>
              </a:rPr>
            </a:b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p:cNvSpPr txBox="1"/>
          <p:nvPr/>
        </p:nvSpPr>
        <p:spPr>
          <a:xfrm>
            <a:off x="914400" y="1762919"/>
            <a:ext cx="8686800" cy="2554545"/>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provides an isolated environment for your applications</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subnet in a very </a:t>
            </a:r>
            <a:r>
              <a:rPr lang="en-US" dirty="0" smtClean="0">
                <a:latin typeface="Times New Roman" panose="02020603050405020304" pitchFamily="18" charset="0"/>
                <a:cs typeface="Times New Roman" panose="02020603050405020304" pitchFamily="18" charset="0"/>
              </a:rPr>
              <a:t>Vnet </a:t>
            </a:r>
            <a:r>
              <a:rPr lang="en-US" dirty="0">
                <a:latin typeface="Times New Roman" panose="02020603050405020304" pitchFamily="18" charset="0"/>
                <a:cs typeface="Times New Roman" panose="02020603050405020304" pitchFamily="18" charset="0"/>
              </a:rPr>
              <a:t>can access the general public internet by default</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can easily direct traffic from resources</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a highly secure network</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has high network connectivity</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builds sophisticated network topologies in a very simple manner</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474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8685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p:cNvSpPr txBox="1"/>
          <p:nvPr/>
        </p:nvSpPr>
        <p:spPr>
          <a:xfrm>
            <a:off x="914400" y="696119"/>
            <a:ext cx="8686800" cy="323165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Why use an Azure virtual network</a:t>
            </a:r>
            <a:r>
              <a:rPr lang="en-US" sz="2400" b="1" dirty="0" smtClean="0">
                <a:latin typeface="Times New Roman" panose="02020603050405020304" pitchFamily="18" charset="0"/>
                <a:cs typeface="Times New Roman" panose="02020603050405020304" pitchFamily="18" charset="0"/>
              </a:rPr>
              <a:t>?</a:t>
            </a:r>
          </a:p>
          <a:p>
            <a:endParaRPr lang="en-US" b="1" dirty="0"/>
          </a:p>
          <a:p>
            <a:endParaRPr lang="en-US" b="1" dirty="0"/>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Communication </a:t>
            </a:r>
            <a:r>
              <a:rPr lang="en-US" dirty="0">
                <a:latin typeface="Times New Roman" panose="02020603050405020304" pitchFamily="18" charset="0"/>
                <a:cs typeface="Times New Roman" panose="02020603050405020304" pitchFamily="18" charset="0"/>
              </a:rPr>
              <a:t>of Azure resources with the internet.</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Communication between Azure resources.</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Communication with on-premises resources.</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Filtering of network traffic.</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Routing of network traffic.</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Integration with Azure services.</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80638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59810</TotalTime>
  <Words>2248</Words>
  <Application>Microsoft Office PowerPoint</Application>
  <PresentationFormat>Custom</PresentationFormat>
  <Paragraphs>357</Paragraphs>
  <Slides>47</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47</vt:i4>
      </vt:variant>
    </vt:vector>
  </HeadingPairs>
  <TitlesOfParts>
    <vt:vector size="57" baseType="lpstr">
      <vt:lpstr>Arial</vt:lpstr>
      <vt:lpstr>Arial Narrow</vt:lpstr>
      <vt:lpstr>Calibri</vt:lpstr>
      <vt:lpstr>Noto Sans JP</vt:lpstr>
      <vt:lpstr>Segoe UI</vt:lpstr>
      <vt:lpstr>Segoe UI Light</vt:lpstr>
      <vt:lpstr>Tahoma</vt:lpstr>
      <vt:lpstr>Times New Roman</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Amruta Narkhede</dc:creator>
  <cp:lastModifiedBy>Shrivadan Suresh Koshti</cp:lastModifiedBy>
  <cp:revision>180</cp:revision>
  <dcterms:created xsi:type="dcterms:W3CDTF">2018-01-05T05:23:08Z</dcterms:created>
  <dcterms:modified xsi:type="dcterms:W3CDTF">2023-11-30T15:38:00Z</dcterms:modified>
</cp:coreProperties>
</file>