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ppt/media/image4.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awpixel.com/search/blue%20plain%20background?page=2&amp;path=_topics&amp;sort=curated"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rawpixel.com/search/blue%20plain%20background?page=2&amp;path=_topics&amp;sort=curated"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pixabay.com/en/savings-budget-investment-money-278911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quoteinspector.com/images/investing/stock-vs-market/"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awpixel.com/search/blue%20plain%20background?page=2&amp;path=_topics&amp;sort=curated"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632"/>
            <a:ext cx="7772400" cy="1470025"/>
          </a:xfrm>
        </p:spPr>
        <p:txBody>
          <a:bodyPr/>
          <a:lstStyle/>
          <a:p>
            <a:r>
              <a:rPr b="1" i="1" u="sng" dirty="0">
                <a:solidFill>
                  <a:schemeClr val="accent6">
                    <a:lumMod val="60000"/>
                    <a:lumOff val="40000"/>
                  </a:schemeClr>
                </a:solidFill>
              </a:rPr>
              <a:t>Stock Market Price Prediction Project</a:t>
            </a:r>
          </a:p>
        </p:txBody>
      </p:sp>
      <p:sp>
        <p:nvSpPr>
          <p:cNvPr id="3" name="Subtitle 2"/>
          <p:cNvSpPr>
            <a:spLocks noGrp="1"/>
          </p:cNvSpPr>
          <p:nvPr>
            <p:ph type="subTitle" idx="1"/>
          </p:nvPr>
        </p:nvSpPr>
        <p:spPr/>
        <p:txBody>
          <a:bodyPr/>
          <a:lstStyle/>
          <a:p>
            <a:r>
              <a:rPr dirty="0">
                <a:solidFill>
                  <a:schemeClr val="accent6">
                    <a:lumMod val="60000"/>
                    <a:lumOff val="40000"/>
                  </a:schemeClr>
                </a:solidFill>
                <a:latin typeface="Algerian" panose="04020705040A02060702" pitchFamily="82" charset="0"/>
              </a:rPr>
              <a:t>Presented by </a:t>
            </a:r>
            <a:endParaRPr lang="en-IN" dirty="0">
              <a:solidFill>
                <a:schemeClr val="accent6">
                  <a:lumMod val="60000"/>
                  <a:lumOff val="40000"/>
                </a:schemeClr>
              </a:solidFill>
              <a:latin typeface="Algerian" panose="04020705040A02060702" pitchFamily="82" charset="0"/>
            </a:endParaRPr>
          </a:p>
          <a:p>
            <a:r>
              <a:rPr dirty="0">
                <a:solidFill>
                  <a:schemeClr val="accent6">
                    <a:lumMod val="60000"/>
                    <a:lumOff val="40000"/>
                  </a:schemeClr>
                </a:solidFill>
                <a:latin typeface="Algerian" panose="04020705040A02060702" pitchFamily="82" charset="0"/>
              </a:rPr>
              <a:t>Shrivardhan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60000"/>
                    <a:lumOff val="40000"/>
                  </a:schemeClr>
                </a:solidFill>
              </a:rPr>
              <a:t>⚙️ How to Run the Project </a:t>
            </a:r>
            <a:endParaRPr b="1" dirty="0">
              <a:solidFill>
                <a:schemeClr val="accent6">
                  <a:lumMod val="60000"/>
                  <a:lumOff val="40000"/>
                </a:schemeClr>
              </a:solidFill>
            </a:endParaRPr>
          </a:p>
        </p:txBody>
      </p:sp>
      <p:sp>
        <p:nvSpPr>
          <p:cNvPr id="3" name="Content Placeholder 2"/>
          <p:cNvSpPr>
            <a:spLocks noGrp="1"/>
          </p:cNvSpPr>
          <p:nvPr>
            <p:ph idx="1"/>
          </p:nvPr>
        </p:nvSpPr>
        <p:spPr>
          <a:xfrm>
            <a:off x="457200" y="1305232"/>
            <a:ext cx="8229600" cy="5278130"/>
          </a:xfrm>
          <a:blipFill>
            <a:blip r:embed="rId2">
              <a:extLst>
                <a:ext uri="{837473B0-CC2E-450A-ABE3-18F120FF3D39}">
                  <a1611:picAttrSrcUrl xmlns:a1611="http://schemas.microsoft.com/office/drawing/2016/11/main" r:id="rId3"/>
                </a:ext>
              </a:extLst>
            </a:blip>
            <a:stretch>
              <a:fillRect/>
            </a:stretch>
          </a:blipFill>
        </p:spPr>
        <p:txBody>
          <a:bodyPr>
            <a:normAutofit lnSpcReduction="10000"/>
          </a:bodyPr>
          <a:lstStyle/>
          <a:p>
            <a:pPr marL="0" indent="0">
              <a:buNone/>
            </a:pPr>
            <a:r>
              <a:rPr lang="en-US" sz="2000" b="1" dirty="0"/>
              <a:t>1)Step 1: Install Python</a:t>
            </a:r>
          </a:p>
          <a:p>
            <a:pPr marL="0" indent="0">
              <a:buNone/>
            </a:pPr>
            <a:r>
              <a:rPr lang="en-US" sz="2000" dirty="0"/>
              <a:t>                  Ensure </a:t>
            </a:r>
            <a:r>
              <a:rPr lang="en-US" sz="2000" b="1" dirty="0"/>
              <a:t>Python 3.10 or below</a:t>
            </a:r>
            <a:r>
              <a:rPr lang="en-US" sz="2000" dirty="0"/>
              <a:t> is installed on your system.</a:t>
            </a:r>
          </a:p>
          <a:p>
            <a:pPr marL="0" indent="0">
              <a:buNone/>
            </a:pPr>
            <a:r>
              <a:rPr lang="en-US" sz="2000" dirty="0"/>
              <a:t>                  Recommended tool: </a:t>
            </a:r>
            <a:r>
              <a:rPr lang="en-US" sz="2000" dirty="0">
                <a:hlinkClick r:id="rId4">
                  <a:extLst>
                    <a:ext uri="{A12FA001-AC4F-418D-AE19-62706E023703}">
                      <ahyp:hlinkClr xmlns:ahyp="http://schemas.microsoft.com/office/drawing/2018/hyperlinkcolor" val="tx"/>
                    </a:ext>
                  </a:extLst>
                </a:hlinkClick>
              </a:rPr>
              <a:t>Anaconda</a:t>
            </a:r>
            <a:r>
              <a:rPr lang="en-US" sz="2000" dirty="0"/>
              <a:t> or install directly from </a:t>
            </a:r>
            <a:r>
              <a:rPr lang="en-US" sz="2000" dirty="0">
                <a:hlinkClick r:id="rId5">
                  <a:extLst>
                    <a:ext uri="{A12FA001-AC4F-418D-AE19-62706E023703}">
                      <ahyp:hlinkClr xmlns:ahyp="http://schemas.microsoft.com/office/drawing/2018/hyperlinkcolor" val="tx"/>
                    </a:ext>
                  </a:extLst>
                </a:hlinkClick>
              </a:rPr>
              <a:t>python.org</a:t>
            </a:r>
            <a:r>
              <a:rPr lang="en-US" sz="2000" dirty="0"/>
              <a:t>.</a:t>
            </a:r>
          </a:p>
          <a:p>
            <a:pPr marL="0" indent="0">
              <a:buNone/>
            </a:pPr>
            <a:r>
              <a:rPr lang="en-US" sz="2000" b="1" dirty="0"/>
              <a:t>2)Step 2: Install Required Libraries</a:t>
            </a:r>
          </a:p>
          <a:p>
            <a:pPr marL="0" indent="0">
              <a:buNone/>
            </a:pPr>
            <a:r>
              <a:rPr lang="en-US" sz="2000" dirty="0"/>
              <a:t>                  Open your command prompt or terminal.</a:t>
            </a:r>
          </a:p>
          <a:p>
            <a:pPr marL="0" indent="0">
              <a:buNone/>
            </a:pPr>
            <a:r>
              <a:rPr lang="en-US" sz="2000" dirty="0"/>
              <a:t>                  Navigate to your project directory where app.py is located.</a:t>
            </a:r>
          </a:p>
          <a:p>
            <a:pPr marL="0" indent="0">
              <a:buNone/>
            </a:pPr>
            <a:r>
              <a:rPr lang="en-US" sz="2000" dirty="0"/>
              <a:t>                  Run the following command to install all required dependencies:</a:t>
            </a:r>
          </a:p>
          <a:p>
            <a:pPr marL="0" indent="0">
              <a:buNone/>
            </a:pPr>
            <a:endParaRPr lang="en-US" sz="2000" dirty="0"/>
          </a:p>
          <a:p>
            <a:pPr marL="0" indent="0">
              <a:buNone/>
            </a:pPr>
            <a:endParaRPr lang="en-US" sz="2000" b="0" dirty="0">
              <a:latin typeface="Times New Roman"/>
            </a:endParaRPr>
          </a:p>
          <a:p>
            <a:pPr marL="0" indent="0">
              <a:buNone/>
            </a:pPr>
            <a:endParaRPr lang="en-US" sz="2000" b="1" dirty="0">
              <a:latin typeface="Times New Roman"/>
            </a:endParaRPr>
          </a:p>
          <a:p>
            <a:pPr marL="0" indent="0">
              <a:buNone/>
            </a:pPr>
            <a:r>
              <a:rPr lang="en-US" sz="2000" b="1" dirty="0">
                <a:latin typeface="Times New Roman"/>
              </a:rPr>
              <a:t>3)Step 3: Download or Train the Model</a:t>
            </a:r>
          </a:p>
          <a:p>
            <a:pPr marL="0" indent="0">
              <a:buNone/>
            </a:pPr>
            <a:r>
              <a:rPr lang="en-US" sz="2000" b="0" dirty="0">
                <a:latin typeface="Times New Roman"/>
              </a:rPr>
              <a:t>                Ensure the pre-trained model file (Stock Predictions Model.keras) is available in the same folder.</a:t>
            </a:r>
          </a:p>
          <a:p>
            <a:pPr marL="0" indent="0">
              <a:buNone/>
            </a:pPr>
            <a:r>
              <a:rPr lang="en-US" sz="2000" b="0" dirty="0">
                <a:latin typeface="Times New Roman"/>
              </a:rPr>
              <a:t>                If you wish to train it manually, run the model creation notebook first (Stock_Market_Prediction_Model_Creation.ipynb).</a:t>
            </a:r>
            <a:endParaRPr sz="2000" b="0" dirty="0">
              <a:latin typeface="Times New Roman"/>
            </a:endParaRPr>
          </a:p>
        </p:txBody>
      </p:sp>
      <p:pic>
        <p:nvPicPr>
          <p:cNvPr id="5" name="Picture 4">
            <a:extLst>
              <a:ext uri="{FF2B5EF4-FFF2-40B4-BE49-F238E27FC236}">
                <a16:creationId xmlns:a16="http://schemas.microsoft.com/office/drawing/2014/main" id="{CA9D01C1-C13F-16D7-6658-76A86AC0A06D}"/>
              </a:ext>
            </a:extLst>
          </p:cNvPr>
          <p:cNvPicPr>
            <a:picLocks noChangeAspect="1"/>
          </p:cNvPicPr>
          <p:nvPr/>
        </p:nvPicPr>
        <p:blipFill>
          <a:blip r:embed="rId6"/>
          <a:stretch>
            <a:fillRect/>
          </a:stretch>
        </p:blipFill>
        <p:spPr>
          <a:xfrm>
            <a:off x="2703870" y="3722183"/>
            <a:ext cx="3114107" cy="7392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6617CF-B34B-22B9-8559-4155009AD981}"/>
              </a:ext>
            </a:extLst>
          </p:cNvPr>
          <p:cNvSpPr>
            <a:spLocks noGrp="1"/>
          </p:cNvSpPr>
          <p:nvPr>
            <p:ph idx="1"/>
          </p:nvPr>
        </p:nvSpPr>
        <p:spPr>
          <a:xfrm>
            <a:off x="457200" y="314632"/>
            <a:ext cx="8229600" cy="6543368"/>
          </a:xfrm>
          <a:blipFill>
            <a:blip r:embed="rId2">
              <a:extLst>
                <a:ext uri="{837473B0-CC2E-450A-ABE3-18F120FF3D39}">
                  <a1611:picAttrSrcUrl xmlns:a1611="http://schemas.microsoft.com/office/drawing/2016/11/main" r:id="rId3"/>
                </a:ext>
              </a:extLst>
            </a:blip>
            <a:stretch>
              <a:fillRect/>
            </a:stretch>
          </a:blipFill>
        </p:spPr>
        <p:txBody>
          <a:bodyPr>
            <a:normAutofit fontScale="92500" lnSpcReduction="10000"/>
          </a:bodyPr>
          <a:lstStyle/>
          <a:p>
            <a:pPr marL="0" indent="0">
              <a:buNone/>
            </a:pPr>
            <a:r>
              <a:rPr lang="en-US" sz="2000" b="1" dirty="0"/>
              <a:t>4)Step 4: Run the Streamlit Application</a:t>
            </a:r>
            <a:r>
              <a:rPr lang="en-US" sz="2000" dirty="0"/>
              <a:t> </a:t>
            </a:r>
          </a:p>
          <a:p>
            <a:pPr marL="0" indent="0">
              <a:buNone/>
            </a:pPr>
            <a:r>
              <a:rPr lang="en-US" sz="2000" dirty="0"/>
              <a:t>                Execute the following command from the terminal:</a:t>
            </a:r>
          </a:p>
          <a:p>
            <a:pPr marL="0" indent="0">
              <a:buNone/>
            </a:pPr>
            <a:r>
              <a:rPr lang="en-US" sz="2000" dirty="0"/>
              <a:t>                 </a:t>
            </a:r>
          </a:p>
          <a:p>
            <a:pPr marL="0" indent="0">
              <a:buNone/>
            </a:pPr>
            <a:endParaRPr lang="en-US" sz="2000" dirty="0"/>
          </a:p>
          <a:p>
            <a:pPr marL="0" indent="0">
              <a:buNone/>
            </a:pPr>
            <a:endParaRPr lang="en-US" sz="2000" b="1" dirty="0"/>
          </a:p>
          <a:p>
            <a:pPr marL="0" indent="0">
              <a:buNone/>
            </a:pPr>
            <a:r>
              <a:rPr lang="en-US" sz="2000" b="1" dirty="0"/>
              <a:t>5)Step 5: Use the Web Interface</a:t>
            </a:r>
          </a:p>
          <a:p>
            <a:pPr>
              <a:buFont typeface="Arial" panose="020B0604020202020204" pitchFamily="34" charset="0"/>
              <a:buChar char="•"/>
            </a:pPr>
            <a:r>
              <a:rPr lang="en-US" sz="2000" dirty="0"/>
              <a:t>Once the app starts, it will open in your default web browser (usually at http://localhost:8501).</a:t>
            </a:r>
          </a:p>
          <a:p>
            <a:pPr>
              <a:buFont typeface="Arial" panose="020B0604020202020204" pitchFamily="34" charset="0"/>
              <a:buChar char="•"/>
            </a:pPr>
            <a:r>
              <a:rPr lang="en-US" sz="2000" dirty="0"/>
              <a:t>On the left sidebar, select a stock ticker from the dropdown (e.g., RELIANCE.NS, AAPL, etc.).</a:t>
            </a:r>
          </a:p>
          <a:p>
            <a:pPr>
              <a:buFont typeface="Arial" panose="020B0604020202020204" pitchFamily="34" charset="0"/>
              <a:buChar char="•"/>
            </a:pPr>
            <a:r>
              <a:rPr lang="en-US" sz="2000" dirty="0"/>
              <a:t>Choose the number of years to forecast using the slider.</a:t>
            </a:r>
          </a:p>
          <a:p>
            <a:pPr marL="0" indent="0">
              <a:buNone/>
            </a:pPr>
            <a:r>
              <a:rPr lang="en-US" sz="2000" dirty="0"/>
              <a:t>            -Click through the charts and observe:</a:t>
            </a:r>
          </a:p>
          <a:p>
            <a:pPr marL="0" indent="0">
              <a:buNone/>
            </a:pPr>
            <a:r>
              <a:rPr lang="en-US" sz="2000" dirty="0"/>
              <a:t>            -Raw historical data</a:t>
            </a:r>
          </a:p>
          <a:p>
            <a:pPr marL="0" indent="0">
              <a:buNone/>
            </a:pPr>
            <a:r>
              <a:rPr lang="en-US" sz="2000" dirty="0"/>
              <a:t>            -Moving averages (MA50, MA100, MA200)</a:t>
            </a:r>
          </a:p>
          <a:p>
            <a:pPr marL="0" indent="0">
              <a:buNone/>
            </a:pPr>
            <a:r>
              <a:rPr lang="en-US" sz="2000" dirty="0"/>
              <a:t>             -Actual vs predicted stock price graph</a:t>
            </a:r>
          </a:p>
          <a:p>
            <a:pPr marL="0" indent="0">
              <a:buNone/>
            </a:pPr>
            <a:endParaRPr lang="en-US" sz="2000" dirty="0"/>
          </a:p>
          <a:p>
            <a:pPr marL="0" indent="0">
              <a:buNone/>
            </a:pPr>
            <a:r>
              <a:rPr lang="en-US" sz="2000" b="1" dirty="0">
                <a:latin typeface="Times New Roman"/>
              </a:rPr>
              <a:t>6)Step 6: Explore and Experiment</a:t>
            </a:r>
          </a:p>
          <a:p>
            <a:pPr marL="0" indent="0">
              <a:buNone/>
            </a:pPr>
            <a:r>
              <a:rPr lang="en-US" sz="2000" b="0" dirty="0">
                <a:latin typeface="Times New Roman"/>
              </a:rPr>
              <a:t>                You can explore different stocks, change the prediction window (1–5 years), and visually compare predictions.</a:t>
            </a:r>
          </a:p>
          <a:p>
            <a:pPr marL="0" indent="0">
              <a:buNone/>
            </a:pPr>
            <a:r>
              <a:rPr lang="en-US" sz="2000" b="0" dirty="0">
                <a:latin typeface="Times New Roman"/>
              </a:rPr>
              <a:t>                Optionally, modify the model or UI to fit custom needs.</a:t>
            </a:r>
            <a:endParaRPr sz="2000" b="0" dirty="0">
              <a:latin typeface="Times New Roman"/>
            </a:endParaRPr>
          </a:p>
        </p:txBody>
      </p:sp>
      <p:pic>
        <p:nvPicPr>
          <p:cNvPr id="6" name="Picture 5">
            <a:extLst>
              <a:ext uri="{FF2B5EF4-FFF2-40B4-BE49-F238E27FC236}">
                <a16:creationId xmlns:a16="http://schemas.microsoft.com/office/drawing/2014/main" id="{4ECBC125-935D-17B2-C10E-7BA0829D7E46}"/>
              </a:ext>
            </a:extLst>
          </p:cNvPr>
          <p:cNvPicPr>
            <a:picLocks noChangeAspect="1"/>
          </p:cNvPicPr>
          <p:nvPr/>
        </p:nvPicPr>
        <p:blipFill>
          <a:blip r:embed="rId4"/>
          <a:stretch>
            <a:fillRect/>
          </a:stretch>
        </p:blipFill>
        <p:spPr>
          <a:xfrm>
            <a:off x="3223542" y="1025931"/>
            <a:ext cx="1988992" cy="731583"/>
          </a:xfrm>
          <a:prstGeom prst="rect">
            <a:avLst/>
          </a:prstGeom>
        </p:spPr>
      </p:pic>
    </p:spTree>
    <p:extLst>
      <p:ext uri="{BB962C8B-B14F-4D97-AF65-F5344CB8AC3E}">
        <p14:creationId xmlns:p14="http://schemas.microsoft.com/office/powerpoint/2010/main" val="336686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60000"/>
                    <a:lumOff val="40000"/>
                  </a:schemeClr>
                </a:solidFill>
              </a:rPr>
              <a:t>✅ Conclusion</a:t>
            </a:r>
            <a:endParaRPr b="1" dirty="0">
              <a:solidFill>
                <a:schemeClr val="accent6">
                  <a:lumMod val="60000"/>
                  <a:lumOff val="40000"/>
                </a:schemeClr>
              </a:solidFill>
            </a:endParaRPr>
          </a:p>
        </p:txBody>
      </p:sp>
      <p:sp>
        <p:nvSpPr>
          <p:cNvPr id="3" name="Content Placeholder 2"/>
          <p:cNvSpPr>
            <a:spLocks noGrp="1"/>
          </p:cNvSpPr>
          <p:nvPr>
            <p:ph idx="1"/>
          </p:nvPr>
        </p:nvSpPr>
        <p:spPr/>
        <p:txBody>
          <a:bodyPr/>
          <a:lstStyle/>
          <a:p>
            <a:pPr marL="0" indent="0">
              <a:buNone/>
            </a:pPr>
            <a:r>
              <a:rPr lang="en-US" sz="2000" b="0" dirty="0">
                <a:highlight>
                  <a:srgbClr val="C0C0C0"/>
                </a:highlight>
                <a:latin typeface="Times New Roman"/>
              </a:rPr>
              <a:t>This project successfully demonstrates the power and practicality of integrating deep learning with real-time financial data analysis. By leveraging LSTM networks, the system effectively learns from historical stock prices to forecast future trends, capturing both short-term fluctuations and long-term market patterns. The inclusion of moving averages, visualizations, and a user-friendly Streamlit interface transforms the model from a theoretical concept into a practical, interactive tool for investors, students, and analysts. While no model can perfectly predict the inherently volatile stock market, this project lays a strong foundation for data-driven decision-making and further enhancement through reinforcement learning, ensemble models, or real-time updates. It highlights the potential of AI in financial forecasting and showcases a complete workflow from data collection to deployment.</a:t>
            </a:r>
            <a:endParaRPr sz="2000" b="0" dirty="0">
              <a:highlight>
                <a:srgbClr val="C0C0C0"/>
              </a:highlight>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6">
                    <a:lumMod val="60000"/>
                    <a:lumOff val="40000"/>
                  </a:schemeClr>
                </a:solidFill>
              </a:rPr>
              <a:t>Predicted vs Actual Stock Prices</a:t>
            </a:r>
          </a:p>
        </p:txBody>
      </p:sp>
      <p:pic>
        <p:nvPicPr>
          <p:cNvPr id="3" name="Picture 2" descr="final_prediction_graph.png"/>
          <p:cNvPicPr>
            <a:picLocks noChangeAspect="1"/>
          </p:cNvPicPr>
          <p:nvPr/>
        </p:nvPicPr>
        <p:blipFill>
          <a:blip r:embed="rId2"/>
          <a:stretch>
            <a:fillRect/>
          </a:stretch>
        </p:blipFill>
        <p:spPr>
          <a:xfrm>
            <a:off x="914400" y="1371600"/>
            <a:ext cx="73152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Introduction</a:t>
            </a:r>
          </a:p>
        </p:txBody>
      </p:sp>
      <p:sp>
        <p:nvSpPr>
          <p:cNvPr id="3" name="Content Placeholder 2"/>
          <p:cNvSpPr>
            <a:spLocks noGrp="1"/>
          </p:cNvSpPr>
          <p:nvPr>
            <p:ph idx="1"/>
          </p:nvPr>
        </p:nvSpPr>
        <p:spPr>
          <a:xfrm>
            <a:off x="457200" y="1600200"/>
            <a:ext cx="8229600" cy="4751439"/>
          </a:xfrm>
          <a:blipFill dpi="0" rotWithShape="1">
            <a:blip r:embed="rId2"/>
            <a:srcRect/>
            <a:tile tx="0" ty="0" sx="100000" sy="100000" flip="none" algn="tl"/>
          </a:blipFill>
        </p:spPr>
        <p:txBody>
          <a:bodyPr>
            <a:normAutofit fontScale="70000" lnSpcReduction="20000"/>
          </a:bodyPr>
          <a:lstStyle/>
          <a:p>
            <a:r>
              <a:rPr lang="en-US" sz="2000" dirty="0"/>
              <a:t>The stock market represents one of the most dynamic and data-driven domains in the financial world. Prices of stocks fluctuate constantly due to a complex interplay of factors such as economic indicators, company performance, geopolitical events, investor sentiment, and global market trends. As such, predicting stock prices has become both a critical and challenging task for financial analysts, traders, and data scientists alike.</a:t>
            </a:r>
          </a:p>
          <a:p>
            <a:pPr marL="0" indent="0">
              <a:buNone/>
            </a:pPr>
            <a:endParaRPr lang="en-US" sz="2000" dirty="0"/>
          </a:p>
          <a:p>
            <a:r>
              <a:rPr lang="en-US" sz="2000" dirty="0"/>
              <a:t>In this project, we aim to tackle this challenge by developing a system that can forecast future stock prices based on historical data. Our approach leverages </a:t>
            </a:r>
            <a:r>
              <a:rPr lang="en-US" sz="2000" b="1" dirty="0"/>
              <a:t>deep learning</a:t>
            </a:r>
            <a:r>
              <a:rPr lang="en-US" sz="2000" dirty="0"/>
              <a:t>, specifically Long Short-Term Memory (LSTM) networks, which are well-suited for time-series prediction problems. LSTMs can capture long-term dependencies in sequential data, making them ideal for learning patterns in stock price movements that traditional models might miss.</a:t>
            </a:r>
          </a:p>
          <a:p>
            <a:pPr marL="0" indent="0">
              <a:buNone/>
            </a:pPr>
            <a:endParaRPr lang="en-US" sz="2000" dirty="0"/>
          </a:p>
          <a:p>
            <a:r>
              <a:rPr lang="en-US" sz="2000" dirty="0"/>
              <a:t>To bridge the gap between technical modeling and user accessibility, we have integrated the model into a </a:t>
            </a:r>
            <a:r>
              <a:rPr lang="en-US" sz="2000" b="1" dirty="0"/>
              <a:t>Streamlit application</a:t>
            </a:r>
            <a:r>
              <a:rPr lang="en-US" sz="2000" dirty="0"/>
              <a:t>. Streamlit is a lightweight Python framework that allows for the rapid development of interactive data apps. With this, users can select from a list of major stocks, visualize historical trends (like moving averages), and generate future predictions in real time — all within an intuitive web interface.</a:t>
            </a:r>
          </a:p>
          <a:p>
            <a:pPr marL="0" indent="0">
              <a:buNone/>
            </a:pPr>
            <a:endParaRPr lang="en-US" sz="2000" dirty="0"/>
          </a:p>
          <a:p>
            <a:r>
              <a:rPr lang="en-US" sz="2000" dirty="0"/>
              <a:t>This combination of AI-driven forecasting and user-centric design not only enhances the accuracy of financial insights but also democratizes access to predictive analytics. It enables both professionals and beginners to interact with powerful models without needing to write code or understand complex machine learning concepts.</a:t>
            </a:r>
          </a:p>
          <a:p>
            <a:endParaRPr sz="2000" b="0"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6">
                    <a:lumMod val="60000"/>
                    <a:lumOff val="40000"/>
                  </a:schemeClr>
                </a:solidFill>
              </a:rPr>
              <a:t>Problem Statement</a:t>
            </a:r>
          </a:p>
        </p:txBody>
      </p:sp>
      <p:sp>
        <p:nvSpPr>
          <p:cNvPr id="3" name="Content Placeholder 2"/>
          <p:cNvSpPr>
            <a:spLocks noGrp="1"/>
          </p:cNvSpPr>
          <p:nvPr>
            <p:ph idx="1"/>
          </p:nvPr>
        </p:nvSpPr>
        <p:spPr>
          <a:blipFill dpi="0" rotWithShape="1">
            <a:blip r:embed="rId3">
              <a:alphaModFix amt="27000"/>
              <a:extLst>
                <a:ext uri="{837473B0-CC2E-450A-ABE3-18F120FF3D39}">
                  <a1611:picAttrSrcUrl xmlns:a1611="http://schemas.microsoft.com/office/drawing/2016/11/main" r:id="rId4"/>
                </a:ext>
              </a:extLst>
            </a:blip>
            <a:srcRect/>
            <a:stretch>
              <a:fillRect/>
            </a:stretch>
          </a:blipFill>
        </p:spPr>
        <p:txBody>
          <a:bodyPr>
            <a:normAutofit lnSpcReduction="10000"/>
          </a:bodyPr>
          <a:lstStyle/>
          <a:p>
            <a:r>
              <a:rPr lang="en-US" sz="1400" b="1" dirty="0">
                <a:solidFill>
                  <a:srgbClr val="FF0000"/>
                </a:solidFill>
                <a:highlight>
                  <a:srgbClr val="FFFF00"/>
                </a:highlight>
                <a:latin typeface="Arial Black" panose="020B0A04020102020204" pitchFamily="34" charset="0"/>
              </a:rPr>
              <a:t>High Market Volatility:</a:t>
            </a:r>
          </a:p>
          <a:p>
            <a:pPr marL="0" indent="0" algn="just">
              <a:buNone/>
            </a:pPr>
            <a:br>
              <a:rPr lang="en-US" sz="1400" dirty="0">
                <a:solidFill>
                  <a:schemeClr val="accent6">
                    <a:lumMod val="40000"/>
                    <a:lumOff val="60000"/>
                  </a:schemeClr>
                </a:solidFill>
                <a:latin typeface="Arial Black" panose="020B0A04020102020204" pitchFamily="34" charset="0"/>
              </a:rPr>
            </a:br>
            <a:r>
              <a:rPr lang="en-US" sz="1400" dirty="0">
                <a:solidFill>
                  <a:schemeClr val="accent6">
                    <a:lumMod val="40000"/>
                    <a:lumOff val="60000"/>
                  </a:schemeClr>
                </a:solidFill>
                <a:latin typeface="Arial Black" panose="020B0A04020102020204" pitchFamily="34" charset="0"/>
              </a:rPr>
              <a:t>         Stock prices are influenced by numerous unpredictable factors such as economic reports, political events, investor sentiment, global news, and earnings announcements. These factors cause frequent and sharp fluctuations in price, making accurate prediction extremely challenging.</a:t>
            </a:r>
          </a:p>
          <a:p>
            <a:pPr marL="0" indent="0">
              <a:buNone/>
            </a:pPr>
            <a:endParaRPr lang="en-US" sz="1400" dirty="0">
              <a:solidFill>
                <a:schemeClr val="accent6">
                  <a:lumMod val="40000"/>
                  <a:lumOff val="60000"/>
                </a:schemeClr>
              </a:solidFill>
              <a:latin typeface="Arial Black" panose="020B0A04020102020204" pitchFamily="34" charset="0"/>
            </a:endParaRPr>
          </a:p>
          <a:p>
            <a:pPr marL="0" indent="0">
              <a:buNone/>
            </a:pPr>
            <a:endParaRPr lang="en-US" sz="1400" dirty="0">
              <a:solidFill>
                <a:schemeClr val="accent6">
                  <a:lumMod val="40000"/>
                  <a:lumOff val="60000"/>
                </a:schemeClr>
              </a:solidFill>
              <a:latin typeface="Arial Black" panose="020B0A04020102020204" pitchFamily="34" charset="0"/>
            </a:endParaRPr>
          </a:p>
          <a:p>
            <a:pPr marL="0" indent="0">
              <a:buNone/>
            </a:pPr>
            <a:endParaRPr lang="en-US" sz="1400" dirty="0">
              <a:solidFill>
                <a:schemeClr val="accent6">
                  <a:lumMod val="40000"/>
                  <a:lumOff val="60000"/>
                </a:schemeClr>
              </a:solidFill>
              <a:latin typeface="Arial Black" panose="020B0A04020102020204" pitchFamily="34" charset="0"/>
            </a:endParaRPr>
          </a:p>
          <a:p>
            <a:r>
              <a:rPr lang="en-US" sz="1400" b="0" dirty="0">
                <a:solidFill>
                  <a:srgbClr val="FF0000"/>
                </a:solidFill>
                <a:highlight>
                  <a:srgbClr val="FFFF00"/>
                </a:highlight>
                <a:latin typeface="Arial Black" panose="020B0A04020102020204" pitchFamily="34" charset="0"/>
              </a:rPr>
              <a:t>Non-Linear Behavior:</a:t>
            </a:r>
          </a:p>
          <a:p>
            <a:pPr marL="0" indent="0" algn="just">
              <a:buNone/>
            </a:pPr>
            <a:r>
              <a:rPr lang="en-US" sz="1400" dirty="0">
                <a:solidFill>
                  <a:schemeClr val="accent6">
                    <a:lumMod val="40000"/>
                    <a:lumOff val="60000"/>
                  </a:schemeClr>
                </a:solidFill>
                <a:latin typeface="Arial Black" panose="020B0A04020102020204" pitchFamily="34" charset="0"/>
              </a:rPr>
              <a:t>               </a:t>
            </a:r>
            <a:r>
              <a:rPr lang="en-US" sz="1400" b="0" dirty="0">
                <a:solidFill>
                  <a:schemeClr val="accent6">
                    <a:lumMod val="40000"/>
                    <a:lumOff val="60000"/>
                  </a:schemeClr>
                </a:solidFill>
                <a:latin typeface="Arial Black" panose="020B0A04020102020204" pitchFamily="34" charset="0"/>
              </a:rPr>
              <a:t>Stock market data is inherently non-linear and noisy. Price movements often follow patterns that are not captured well by simple linear models or traditional statistical techniques like ARIMA or moving averages.</a:t>
            </a:r>
          </a:p>
          <a:p>
            <a:pPr marL="0" indent="0">
              <a:buNone/>
            </a:pPr>
            <a:endParaRPr lang="en-US" sz="1400" dirty="0">
              <a:solidFill>
                <a:schemeClr val="accent6">
                  <a:lumMod val="40000"/>
                  <a:lumOff val="60000"/>
                </a:schemeClr>
              </a:solidFill>
              <a:latin typeface="Arial Black" panose="020B0A04020102020204" pitchFamily="34" charset="0"/>
            </a:endParaRPr>
          </a:p>
          <a:p>
            <a:pPr marL="0" indent="0">
              <a:buNone/>
            </a:pPr>
            <a:endParaRPr lang="en-US" sz="1400" b="0" dirty="0">
              <a:solidFill>
                <a:schemeClr val="accent6">
                  <a:lumMod val="40000"/>
                  <a:lumOff val="60000"/>
                </a:schemeClr>
              </a:solidFill>
              <a:latin typeface="Arial Black" panose="020B0A04020102020204" pitchFamily="34" charset="0"/>
            </a:endParaRPr>
          </a:p>
          <a:p>
            <a:pPr marL="0" indent="0">
              <a:buNone/>
            </a:pPr>
            <a:endParaRPr lang="en-US" sz="1400" b="0" dirty="0">
              <a:solidFill>
                <a:schemeClr val="accent6">
                  <a:lumMod val="40000"/>
                  <a:lumOff val="60000"/>
                </a:schemeClr>
              </a:solidFill>
              <a:latin typeface="Arial Black" panose="020B0A04020102020204" pitchFamily="34" charset="0"/>
            </a:endParaRPr>
          </a:p>
          <a:p>
            <a:pPr>
              <a:buFont typeface="Arial" panose="020B0604020202020204" pitchFamily="34" charset="0"/>
              <a:buChar char="•"/>
            </a:pPr>
            <a:r>
              <a:rPr lang="en-US" sz="1400" dirty="0">
                <a:solidFill>
                  <a:srgbClr val="FF0000"/>
                </a:solidFill>
                <a:highlight>
                  <a:srgbClr val="FFFF00"/>
                </a:highlight>
                <a:latin typeface="Arial Black" panose="020B0A04020102020204" pitchFamily="34" charset="0"/>
              </a:rPr>
              <a:t>Increased Demand for Automation &amp; Accuracy:</a:t>
            </a:r>
          </a:p>
          <a:p>
            <a:pPr marL="0" indent="0" algn="just">
              <a:buNone/>
            </a:pPr>
            <a:r>
              <a:rPr lang="en-US" sz="1400" dirty="0">
                <a:solidFill>
                  <a:schemeClr val="accent6">
                    <a:lumMod val="40000"/>
                    <a:lumOff val="60000"/>
                  </a:schemeClr>
                </a:solidFill>
                <a:latin typeface="Arial Black" panose="020B0A04020102020204" pitchFamily="34" charset="0"/>
              </a:rPr>
              <a:t>                Traders and analysts need real-time, data-driven forecasting tools that are accurate, fast, and capable of adapting to new patterns — especially as markets become more digitized and competitive.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60000"/>
                    <a:lumOff val="40000"/>
                  </a:schemeClr>
                </a:solidFill>
              </a:rPr>
              <a:t>📊 </a:t>
            </a:r>
            <a:r>
              <a:rPr lang="en-IN" b="1" dirty="0">
                <a:solidFill>
                  <a:schemeClr val="accent6">
                    <a:lumMod val="60000"/>
                    <a:lumOff val="40000"/>
                  </a:schemeClr>
                </a:solidFill>
              </a:rPr>
              <a:t>Observation</a:t>
            </a:r>
            <a:endParaRPr dirty="0">
              <a:solidFill>
                <a:schemeClr val="accent6">
                  <a:lumMod val="60000"/>
                  <a:lumOff val="40000"/>
                </a:schemeClr>
              </a:solidFill>
            </a:endParaRPr>
          </a:p>
        </p:txBody>
      </p:sp>
      <p:sp>
        <p:nvSpPr>
          <p:cNvPr id="3" name="Content Placeholder 2"/>
          <p:cNvSpPr>
            <a:spLocks noGrp="1"/>
          </p:cNvSpPr>
          <p:nvPr>
            <p:ph idx="1"/>
          </p:nvPr>
        </p:nvSpPr>
        <p:spPr>
          <a:blipFill dpi="0" rotWithShape="1">
            <a:blip r:embed="rId2">
              <a:alphaModFix amt="35000"/>
              <a:extLst>
                <a:ext uri="{837473B0-CC2E-450A-ABE3-18F120FF3D39}">
                  <a1611:picAttrSrcUrl xmlns:a1611="http://schemas.microsoft.com/office/drawing/2016/11/main" r:id="rId3"/>
                </a:ext>
              </a:extLst>
            </a:blip>
            <a:srcRect/>
            <a:stretch>
              <a:fillRect/>
            </a:stretch>
          </a:blipFill>
        </p:spPr>
        <p:txBody>
          <a:bodyPr>
            <a:normAutofit lnSpcReduction="10000"/>
          </a:bodyPr>
          <a:lstStyle/>
          <a:p>
            <a:r>
              <a:rPr lang="en-US" sz="2000" b="1" dirty="0">
                <a:solidFill>
                  <a:schemeClr val="accent6">
                    <a:lumMod val="75000"/>
                  </a:schemeClr>
                </a:solidFill>
                <a:highlight>
                  <a:srgbClr val="C0C0C0"/>
                </a:highlight>
                <a:latin typeface="Arial Black" panose="020B0A04020102020204" pitchFamily="34" charset="0"/>
              </a:rPr>
              <a:t>Use of Moving Averages (MA50, MA100, MA200):</a:t>
            </a:r>
            <a:br>
              <a:rPr lang="en-US" sz="2000" dirty="0">
                <a:solidFill>
                  <a:schemeClr val="accent6">
                    <a:lumMod val="60000"/>
                    <a:lumOff val="40000"/>
                  </a:schemeClr>
                </a:solidFill>
                <a:latin typeface="Arial Black" panose="020B0A04020102020204" pitchFamily="34" charset="0"/>
              </a:rPr>
            </a:br>
            <a:r>
              <a:rPr lang="en-US" sz="2000" dirty="0">
                <a:solidFill>
                  <a:schemeClr val="accent6">
                    <a:lumMod val="60000"/>
                    <a:lumOff val="40000"/>
                  </a:schemeClr>
                </a:solidFill>
                <a:latin typeface="Arial Black" panose="020B0A04020102020204" pitchFamily="34" charset="0"/>
              </a:rPr>
              <a:t>                 To enhance the model’s interpretability and to identify general market trends, we incorporated technical indicators such as the </a:t>
            </a:r>
            <a:r>
              <a:rPr lang="en-US" sz="2000" b="1" dirty="0">
                <a:solidFill>
                  <a:schemeClr val="accent6">
                    <a:lumMod val="60000"/>
                    <a:lumOff val="40000"/>
                  </a:schemeClr>
                </a:solidFill>
                <a:latin typeface="Arial Black" panose="020B0A04020102020204" pitchFamily="34" charset="0"/>
              </a:rPr>
              <a:t>50-day (MA50)</a:t>
            </a:r>
            <a:r>
              <a:rPr lang="en-US" sz="2000" dirty="0">
                <a:solidFill>
                  <a:schemeClr val="accent6">
                    <a:lumMod val="60000"/>
                    <a:lumOff val="40000"/>
                  </a:schemeClr>
                </a:solidFill>
                <a:latin typeface="Arial Black" panose="020B0A04020102020204" pitchFamily="34" charset="0"/>
              </a:rPr>
              <a:t>, </a:t>
            </a:r>
            <a:r>
              <a:rPr lang="en-US" sz="2000" b="1" dirty="0">
                <a:solidFill>
                  <a:schemeClr val="accent6">
                    <a:lumMod val="60000"/>
                    <a:lumOff val="40000"/>
                  </a:schemeClr>
                </a:solidFill>
                <a:latin typeface="Arial Black" panose="020B0A04020102020204" pitchFamily="34" charset="0"/>
              </a:rPr>
              <a:t>100-day (MA100)</a:t>
            </a:r>
            <a:r>
              <a:rPr lang="en-US" sz="2000" dirty="0">
                <a:solidFill>
                  <a:schemeClr val="accent6">
                    <a:lumMod val="60000"/>
                    <a:lumOff val="40000"/>
                  </a:schemeClr>
                </a:solidFill>
                <a:latin typeface="Arial Black" panose="020B0A04020102020204" pitchFamily="34" charset="0"/>
              </a:rPr>
              <a:t>, and </a:t>
            </a:r>
            <a:r>
              <a:rPr lang="en-US" sz="2000" b="1" dirty="0">
                <a:solidFill>
                  <a:schemeClr val="accent6">
                    <a:lumMod val="60000"/>
                    <a:lumOff val="40000"/>
                  </a:schemeClr>
                </a:solidFill>
                <a:latin typeface="Arial Black" panose="020B0A04020102020204" pitchFamily="34" charset="0"/>
              </a:rPr>
              <a:t>200-day (MA200)</a:t>
            </a:r>
            <a:r>
              <a:rPr lang="en-US" sz="2000" dirty="0">
                <a:solidFill>
                  <a:schemeClr val="accent6">
                    <a:lumMod val="60000"/>
                    <a:lumOff val="40000"/>
                  </a:schemeClr>
                </a:solidFill>
                <a:latin typeface="Arial Black" panose="020B0A04020102020204" pitchFamily="34" charset="0"/>
              </a:rPr>
              <a:t> moving averages. These are widely used in financial analysis to smooth out short-term fluctuations and highlight longer-term trends.</a:t>
            </a:r>
          </a:p>
          <a:p>
            <a:r>
              <a:rPr lang="en-US" sz="2000" b="1" dirty="0">
                <a:solidFill>
                  <a:schemeClr val="accent6">
                    <a:lumMod val="60000"/>
                    <a:lumOff val="40000"/>
                  </a:schemeClr>
                </a:solidFill>
                <a:latin typeface="Arial Black" panose="020B0A04020102020204" pitchFamily="34" charset="0"/>
              </a:rPr>
              <a:t>MA50</a:t>
            </a:r>
            <a:r>
              <a:rPr lang="en-US" sz="2000" dirty="0">
                <a:solidFill>
                  <a:schemeClr val="accent6">
                    <a:lumMod val="60000"/>
                    <a:lumOff val="40000"/>
                  </a:schemeClr>
                </a:solidFill>
                <a:latin typeface="Arial Black" panose="020B0A04020102020204" pitchFamily="34" charset="0"/>
              </a:rPr>
              <a:t> captures short-term momentum.</a:t>
            </a:r>
          </a:p>
          <a:p>
            <a:r>
              <a:rPr lang="en-US" sz="2000" b="1" dirty="0">
                <a:solidFill>
                  <a:schemeClr val="accent6">
                    <a:lumMod val="60000"/>
                    <a:lumOff val="40000"/>
                  </a:schemeClr>
                </a:solidFill>
                <a:latin typeface="Arial Black" panose="020B0A04020102020204" pitchFamily="34" charset="0"/>
              </a:rPr>
              <a:t>MA100</a:t>
            </a:r>
            <a:r>
              <a:rPr lang="en-US" sz="2000" dirty="0">
                <a:solidFill>
                  <a:schemeClr val="accent6">
                    <a:lumMod val="60000"/>
                    <a:lumOff val="40000"/>
                  </a:schemeClr>
                </a:solidFill>
                <a:latin typeface="Arial Black" panose="020B0A04020102020204" pitchFamily="34" charset="0"/>
              </a:rPr>
              <a:t> provides a medium-term view.</a:t>
            </a:r>
          </a:p>
          <a:p>
            <a:r>
              <a:rPr lang="en-US" sz="2000" b="1" dirty="0">
                <a:solidFill>
                  <a:schemeClr val="accent6">
                    <a:lumMod val="60000"/>
                    <a:lumOff val="40000"/>
                  </a:schemeClr>
                </a:solidFill>
                <a:latin typeface="Arial Black" panose="020B0A04020102020204" pitchFamily="34" charset="0"/>
              </a:rPr>
              <a:t>MA200</a:t>
            </a:r>
            <a:r>
              <a:rPr lang="en-US" sz="2000" dirty="0">
                <a:solidFill>
                  <a:schemeClr val="accent6">
                    <a:lumMod val="60000"/>
                    <a:lumOff val="40000"/>
                  </a:schemeClr>
                </a:solidFill>
                <a:latin typeface="Arial Black" panose="020B0A04020102020204" pitchFamily="34" charset="0"/>
              </a:rPr>
              <a:t> helps identify long-term trend reversals.</a:t>
            </a:r>
            <a:br>
              <a:rPr lang="en-US" sz="2000" dirty="0">
                <a:solidFill>
                  <a:schemeClr val="accent6">
                    <a:lumMod val="60000"/>
                    <a:lumOff val="40000"/>
                  </a:schemeClr>
                </a:solidFill>
                <a:latin typeface="Arial Black" panose="020B0A04020102020204" pitchFamily="34" charset="0"/>
              </a:rPr>
            </a:br>
            <a:r>
              <a:rPr lang="en-US" sz="2000" dirty="0">
                <a:solidFill>
                  <a:schemeClr val="accent6">
                    <a:lumMod val="60000"/>
                    <a:lumOff val="40000"/>
                  </a:schemeClr>
                </a:solidFill>
                <a:latin typeface="Arial Black" panose="020B0A04020102020204" pitchFamily="34" charset="0"/>
              </a:rPr>
              <a:t>This multi-scale approach enables better understanding of trend strength, crossover signals, and support/resistance levels.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6">
                    <a:lumMod val="40000"/>
                    <a:lumOff val="60000"/>
                  </a:schemeClr>
                </a:solidFill>
              </a:rPr>
              <a:t>About the Model</a:t>
            </a:r>
          </a:p>
        </p:txBody>
      </p:sp>
      <p:sp>
        <p:nvSpPr>
          <p:cNvPr id="3" name="Content Placeholder 2"/>
          <p:cNvSpPr>
            <a:spLocks noGrp="1"/>
          </p:cNvSpPr>
          <p:nvPr>
            <p:ph idx="1"/>
          </p:nvPr>
        </p:nvSpPr>
        <p:spPr>
          <a:xfrm>
            <a:off x="457200" y="1166018"/>
            <a:ext cx="8229600" cy="5417344"/>
          </a:xfrm>
        </p:spPr>
        <p:txBody>
          <a:bodyPr>
            <a:normAutofit fontScale="85000" lnSpcReduction="20000"/>
          </a:bodyPr>
          <a:lstStyle/>
          <a:p>
            <a:endParaRPr lang="en-US" sz="2000" b="0" dirty="0">
              <a:solidFill>
                <a:schemeClr val="accent6">
                  <a:lumMod val="40000"/>
                  <a:lumOff val="60000"/>
                </a:schemeClr>
              </a:solidFill>
              <a:latin typeface="Times New Roman"/>
            </a:endParaRPr>
          </a:p>
          <a:p>
            <a:r>
              <a:rPr lang="en-US" sz="2000" b="1" dirty="0">
                <a:solidFill>
                  <a:schemeClr val="accent6">
                    <a:lumMod val="40000"/>
                    <a:lumOff val="60000"/>
                  </a:schemeClr>
                </a:solidFill>
                <a:highlight>
                  <a:srgbClr val="000000"/>
                </a:highlight>
                <a:latin typeface="Times New Roman"/>
              </a:rPr>
              <a:t>About the Model</a:t>
            </a:r>
          </a:p>
          <a:p>
            <a:r>
              <a:rPr lang="en-US" sz="2000" b="0" dirty="0">
                <a:solidFill>
                  <a:schemeClr val="accent6">
                    <a:lumMod val="40000"/>
                    <a:lumOff val="60000"/>
                  </a:schemeClr>
                </a:solidFill>
                <a:latin typeface="Times New Roman"/>
              </a:rPr>
              <a:t>• </a:t>
            </a:r>
            <a:r>
              <a:rPr lang="en-US" sz="2000" b="1" dirty="0">
                <a:solidFill>
                  <a:schemeClr val="accent6">
                    <a:lumMod val="40000"/>
                    <a:lumOff val="60000"/>
                  </a:schemeClr>
                </a:solidFill>
                <a:highlight>
                  <a:srgbClr val="000000"/>
                </a:highlight>
                <a:latin typeface="Times New Roman"/>
              </a:rPr>
              <a:t>Architecture:</a:t>
            </a:r>
            <a:r>
              <a:rPr lang="en-US" sz="2000" b="1" dirty="0">
                <a:solidFill>
                  <a:schemeClr val="accent6">
                    <a:lumMod val="40000"/>
                    <a:lumOff val="60000"/>
                  </a:schemeClr>
                </a:solidFill>
                <a:latin typeface="Times New Roman"/>
              </a:rPr>
              <a:t> 4-Layer Sequential LSTM Network</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Captures temporal patterns with memory cells</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Includes dropout layers (0.2 to 0.5) to prevent overfitting</a:t>
            </a:r>
            <a:br>
              <a:rPr lang="en-US" sz="2000" b="0" dirty="0">
                <a:solidFill>
                  <a:schemeClr val="accent6">
                    <a:lumMod val="40000"/>
                    <a:lumOff val="60000"/>
                  </a:schemeClr>
                </a:solidFill>
                <a:latin typeface="Times New Roman"/>
              </a:rPr>
            </a:b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a:t>
            </a:r>
            <a:r>
              <a:rPr lang="en-US" sz="2000" b="1" dirty="0">
                <a:solidFill>
                  <a:schemeClr val="accent6">
                    <a:lumMod val="40000"/>
                    <a:lumOff val="60000"/>
                  </a:schemeClr>
                </a:solidFill>
                <a:highlight>
                  <a:srgbClr val="000000"/>
                </a:highlight>
                <a:latin typeface="Times New Roman"/>
              </a:rPr>
              <a:t>Input</a:t>
            </a:r>
            <a:r>
              <a:rPr lang="en-US" sz="2000" b="0" dirty="0">
                <a:solidFill>
                  <a:schemeClr val="accent6">
                    <a:lumMod val="40000"/>
                    <a:lumOff val="60000"/>
                  </a:schemeClr>
                </a:solidFill>
                <a:latin typeface="Times New Roman"/>
              </a:rPr>
              <a:t>: 100-day sliding window of past stock closing prices</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Input shape per sample: (100, 1)</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Thousands of sequences generated from multi-year data</a:t>
            </a:r>
            <a:br>
              <a:rPr lang="en-US" sz="2000" b="0" dirty="0">
                <a:solidFill>
                  <a:schemeClr val="accent6">
                    <a:lumMod val="40000"/>
                    <a:lumOff val="60000"/>
                  </a:schemeClr>
                </a:solidFill>
                <a:latin typeface="Times New Roman"/>
              </a:rPr>
            </a:b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a:t>
            </a:r>
            <a:r>
              <a:rPr lang="en-US" sz="2000" b="1" dirty="0">
                <a:solidFill>
                  <a:schemeClr val="accent6">
                    <a:lumMod val="40000"/>
                    <a:lumOff val="60000"/>
                  </a:schemeClr>
                </a:solidFill>
                <a:highlight>
                  <a:srgbClr val="000000"/>
                </a:highlight>
                <a:latin typeface="Times New Roman"/>
              </a:rPr>
              <a:t>Output:</a:t>
            </a:r>
            <a:r>
              <a:rPr lang="en-US" sz="2000" b="0" dirty="0">
                <a:solidFill>
                  <a:schemeClr val="accent6">
                    <a:lumMod val="40000"/>
                    <a:lumOff val="60000"/>
                  </a:schemeClr>
                </a:solidFill>
                <a:latin typeface="Times New Roman"/>
              </a:rPr>
              <a:t> Predicted next-day closing price</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One prediction per 100-day window</a:t>
            </a:r>
            <a:br>
              <a:rPr lang="en-US" sz="2000" b="0" dirty="0">
                <a:solidFill>
                  <a:schemeClr val="accent6">
                    <a:lumMod val="40000"/>
                    <a:lumOff val="60000"/>
                  </a:schemeClr>
                </a:solidFill>
                <a:latin typeface="Times New Roman"/>
              </a:rPr>
            </a:b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a:t>
            </a:r>
            <a:r>
              <a:rPr lang="en-US" sz="2000" b="1" dirty="0">
                <a:solidFill>
                  <a:schemeClr val="accent6">
                    <a:lumMod val="40000"/>
                    <a:lumOff val="60000"/>
                  </a:schemeClr>
                </a:solidFill>
                <a:highlight>
                  <a:srgbClr val="000000"/>
                </a:highlight>
                <a:latin typeface="Times New Roman"/>
              </a:rPr>
              <a:t>Normalization</a:t>
            </a:r>
            <a:r>
              <a:rPr lang="en-US" sz="2000" b="0" dirty="0">
                <a:solidFill>
                  <a:schemeClr val="accent6">
                    <a:lumMod val="40000"/>
                    <a:lumOff val="60000"/>
                  </a:schemeClr>
                </a:solidFill>
                <a:highlight>
                  <a:srgbClr val="000000"/>
                </a:highlight>
                <a:latin typeface="Times New Roman"/>
              </a:rPr>
              <a:t>: </a:t>
            </a:r>
            <a:r>
              <a:rPr lang="en-US" sz="2000" b="0" dirty="0" err="1">
                <a:solidFill>
                  <a:schemeClr val="accent6">
                    <a:lumMod val="40000"/>
                    <a:lumOff val="60000"/>
                  </a:schemeClr>
                </a:solidFill>
                <a:latin typeface="Times New Roman"/>
              </a:rPr>
              <a:t>MinMaxScaler</a:t>
            </a:r>
            <a:r>
              <a:rPr lang="en-US" sz="2000" b="0" dirty="0">
                <a:solidFill>
                  <a:schemeClr val="accent6">
                    <a:lumMod val="40000"/>
                    <a:lumOff val="60000"/>
                  </a:schemeClr>
                </a:solidFill>
                <a:latin typeface="Times New Roman"/>
              </a:rPr>
              <a:t> to rescale prices between 0 and 1</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Speeds up training and improves convergence</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Predictions are inverse-transformed back to original range</a:t>
            </a:r>
            <a:br>
              <a:rPr lang="en-US" sz="2000" b="0" dirty="0">
                <a:solidFill>
                  <a:schemeClr val="accent6">
                    <a:lumMod val="40000"/>
                    <a:lumOff val="60000"/>
                  </a:schemeClr>
                </a:solidFill>
                <a:latin typeface="Times New Roman"/>
              </a:rPr>
            </a:b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a:t>
            </a:r>
            <a:r>
              <a:rPr lang="en-US" sz="2000" b="1" dirty="0">
                <a:solidFill>
                  <a:schemeClr val="accent6">
                    <a:lumMod val="40000"/>
                    <a:lumOff val="60000"/>
                  </a:schemeClr>
                </a:solidFill>
                <a:highlight>
                  <a:srgbClr val="000000"/>
                </a:highlight>
                <a:latin typeface="Times New Roman"/>
              </a:rPr>
              <a:t>Training Details</a:t>
            </a:r>
            <a:r>
              <a:rPr lang="en-US" sz="2000" b="0" dirty="0">
                <a:solidFill>
                  <a:schemeClr val="accent6">
                    <a:lumMod val="40000"/>
                    <a:lumOff val="60000"/>
                  </a:schemeClr>
                </a:solidFill>
                <a:latin typeface="Times New Roman"/>
              </a:rPr>
              <a:t>:</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- 50 epochs, batch size = 32</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Optimizer: Adam, Loss Function: MSE</a:t>
            </a: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 Trains in ~10–20 sec on CPU, &lt;5 sec on GPU</a:t>
            </a:r>
            <a:br>
              <a:rPr lang="en-US" sz="2000" b="0" dirty="0">
                <a:solidFill>
                  <a:schemeClr val="accent6">
                    <a:lumMod val="40000"/>
                    <a:lumOff val="60000"/>
                  </a:schemeClr>
                </a:solidFill>
                <a:latin typeface="Times New Roman"/>
              </a:rPr>
            </a:br>
            <a:br>
              <a:rPr lang="en-US" sz="2000" b="0" dirty="0">
                <a:solidFill>
                  <a:schemeClr val="accent6">
                    <a:lumMod val="40000"/>
                    <a:lumOff val="60000"/>
                  </a:schemeClr>
                </a:solidFill>
                <a:latin typeface="Times New Roman"/>
              </a:rPr>
            </a:br>
            <a:r>
              <a:rPr lang="en-US" sz="2000" b="0" dirty="0">
                <a:solidFill>
                  <a:schemeClr val="accent6">
                    <a:lumMod val="40000"/>
                    <a:lumOff val="60000"/>
                  </a:schemeClr>
                </a:solidFill>
                <a:latin typeface="Times New Roman"/>
              </a:rPr>
              <a:t>• </a:t>
            </a:r>
            <a:r>
              <a:rPr lang="en-US" sz="2000" b="0" dirty="0">
                <a:solidFill>
                  <a:schemeClr val="accent6">
                    <a:lumMod val="40000"/>
                    <a:lumOff val="60000"/>
                  </a:schemeClr>
                </a:solidFill>
                <a:highlight>
                  <a:srgbClr val="000000"/>
                </a:highlight>
                <a:latin typeface="Times New Roman"/>
              </a:rPr>
              <a:t>Fact:</a:t>
            </a:r>
            <a:r>
              <a:rPr lang="en-US" sz="2000" b="0" dirty="0">
                <a:solidFill>
                  <a:schemeClr val="accent6">
                    <a:lumMod val="40000"/>
                    <a:lumOff val="60000"/>
                  </a:schemeClr>
                </a:solidFill>
                <a:latin typeface="Times New Roman"/>
              </a:rPr>
              <a:t> LSTMs are 40% more effective than RNNs for learning market patterns</a:t>
            </a:r>
            <a:br>
              <a:rPr lang="en-US" sz="2000" b="0" dirty="0">
                <a:solidFill>
                  <a:schemeClr val="accent6">
                    <a:lumMod val="40000"/>
                    <a:lumOff val="60000"/>
                  </a:schemeClr>
                </a:solidFill>
                <a:latin typeface="Times New Roman"/>
              </a:rPr>
            </a:br>
            <a:endParaRPr lang="en-US" sz="2000" b="0" dirty="0">
              <a:solidFill>
                <a:schemeClr val="accent6">
                  <a:lumMod val="40000"/>
                  <a:lumOff val="60000"/>
                </a:schemeClr>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Technologies Used</a:t>
            </a:r>
          </a:p>
        </p:txBody>
      </p:sp>
      <p:graphicFrame>
        <p:nvGraphicFramePr>
          <p:cNvPr id="4" name="Content Placeholder 3">
            <a:extLst>
              <a:ext uri="{FF2B5EF4-FFF2-40B4-BE49-F238E27FC236}">
                <a16:creationId xmlns:a16="http://schemas.microsoft.com/office/drawing/2014/main" id="{E694469B-3C21-536B-03B0-452717322FA7}"/>
              </a:ext>
            </a:extLst>
          </p:cNvPr>
          <p:cNvGraphicFramePr>
            <a:graphicFrameLocks noGrp="1"/>
          </p:cNvGraphicFramePr>
          <p:nvPr>
            <p:ph idx="1"/>
            <p:extLst>
              <p:ext uri="{D42A27DB-BD31-4B8C-83A1-F6EECF244321}">
                <p14:modId xmlns:p14="http://schemas.microsoft.com/office/powerpoint/2010/main" val="1623129532"/>
              </p:ext>
            </p:extLst>
          </p:nvPr>
        </p:nvGraphicFramePr>
        <p:xfrm>
          <a:off x="457200" y="1405347"/>
          <a:ext cx="8229600" cy="4687108"/>
        </p:xfrm>
        <a:graphic>
          <a:graphicData uri="http://schemas.openxmlformats.org/drawingml/2006/table">
            <a:tbl>
              <a:tblPr firstRow="1" bandRow="1">
                <a:tableStyleId>{B301B821-A1FF-4177-AEE7-76D212191A09}</a:tableStyleId>
              </a:tblPr>
              <a:tblGrid>
                <a:gridCol w="4114800">
                  <a:extLst>
                    <a:ext uri="{9D8B030D-6E8A-4147-A177-3AD203B41FA5}">
                      <a16:colId xmlns:a16="http://schemas.microsoft.com/office/drawing/2014/main" val="3084870001"/>
                    </a:ext>
                  </a:extLst>
                </a:gridCol>
                <a:gridCol w="4114800">
                  <a:extLst>
                    <a:ext uri="{9D8B030D-6E8A-4147-A177-3AD203B41FA5}">
                      <a16:colId xmlns:a16="http://schemas.microsoft.com/office/drawing/2014/main" val="3382283068"/>
                    </a:ext>
                  </a:extLst>
                </a:gridCol>
              </a:tblGrid>
              <a:tr h="389428">
                <a:tc>
                  <a:txBody>
                    <a:bodyPr/>
                    <a:lstStyle/>
                    <a:p>
                      <a:r>
                        <a:rPr lang="en-IN" sz="1600" b="1" dirty="0"/>
                        <a:t>Technology</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a:t>Purpose / Usage</a:t>
                      </a:r>
                      <a:endParaRPr lang="en-IN"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79806242"/>
                  </a:ext>
                </a:extLst>
              </a:tr>
              <a:tr h="389428">
                <a:tc>
                  <a:txBody>
                    <a:bodyPr/>
                    <a:lstStyle/>
                    <a:p>
                      <a:r>
                        <a:rPr lang="en-IN" sz="1600" b="1" dirty="0"/>
                        <a:t>Python</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US" sz="1600"/>
                        <a:t>Core programming language for data preprocessing, model training, and deployment.</a:t>
                      </a:r>
                      <a:endParaRPr lang="en-US"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22481797"/>
                  </a:ext>
                </a:extLst>
              </a:tr>
              <a:tr h="389428">
                <a:tc>
                  <a:txBody>
                    <a:bodyPr/>
                    <a:lstStyle/>
                    <a:p>
                      <a:r>
                        <a:rPr lang="en-IN" sz="1600" b="1"/>
                        <a:t>Streamlit</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a:t>Creates a user-friendly web app for stock prediction and interactive visualizations.</a:t>
                      </a:r>
                      <a:endParaRPr lang="en-US"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5452930"/>
                  </a:ext>
                </a:extLst>
              </a:tr>
              <a:tr h="389428">
                <a:tc>
                  <a:txBody>
                    <a:bodyPr/>
                    <a:lstStyle/>
                    <a:p>
                      <a:r>
                        <a:rPr lang="en-IN" sz="1600" b="1"/>
                        <a:t>TensorFlow / Keras</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dirty="0"/>
                        <a:t>Builds and trains the LSTM deep learning model; handles model saving/loading.</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3704648"/>
                  </a:ext>
                </a:extLst>
              </a:tr>
              <a:tr h="389428">
                <a:tc>
                  <a:txBody>
                    <a:bodyPr/>
                    <a:lstStyle/>
                    <a:p>
                      <a:r>
                        <a:rPr lang="en-IN" sz="1600" b="1"/>
                        <a:t>Pandas</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a:t>Used for data loading, cleaning, and tabular manipulation of time-series data.</a:t>
                      </a:r>
                      <a:endParaRPr lang="en-US"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26316491"/>
                  </a:ext>
                </a:extLst>
              </a:tr>
              <a:tr h="389428">
                <a:tc>
                  <a:txBody>
                    <a:bodyPr/>
                    <a:lstStyle/>
                    <a:p>
                      <a:r>
                        <a:rPr lang="en-IN" sz="1600" b="1"/>
                        <a:t>NumPy</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a:t>Efficient numerical operations and reshaping input arrays for LSTM input.</a:t>
                      </a:r>
                      <a:endParaRPr lang="en-US"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17906614"/>
                  </a:ext>
                </a:extLst>
              </a:tr>
              <a:tr h="389428">
                <a:tc>
                  <a:txBody>
                    <a:bodyPr/>
                    <a:lstStyle/>
                    <a:p>
                      <a:r>
                        <a:rPr lang="en-IN" sz="1600" b="1"/>
                        <a:t>yFinance</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a:t>Fetches real-time and historical stock data from Yahoo Finance using ticker symbols.</a:t>
                      </a:r>
                      <a:endParaRPr lang="en-US"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39225118"/>
                  </a:ext>
                </a:extLst>
              </a:tr>
              <a:tr h="389428">
                <a:tc>
                  <a:txBody>
                    <a:bodyPr/>
                    <a:lstStyle/>
                    <a:p>
                      <a:r>
                        <a:rPr lang="en-IN" sz="1600" b="1"/>
                        <a:t>Matplotlib</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US" sz="1600" dirty="0"/>
                        <a:t>Visualizes stock prices, moving averages, and predicted vs actual graphs.</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0483795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85"/>
            <a:ext cx="8229600" cy="1143000"/>
          </a:xfrm>
        </p:spPr>
        <p:txBody>
          <a:bodyPr/>
          <a:lstStyle/>
          <a:p>
            <a:r>
              <a:rPr b="1" dirty="0">
                <a:solidFill>
                  <a:schemeClr val="accent6">
                    <a:lumMod val="60000"/>
                    <a:lumOff val="40000"/>
                  </a:schemeClr>
                </a:solidFill>
              </a:rPr>
              <a:t>Flow of Execution</a:t>
            </a:r>
          </a:p>
        </p:txBody>
      </p:sp>
      <p:sp>
        <p:nvSpPr>
          <p:cNvPr id="3" name="Content Placeholder 2"/>
          <p:cNvSpPr>
            <a:spLocks noGrp="1"/>
          </p:cNvSpPr>
          <p:nvPr>
            <p:ph idx="1"/>
          </p:nvPr>
        </p:nvSpPr>
        <p:spPr>
          <a:xfrm>
            <a:off x="457200" y="1118419"/>
            <a:ext cx="8229600" cy="5479026"/>
          </a:xfrm>
          <a:blipFill>
            <a:blip r:embed="rId2"/>
            <a:stretch>
              <a:fillRect/>
            </a:stretch>
          </a:blipFill>
        </p:spPr>
        <p:txBody>
          <a:bodyPr>
            <a:normAutofit/>
          </a:bodyPr>
          <a:lstStyle/>
          <a:p>
            <a:r>
              <a:rPr lang="en-US" sz="1700" b="1" dirty="0">
                <a:solidFill>
                  <a:schemeClr val="bg1"/>
                </a:solidFill>
                <a:highlight>
                  <a:srgbClr val="000000"/>
                </a:highlight>
                <a:latin typeface="Times New Roman"/>
              </a:rPr>
              <a:t>1. User Selects a Stock from the Streamlit UI:</a:t>
            </a:r>
          </a:p>
          <a:p>
            <a:pPr marL="0" indent="0" algn="just">
              <a:buNone/>
            </a:pPr>
            <a:r>
              <a:rPr lang="en-US" sz="1700" dirty="0">
                <a:latin typeface="Times New Roman"/>
              </a:rPr>
              <a:t>                 </a:t>
            </a:r>
            <a:r>
              <a:rPr lang="en-US" sz="1700" b="0" dirty="0">
                <a:latin typeface="Times New Roman"/>
              </a:rPr>
              <a:t>The application presents the user with a dropdown list of popular Indian and international company stocks (e.g., RELIANCE.NS, AAPL, etc.). Upon selection, the app dynamically triggers the data fetching process specific to that stock.</a:t>
            </a:r>
          </a:p>
          <a:p>
            <a:pPr algn="just">
              <a:buFont typeface="Arial" panose="020B0604020202020204" pitchFamily="34" charset="0"/>
              <a:buChar char="•"/>
            </a:pPr>
            <a:r>
              <a:rPr lang="en-US" sz="1700" b="1" dirty="0">
                <a:solidFill>
                  <a:schemeClr val="bg1"/>
                </a:solidFill>
                <a:highlight>
                  <a:srgbClr val="000000"/>
                </a:highlight>
                <a:latin typeface="Times New Roman"/>
              </a:rPr>
              <a:t>2. Fetches Historical Stock Data (2012–2022):</a:t>
            </a:r>
          </a:p>
          <a:p>
            <a:pPr marL="0" indent="0" algn="just">
              <a:buNone/>
            </a:pPr>
            <a:r>
              <a:rPr lang="en-US" sz="1700" dirty="0">
                <a:latin typeface="Times New Roman"/>
              </a:rPr>
              <a:t>                  </a:t>
            </a:r>
            <a:r>
              <a:rPr lang="en-US" sz="1700" b="0" dirty="0">
                <a:latin typeface="Times New Roman"/>
              </a:rPr>
              <a:t>Using the </a:t>
            </a:r>
            <a:r>
              <a:rPr lang="en-US" sz="1700" b="1" dirty="0">
                <a:latin typeface="Times New Roman"/>
              </a:rPr>
              <a:t>yfinance</a:t>
            </a:r>
            <a:r>
              <a:rPr lang="en-US" sz="1700" b="0" dirty="0">
                <a:latin typeface="Times New Roman"/>
              </a:rPr>
              <a:t> API, the system downloads historical daily stock data — including Open, High, Low, Close, Volume, and Adjusted Close prices — from January 1, 2012 to the current date. This large time window ensures that the model is trained on long-term trends and varying market conditions.</a:t>
            </a:r>
            <a:endParaRPr lang="en-US" sz="1700" dirty="0">
              <a:latin typeface="Times New Roman"/>
            </a:endParaRPr>
          </a:p>
          <a:p>
            <a:pPr algn="just">
              <a:buFont typeface="Arial" panose="020B0604020202020204" pitchFamily="34" charset="0"/>
              <a:buChar char="•"/>
            </a:pPr>
            <a:r>
              <a:rPr lang="en-US" sz="1700" b="1" dirty="0">
                <a:solidFill>
                  <a:schemeClr val="bg1"/>
                </a:solidFill>
                <a:highlight>
                  <a:srgbClr val="000000"/>
                </a:highlight>
                <a:latin typeface="Times New Roman"/>
              </a:rPr>
              <a:t>3. Data Preprocessing and Scaling</a:t>
            </a:r>
            <a:r>
              <a:rPr lang="en-US" sz="1700" b="0" dirty="0">
                <a:highlight>
                  <a:srgbClr val="000000"/>
                </a:highlight>
                <a:latin typeface="Times New Roman"/>
              </a:rPr>
              <a:t>:</a:t>
            </a:r>
          </a:p>
          <a:p>
            <a:pPr marL="0" indent="0" algn="just">
              <a:buNone/>
            </a:pPr>
            <a:r>
              <a:rPr lang="en-US" sz="1700" dirty="0">
                <a:latin typeface="Times New Roman"/>
              </a:rPr>
              <a:t>                  </a:t>
            </a:r>
            <a:r>
              <a:rPr lang="en-US" sz="1700" b="0" dirty="0">
                <a:latin typeface="Times New Roman"/>
              </a:rPr>
              <a:t>The dataset is cleaned and sorted by date.</a:t>
            </a:r>
          </a:p>
          <a:p>
            <a:pPr algn="just">
              <a:buFont typeface="Arial" panose="020B0604020202020204" pitchFamily="34" charset="0"/>
              <a:buChar char="•"/>
            </a:pPr>
            <a:r>
              <a:rPr lang="en-US" sz="1700" b="0" dirty="0">
                <a:latin typeface="Times New Roman"/>
              </a:rPr>
              <a:t>Only the </a:t>
            </a:r>
            <a:r>
              <a:rPr lang="en-US" sz="1700" b="1" dirty="0">
                <a:latin typeface="Times New Roman"/>
              </a:rPr>
              <a:t>closing price </a:t>
            </a:r>
            <a:r>
              <a:rPr lang="en-US" sz="1700" b="0" dirty="0">
                <a:latin typeface="Times New Roman"/>
              </a:rPr>
              <a:t>is retained for modeling, as it reflects the market's final sentiment each day.</a:t>
            </a:r>
          </a:p>
          <a:p>
            <a:pPr algn="just">
              <a:buFont typeface="Arial" panose="020B0604020202020204" pitchFamily="34" charset="0"/>
              <a:buChar char="•"/>
            </a:pPr>
            <a:r>
              <a:rPr lang="en-US" sz="1700" b="0" dirty="0">
                <a:latin typeface="Times New Roman"/>
              </a:rPr>
              <a:t>Data is normalized using </a:t>
            </a:r>
            <a:r>
              <a:rPr lang="en-US" sz="1700" b="1" dirty="0" err="1">
                <a:latin typeface="Times New Roman"/>
              </a:rPr>
              <a:t>MinMaxScaler</a:t>
            </a:r>
            <a:r>
              <a:rPr lang="en-US" sz="1700" b="0" dirty="0">
                <a:latin typeface="Times New Roman"/>
              </a:rPr>
              <a:t> to bring all values within the [0, 1] range — essential for </a:t>
            </a:r>
            <a:r>
              <a:rPr lang="en-US" sz="1700" b="1" dirty="0">
                <a:latin typeface="Times New Roman"/>
              </a:rPr>
              <a:t>LSTM performance</a:t>
            </a:r>
            <a:r>
              <a:rPr lang="en-US" sz="1700" b="0" dirty="0">
                <a:latin typeface="Times New Roman"/>
              </a:rPr>
              <a:t>.</a:t>
            </a:r>
          </a:p>
          <a:p>
            <a:pPr algn="just">
              <a:buFont typeface="Arial" panose="020B0604020202020204" pitchFamily="34" charset="0"/>
              <a:buChar char="•"/>
            </a:pPr>
            <a:r>
              <a:rPr lang="en-US" sz="1700" b="0" dirty="0">
                <a:latin typeface="Times New Roman"/>
              </a:rPr>
              <a:t>The preprocessed data is split into:</a:t>
            </a:r>
          </a:p>
          <a:p>
            <a:pPr marL="0" indent="0" algn="just">
              <a:buNone/>
            </a:pPr>
            <a:r>
              <a:rPr lang="en-US" sz="1700" b="0" dirty="0">
                <a:latin typeface="Times New Roman"/>
              </a:rPr>
              <a:t>       </a:t>
            </a:r>
            <a:r>
              <a:rPr lang="en-US" sz="1700" b="1" dirty="0">
                <a:latin typeface="Times New Roman"/>
              </a:rPr>
              <a:t>1)Training Set</a:t>
            </a:r>
            <a:r>
              <a:rPr lang="en-US" sz="1700" b="0" dirty="0">
                <a:latin typeface="Times New Roman"/>
              </a:rPr>
              <a:t>: Typically, 70–80% of the data, used to train the model.</a:t>
            </a:r>
          </a:p>
          <a:p>
            <a:pPr marL="0" indent="0" algn="just">
              <a:buNone/>
            </a:pPr>
            <a:r>
              <a:rPr lang="en-US" sz="1700" dirty="0">
                <a:latin typeface="Times New Roman"/>
              </a:rPr>
              <a:t>       </a:t>
            </a:r>
            <a:r>
              <a:rPr lang="en-US" sz="1700" b="1" dirty="0">
                <a:latin typeface="Times New Roman"/>
              </a:rPr>
              <a:t>2)Test Set: </a:t>
            </a:r>
            <a:r>
              <a:rPr lang="en-US" sz="1700" b="0" dirty="0">
                <a:latin typeface="Times New Roman"/>
              </a:rPr>
              <a:t>The remaining portion, used to evaluate predictions.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5B41B6-4C21-039E-85D8-6A2BFE2333C8}"/>
              </a:ext>
            </a:extLst>
          </p:cNvPr>
          <p:cNvSpPr>
            <a:spLocks noGrp="1"/>
          </p:cNvSpPr>
          <p:nvPr>
            <p:ph idx="1"/>
          </p:nvPr>
        </p:nvSpPr>
        <p:spPr>
          <a:xfrm>
            <a:off x="339213" y="793955"/>
            <a:ext cx="8229600" cy="5646172"/>
          </a:xfrm>
          <a:blipFill>
            <a:blip r:embed="rId2"/>
            <a:stretch>
              <a:fillRect/>
            </a:stretch>
          </a:blipFill>
        </p:spPr>
        <p:txBody>
          <a:bodyPr>
            <a:normAutofit lnSpcReduction="10000"/>
          </a:bodyPr>
          <a:lstStyle/>
          <a:p>
            <a:r>
              <a:rPr lang="en-US" sz="1700" b="1" dirty="0">
                <a:solidFill>
                  <a:schemeClr val="bg1"/>
                </a:solidFill>
                <a:highlight>
                  <a:srgbClr val="000000"/>
                </a:highlight>
                <a:latin typeface="Times New Roman"/>
              </a:rPr>
              <a:t>4. Sequence Creation for LSTM Input:</a:t>
            </a:r>
          </a:p>
          <a:p>
            <a:r>
              <a:rPr lang="en-US" sz="1700" dirty="0">
                <a:latin typeface="Times New Roman"/>
              </a:rPr>
              <a:t>A sliding window approach is used to create input sequences of 100 consecutive days of closing prices.</a:t>
            </a:r>
          </a:p>
          <a:p>
            <a:r>
              <a:rPr lang="en-US" sz="1700" dirty="0">
                <a:latin typeface="Times New Roman"/>
              </a:rPr>
              <a:t>Each sequence is paired with the closing price of the next day (i.e., the 101st day) as the target.</a:t>
            </a:r>
          </a:p>
          <a:p>
            <a:pPr marL="0" indent="0">
              <a:buNone/>
            </a:pPr>
            <a:endParaRPr lang="en-US" sz="1700" dirty="0">
              <a:latin typeface="Times New Roman"/>
            </a:endParaRPr>
          </a:p>
          <a:p>
            <a:pPr marL="0" indent="0">
              <a:buNone/>
            </a:pPr>
            <a:endParaRPr lang="en-US" sz="1700" dirty="0">
              <a:latin typeface="Times New Roman"/>
            </a:endParaRPr>
          </a:p>
          <a:p>
            <a:r>
              <a:rPr lang="en-US" sz="1700" b="1" dirty="0">
                <a:solidFill>
                  <a:schemeClr val="bg1"/>
                </a:solidFill>
                <a:highlight>
                  <a:srgbClr val="000000"/>
                </a:highlight>
                <a:latin typeface="Times New Roman"/>
              </a:rPr>
              <a:t>5)Prediction with Pre-Trained LSTM Model:</a:t>
            </a:r>
          </a:p>
          <a:p>
            <a:r>
              <a:rPr lang="en-US" sz="1700" b="0" dirty="0">
                <a:latin typeface="Times New Roman"/>
              </a:rPr>
              <a:t>The model (either trained in real-time or loaded from .</a:t>
            </a:r>
            <a:r>
              <a:rPr lang="en-US" sz="1700" b="0" dirty="0" err="1">
                <a:latin typeface="Times New Roman"/>
              </a:rPr>
              <a:t>keras</a:t>
            </a:r>
            <a:r>
              <a:rPr lang="en-US" sz="1700" b="0" dirty="0">
                <a:latin typeface="Times New Roman"/>
              </a:rPr>
              <a:t>) receives the most recent sequence and outputs a predicted value.</a:t>
            </a:r>
          </a:p>
          <a:p>
            <a:r>
              <a:rPr lang="en-US" sz="1700" b="0" dirty="0">
                <a:latin typeface="Times New Roman"/>
              </a:rPr>
              <a:t>This value is inverse-transformed to convert it back to its original scale (price in ₹ or $).</a:t>
            </a:r>
          </a:p>
          <a:p>
            <a:pPr marL="0" indent="0">
              <a:buNone/>
            </a:pPr>
            <a:endParaRPr lang="en-US" sz="1700" dirty="0">
              <a:latin typeface="Times New Roman"/>
            </a:endParaRPr>
          </a:p>
          <a:p>
            <a:pPr marL="0" indent="0">
              <a:buNone/>
            </a:pPr>
            <a:endParaRPr lang="en-US" sz="1700" b="0" dirty="0">
              <a:latin typeface="Times New Roman"/>
            </a:endParaRPr>
          </a:p>
          <a:p>
            <a:r>
              <a:rPr lang="en-US" sz="1700" b="1" dirty="0">
                <a:solidFill>
                  <a:schemeClr val="bg1"/>
                </a:solidFill>
                <a:highlight>
                  <a:srgbClr val="000000"/>
                </a:highlight>
                <a:latin typeface="Times New Roman"/>
              </a:rPr>
              <a:t>6. Interactive Visualization:</a:t>
            </a:r>
            <a:r>
              <a:rPr lang="en-US" sz="1700" dirty="0">
                <a:latin typeface="Times New Roman"/>
              </a:rPr>
              <a:t>                  </a:t>
            </a:r>
          </a:p>
          <a:p>
            <a:r>
              <a:rPr lang="en-US" sz="1700" b="0" dirty="0">
                <a:latin typeface="Times New Roman"/>
              </a:rPr>
              <a:t>The app displays a graph showing both actual prices and predicted prices over time.</a:t>
            </a:r>
          </a:p>
          <a:p>
            <a:r>
              <a:rPr lang="en-US" sz="1700" b="0" dirty="0">
                <a:latin typeface="Times New Roman"/>
              </a:rPr>
              <a:t>The graph also includes technical indicators like MA50, MA100, and MA200 for deeper analysis.</a:t>
            </a:r>
          </a:p>
          <a:p>
            <a:r>
              <a:rPr lang="en-US" sz="1700" b="0" dirty="0">
                <a:latin typeface="Times New Roman"/>
              </a:rPr>
              <a:t>All visual elements are generated using Matplotlib and rendered within the Streamlit dashboard.</a:t>
            </a:r>
          </a:p>
        </p:txBody>
      </p:sp>
      <p:sp>
        <p:nvSpPr>
          <p:cNvPr id="5" name="Rectangle 1">
            <a:extLst>
              <a:ext uri="{FF2B5EF4-FFF2-40B4-BE49-F238E27FC236}">
                <a16:creationId xmlns:a16="http://schemas.microsoft.com/office/drawing/2014/main" id="{86DD37B0-07C9-8283-6A37-100A8A760A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(either trained in real-time or loaded from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keras</a:t>
            </a:r>
            <a:r>
              <a:rPr kumimoji="0" lang="en-US" altLang="en-US" sz="600" b="0" i="0" u="none" strike="noStrike" cap="none" normalizeH="0" baseline="0" dirty="0">
                <a:ln>
                  <a:noFill/>
                </a:ln>
                <a:solidFill>
                  <a:schemeClr val="tx1"/>
                </a:solidFill>
                <a:effectLst/>
              </a:rPr>
              <a:t>) receives the most recent sequence and outputs a predicted value.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value is </a:t>
            </a:r>
            <a:r>
              <a:rPr kumimoji="0" lang="en-US" altLang="en-US" sz="1800" b="1" i="0" u="none" strike="noStrike" cap="none" normalizeH="0" baseline="0" dirty="0">
                <a:ln>
                  <a:noFill/>
                </a:ln>
                <a:solidFill>
                  <a:schemeClr val="tx1"/>
                </a:solidFill>
                <a:effectLst/>
                <a:latin typeface="Arial" panose="020B0604020202020204" pitchFamily="34" charset="0"/>
              </a:rPr>
              <a:t>inverse-transformed</a:t>
            </a:r>
            <a:r>
              <a:rPr kumimoji="0" lang="en-US" altLang="en-US" sz="1800" b="0" i="0" u="none" strike="noStrike" cap="none" normalizeH="0" baseline="0" dirty="0">
                <a:ln>
                  <a:noFill/>
                </a:ln>
                <a:solidFill>
                  <a:schemeClr val="tx1"/>
                </a:solidFill>
                <a:effectLst/>
                <a:latin typeface="Arial" panose="020B0604020202020204" pitchFamily="34" charset="0"/>
              </a:rPr>
              <a:t> to convert it back to its original scale (price in ₹ or $).</a:t>
            </a:r>
          </a:p>
        </p:txBody>
      </p:sp>
    </p:spTree>
    <p:extLst>
      <p:ext uri="{BB962C8B-B14F-4D97-AF65-F5344CB8AC3E}">
        <p14:creationId xmlns:p14="http://schemas.microsoft.com/office/powerpoint/2010/main" val="373400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b="1" dirty="0">
                <a:solidFill>
                  <a:schemeClr val="accent6">
                    <a:lumMod val="60000"/>
                    <a:lumOff val="40000"/>
                  </a:schemeClr>
                </a:solidFill>
              </a:rPr>
              <a:t>Summary of the Model</a:t>
            </a:r>
          </a:p>
        </p:txBody>
      </p:sp>
      <p:sp>
        <p:nvSpPr>
          <p:cNvPr id="3" name="Content Placeholder 2"/>
          <p:cNvSpPr>
            <a:spLocks noGrp="1"/>
          </p:cNvSpPr>
          <p:nvPr>
            <p:ph idx="1"/>
          </p:nvPr>
        </p:nvSpPr>
        <p:spPr>
          <a:blipFill>
            <a:blip r:embed="rId2">
              <a:extLst>
                <a:ext uri="{837473B0-CC2E-450A-ABE3-18F120FF3D39}">
                  <a1611:picAttrSrcUrl xmlns:a1611="http://schemas.microsoft.com/office/drawing/2016/11/main" r:id="rId3"/>
                </a:ext>
              </a:extLst>
            </a:blip>
            <a:stretch>
              <a:fillRect/>
            </a:stretch>
          </a:blipFill>
        </p:spPr>
        <p:txBody>
          <a:bodyPr/>
          <a:lstStyle/>
          <a:p>
            <a:pPr marL="0" indent="0" algn="just">
              <a:buNone/>
            </a:pPr>
            <a:r>
              <a:rPr lang="en-US" sz="2000" b="0" dirty="0">
                <a:latin typeface="Times New Roman"/>
              </a:rPr>
              <a:t>The LSTM-based model developed in this project demonstrates strong capability in capturing the underlying trends of stock price movements over time. By leveraging its memory-driven architecture, the model effectively learns sequential patterns from historical closing prices, making it suitable for forecasting market behavior. While the model may not always predict the exact price, it reliably mirrors directional changes and market momentum — which are often more valuable for decision-making. Coupled with real-time visualizations of actual vs predicted values, and enhanced with technical indicators like moving averages, the system provides users with insightful and intuitive feedback. The integration of this model into a Streamlit dashboard adds significant usability, allowing users to interact with predictions, explore data, and make informed analyses without writing a single line of code.</a:t>
            </a:r>
            <a:endParaRPr sz="2000" b="0" dirty="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TotalTime>
  <Words>1799</Words>
  <Application>Microsoft Office PowerPoint</Application>
  <PresentationFormat>On-screen Show (4:3)</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Arial Unicode MS</vt:lpstr>
      <vt:lpstr>Calibri</vt:lpstr>
      <vt:lpstr>Times New Roman</vt:lpstr>
      <vt:lpstr>Office Theme</vt:lpstr>
      <vt:lpstr>Stock Market Price Prediction Project</vt:lpstr>
      <vt:lpstr>Introduction</vt:lpstr>
      <vt:lpstr>Problem Statement</vt:lpstr>
      <vt:lpstr>📊 Observation</vt:lpstr>
      <vt:lpstr>About the Model</vt:lpstr>
      <vt:lpstr>Technologies Used</vt:lpstr>
      <vt:lpstr>Flow of Execution</vt:lpstr>
      <vt:lpstr>PowerPoint Presentation</vt:lpstr>
      <vt:lpstr>🧾Summary of the Model</vt:lpstr>
      <vt:lpstr>⚙️ How to Run the Project </vt:lpstr>
      <vt:lpstr>PowerPoint Presentation</vt:lpstr>
      <vt:lpstr>✅ Conclusion</vt:lpstr>
      <vt:lpstr>Predicted vs Actual Stock Prices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Shrivardhan Bangale</cp:lastModifiedBy>
  <cp:revision>4</cp:revision>
  <dcterms:created xsi:type="dcterms:W3CDTF">2013-01-27T09:14:16Z</dcterms:created>
  <dcterms:modified xsi:type="dcterms:W3CDTF">2025-06-11T12:12:31Z</dcterms:modified>
  <cp:category/>
</cp:coreProperties>
</file>