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5" r:id="rId6"/>
    <p:sldId id="266" r:id="rId7"/>
    <p:sldId id="267" r:id="rId8"/>
    <p:sldId id="268" r:id="rId9"/>
    <p:sldId id="260" r:id="rId10"/>
    <p:sldId id="257" r:id="rId11"/>
    <p:sldId id="258" r:id="rId12"/>
    <p:sldId id="259" r:id="rId13"/>
    <p:sldId id="270" r:id="rId14"/>
    <p:sldId id="271" r:id="rId15"/>
    <p:sldId id="272" r:id="rId16"/>
    <p:sldId id="273" r:id="rId17"/>
    <p:sldId id="277" r:id="rId18"/>
    <p:sldId id="278" r:id="rId19"/>
    <p:sldId id="274" r:id="rId20"/>
    <p:sldId id="279" r:id="rId21"/>
    <p:sldId id="275"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5E02-2CCD-AE25-4093-D760AA591A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1F5526-775A-72E5-C9A4-90F71202EA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0E4E932-2FEC-F384-D207-AB7B21E90E61}"/>
              </a:ext>
            </a:extLst>
          </p:cNvPr>
          <p:cNvSpPr>
            <a:spLocks noGrp="1"/>
          </p:cNvSpPr>
          <p:nvPr>
            <p:ph type="dt" sz="half" idx="10"/>
          </p:nvPr>
        </p:nvSpPr>
        <p:spPr/>
        <p:txBody>
          <a:bodyPr/>
          <a:lstStyle/>
          <a:p>
            <a:fld id="{8EB16614-5E77-456E-BDF0-3650958D0853}" type="datetimeFigureOut">
              <a:rPr lang="en-IN" smtClean="0"/>
              <a:t>14-04-2025</a:t>
            </a:fld>
            <a:endParaRPr lang="en-IN"/>
          </a:p>
        </p:txBody>
      </p:sp>
      <p:sp>
        <p:nvSpPr>
          <p:cNvPr id="5" name="Footer Placeholder 4">
            <a:extLst>
              <a:ext uri="{FF2B5EF4-FFF2-40B4-BE49-F238E27FC236}">
                <a16:creationId xmlns:a16="http://schemas.microsoft.com/office/drawing/2014/main" id="{9920A191-3ABB-FA96-30BD-C74B7805CD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B19AAB-9767-7185-F35D-52DC2F719331}"/>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2134954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7B9A7-FF0F-D748-EC79-27CDB055A09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E0B02A-3513-99AD-90DE-08D9369B0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413D09-35FA-4F4E-0647-552526B630D8}"/>
              </a:ext>
            </a:extLst>
          </p:cNvPr>
          <p:cNvSpPr>
            <a:spLocks noGrp="1"/>
          </p:cNvSpPr>
          <p:nvPr>
            <p:ph type="dt" sz="half" idx="10"/>
          </p:nvPr>
        </p:nvSpPr>
        <p:spPr/>
        <p:txBody>
          <a:bodyPr/>
          <a:lstStyle/>
          <a:p>
            <a:fld id="{8EB16614-5E77-456E-BDF0-3650958D0853}" type="datetimeFigureOut">
              <a:rPr lang="en-IN" smtClean="0"/>
              <a:t>14-04-2025</a:t>
            </a:fld>
            <a:endParaRPr lang="en-IN"/>
          </a:p>
        </p:txBody>
      </p:sp>
      <p:sp>
        <p:nvSpPr>
          <p:cNvPr id="5" name="Footer Placeholder 4">
            <a:extLst>
              <a:ext uri="{FF2B5EF4-FFF2-40B4-BE49-F238E27FC236}">
                <a16:creationId xmlns:a16="http://schemas.microsoft.com/office/drawing/2014/main" id="{07737CA0-CE2A-8669-D301-B0EED71D28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B79457-E966-C352-2E6E-120574CB5732}"/>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1061415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F6F8DE-4006-ACF6-FD37-99395A84CE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518830-213D-CFB4-DF05-7DE8164C28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97C526-7199-BA81-8E44-E046B3289D15}"/>
              </a:ext>
            </a:extLst>
          </p:cNvPr>
          <p:cNvSpPr>
            <a:spLocks noGrp="1"/>
          </p:cNvSpPr>
          <p:nvPr>
            <p:ph type="dt" sz="half" idx="10"/>
          </p:nvPr>
        </p:nvSpPr>
        <p:spPr/>
        <p:txBody>
          <a:bodyPr/>
          <a:lstStyle/>
          <a:p>
            <a:fld id="{8EB16614-5E77-456E-BDF0-3650958D0853}" type="datetimeFigureOut">
              <a:rPr lang="en-IN" smtClean="0"/>
              <a:t>14-04-2025</a:t>
            </a:fld>
            <a:endParaRPr lang="en-IN"/>
          </a:p>
        </p:txBody>
      </p:sp>
      <p:sp>
        <p:nvSpPr>
          <p:cNvPr id="5" name="Footer Placeholder 4">
            <a:extLst>
              <a:ext uri="{FF2B5EF4-FFF2-40B4-BE49-F238E27FC236}">
                <a16:creationId xmlns:a16="http://schemas.microsoft.com/office/drawing/2014/main" id="{9BD621B5-D325-0225-1B6B-DF4787266E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42752-4C32-53BF-28FF-2A78A8584D0E}"/>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3789516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C8D29-5C06-EC33-110E-88522A2D7A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978A43B-42C8-2CC4-D552-00286D639E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163B35-FCB2-6356-05E2-67CCB84ECBC9}"/>
              </a:ext>
            </a:extLst>
          </p:cNvPr>
          <p:cNvSpPr>
            <a:spLocks noGrp="1"/>
          </p:cNvSpPr>
          <p:nvPr>
            <p:ph type="dt" sz="half" idx="10"/>
          </p:nvPr>
        </p:nvSpPr>
        <p:spPr/>
        <p:txBody>
          <a:bodyPr/>
          <a:lstStyle/>
          <a:p>
            <a:fld id="{8EB16614-5E77-456E-BDF0-3650958D0853}" type="datetimeFigureOut">
              <a:rPr lang="en-IN" smtClean="0"/>
              <a:t>14-04-2025</a:t>
            </a:fld>
            <a:endParaRPr lang="en-IN"/>
          </a:p>
        </p:txBody>
      </p:sp>
      <p:sp>
        <p:nvSpPr>
          <p:cNvPr id="5" name="Footer Placeholder 4">
            <a:extLst>
              <a:ext uri="{FF2B5EF4-FFF2-40B4-BE49-F238E27FC236}">
                <a16:creationId xmlns:a16="http://schemas.microsoft.com/office/drawing/2014/main" id="{19D5D51F-5E6A-5458-04DF-AEDBCD0600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203433-E07F-F362-FF61-BEAE6F2E19C6}"/>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2451662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7531B-3F24-B536-7773-74D4DEE9EAC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E01D26-16C4-D11D-9206-8CB9F5AAA6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6552FC-1CDA-311D-ABDA-E0433F7E2900}"/>
              </a:ext>
            </a:extLst>
          </p:cNvPr>
          <p:cNvSpPr>
            <a:spLocks noGrp="1"/>
          </p:cNvSpPr>
          <p:nvPr>
            <p:ph type="dt" sz="half" idx="10"/>
          </p:nvPr>
        </p:nvSpPr>
        <p:spPr/>
        <p:txBody>
          <a:bodyPr/>
          <a:lstStyle/>
          <a:p>
            <a:fld id="{8EB16614-5E77-456E-BDF0-3650958D0853}" type="datetimeFigureOut">
              <a:rPr lang="en-IN" smtClean="0"/>
              <a:t>14-04-2025</a:t>
            </a:fld>
            <a:endParaRPr lang="en-IN"/>
          </a:p>
        </p:txBody>
      </p:sp>
      <p:sp>
        <p:nvSpPr>
          <p:cNvPr id="5" name="Footer Placeholder 4">
            <a:extLst>
              <a:ext uri="{FF2B5EF4-FFF2-40B4-BE49-F238E27FC236}">
                <a16:creationId xmlns:a16="http://schemas.microsoft.com/office/drawing/2014/main" id="{A011214D-72F5-30C1-1570-0B74B9E14B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0B4926-6535-904F-F1EC-A446A0D3BD62}"/>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146321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63259-82EE-E7F6-D8B8-068F564AD2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8F39D4-094A-B02F-863C-E0AE35FEBE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71CE5A-BF5E-F101-46CF-8C34BD7DC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10B991-6EF9-483A-A83D-D62B270BDDE4}"/>
              </a:ext>
            </a:extLst>
          </p:cNvPr>
          <p:cNvSpPr>
            <a:spLocks noGrp="1"/>
          </p:cNvSpPr>
          <p:nvPr>
            <p:ph type="dt" sz="half" idx="10"/>
          </p:nvPr>
        </p:nvSpPr>
        <p:spPr/>
        <p:txBody>
          <a:bodyPr/>
          <a:lstStyle/>
          <a:p>
            <a:fld id="{8EB16614-5E77-456E-BDF0-3650958D0853}" type="datetimeFigureOut">
              <a:rPr lang="en-IN" smtClean="0"/>
              <a:t>14-04-2025</a:t>
            </a:fld>
            <a:endParaRPr lang="en-IN"/>
          </a:p>
        </p:txBody>
      </p:sp>
      <p:sp>
        <p:nvSpPr>
          <p:cNvPr id="6" name="Footer Placeholder 5">
            <a:extLst>
              <a:ext uri="{FF2B5EF4-FFF2-40B4-BE49-F238E27FC236}">
                <a16:creationId xmlns:a16="http://schemas.microsoft.com/office/drawing/2014/main" id="{8285EA91-093D-61B1-4E10-82D5CED7C2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09E911-19AA-2044-93F9-A6BBA1C14AC8}"/>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1900611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D0F19-2A07-8AA0-D859-78AB720199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42FB4D-6FD2-353F-C45B-B890153935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FEFAEE-EA74-EA2F-5DC7-4FAD64AF493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FD80B2-BFD5-8277-4741-FAA1243B17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5370CC-D1C9-4643-DD0E-56750056CA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BE768-EC42-BC3D-76F3-82713154021A}"/>
              </a:ext>
            </a:extLst>
          </p:cNvPr>
          <p:cNvSpPr>
            <a:spLocks noGrp="1"/>
          </p:cNvSpPr>
          <p:nvPr>
            <p:ph type="dt" sz="half" idx="10"/>
          </p:nvPr>
        </p:nvSpPr>
        <p:spPr/>
        <p:txBody>
          <a:bodyPr/>
          <a:lstStyle/>
          <a:p>
            <a:fld id="{8EB16614-5E77-456E-BDF0-3650958D0853}" type="datetimeFigureOut">
              <a:rPr lang="en-IN" smtClean="0"/>
              <a:t>14-04-2025</a:t>
            </a:fld>
            <a:endParaRPr lang="en-IN"/>
          </a:p>
        </p:txBody>
      </p:sp>
      <p:sp>
        <p:nvSpPr>
          <p:cNvPr id="8" name="Footer Placeholder 7">
            <a:extLst>
              <a:ext uri="{FF2B5EF4-FFF2-40B4-BE49-F238E27FC236}">
                <a16:creationId xmlns:a16="http://schemas.microsoft.com/office/drawing/2014/main" id="{F3FFD321-0956-5F7D-236B-97D7BBF1B9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DF7A592-DD26-FF7F-F7EF-B110A4CF8A59}"/>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3374534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40F4-2EED-583C-4B32-E7E77F437C2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3B8CFF0-C9CC-B5E9-F698-FCD7BC7DE883}"/>
              </a:ext>
            </a:extLst>
          </p:cNvPr>
          <p:cNvSpPr>
            <a:spLocks noGrp="1"/>
          </p:cNvSpPr>
          <p:nvPr>
            <p:ph type="dt" sz="half" idx="10"/>
          </p:nvPr>
        </p:nvSpPr>
        <p:spPr/>
        <p:txBody>
          <a:bodyPr/>
          <a:lstStyle/>
          <a:p>
            <a:fld id="{8EB16614-5E77-456E-BDF0-3650958D0853}" type="datetimeFigureOut">
              <a:rPr lang="en-IN" smtClean="0"/>
              <a:t>14-04-2025</a:t>
            </a:fld>
            <a:endParaRPr lang="en-IN"/>
          </a:p>
        </p:txBody>
      </p:sp>
      <p:sp>
        <p:nvSpPr>
          <p:cNvPr id="4" name="Footer Placeholder 3">
            <a:extLst>
              <a:ext uri="{FF2B5EF4-FFF2-40B4-BE49-F238E27FC236}">
                <a16:creationId xmlns:a16="http://schemas.microsoft.com/office/drawing/2014/main" id="{7C604E8C-8DAC-C2D8-DFF7-3520889679D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8A95454-C6C6-CB0B-0837-8CD8C86975C1}"/>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330381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01D135-A24F-6814-786C-589A4DBA9BFB}"/>
              </a:ext>
            </a:extLst>
          </p:cNvPr>
          <p:cNvSpPr>
            <a:spLocks noGrp="1"/>
          </p:cNvSpPr>
          <p:nvPr>
            <p:ph type="dt" sz="half" idx="10"/>
          </p:nvPr>
        </p:nvSpPr>
        <p:spPr/>
        <p:txBody>
          <a:bodyPr/>
          <a:lstStyle/>
          <a:p>
            <a:fld id="{8EB16614-5E77-456E-BDF0-3650958D0853}" type="datetimeFigureOut">
              <a:rPr lang="en-IN" smtClean="0"/>
              <a:t>14-04-2025</a:t>
            </a:fld>
            <a:endParaRPr lang="en-IN"/>
          </a:p>
        </p:txBody>
      </p:sp>
      <p:sp>
        <p:nvSpPr>
          <p:cNvPr id="3" name="Footer Placeholder 2">
            <a:extLst>
              <a:ext uri="{FF2B5EF4-FFF2-40B4-BE49-F238E27FC236}">
                <a16:creationId xmlns:a16="http://schemas.microsoft.com/office/drawing/2014/main" id="{3C4DA4B0-0A62-EC54-A965-7CAA1F3441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3F62FD-50B4-CFEA-F661-4871C534AEC8}"/>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1819139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92EC2-971C-FD32-5ED8-D5E3B67470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5664D07-1098-C38E-6713-2924E7CE0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10CD66-E98B-AB50-E21A-0B3BC99848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8387B-E34E-5ECD-03C5-E7210248B6B4}"/>
              </a:ext>
            </a:extLst>
          </p:cNvPr>
          <p:cNvSpPr>
            <a:spLocks noGrp="1"/>
          </p:cNvSpPr>
          <p:nvPr>
            <p:ph type="dt" sz="half" idx="10"/>
          </p:nvPr>
        </p:nvSpPr>
        <p:spPr/>
        <p:txBody>
          <a:bodyPr/>
          <a:lstStyle/>
          <a:p>
            <a:fld id="{8EB16614-5E77-456E-BDF0-3650958D0853}" type="datetimeFigureOut">
              <a:rPr lang="en-IN" smtClean="0"/>
              <a:t>14-04-2025</a:t>
            </a:fld>
            <a:endParaRPr lang="en-IN"/>
          </a:p>
        </p:txBody>
      </p:sp>
      <p:sp>
        <p:nvSpPr>
          <p:cNvPr id="6" name="Footer Placeholder 5">
            <a:extLst>
              <a:ext uri="{FF2B5EF4-FFF2-40B4-BE49-F238E27FC236}">
                <a16:creationId xmlns:a16="http://schemas.microsoft.com/office/drawing/2014/main" id="{E10E1423-DE72-574C-0C54-1B66702C0F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7C7895-F1B2-F95A-ECE3-E5548E26C2CC}"/>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1252787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DD4B4-9D3E-D10A-C994-23E74A1E17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B107060-CC6B-4E69-6159-A24ABE0B53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AA2DB12-D78B-0099-24DB-9EB6447ABF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08251-B651-B6D3-C9C6-FAFEF8B920D3}"/>
              </a:ext>
            </a:extLst>
          </p:cNvPr>
          <p:cNvSpPr>
            <a:spLocks noGrp="1"/>
          </p:cNvSpPr>
          <p:nvPr>
            <p:ph type="dt" sz="half" idx="10"/>
          </p:nvPr>
        </p:nvSpPr>
        <p:spPr/>
        <p:txBody>
          <a:bodyPr/>
          <a:lstStyle/>
          <a:p>
            <a:fld id="{8EB16614-5E77-456E-BDF0-3650958D0853}" type="datetimeFigureOut">
              <a:rPr lang="en-IN" smtClean="0"/>
              <a:t>14-04-2025</a:t>
            </a:fld>
            <a:endParaRPr lang="en-IN"/>
          </a:p>
        </p:txBody>
      </p:sp>
      <p:sp>
        <p:nvSpPr>
          <p:cNvPr id="6" name="Footer Placeholder 5">
            <a:extLst>
              <a:ext uri="{FF2B5EF4-FFF2-40B4-BE49-F238E27FC236}">
                <a16:creationId xmlns:a16="http://schemas.microsoft.com/office/drawing/2014/main" id="{52995BBB-EA11-C4B5-E389-E99D557EDD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C58CFB-0515-BD37-C523-70AD491F4251}"/>
              </a:ext>
            </a:extLst>
          </p:cNvPr>
          <p:cNvSpPr>
            <a:spLocks noGrp="1"/>
          </p:cNvSpPr>
          <p:nvPr>
            <p:ph type="sldNum" sz="quarter" idx="12"/>
          </p:nvPr>
        </p:nvSpPr>
        <p:spPr/>
        <p:txBody>
          <a:bodyPr/>
          <a:lstStyle/>
          <a:p>
            <a:fld id="{E62B1A33-6E28-43FA-9A2C-2BD1A67B6D48}" type="slidenum">
              <a:rPr lang="en-IN" smtClean="0"/>
              <a:t>‹#›</a:t>
            </a:fld>
            <a:endParaRPr lang="en-IN"/>
          </a:p>
        </p:txBody>
      </p:sp>
    </p:spTree>
    <p:extLst>
      <p:ext uri="{BB962C8B-B14F-4D97-AF65-F5344CB8AC3E}">
        <p14:creationId xmlns:p14="http://schemas.microsoft.com/office/powerpoint/2010/main" val="266163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607032-B0C2-3455-3DBC-A7EF3BDA08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4AB356-BE4E-1949-B4B0-CD955521C8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D3160E-112C-11C0-D86D-7CEB2A18BC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16614-5E77-456E-BDF0-3650958D0853}" type="datetimeFigureOut">
              <a:rPr lang="en-IN" smtClean="0"/>
              <a:t>14-04-2025</a:t>
            </a:fld>
            <a:endParaRPr lang="en-IN"/>
          </a:p>
        </p:txBody>
      </p:sp>
      <p:sp>
        <p:nvSpPr>
          <p:cNvPr id="5" name="Footer Placeholder 4">
            <a:extLst>
              <a:ext uri="{FF2B5EF4-FFF2-40B4-BE49-F238E27FC236}">
                <a16:creationId xmlns:a16="http://schemas.microsoft.com/office/drawing/2014/main" id="{E3205EA6-4CF6-1979-E0AC-1A8C892B7B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3CFE39A-567F-CA8B-2278-1A415FF0B6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2B1A33-6E28-43FA-9A2C-2BD1A67B6D48}" type="slidenum">
              <a:rPr lang="en-IN" smtClean="0"/>
              <a:t>‹#›</a:t>
            </a:fld>
            <a:endParaRPr lang="en-IN"/>
          </a:p>
        </p:txBody>
      </p:sp>
    </p:spTree>
    <p:extLst>
      <p:ext uri="{BB962C8B-B14F-4D97-AF65-F5344CB8AC3E}">
        <p14:creationId xmlns:p14="http://schemas.microsoft.com/office/powerpoint/2010/main" val="3836319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3C1FCD-559A-C3CF-2590-87632CAC9B4A}"/>
              </a:ext>
            </a:extLst>
          </p:cNvPr>
          <p:cNvSpPr>
            <a:spLocks noGrp="1"/>
          </p:cNvSpPr>
          <p:nvPr>
            <p:ph idx="1"/>
          </p:nvPr>
        </p:nvSpPr>
        <p:spPr>
          <a:xfrm>
            <a:off x="838200" y="448056"/>
            <a:ext cx="10515600" cy="5728907"/>
          </a:xfrm>
        </p:spPr>
        <p:txBody>
          <a:bodyPr/>
          <a:lstStyle/>
          <a:p>
            <a:pPr marL="0" indent="0">
              <a:buNone/>
            </a:pPr>
            <a:r>
              <a:rPr lang="en-US" b="0" i="0" dirty="0">
                <a:solidFill>
                  <a:srgbClr val="3E3E3F"/>
                </a:solidFill>
                <a:effectLst/>
                <a:latin typeface="GT Standard"/>
              </a:rPr>
              <a:t>                                                   </a:t>
            </a:r>
          </a:p>
          <a:p>
            <a:pPr marL="0" indent="0">
              <a:buNone/>
            </a:pPr>
            <a:r>
              <a:rPr lang="en-US" sz="6000" dirty="0">
                <a:solidFill>
                  <a:srgbClr val="3E3E3F"/>
                </a:solidFill>
                <a:latin typeface="GT Standard"/>
              </a:rPr>
              <a:t>                 </a:t>
            </a:r>
            <a:r>
              <a:rPr lang="en-US" sz="6000" b="1" i="0" dirty="0">
                <a:solidFill>
                  <a:srgbClr val="3E3E3F"/>
                </a:solidFill>
                <a:effectLst/>
                <a:latin typeface="Arial Black" panose="020B0A04020102020204" pitchFamily="34" charset="0"/>
              </a:rPr>
              <a:t>CURSOR </a:t>
            </a:r>
          </a:p>
          <a:p>
            <a:pPr marL="0" indent="0">
              <a:buNone/>
            </a:pPr>
            <a:r>
              <a:rPr lang="en-US" b="0" i="0" dirty="0">
                <a:solidFill>
                  <a:srgbClr val="3E3E3F"/>
                </a:solidFill>
                <a:effectLst/>
                <a:latin typeface="GT Standard"/>
              </a:rPr>
              <a:t>Cursor is a powerful AI-first code editor that enhances your       development workflow .</a:t>
            </a:r>
          </a:p>
          <a:p>
            <a:pPr marL="0" indent="0">
              <a:buNone/>
            </a:pPr>
            <a:r>
              <a:rPr lang="en-US" b="1" i="0" dirty="0">
                <a:solidFill>
                  <a:srgbClr val="171717"/>
                </a:solidFill>
                <a:effectLst/>
                <a:latin typeface="GT Standard"/>
              </a:rPr>
              <a:t>AI-powered code completion</a:t>
            </a:r>
            <a:r>
              <a:rPr lang="en-US" b="0" i="0" dirty="0">
                <a:solidFill>
                  <a:srgbClr val="3E3E3F"/>
                </a:solidFill>
                <a:effectLst/>
                <a:latin typeface="GT Standard"/>
              </a:rPr>
              <a:t> that understands your codebase and provides context-aware suggestions.</a:t>
            </a:r>
          </a:p>
          <a:p>
            <a:pPr marL="0" indent="0">
              <a:buNone/>
            </a:pPr>
            <a:r>
              <a:rPr lang="en-US" b="1" i="0" dirty="0">
                <a:solidFill>
                  <a:srgbClr val="171717"/>
                </a:solidFill>
                <a:effectLst/>
                <a:latin typeface="GT Standard"/>
              </a:rPr>
              <a:t>Conversation interface</a:t>
            </a:r>
            <a:r>
              <a:rPr lang="en-US" b="0" i="0" dirty="0">
                <a:solidFill>
                  <a:srgbClr val="3E3E3F"/>
                </a:solidFill>
                <a:effectLst/>
                <a:latin typeface="GT Standard"/>
              </a:rPr>
              <a:t> for exploring, understanding, and modifying code with Ask, Edit, and Agent modes .</a:t>
            </a:r>
          </a:p>
          <a:p>
            <a:pPr marL="0" indent="0" algn="l">
              <a:buNone/>
            </a:pPr>
            <a:r>
              <a:rPr lang="en-US" b="1" i="0" dirty="0">
                <a:solidFill>
                  <a:srgbClr val="171717"/>
                </a:solidFill>
                <a:effectLst/>
                <a:latin typeface="GT Standard"/>
              </a:rPr>
              <a:t>Intelligent tools</a:t>
            </a:r>
            <a:r>
              <a:rPr lang="en-US" b="0" i="0" dirty="0">
                <a:solidFill>
                  <a:srgbClr val="3E3E3F"/>
                </a:solidFill>
                <a:effectLst/>
                <a:latin typeface="GT Standard"/>
              </a:rPr>
              <a:t> for handling complex development tasks .</a:t>
            </a:r>
          </a:p>
          <a:p>
            <a:pPr marL="0" indent="0">
              <a:buNone/>
            </a:pPr>
            <a:endParaRPr lang="en-US" b="0" i="0" dirty="0">
              <a:solidFill>
                <a:srgbClr val="3E3E3F"/>
              </a:solidFill>
              <a:effectLst/>
              <a:latin typeface="GT Standard"/>
            </a:endParaRPr>
          </a:p>
          <a:p>
            <a:pPr marL="0" indent="0">
              <a:buNone/>
            </a:pPr>
            <a:endParaRPr lang="en-US" b="0" i="0" dirty="0">
              <a:solidFill>
                <a:srgbClr val="3E3E3F"/>
              </a:solidFill>
              <a:effectLst/>
              <a:latin typeface="GT Standard"/>
            </a:endParaRPr>
          </a:p>
        </p:txBody>
      </p:sp>
    </p:spTree>
    <p:extLst>
      <p:ext uri="{BB962C8B-B14F-4D97-AF65-F5344CB8AC3E}">
        <p14:creationId xmlns:p14="http://schemas.microsoft.com/office/powerpoint/2010/main" val="5515027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A425D8-D029-4551-DF1B-F6F02830D844}"/>
              </a:ext>
            </a:extLst>
          </p:cNvPr>
          <p:cNvPicPr>
            <a:picLocks noChangeAspect="1"/>
          </p:cNvPicPr>
          <p:nvPr/>
        </p:nvPicPr>
        <p:blipFill>
          <a:blip r:embed="rId2"/>
          <a:stretch>
            <a:fillRect/>
          </a:stretch>
        </p:blipFill>
        <p:spPr>
          <a:xfrm>
            <a:off x="685800" y="165257"/>
            <a:ext cx="11036724" cy="6527486"/>
          </a:xfrm>
          <a:prstGeom prst="rect">
            <a:avLst/>
          </a:prstGeom>
        </p:spPr>
      </p:pic>
    </p:spTree>
    <p:extLst>
      <p:ext uri="{BB962C8B-B14F-4D97-AF65-F5344CB8AC3E}">
        <p14:creationId xmlns:p14="http://schemas.microsoft.com/office/powerpoint/2010/main" val="55848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BC64-BF25-1726-8D75-454A7C533A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A3426DC-272A-00B8-E609-9B0D4D69DE0F}"/>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27CA9730-3D74-D66D-1356-C77C243D6721}"/>
              </a:ext>
            </a:extLst>
          </p:cNvPr>
          <p:cNvPicPr>
            <a:picLocks noChangeAspect="1"/>
          </p:cNvPicPr>
          <p:nvPr/>
        </p:nvPicPr>
        <p:blipFill>
          <a:blip r:embed="rId2"/>
          <a:stretch>
            <a:fillRect/>
          </a:stretch>
        </p:blipFill>
        <p:spPr>
          <a:xfrm>
            <a:off x="682347" y="263362"/>
            <a:ext cx="10827306" cy="6331275"/>
          </a:xfrm>
          <a:prstGeom prst="rect">
            <a:avLst/>
          </a:prstGeom>
        </p:spPr>
      </p:pic>
    </p:spTree>
    <p:extLst>
      <p:ext uri="{BB962C8B-B14F-4D97-AF65-F5344CB8AC3E}">
        <p14:creationId xmlns:p14="http://schemas.microsoft.com/office/powerpoint/2010/main" val="3427409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392E6EA-4797-B109-DF86-5E5C742C29EA}"/>
              </a:ext>
            </a:extLst>
          </p:cNvPr>
          <p:cNvPicPr>
            <a:picLocks noChangeAspect="1"/>
          </p:cNvPicPr>
          <p:nvPr/>
        </p:nvPicPr>
        <p:blipFill>
          <a:blip r:embed="rId2"/>
          <a:stretch>
            <a:fillRect/>
          </a:stretch>
        </p:blipFill>
        <p:spPr>
          <a:xfrm>
            <a:off x="396582" y="374904"/>
            <a:ext cx="11398836" cy="3282696"/>
          </a:xfrm>
          <a:prstGeom prst="rect">
            <a:avLst/>
          </a:prstGeom>
        </p:spPr>
      </p:pic>
      <p:pic>
        <p:nvPicPr>
          <p:cNvPr id="5" name="Picture 4">
            <a:extLst>
              <a:ext uri="{FF2B5EF4-FFF2-40B4-BE49-F238E27FC236}">
                <a16:creationId xmlns:a16="http://schemas.microsoft.com/office/drawing/2014/main" id="{F8C42480-B29B-C277-4974-F67E6881DE81}"/>
              </a:ext>
            </a:extLst>
          </p:cNvPr>
          <p:cNvPicPr>
            <a:picLocks noChangeAspect="1"/>
          </p:cNvPicPr>
          <p:nvPr/>
        </p:nvPicPr>
        <p:blipFill>
          <a:blip r:embed="rId3"/>
          <a:stretch>
            <a:fillRect/>
          </a:stretch>
        </p:blipFill>
        <p:spPr>
          <a:xfrm>
            <a:off x="396582" y="3819069"/>
            <a:ext cx="7549554" cy="3038931"/>
          </a:xfrm>
          <a:prstGeom prst="rect">
            <a:avLst/>
          </a:prstGeom>
        </p:spPr>
      </p:pic>
    </p:spTree>
    <p:extLst>
      <p:ext uri="{BB962C8B-B14F-4D97-AF65-F5344CB8AC3E}">
        <p14:creationId xmlns:p14="http://schemas.microsoft.com/office/powerpoint/2010/main" val="1681748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0F6B7-FC64-7A26-7829-721B19BB55E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B94B7E1-ECD8-F19B-149D-C26439585591}"/>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A01A890-9F44-7924-5218-275F630A47AE}"/>
              </a:ext>
            </a:extLst>
          </p:cNvPr>
          <p:cNvPicPr>
            <a:picLocks noChangeAspect="1"/>
          </p:cNvPicPr>
          <p:nvPr/>
        </p:nvPicPr>
        <p:blipFill>
          <a:blip r:embed="rId2"/>
          <a:stretch>
            <a:fillRect/>
          </a:stretch>
        </p:blipFill>
        <p:spPr>
          <a:xfrm>
            <a:off x="187021" y="291939"/>
            <a:ext cx="11817957" cy="6274122"/>
          </a:xfrm>
          <a:prstGeom prst="rect">
            <a:avLst/>
          </a:prstGeom>
        </p:spPr>
      </p:pic>
    </p:spTree>
    <p:extLst>
      <p:ext uri="{BB962C8B-B14F-4D97-AF65-F5344CB8AC3E}">
        <p14:creationId xmlns:p14="http://schemas.microsoft.com/office/powerpoint/2010/main" val="276613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C536-ABF4-202F-2103-6FA188A5E40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9FC312A-35E7-22EB-A061-2185BC5384E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8C5908C-2DF8-9607-4A36-0BC214B63C03}"/>
              </a:ext>
            </a:extLst>
          </p:cNvPr>
          <p:cNvPicPr>
            <a:picLocks noChangeAspect="1"/>
          </p:cNvPicPr>
          <p:nvPr/>
        </p:nvPicPr>
        <p:blipFill>
          <a:blip r:embed="rId2"/>
          <a:stretch>
            <a:fillRect/>
          </a:stretch>
        </p:blipFill>
        <p:spPr>
          <a:xfrm>
            <a:off x="133043" y="225260"/>
            <a:ext cx="11925913" cy="6407479"/>
          </a:xfrm>
          <a:prstGeom prst="rect">
            <a:avLst/>
          </a:prstGeom>
        </p:spPr>
      </p:pic>
    </p:spTree>
    <p:extLst>
      <p:ext uri="{BB962C8B-B14F-4D97-AF65-F5344CB8AC3E}">
        <p14:creationId xmlns:p14="http://schemas.microsoft.com/office/powerpoint/2010/main" val="1408455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99232-FE29-B728-8325-5C440A91C18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8FDB5B-D23B-0AEC-7C69-716F0AC5E1F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15BC341-AACD-3382-7395-6C33761964E8}"/>
              </a:ext>
            </a:extLst>
          </p:cNvPr>
          <p:cNvPicPr>
            <a:picLocks noChangeAspect="1"/>
          </p:cNvPicPr>
          <p:nvPr/>
        </p:nvPicPr>
        <p:blipFill>
          <a:blip r:embed="rId2"/>
          <a:stretch>
            <a:fillRect/>
          </a:stretch>
        </p:blipFill>
        <p:spPr>
          <a:xfrm>
            <a:off x="72715" y="304639"/>
            <a:ext cx="12046569" cy="6248721"/>
          </a:xfrm>
          <a:prstGeom prst="rect">
            <a:avLst/>
          </a:prstGeom>
        </p:spPr>
      </p:pic>
    </p:spTree>
    <p:extLst>
      <p:ext uri="{BB962C8B-B14F-4D97-AF65-F5344CB8AC3E}">
        <p14:creationId xmlns:p14="http://schemas.microsoft.com/office/powerpoint/2010/main" val="511145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7BA51F-8AE9-1379-1587-5DC32797F336}"/>
              </a:ext>
            </a:extLst>
          </p:cNvPr>
          <p:cNvPicPr>
            <a:picLocks noGrp="1" noChangeAspect="1"/>
          </p:cNvPicPr>
          <p:nvPr>
            <p:ph idx="1"/>
          </p:nvPr>
        </p:nvPicPr>
        <p:blipFill>
          <a:blip r:embed="rId2"/>
          <a:stretch>
            <a:fillRect/>
          </a:stretch>
        </p:blipFill>
        <p:spPr>
          <a:xfrm>
            <a:off x="385425" y="521676"/>
            <a:ext cx="5710575" cy="5696243"/>
          </a:xfrm>
        </p:spPr>
      </p:pic>
      <p:pic>
        <p:nvPicPr>
          <p:cNvPr id="7" name="Picture 6">
            <a:extLst>
              <a:ext uri="{FF2B5EF4-FFF2-40B4-BE49-F238E27FC236}">
                <a16:creationId xmlns:a16="http://schemas.microsoft.com/office/drawing/2014/main" id="{EFD0F00D-2DEC-97EE-3492-311288D4DE8F}"/>
              </a:ext>
            </a:extLst>
          </p:cNvPr>
          <p:cNvPicPr>
            <a:picLocks noChangeAspect="1"/>
          </p:cNvPicPr>
          <p:nvPr/>
        </p:nvPicPr>
        <p:blipFill>
          <a:blip r:embed="rId3"/>
          <a:stretch>
            <a:fillRect/>
          </a:stretch>
        </p:blipFill>
        <p:spPr>
          <a:xfrm>
            <a:off x="6633336" y="521676"/>
            <a:ext cx="4978656" cy="5696243"/>
          </a:xfrm>
          <a:prstGeom prst="rect">
            <a:avLst/>
          </a:prstGeom>
        </p:spPr>
      </p:pic>
    </p:spTree>
    <p:extLst>
      <p:ext uri="{BB962C8B-B14F-4D97-AF65-F5344CB8AC3E}">
        <p14:creationId xmlns:p14="http://schemas.microsoft.com/office/powerpoint/2010/main" val="2436282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265D9C-8FE2-74C8-60A1-411826DFF5D3}"/>
              </a:ext>
            </a:extLst>
          </p:cNvPr>
          <p:cNvPicPr>
            <a:picLocks noChangeAspect="1"/>
          </p:cNvPicPr>
          <p:nvPr/>
        </p:nvPicPr>
        <p:blipFill>
          <a:blip r:embed="rId2"/>
          <a:stretch>
            <a:fillRect/>
          </a:stretch>
        </p:blipFill>
        <p:spPr>
          <a:xfrm>
            <a:off x="294598" y="594360"/>
            <a:ext cx="11340808" cy="5541264"/>
          </a:xfrm>
          <a:prstGeom prst="rect">
            <a:avLst/>
          </a:prstGeom>
        </p:spPr>
      </p:pic>
    </p:spTree>
    <p:extLst>
      <p:ext uri="{BB962C8B-B14F-4D97-AF65-F5344CB8AC3E}">
        <p14:creationId xmlns:p14="http://schemas.microsoft.com/office/powerpoint/2010/main" val="2196265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E88E29A-3D05-445A-240A-2E82E0897A10}"/>
              </a:ext>
            </a:extLst>
          </p:cNvPr>
          <p:cNvPicPr>
            <a:picLocks noChangeAspect="1"/>
          </p:cNvPicPr>
          <p:nvPr/>
        </p:nvPicPr>
        <p:blipFill>
          <a:blip r:embed="rId2"/>
          <a:stretch>
            <a:fillRect/>
          </a:stretch>
        </p:blipFill>
        <p:spPr>
          <a:xfrm>
            <a:off x="1828800" y="210312"/>
            <a:ext cx="8970264" cy="6336792"/>
          </a:xfrm>
          <a:prstGeom prst="rect">
            <a:avLst/>
          </a:prstGeom>
        </p:spPr>
      </p:pic>
    </p:spTree>
    <p:extLst>
      <p:ext uri="{BB962C8B-B14F-4D97-AF65-F5344CB8AC3E}">
        <p14:creationId xmlns:p14="http://schemas.microsoft.com/office/powerpoint/2010/main" val="2486747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D6868-6ED8-1205-0D29-28E008E492E9}"/>
              </a:ext>
            </a:extLst>
          </p:cNvPr>
          <p:cNvSpPr>
            <a:spLocks noGrp="1"/>
          </p:cNvSpPr>
          <p:nvPr>
            <p:ph type="title"/>
          </p:nvPr>
        </p:nvSpPr>
        <p:spPr/>
        <p:txBody>
          <a:bodyPr/>
          <a:lstStyle/>
          <a:p>
            <a:r>
              <a:rPr lang="en-IN" b="1" u="sng" dirty="0"/>
              <a:t>Plans &amp; Pricing </a:t>
            </a:r>
          </a:p>
        </p:txBody>
      </p:sp>
      <p:sp>
        <p:nvSpPr>
          <p:cNvPr id="7" name="Content Placeholder 6">
            <a:extLst>
              <a:ext uri="{FF2B5EF4-FFF2-40B4-BE49-F238E27FC236}">
                <a16:creationId xmlns:a16="http://schemas.microsoft.com/office/drawing/2014/main" id="{CE7F8610-3522-C7D6-65F3-9428D5DBD1A7}"/>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7BF9610D-136D-71CE-AF48-254F8A39059B}"/>
              </a:ext>
            </a:extLst>
          </p:cNvPr>
          <p:cNvPicPr>
            <a:picLocks noChangeAspect="1"/>
          </p:cNvPicPr>
          <p:nvPr/>
        </p:nvPicPr>
        <p:blipFill>
          <a:blip r:embed="rId2"/>
          <a:stretch>
            <a:fillRect/>
          </a:stretch>
        </p:blipFill>
        <p:spPr>
          <a:xfrm>
            <a:off x="291801" y="1476288"/>
            <a:ext cx="11608397" cy="4629388"/>
          </a:xfrm>
          <a:prstGeom prst="rect">
            <a:avLst/>
          </a:prstGeom>
        </p:spPr>
      </p:pic>
    </p:spTree>
    <p:extLst>
      <p:ext uri="{BB962C8B-B14F-4D97-AF65-F5344CB8AC3E}">
        <p14:creationId xmlns:p14="http://schemas.microsoft.com/office/powerpoint/2010/main" val="383756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429FA-8374-FC83-9BA9-457A04D6C7D4}"/>
              </a:ext>
            </a:extLst>
          </p:cNvPr>
          <p:cNvSpPr>
            <a:spLocks noGrp="1"/>
          </p:cNvSpPr>
          <p:nvPr>
            <p:ph idx="1"/>
          </p:nvPr>
        </p:nvSpPr>
        <p:spPr>
          <a:xfrm>
            <a:off x="649224" y="292608"/>
            <a:ext cx="10704576" cy="5884355"/>
          </a:xfrm>
        </p:spPr>
        <p:txBody>
          <a:bodyPr>
            <a:normAutofit/>
          </a:bodyPr>
          <a:lstStyle/>
          <a:p>
            <a:pPr marL="0" indent="0">
              <a:buNone/>
            </a:pPr>
            <a:r>
              <a:rPr lang="en-IN" b="1" dirty="0">
                <a:latin typeface="Arial Black" panose="020B0A04020102020204" pitchFamily="34" charset="0"/>
              </a:rPr>
              <a:t>Settings : </a:t>
            </a:r>
          </a:p>
          <a:p>
            <a:pPr marL="0" indent="0">
              <a:buNone/>
            </a:pPr>
            <a:endParaRPr lang="en-IN" dirty="0"/>
          </a:p>
          <a:p>
            <a:pPr marL="0" indent="0">
              <a:buNone/>
            </a:pPr>
            <a:r>
              <a:rPr lang="en-IN" dirty="0"/>
              <a:t>Cursor is designed to be flexible and customizable. You can configure it in two ways:</a:t>
            </a:r>
          </a:p>
          <a:p>
            <a:r>
              <a:rPr lang="en-IN" dirty="0"/>
              <a:t>Cursor Settings - Access via gear icon, </a:t>
            </a:r>
            <a:r>
              <a:rPr lang="en-IN" dirty="0" err="1"/>
              <a:t>Cmd</a:t>
            </a:r>
            <a:r>
              <a:rPr lang="en-IN" dirty="0"/>
              <a:t>/Ctrl + Shift + J, or Command Palette &gt; Cursor Settings . Configure AI features and Cursor-specific preferences</a:t>
            </a:r>
          </a:p>
          <a:p>
            <a:pPr marL="0" indent="0">
              <a:buNone/>
            </a:pPr>
            <a:endParaRPr lang="en-IN" dirty="0"/>
          </a:p>
          <a:p>
            <a:r>
              <a:rPr lang="en-IN" dirty="0"/>
              <a:t>Editor Settings - Access via Command Palette (</a:t>
            </a:r>
            <a:r>
              <a:rPr lang="en-IN" dirty="0" err="1"/>
              <a:t>Cmd</a:t>
            </a:r>
            <a:r>
              <a:rPr lang="en-IN" dirty="0"/>
              <a:t>/Ctrl + Shift + P) &gt; "Preferences: Open Settings (UI)“ . Adjust editor </a:t>
            </a:r>
            <a:r>
              <a:rPr lang="en-IN" dirty="0" err="1"/>
              <a:t>behavior</a:t>
            </a:r>
            <a:r>
              <a:rPr lang="en-IN" dirty="0"/>
              <a:t> and appearance</a:t>
            </a:r>
          </a:p>
        </p:txBody>
      </p:sp>
    </p:spTree>
    <p:extLst>
      <p:ext uri="{BB962C8B-B14F-4D97-AF65-F5344CB8AC3E}">
        <p14:creationId xmlns:p14="http://schemas.microsoft.com/office/powerpoint/2010/main" val="28792318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C7206F-CD1C-2365-99E2-0EE456A01B41}"/>
              </a:ext>
            </a:extLst>
          </p:cNvPr>
          <p:cNvPicPr>
            <a:picLocks noChangeAspect="1"/>
          </p:cNvPicPr>
          <p:nvPr/>
        </p:nvPicPr>
        <p:blipFill>
          <a:blip r:embed="rId2"/>
          <a:stretch>
            <a:fillRect/>
          </a:stretch>
        </p:blipFill>
        <p:spPr>
          <a:xfrm>
            <a:off x="244175" y="82296"/>
            <a:ext cx="11423570" cy="6588545"/>
          </a:xfrm>
          <a:prstGeom prst="rect">
            <a:avLst/>
          </a:prstGeom>
        </p:spPr>
      </p:pic>
    </p:spTree>
    <p:extLst>
      <p:ext uri="{BB962C8B-B14F-4D97-AF65-F5344CB8AC3E}">
        <p14:creationId xmlns:p14="http://schemas.microsoft.com/office/powerpoint/2010/main" val="2242461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EFCA-9251-E9C6-3285-DF8470C36E9F}"/>
              </a:ext>
            </a:extLst>
          </p:cNvPr>
          <p:cNvSpPr>
            <a:spLocks noGrp="1"/>
          </p:cNvSpPr>
          <p:nvPr>
            <p:ph type="title"/>
          </p:nvPr>
        </p:nvSpPr>
        <p:spPr/>
        <p:txBody>
          <a:bodyPr/>
          <a:lstStyle/>
          <a:p>
            <a:r>
              <a:rPr lang="en-IN" b="1" u="sng" dirty="0"/>
              <a:t>Privacy &amp; Security </a:t>
            </a:r>
          </a:p>
        </p:txBody>
      </p:sp>
      <p:sp>
        <p:nvSpPr>
          <p:cNvPr id="3" name="Content Placeholder 2">
            <a:extLst>
              <a:ext uri="{FF2B5EF4-FFF2-40B4-BE49-F238E27FC236}">
                <a16:creationId xmlns:a16="http://schemas.microsoft.com/office/drawing/2014/main" id="{1FBED3D9-4BC7-DECA-ACA2-44A1FD3981D9}"/>
              </a:ext>
            </a:extLst>
          </p:cNvPr>
          <p:cNvSpPr>
            <a:spLocks noGrp="1"/>
          </p:cNvSpPr>
          <p:nvPr>
            <p:ph idx="1"/>
          </p:nvPr>
        </p:nvSpPr>
        <p:spPr/>
        <p:txBody>
          <a:bodyPr>
            <a:normAutofit lnSpcReduction="10000"/>
          </a:bodyPr>
          <a:lstStyle/>
          <a:p>
            <a:r>
              <a:rPr lang="en-US" dirty="0"/>
              <a:t>With Privacy Mode enabled, none of your code will ever be stored by us or any third-party. Otherwise, we may collect prompts, code snippets and telemetry data to improve Cursor.</a:t>
            </a:r>
          </a:p>
          <a:p>
            <a:r>
              <a:rPr lang="en-US" b="0" i="0" dirty="0">
                <a:solidFill>
                  <a:srgbClr val="3E3E3F"/>
                </a:solidFill>
                <a:effectLst/>
                <a:latin typeface="GT Standard"/>
              </a:rPr>
              <a:t>Even if you use your API key, your requests will still go through our backend. That’s where we do our final prompt building.</a:t>
            </a:r>
          </a:p>
          <a:p>
            <a:pPr algn="l">
              <a:buNone/>
            </a:pPr>
            <a:r>
              <a:rPr lang="en-US" b="0" i="0" dirty="0">
                <a:solidFill>
                  <a:srgbClr val="3E3E3F"/>
                </a:solidFill>
                <a:effectLst/>
                <a:latin typeface="GT Standard"/>
              </a:rPr>
              <a:t>If you choose to index your codebase, Cursor will upload your codebase in small chunks to our server to compute embeddings, but all plaintext code ceases to exist after the life of the request.</a:t>
            </a:r>
          </a:p>
          <a:p>
            <a:pPr algn="l"/>
            <a:r>
              <a:rPr lang="en-US" b="0" i="0" dirty="0">
                <a:solidFill>
                  <a:srgbClr val="3E3E3F"/>
                </a:solidFill>
                <a:effectLst/>
                <a:latin typeface="GT Standard"/>
              </a:rPr>
              <a:t>The embeddings and metadata about your codebase (hashes, obfuscated file names) are stored in our database, but none of your code is.</a:t>
            </a:r>
          </a:p>
          <a:p>
            <a:endParaRPr lang="en-IN" dirty="0"/>
          </a:p>
        </p:txBody>
      </p:sp>
    </p:spTree>
    <p:extLst>
      <p:ext uri="{BB962C8B-B14F-4D97-AF65-F5344CB8AC3E}">
        <p14:creationId xmlns:p14="http://schemas.microsoft.com/office/powerpoint/2010/main" val="372863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215BC-61A3-1BCB-3294-5319F297661F}"/>
              </a:ext>
            </a:extLst>
          </p:cNvPr>
          <p:cNvSpPr>
            <a:spLocks noGrp="1"/>
          </p:cNvSpPr>
          <p:nvPr>
            <p:ph type="title"/>
          </p:nvPr>
        </p:nvSpPr>
        <p:spPr/>
        <p:txBody>
          <a:bodyPr/>
          <a:lstStyle/>
          <a:p>
            <a:r>
              <a:rPr lang="en-IN" b="1" dirty="0"/>
              <a:t>Cursor for Business: </a:t>
            </a:r>
          </a:p>
        </p:txBody>
      </p:sp>
      <p:sp>
        <p:nvSpPr>
          <p:cNvPr id="3" name="Content Placeholder 2">
            <a:extLst>
              <a:ext uri="{FF2B5EF4-FFF2-40B4-BE49-F238E27FC236}">
                <a16:creationId xmlns:a16="http://schemas.microsoft.com/office/drawing/2014/main" id="{FCEEFB34-FD31-D6C0-A7FE-F162E7ADB642}"/>
              </a:ext>
            </a:extLst>
          </p:cNvPr>
          <p:cNvSpPr>
            <a:spLocks noGrp="1"/>
          </p:cNvSpPr>
          <p:nvPr>
            <p:ph idx="1"/>
          </p:nvPr>
        </p:nvSpPr>
        <p:spPr/>
        <p:txBody>
          <a:bodyPr>
            <a:normAutofit fontScale="92500" lnSpcReduction="10000"/>
          </a:bodyPr>
          <a:lstStyle/>
          <a:p>
            <a:r>
              <a:rPr lang="en-US" b="0" i="0" dirty="0">
                <a:solidFill>
                  <a:srgbClr val="3E3E3F"/>
                </a:solidFill>
                <a:effectLst/>
                <a:latin typeface="GT Standard"/>
              </a:rPr>
              <a:t>It has built a suite of tools to help you manage your team, including SSO, team management, and more.</a:t>
            </a:r>
          </a:p>
          <a:p>
            <a:r>
              <a:rPr lang="en-US" dirty="0">
                <a:solidFill>
                  <a:srgbClr val="3E3E3F"/>
                </a:solidFill>
                <a:latin typeface="GT Standard"/>
              </a:rPr>
              <a:t>Create a team : </a:t>
            </a:r>
            <a:r>
              <a:rPr lang="en-IN" dirty="0">
                <a:solidFill>
                  <a:srgbClr val="3E3E3F"/>
                </a:solidFill>
                <a:latin typeface="GT Standard"/>
              </a:rPr>
              <a:t>Set up Business plan , Enter team details, Invite members, Enable SSO (optional)</a:t>
            </a:r>
          </a:p>
          <a:p>
            <a:r>
              <a:rPr lang="en-US" b="0" i="0" dirty="0">
                <a:solidFill>
                  <a:srgbClr val="3E3E3F"/>
                </a:solidFill>
                <a:effectLst/>
                <a:latin typeface="GT Standard"/>
              </a:rPr>
              <a:t>Cursor is billed on a per-user basis, and does not have a fixed amount of seats. You can invite as many or as few users as you’d like to your team, and you will only be charged for the amount of users in your </a:t>
            </a:r>
            <a:r>
              <a:rPr lang="en-US" b="0" i="0" dirty="0" err="1">
                <a:solidFill>
                  <a:srgbClr val="3E3E3F"/>
                </a:solidFill>
                <a:effectLst/>
                <a:latin typeface="GT Standard"/>
              </a:rPr>
              <a:t>team.If</a:t>
            </a:r>
            <a:r>
              <a:rPr lang="en-US" b="0" i="0" dirty="0">
                <a:solidFill>
                  <a:srgbClr val="3E3E3F"/>
                </a:solidFill>
                <a:effectLst/>
                <a:latin typeface="GT Standard"/>
              </a:rPr>
              <a:t> you add or remove users from your team, the billing will be updated immediately, and you will either be charged or refunded accordingly. Refunds are done as account credit, so will be automatically applied to your next invoice.</a:t>
            </a:r>
          </a:p>
          <a:p>
            <a:r>
              <a:rPr lang="en-US" b="0" i="0">
                <a:solidFill>
                  <a:srgbClr val="3E3E3F"/>
                </a:solidFill>
                <a:effectLst/>
                <a:latin typeface="GT Standard"/>
              </a:rPr>
              <a:t>Track team metrics including usage stats, per-user activity, and active user counts from the dashboard</a:t>
            </a:r>
            <a:endParaRPr lang="en-US" b="0" i="0" dirty="0">
              <a:solidFill>
                <a:srgbClr val="3E3E3F"/>
              </a:solidFill>
              <a:effectLst/>
              <a:latin typeface="GT Standard"/>
            </a:endParaRPr>
          </a:p>
          <a:p>
            <a:endParaRPr lang="en-IN" dirty="0">
              <a:solidFill>
                <a:srgbClr val="3E3E3F"/>
              </a:solidFill>
              <a:latin typeface="GT Standard"/>
            </a:endParaRPr>
          </a:p>
        </p:txBody>
      </p:sp>
    </p:spTree>
    <p:extLst>
      <p:ext uri="{BB962C8B-B14F-4D97-AF65-F5344CB8AC3E}">
        <p14:creationId xmlns:p14="http://schemas.microsoft.com/office/powerpoint/2010/main" val="4038453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0EC4-D582-3CA7-F569-82B65D70EB33}"/>
              </a:ext>
            </a:extLst>
          </p:cNvPr>
          <p:cNvSpPr>
            <a:spLocks noGrp="1"/>
          </p:cNvSpPr>
          <p:nvPr>
            <p:ph type="title"/>
          </p:nvPr>
        </p:nvSpPr>
        <p:spPr/>
        <p:txBody>
          <a:bodyPr/>
          <a:lstStyle/>
          <a:p>
            <a:r>
              <a:rPr lang="en-IN" b="1" dirty="0">
                <a:latin typeface="Arial Black" panose="020B0A04020102020204" pitchFamily="34" charset="0"/>
              </a:rPr>
              <a:t>FEATURES</a:t>
            </a:r>
            <a:r>
              <a:rPr lang="en-IN" dirty="0"/>
              <a:t> : </a:t>
            </a:r>
          </a:p>
        </p:txBody>
      </p:sp>
      <p:sp>
        <p:nvSpPr>
          <p:cNvPr id="3" name="Content Placeholder 2">
            <a:extLst>
              <a:ext uri="{FF2B5EF4-FFF2-40B4-BE49-F238E27FC236}">
                <a16:creationId xmlns:a16="http://schemas.microsoft.com/office/drawing/2014/main" id="{F2FD95C9-DBDF-2F0E-294D-2C852DCB85F4}"/>
              </a:ext>
            </a:extLst>
          </p:cNvPr>
          <p:cNvSpPr>
            <a:spLocks noGrp="1"/>
          </p:cNvSpPr>
          <p:nvPr>
            <p:ph idx="1"/>
          </p:nvPr>
        </p:nvSpPr>
        <p:spPr>
          <a:xfrm>
            <a:off x="838200" y="1690688"/>
            <a:ext cx="10515600" cy="4486275"/>
          </a:xfrm>
        </p:spPr>
        <p:txBody>
          <a:bodyPr/>
          <a:lstStyle/>
          <a:p>
            <a:pPr algn="l">
              <a:buNone/>
            </a:pPr>
            <a:endParaRPr lang="en-US" b="1" i="0" u="sng" dirty="0">
              <a:solidFill>
                <a:srgbClr val="3E3E3F"/>
              </a:solidFill>
              <a:effectLst/>
              <a:latin typeface="GT Standard"/>
            </a:endParaRPr>
          </a:p>
          <a:p>
            <a:pPr algn="l">
              <a:buNone/>
            </a:pPr>
            <a:r>
              <a:rPr lang="en-US" b="1" i="0" u="sng" dirty="0">
                <a:solidFill>
                  <a:srgbClr val="3E3E3F"/>
                </a:solidFill>
                <a:effectLst/>
                <a:latin typeface="GT Standard"/>
              </a:rPr>
              <a:t>Tab</a:t>
            </a:r>
            <a:r>
              <a:rPr lang="en-US" b="0" i="0" dirty="0">
                <a:solidFill>
                  <a:srgbClr val="3E3E3F"/>
                </a:solidFill>
                <a:effectLst/>
                <a:latin typeface="GT Standard"/>
              </a:rPr>
              <a:t> – </a:t>
            </a:r>
          </a:p>
          <a:p>
            <a:pPr algn="l">
              <a:buNone/>
            </a:pPr>
            <a:r>
              <a:rPr lang="en-US" dirty="0">
                <a:solidFill>
                  <a:srgbClr val="3E3E3F"/>
                </a:solidFill>
                <a:latin typeface="GT Standard"/>
              </a:rPr>
              <a:t>   C</a:t>
            </a:r>
            <a:r>
              <a:rPr lang="en-US" b="0" i="0" dirty="0">
                <a:solidFill>
                  <a:srgbClr val="3E3E3F"/>
                </a:solidFill>
                <a:effectLst/>
                <a:latin typeface="GT Standard"/>
              </a:rPr>
              <a:t>ompletion in Cursor is powered by advanced AI models that understand your code context. As you type, you’ll receive intelligent suggestions that:</a:t>
            </a:r>
          </a:p>
          <a:p>
            <a:pPr lvl="1"/>
            <a:r>
              <a:rPr lang="en-US" b="0" i="0" dirty="0">
                <a:solidFill>
                  <a:srgbClr val="3E3E3F"/>
                </a:solidFill>
                <a:effectLst/>
                <a:latin typeface="GT Standard"/>
              </a:rPr>
              <a:t>Complete your current line of code</a:t>
            </a:r>
          </a:p>
          <a:p>
            <a:pPr lvl="1"/>
            <a:r>
              <a:rPr lang="en-US" b="0" i="0" dirty="0">
                <a:solidFill>
                  <a:srgbClr val="3E3E3F"/>
                </a:solidFill>
                <a:effectLst/>
                <a:latin typeface="GT Standard"/>
              </a:rPr>
              <a:t>Suggest entire function implementations</a:t>
            </a:r>
          </a:p>
          <a:p>
            <a:pPr lvl="1"/>
            <a:r>
              <a:rPr lang="en-US" b="0" i="0" dirty="0">
                <a:solidFill>
                  <a:srgbClr val="3E3E3F"/>
                </a:solidFill>
                <a:effectLst/>
                <a:latin typeface="GT Standard"/>
              </a:rPr>
              <a:t>Help with common patterns and boilerplate</a:t>
            </a:r>
          </a:p>
          <a:p>
            <a:pPr lvl="1"/>
            <a:r>
              <a:rPr lang="en-US" b="0" i="0" dirty="0">
                <a:solidFill>
                  <a:srgbClr val="3E3E3F"/>
                </a:solidFill>
                <a:effectLst/>
                <a:latin typeface="GT Standard"/>
              </a:rPr>
              <a:t>Adapt to your coding style over time</a:t>
            </a:r>
          </a:p>
          <a:p>
            <a:endParaRPr lang="en-IN" dirty="0"/>
          </a:p>
        </p:txBody>
      </p:sp>
    </p:spTree>
    <p:extLst>
      <p:ext uri="{BB962C8B-B14F-4D97-AF65-F5344CB8AC3E}">
        <p14:creationId xmlns:p14="http://schemas.microsoft.com/office/powerpoint/2010/main" val="1996170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07326-943E-4F45-5573-4739116E68F8}"/>
              </a:ext>
            </a:extLst>
          </p:cNvPr>
          <p:cNvSpPr>
            <a:spLocks noGrp="1"/>
          </p:cNvSpPr>
          <p:nvPr>
            <p:ph type="title"/>
          </p:nvPr>
        </p:nvSpPr>
        <p:spPr>
          <a:xfrm>
            <a:off x="548640" y="365125"/>
            <a:ext cx="10805160" cy="841883"/>
          </a:xfrm>
        </p:spPr>
        <p:txBody>
          <a:bodyPr>
            <a:normAutofit/>
          </a:bodyPr>
          <a:lstStyle/>
          <a:p>
            <a:r>
              <a:rPr lang="en-IN" sz="3600" b="1" i="0" u="sng" dirty="0">
                <a:solidFill>
                  <a:srgbClr val="111827"/>
                </a:solidFill>
                <a:effectLst/>
                <a:latin typeface="GT Standard"/>
              </a:rPr>
              <a:t>Chat -</a:t>
            </a:r>
            <a:endParaRPr lang="en-IN" sz="3600" u="sng" dirty="0"/>
          </a:p>
        </p:txBody>
      </p:sp>
      <p:sp>
        <p:nvSpPr>
          <p:cNvPr id="3" name="Content Placeholder 2">
            <a:extLst>
              <a:ext uri="{FF2B5EF4-FFF2-40B4-BE49-F238E27FC236}">
                <a16:creationId xmlns:a16="http://schemas.microsoft.com/office/drawing/2014/main" id="{DA9D177D-F143-F102-B14D-0D6533F6D8B0}"/>
              </a:ext>
            </a:extLst>
          </p:cNvPr>
          <p:cNvSpPr>
            <a:spLocks noGrp="1"/>
          </p:cNvSpPr>
          <p:nvPr>
            <p:ph idx="1"/>
          </p:nvPr>
        </p:nvSpPr>
        <p:spPr>
          <a:xfrm>
            <a:off x="856488" y="1207008"/>
            <a:ext cx="10732008" cy="4969955"/>
          </a:xfrm>
        </p:spPr>
        <p:txBody>
          <a:bodyPr>
            <a:normAutofit fontScale="85000" lnSpcReduction="20000"/>
          </a:bodyPr>
          <a:lstStyle/>
          <a:p>
            <a:r>
              <a:rPr lang="en-US" b="0" i="0" dirty="0">
                <a:solidFill>
                  <a:srgbClr val="3E3E3F"/>
                </a:solidFill>
                <a:effectLst/>
                <a:latin typeface="GT Standard"/>
              </a:rPr>
              <a:t>Cursor provides a unified AI interface with three modes that seamlessly work together:</a:t>
            </a:r>
          </a:p>
          <a:p>
            <a:pPr algn="l">
              <a:buNone/>
            </a:pPr>
            <a:r>
              <a:rPr lang="en-US" b="1" i="0" dirty="0">
                <a:solidFill>
                  <a:srgbClr val="171717"/>
                </a:solidFill>
                <a:effectLst/>
                <a:latin typeface="GT Standard"/>
              </a:rPr>
              <a:t>Agent Mode (Default)</a:t>
            </a:r>
            <a:endParaRPr lang="en-US" b="0" i="0" dirty="0">
              <a:solidFill>
                <a:srgbClr val="3E3E3F"/>
              </a:solidFill>
              <a:effectLst/>
              <a:latin typeface="GT Standard"/>
            </a:endParaRPr>
          </a:p>
          <a:p>
            <a:pPr lvl="1"/>
            <a:r>
              <a:rPr lang="en-US" b="0" i="0" dirty="0">
                <a:solidFill>
                  <a:srgbClr val="3E3E3F"/>
                </a:solidFill>
                <a:effectLst/>
                <a:latin typeface="GT Standard"/>
              </a:rPr>
              <a:t>Make codebase-wide changes and refactoring</a:t>
            </a:r>
          </a:p>
          <a:p>
            <a:pPr lvl="1"/>
            <a:r>
              <a:rPr lang="en-US" b="0" i="0" dirty="0">
                <a:solidFill>
                  <a:srgbClr val="3E3E3F"/>
                </a:solidFill>
                <a:effectLst/>
                <a:latin typeface="GT Standard"/>
              </a:rPr>
              <a:t>Implement new features from requirements</a:t>
            </a:r>
          </a:p>
          <a:p>
            <a:pPr lvl="1"/>
            <a:r>
              <a:rPr lang="en-US" b="0" i="0" dirty="0">
                <a:solidFill>
                  <a:srgbClr val="3E3E3F"/>
                </a:solidFill>
                <a:effectLst/>
                <a:latin typeface="GT Standard"/>
              </a:rPr>
              <a:t>Debug complex issues across multiple files</a:t>
            </a:r>
          </a:p>
          <a:p>
            <a:pPr lvl="1"/>
            <a:r>
              <a:rPr lang="en-US" b="0" i="0" dirty="0">
                <a:solidFill>
                  <a:srgbClr val="3E3E3F"/>
                </a:solidFill>
                <a:effectLst/>
                <a:latin typeface="GT Standard"/>
              </a:rPr>
              <a:t>Generate tests and documentation</a:t>
            </a:r>
          </a:p>
          <a:p>
            <a:pPr lvl="1"/>
            <a:r>
              <a:rPr lang="en-US" b="0" i="0" dirty="0">
                <a:solidFill>
                  <a:srgbClr val="3E3E3F"/>
                </a:solidFill>
                <a:effectLst/>
                <a:latin typeface="GT Standard"/>
              </a:rPr>
              <a:t>Maintain consistency across your entire project</a:t>
            </a:r>
            <a:endParaRPr lang="en-US" dirty="0">
              <a:solidFill>
                <a:srgbClr val="3E3E3F"/>
              </a:solidFill>
              <a:latin typeface="GT Standard"/>
            </a:endParaRPr>
          </a:p>
          <a:p>
            <a:pPr algn="l">
              <a:buNone/>
            </a:pPr>
            <a:r>
              <a:rPr lang="en-US" b="1" i="0" dirty="0">
                <a:solidFill>
                  <a:srgbClr val="171717"/>
                </a:solidFill>
                <a:effectLst/>
                <a:latin typeface="GT Standard"/>
              </a:rPr>
              <a:t>Ask Mode</a:t>
            </a:r>
            <a:endParaRPr lang="en-US" b="0" i="0" dirty="0">
              <a:solidFill>
                <a:srgbClr val="3E3E3F"/>
              </a:solidFill>
              <a:effectLst/>
              <a:latin typeface="GT Standard"/>
            </a:endParaRPr>
          </a:p>
          <a:p>
            <a:pPr lvl="1"/>
            <a:r>
              <a:rPr lang="en-US" b="0" i="0" dirty="0">
                <a:solidFill>
                  <a:srgbClr val="3E3E3F"/>
                </a:solidFill>
                <a:effectLst/>
                <a:latin typeface="GT Standard"/>
              </a:rPr>
              <a:t>Ask questions about specific code sections</a:t>
            </a:r>
          </a:p>
          <a:p>
            <a:pPr lvl="1"/>
            <a:r>
              <a:rPr lang="en-US" b="0" i="0" dirty="0">
                <a:solidFill>
                  <a:srgbClr val="3E3E3F"/>
                </a:solidFill>
                <a:effectLst/>
                <a:latin typeface="GT Standard"/>
              </a:rPr>
              <a:t>Get explanations of complex functions</a:t>
            </a:r>
          </a:p>
          <a:p>
            <a:pPr lvl="1"/>
            <a:r>
              <a:rPr lang="en-US" b="0" i="0" dirty="0">
                <a:solidFill>
                  <a:srgbClr val="3E3E3F"/>
                </a:solidFill>
                <a:effectLst/>
                <a:latin typeface="GT Standard"/>
              </a:rPr>
              <a:t>Find code patterns and examples</a:t>
            </a:r>
          </a:p>
          <a:p>
            <a:pPr lvl="1"/>
            <a:r>
              <a:rPr lang="en-US" b="0" i="0" dirty="0">
                <a:solidFill>
                  <a:srgbClr val="3E3E3F"/>
                </a:solidFill>
                <a:effectLst/>
                <a:latin typeface="GT Standard"/>
              </a:rPr>
              <a:t>Discover and understand your codebase</a:t>
            </a:r>
          </a:p>
          <a:p>
            <a:pPr algn="l">
              <a:buNone/>
            </a:pPr>
            <a:r>
              <a:rPr lang="en-US" b="1" i="0" dirty="0">
                <a:solidFill>
                  <a:srgbClr val="171717"/>
                </a:solidFill>
                <a:effectLst/>
                <a:latin typeface="GT Standard"/>
              </a:rPr>
              <a:t>Custom modes</a:t>
            </a:r>
            <a:endParaRPr lang="en-US" b="0" i="0" dirty="0">
              <a:solidFill>
                <a:srgbClr val="3E3E3F"/>
              </a:solidFill>
              <a:effectLst/>
              <a:latin typeface="GT Standard"/>
            </a:endParaRPr>
          </a:p>
          <a:p>
            <a:pPr lvl="1"/>
            <a:r>
              <a:rPr lang="en-US" b="0" i="0" dirty="0">
                <a:solidFill>
                  <a:srgbClr val="3E3E3F"/>
                </a:solidFill>
                <a:effectLst/>
                <a:latin typeface="GT Standard"/>
              </a:rPr>
              <a:t>Create your own modes that fits your workflow</a:t>
            </a:r>
          </a:p>
          <a:p>
            <a:pPr marL="457200" lvl="1" indent="0">
              <a:buNone/>
            </a:pPr>
            <a:endParaRPr lang="en-US" b="0" i="0" dirty="0">
              <a:solidFill>
                <a:srgbClr val="3E3E3F"/>
              </a:solidFill>
              <a:effectLst/>
              <a:latin typeface="GT Standard"/>
            </a:endParaRPr>
          </a:p>
          <a:p>
            <a:endParaRPr lang="en-IN" dirty="0"/>
          </a:p>
        </p:txBody>
      </p:sp>
    </p:spTree>
    <p:extLst>
      <p:ext uri="{BB962C8B-B14F-4D97-AF65-F5344CB8AC3E}">
        <p14:creationId xmlns:p14="http://schemas.microsoft.com/office/powerpoint/2010/main" val="274539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7ECBD-2645-50E5-AF05-F5750D4836CE}"/>
              </a:ext>
            </a:extLst>
          </p:cNvPr>
          <p:cNvSpPr>
            <a:spLocks noGrp="1"/>
          </p:cNvSpPr>
          <p:nvPr>
            <p:ph type="title"/>
          </p:nvPr>
        </p:nvSpPr>
        <p:spPr/>
        <p:txBody>
          <a:bodyPr/>
          <a:lstStyle/>
          <a:p>
            <a:r>
              <a:rPr lang="en-US" b="1" i="0" u="sng" dirty="0">
                <a:solidFill>
                  <a:srgbClr val="111827"/>
                </a:solidFill>
                <a:effectLst/>
                <a:latin typeface="GT Standard"/>
              </a:rPr>
              <a:t>Context -</a:t>
            </a:r>
            <a:br>
              <a:rPr lang="en-US" b="1" i="0" dirty="0">
                <a:solidFill>
                  <a:srgbClr val="111827"/>
                </a:solidFill>
                <a:effectLst/>
                <a:latin typeface="__Inter_e5ab12"/>
              </a:rPr>
            </a:br>
            <a:endParaRPr lang="en-IN" dirty="0"/>
          </a:p>
        </p:txBody>
      </p:sp>
      <p:sp>
        <p:nvSpPr>
          <p:cNvPr id="3" name="Content Placeholder 2">
            <a:extLst>
              <a:ext uri="{FF2B5EF4-FFF2-40B4-BE49-F238E27FC236}">
                <a16:creationId xmlns:a16="http://schemas.microsoft.com/office/drawing/2014/main" id="{B5CE9B30-302A-26A4-A443-652A88DD37CA}"/>
              </a:ext>
            </a:extLst>
          </p:cNvPr>
          <p:cNvSpPr>
            <a:spLocks noGrp="1"/>
          </p:cNvSpPr>
          <p:nvPr>
            <p:ph idx="1"/>
          </p:nvPr>
        </p:nvSpPr>
        <p:spPr>
          <a:xfrm>
            <a:off x="694944" y="1399032"/>
            <a:ext cx="10658856" cy="4777931"/>
          </a:xfrm>
        </p:spPr>
        <p:txBody>
          <a:bodyPr>
            <a:normAutofit/>
          </a:bodyPr>
          <a:lstStyle/>
          <a:p>
            <a:pPr algn="l">
              <a:buNone/>
            </a:pPr>
            <a:r>
              <a:rPr lang="en-US" b="0" i="0" dirty="0">
                <a:solidFill>
                  <a:srgbClr val="3E3E3F"/>
                </a:solidFill>
                <a:effectLst/>
                <a:latin typeface="GT Standard"/>
              </a:rPr>
              <a:t>Context is the foundation that powers all of Cursor’s AI features. Here’s how it works:</a:t>
            </a:r>
          </a:p>
          <a:p>
            <a:pPr algn="l">
              <a:buFont typeface="Arial" panose="020B0604020202020204" pitchFamily="34" charset="0"/>
              <a:buChar char="•"/>
            </a:pPr>
            <a:r>
              <a:rPr lang="en-US" b="0" i="0" dirty="0">
                <a:solidFill>
                  <a:srgbClr val="3E3E3F"/>
                </a:solidFill>
                <a:effectLst/>
                <a:latin typeface="GT Standard"/>
              </a:rPr>
              <a:t>When you open a codebase, we automatically </a:t>
            </a:r>
            <a:r>
              <a:rPr lang="en-US" i="0" u="none" strike="noStrike" dirty="0">
                <a:solidFill>
                  <a:srgbClr val="111827"/>
                </a:solidFill>
                <a:effectLst/>
                <a:latin typeface="GT Standard"/>
              </a:rPr>
              <a:t>index your code</a:t>
            </a:r>
            <a:r>
              <a:rPr lang="en-US" i="0" dirty="0">
                <a:solidFill>
                  <a:srgbClr val="3E3E3F"/>
                </a:solidFill>
                <a:effectLst/>
                <a:latin typeface="GT Standard"/>
              </a:rPr>
              <a:t> </a:t>
            </a:r>
            <a:r>
              <a:rPr lang="en-US" b="0" i="0" dirty="0">
                <a:solidFill>
                  <a:srgbClr val="3E3E3F"/>
                </a:solidFill>
                <a:effectLst/>
                <a:latin typeface="GT Standard"/>
              </a:rPr>
              <a:t>to make it available as context</a:t>
            </a:r>
          </a:p>
          <a:p>
            <a:pPr algn="l">
              <a:buFont typeface="Arial" panose="020B0604020202020204" pitchFamily="34" charset="0"/>
              <a:buChar char="•"/>
            </a:pPr>
            <a:r>
              <a:rPr lang="en-US" b="0" i="0" dirty="0">
                <a:solidFill>
                  <a:srgbClr val="3E3E3F"/>
                </a:solidFill>
                <a:effectLst/>
                <a:latin typeface="GT Standard"/>
              </a:rPr>
              <a:t>Use </a:t>
            </a:r>
            <a:r>
              <a:rPr lang="en-US" b="1" i="0" u="none" strike="noStrike" dirty="0">
                <a:solidFill>
                  <a:srgbClr val="111827"/>
                </a:solidFill>
                <a:effectLst/>
                <a:latin typeface="GT Standard"/>
              </a:rPr>
              <a:t>@-symbols</a:t>
            </a:r>
            <a:r>
              <a:rPr lang="en-US" b="0" i="0" dirty="0">
                <a:solidFill>
                  <a:srgbClr val="3E3E3F"/>
                </a:solidFill>
                <a:effectLst/>
                <a:latin typeface="GT Standard"/>
              </a:rPr>
              <a:t> to precisely control what context you provide:</a:t>
            </a:r>
          </a:p>
          <a:p>
            <a:pPr marL="742950" lvl="1" indent="-285750" algn="l">
              <a:buFont typeface="Arial" panose="020B0604020202020204" pitchFamily="34" charset="0"/>
              <a:buChar char="•"/>
            </a:pPr>
            <a:r>
              <a:rPr lang="en-US" b="1" i="0" u="none" strike="noStrike" dirty="0">
                <a:solidFill>
                  <a:srgbClr val="111827"/>
                </a:solidFill>
                <a:effectLst/>
                <a:latin typeface="GT Standard"/>
              </a:rPr>
              <a:t>@files</a:t>
            </a:r>
            <a:r>
              <a:rPr lang="en-US" b="0" i="0" dirty="0">
                <a:solidFill>
                  <a:srgbClr val="3E3E3F"/>
                </a:solidFill>
                <a:effectLst/>
                <a:latin typeface="GT Standard"/>
              </a:rPr>
              <a:t> and </a:t>
            </a:r>
            <a:r>
              <a:rPr lang="en-US" b="1" i="0" u="none" strike="noStrike" dirty="0">
                <a:solidFill>
                  <a:srgbClr val="111827"/>
                </a:solidFill>
                <a:effectLst/>
                <a:latin typeface="GT Standard"/>
              </a:rPr>
              <a:t>@folders</a:t>
            </a:r>
            <a:r>
              <a:rPr lang="en-US" b="0" i="0" dirty="0">
                <a:solidFill>
                  <a:srgbClr val="3E3E3F"/>
                </a:solidFill>
                <a:effectLst/>
                <a:latin typeface="GT Standard"/>
              </a:rPr>
              <a:t> for specific paths</a:t>
            </a:r>
          </a:p>
          <a:p>
            <a:pPr marL="742950" lvl="1" indent="-285750" algn="l">
              <a:buFont typeface="Arial" panose="020B0604020202020204" pitchFamily="34" charset="0"/>
              <a:buChar char="•"/>
            </a:pPr>
            <a:r>
              <a:rPr lang="en-US" b="1" i="0" u="none" strike="noStrike" dirty="0">
                <a:solidFill>
                  <a:srgbClr val="111827"/>
                </a:solidFill>
                <a:effectLst/>
                <a:latin typeface="GT Standard"/>
              </a:rPr>
              <a:t>@web</a:t>
            </a:r>
            <a:r>
              <a:rPr lang="en-US" b="0" i="0" dirty="0">
                <a:solidFill>
                  <a:srgbClr val="3E3E3F"/>
                </a:solidFill>
                <a:effectLst/>
                <a:latin typeface="GT Standard"/>
              </a:rPr>
              <a:t> for external documentation</a:t>
            </a:r>
          </a:p>
          <a:p>
            <a:pPr marL="742950" lvl="1" indent="-285750" algn="l">
              <a:buFont typeface="Arial" panose="020B0604020202020204" pitchFamily="34" charset="0"/>
              <a:buChar char="•"/>
            </a:pPr>
            <a:r>
              <a:rPr lang="en-US" b="1" i="0" u="none" strike="noStrike" dirty="0">
                <a:solidFill>
                  <a:srgbClr val="111827"/>
                </a:solidFill>
                <a:effectLst/>
                <a:latin typeface="GT Standard"/>
              </a:rPr>
              <a:t>@git</a:t>
            </a:r>
            <a:r>
              <a:rPr lang="en-US" b="0" i="0" dirty="0">
                <a:solidFill>
                  <a:srgbClr val="3E3E3F"/>
                </a:solidFill>
                <a:effectLst/>
                <a:latin typeface="GT Standard"/>
              </a:rPr>
              <a:t> for version control context</a:t>
            </a:r>
          </a:p>
          <a:p>
            <a:pPr algn="l">
              <a:buFont typeface="Arial" panose="020B0604020202020204" pitchFamily="34" charset="0"/>
              <a:buChar char="•"/>
            </a:pPr>
            <a:r>
              <a:rPr lang="en-US" b="0" i="0" dirty="0">
                <a:solidFill>
                  <a:srgbClr val="3E3E3F"/>
                </a:solidFill>
                <a:effectLst/>
                <a:latin typeface="GT Standard"/>
              </a:rPr>
              <a:t>Configure </a:t>
            </a:r>
            <a:r>
              <a:rPr lang="en-US" b="1" i="0" u="none" strike="noStrike" dirty="0">
                <a:solidFill>
                  <a:srgbClr val="111827"/>
                </a:solidFill>
                <a:effectLst/>
                <a:latin typeface="GT Standard"/>
              </a:rPr>
              <a:t>rules for AI</a:t>
            </a:r>
            <a:r>
              <a:rPr lang="en-US" b="0" i="0" dirty="0">
                <a:solidFill>
                  <a:srgbClr val="3E3E3F"/>
                </a:solidFill>
                <a:effectLst/>
                <a:latin typeface="GT Standard"/>
              </a:rPr>
              <a:t> to customize behavior</a:t>
            </a:r>
          </a:p>
          <a:p>
            <a:pPr algn="l">
              <a:buFont typeface="Arial" panose="020B0604020202020204" pitchFamily="34" charset="0"/>
              <a:buChar char="•"/>
            </a:pPr>
            <a:r>
              <a:rPr lang="en-US" b="0" i="0" dirty="0">
                <a:solidFill>
                  <a:srgbClr val="3E3E3F"/>
                </a:solidFill>
                <a:effectLst/>
                <a:latin typeface="GT Standard"/>
              </a:rPr>
              <a:t>Set up </a:t>
            </a:r>
            <a:r>
              <a:rPr lang="en-US" b="1" i="0" u="none" strike="noStrike" dirty="0">
                <a:solidFill>
                  <a:srgbClr val="111827"/>
                </a:solidFill>
                <a:effectLst/>
                <a:latin typeface="GT Standard"/>
              </a:rPr>
              <a:t>MCP</a:t>
            </a:r>
            <a:r>
              <a:rPr lang="en-US" b="0" i="0" dirty="0">
                <a:solidFill>
                  <a:srgbClr val="3E3E3F"/>
                </a:solidFill>
                <a:effectLst/>
                <a:latin typeface="GT Standard"/>
              </a:rPr>
              <a:t> for external context providers</a:t>
            </a:r>
          </a:p>
          <a:p>
            <a:endParaRPr lang="en-IN" dirty="0"/>
          </a:p>
        </p:txBody>
      </p:sp>
    </p:spTree>
    <p:extLst>
      <p:ext uri="{BB962C8B-B14F-4D97-AF65-F5344CB8AC3E}">
        <p14:creationId xmlns:p14="http://schemas.microsoft.com/office/powerpoint/2010/main" val="3572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E6581-155A-D8CE-21D6-0B7AC1EA8B27}"/>
              </a:ext>
            </a:extLst>
          </p:cNvPr>
          <p:cNvSpPr>
            <a:spLocks noGrp="1"/>
          </p:cNvSpPr>
          <p:nvPr>
            <p:ph type="title"/>
          </p:nvPr>
        </p:nvSpPr>
        <p:spPr/>
        <p:txBody>
          <a:bodyPr/>
          <a:lstStyle/>
          <a:p>
            <a:r>
              <a:rPr lang="en-IN" b="1" u="sng" dirty="0"/>
              <a:t>For Migration with </a:t>
            </a:r>
            <a:r>
              <a:rPr lang="en-IN" b="1" u="sng" dirty="0" err="1"/>
              <a:t>Intellij</a:t>
            </a:r>
            <a:r>
              <a:rPr lang="en-IN" b="1" u="sng" dirty="0"/>
              <a:t> IDE </a:t>
            </a:r>
          </a:p>
        </p:txBody>
      </p:sp>
      <p:pic>
        <p:nvPicPr>
          <p:cNvPr id="5" name="Content Placeholder 4">
            <a:extLst>
              <a:ext uri="{FF2B5EF4-FFF2-40B4-BE49-F238E27FC236}">
                <a16:creationId xmlns:a16="http://schemas.microsoft.com/office/drawing/2014/main" id="{002F656E-F154-1FC6-E5A3-C8DEDB7C4839}"/>
              </a:ext>
            </a:extLst>
          </p:cNvPr>
          <p:cNvPicPr>
            <a:picLocks noGrp="1" noChangeAspect="1"/>
          </p:cNvPicPr>
          <p:nvPr>
            <p:ph idx="1"/>
          </p:nvPr>
        </p:nvPicPr>
        <p:blipFill>
          <a:blip r:embed="rId2"/>
          <a:stretch>
            <a:fillRect/>
          </a:stretch>
        </p:blipFill>
        <p:spPr>
          <a:xfrm>
            <a:off x="987552" y="1450928"/>
            <a:ext cx="9312364" cy="4649149"/>
          </a:xfrm>
        </p:spPr>
      </p:pic>
    </p:spTree>
    <p:extLst>
      <p:ext uri="{BB962C8B-B14F-4D97-AF65-F5344CB8AC3E}">
        <p14:creationId xmlns:p14="http://schemas.microsoft.com/office/powerpoint/2010/main" val="2995506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6930B-9745-88A8-94F4-D8B0963D6992}"/>
              </a:ext>
            </a:extLst>
          </p:cNvPr>
          <p:cNvSpPr>
            <a:spLocks noGrp="1"/>
          </p:cNvSpPr>
          <p:nvPr>
            <p:ph type="title"/>
          </p:nvPr>
        </p:nvSpPr>
        <p:spPr/>
        <p:txBody>
          <a:bodyPr/>
          <a:lstStyle/>
          <a:p>
            <a:r>
              <a:rPr lang="en-IN" b="1" u="sng" dirty="0"/>
              <a:t>For Python </a:t>
            </a:r>
            <a:r>
              <a:rPr lang="en-IN" dirty="0"/>
              <a:t>: </a:t>
            </a:r>
          </a:p>
        </p:txBody>
      </p:sp>
      <p:pic>
        <p:nvPicPr>
          <p:cNvPr id="5" name="Content Placeholder 4">
            <a:extLst>
              <a:ext uri="{FF2B5EF4-FFF2-40B4-BE49-F238E27FC236}">
                <a16:creationId xmlns:a16="http://schemas.microsoft.com/office/drawing/2014/main" id="{859CDD55-BED0-43D6-B1E5-9BA96B37CB8B}"/>
              </a:ext>
            </a:extLst>
          </p:cNvPr>
          <p:cNvPicPr>
            <a:picLocks noGrp="1" noChangeAspect="1"/>
          </p:cNvPicPr>
          <p:nvPr>
            <p:ph idx="1"/>
          </p:nvPr>
        </p:nvPicPr>
        <p:blipFill>
          <a:blip r:embed="rId2"/>
          <a:stretch>
            <a:fillRect/>
          </a:stretch>
        </p:blipFill>
        <p:spPr>
          <a:xfrm>
            <a:off x="797913" y="1883664"/>
            <a:ext cx="9492477" cy="3794116"/>
          </a:xfrm>
        </p:spPr>
      </p:pic>
    </p:spTree>
    <p:extLst>
      <p:ext uri="{BB962C8B-B14F-4D97-AF65-F5344CB8AC3E}">
        <p14:creationId xmlns:p14="http://schemas.microsoft.com/office/powerpoint/2010/main" val="420499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000AE-7521-A5FD-763D-11DCBBCA0D34}"/>
              </a:ext>
            </a:extLst>
          </p:cNvPr>
          <p:cNvSpPr>
            <a:spLocks noGrp="1"/>
          </p:cNvSpPr>
          <p:nvPr>
            <p:ph type="title"/>
          </p:nvPr>
        </p:nvSpPr>
        <p:spPr/>
        <p:txBody>
          <a:bodyPr/>
          <a:lstStyle/>
          <a:p>
            <a:r>
              <a:rPr lang="en-IN" b="1" i="0" u="sng" dirty="0">
                <a:solidFill>
                  <a:srgbClr val="111827"/>
                </a:solidFill>
                <a:effectLst/>
                <a:latin typeface="GT Standard"/>
              </a:rPr>
              <a:t>Example Workflows - </a:t>
            </a:r>
            <a:br>
              <a:rPr lang="en-IN" b="1" i="0" dirty="0">
                <a:solidFill>
                  <a:srgbClr val="111827"/>
                </a:solidFill>
                <a:effectLst/>
                <a:latin typeface="__Inter_e5ab12"/>
              </a:rPr>
            </a:br>
            <a:endParaRPr lang="en-IN" dirty="0"/>
          </a:p>
        </p:txBody>
      </p:sp>
      <p:sp>
        <p:nvSpPr>
          <p:cNvPr id="3" name="Content Placeholder 2">
            <a:extLst>
              <a:ext uri="{FF2B5EF4-FFF2-40B4-BE49-F238E27FC236}">
                <a16:creationId xmlns:a16="http://schemas.microsoft.com/office/drawing/2014/main" id="{ADFE005F-F864-2E37-C113-38FAAA1328B7}"/>
              </a:ext>
            </a:extLst>
          </p:cNvPr>
          <p:cNvSpPr>
            <a:spLocks noGrp="1"/>
          </p:cNvSpPr>
          <p:nvPr>
            <p:ph idx="1"/>
          </p:nvPr>
        </p:nvSpPr>
        <p:spPr>
          <a:xfrm>
            <a:off x="768096" y="1271016"/>
            <a:ext cx="10585704" cy="4905947"/>
          </a:xfrm>
        </p:spPr>
        <p:txBody>
          <a:bodyPr>
            <a:normAutofit fontScale="92500" lnSpcReduction="10000"/>
          </a:bodyPr>
          <a:lstStyle/>
          <a:p>
            <a:pPr algn="l">
              <a:buFont typeface="+mj-lt"/>
              <a:buAutoNum type="arabicPeriod"/>
            </a:pPr>
            <a:r>
              <a:rPr lang="en-IN" b="1" i="0" dirty="0">
                <a:solidFill>
                  <a:srgbClr val="171717"/>
                </a:solidFill>
                <a:effectLst/>
                <a:latin typeface="GT Standard"/>
              </a:rPr>
              <a:t>Generate Java Boilerplate</a:t>
            </a:r>
            <a:br>
              <a:rPr lang="en-IN" b="0" i="0" dirty="0">
                <a:solidFill>
                  <a:srgbClr val="3E3E3F"/>
                </a:solidFill>
                <a:effectLst/>
                <a:latin typeface="GT Standard"/>
              </a:rPr>
            </a:br>
            <a:r>
              <a:rPr lang="en-IN" b="0" i="0" dirty="0">
                <a:solidFill>
                  <a:srgbClr val="3E3E3F"/>
                </a:solidFill>
                <a:effectLst/>
                <a:latin typeface="GT Standard"/>
              </a:rPr>
              <a:t>Use </a:t>
            </a:r>
            <a:r>
              <a:rPr lang="en-IN" i="0" u="none" strike="noStrike" dirty="0">
                <a:solidFill>
                  <a:srgbClr val="111827"/>
                </a:solidFill>
                <a:effectLst/>
                <a:latin typeface="GT Standard"/>
              </a:rPr>
              <a:t>Tab completion</a:t>
            </a:r>
            <a:r>
              <a:rPr lang="en-IN" i="0" dirty="0">
                <a:solidFill>
                  <a:srgbClr val="3E3E3F"/>
                </a:solidFill>
                <a:effectLst/>
                <a:latin typeface="GT Standard"/>
              </a:rPr>
              <a:t> </a:t>
            </a:r>
            <a:r>
              <a:rPr lang="en-IN" b="0" i="0" dirty="0">
                <a:solidFill>
                  <a:srgbClr val="3E3E3F"/>
                </a:solidFill>
                <a:effectLst/>
                <a:latin typeface="GT Standard"/>
              </a:rPr>
              <a:t>to quickly generate constructors, getters/setters, equals/</a:t>
            </a:r>
            <a:r>
              <a:rPr lang="en-IN" b="0" i="0" dirty="0" err="1">
                <a:solidFill>
                  <a:srgbClr val="3E3E3F"/>
                </a:solidFill>
                <a:effectLst/>
                <a:latin typeface="GT Standard"/>
              </a:rPr>
              <a:t>hashCode</a:t>
            </a:r>
            <a:r>
              <a:rPr lang="en-IN" b="0" i="0" dirty="0">
                <a:solidFill>
                  <a:srgbClr val="3E3E3F"/>
                </a:solidFill>
                <a:effectLst/>
                <a:latin typeface="GT Standard"/>
              </a:rPr>
              <a:t> methods, and other repetitive Java patterns.</a:t>
            </a:r>
          </a:p>
          <a:p>
            <a:pPr algn="l">
              <a:buFont typeface="+mj-lt"/>
              <a:buAutoNum type="arabicPeriod"/>
            </a:pPr>
            <a:r>
              <a:rPr lang="en-IN" b="1" i="0" dirty="0">
                <a:solidFill>
                  <a:srgbClr val="171717"/>
                </a:solidFill>
                <a:effectLst/>
                <a:latin typeface="GT Standard"/>
              </a:rPr>
              <a:t>Debug Complex Java Exceptions</a:t>
            </a:r>
            <a:br>
              <a:rPr lang="en-IN" b="0" i="0" dirty="0">
                <a:solidFill>
                  <a:srgbClr val="3E3E3F"/>
                </a:solidFill>
                <a:effectLst/>
                <a:latin typeface="GT Standard"/>
              </a:rPr>
            </a:br>
            <a:r>
              <a:rPr lang="en-IN" b="0" i="0" dirty="0">
                <a:solidFill>
                  <a:srgbClr val="3E3E3F"/>
                </a:solidFill>
                <a:effectLst/>
                <a:latin typeface="GT Standard"/>
              </a:rPr>
              <a:t>When facing a cryptic Java stack trace, highlight it and use </a:t>
            </a:r>
            <a:r>
              <a:rPr lang="en-IN" b="1" i="0" u="none" strike="noStrike" dirty="0">
                <a:solidFill>
                  <a:srgbClr val="111827"/>
                </a:solidFill>
                <a:effectLst/>
                <a:latin typeface="GT Standard"/>
              </a:rPr>
              <a:t>Ask</a:t>
            </a:r>
            <a:r>
              <a:rPr lang="en-IN" b="0" i="0" dirty="0">
                <a:solidFill>
                  <a:srgbClr val="3E3E3F"/>
                </a:solidFill>
                <a:effectLst/>
                <a:latin typeface="GT Standard"/>
              </a:rPr>
              <a:t> to explain the root cause and suggest potential fixes.</a:t>
            </a:r>
          </a:p>
          <a:p>
            <a:pPr algn="l">
              <a:buFont typeface="+mj-lt"/>
              <a:buAutoNum type="arabicPeriod"/>
            </a:pPr>
            <a:r>
              <a:rPr lang="en-IN" b="1" i="0" dirty="0">
                <a:solidFill>
                  <a:srgbClr val="171717"/>
                </a:solidFill>
                <a:effectLst/>
                <a:latin typeface="GT Standard"/>
              </a:rPr>
              <a:t>Refactor Legacy Java Code</a:t>
            </a:r>
            <a:br>
              <a:rPr lang="en-IN" b="0" i="0" dirty="0">
                <a:solidFill>
                  <a:srgbClr val="3E3E3F"/>
                </a:solidFill>
                <a:effectLst/>
                <a:latin typeface="GT Standard"/>
              </a:rPr>
            </a:br>
            <a:r>
              <a:rPr lang="en-IN" b="0" i="0" dirty="0">
                <a:solidFill>
                  <a:srgbClr val="3E3E3F"/>
                </a:solidFill>
                <a:effectLst/>
                <a:latin typeface="GT Standard"/>
              </a:rPr>
              <a:t>Use </a:t>
            </a:r>
            <a:r>
              <a:rPr lang="en-IN" b="1" i="0" u="none" strike="noStrike" dirty="0">
                <a:solidFill>
                  <a:srgbClr val="111827"/>
                </a:solidFill>
                <a:effectLst/>
                <a:latin typeface="GT Standard"/>
              </a:rPr>
              <a:t>Agent mode</a:t>
            </a:r>
            <a:r>
              <a:rPr lang="en-IN" b="0" i="0" dirty="0">
                <a:solidFill>
                  <a:srgbClr val="3E3E3F"/>
                </a:solidFill>
                <a:effectLst/>
                <a:latin typeface="GT Standard"/>
              </a:rPr>
              <a:t> to modernize older Java code - convert anonymous classes to lambdas, upgrade to newer Java language features, or implement design patterns.</a:t>
            </a:r>
          </a:p>
          <a:p>
            <a:pPr algn="l">
              <a:buFont typeface="+mj-lt"/>
              <a:buAutoNum type="arabicPeriod"/>
            </a:pPr>
            <a:r>
              <a:rPr lang="en-IN" b="1" i="0" dirty="0">
                <a:solidFill>
                  <a:srgbClr val="171717"/>
                </a:solidFill>
                <a:effectLst/>
                <a:latin typeface="GT Standard"/>
              </a:rPr>
              <a:t>Frameworks Development</a:t>
            </a:r>
            <a:br>
              <a:rPr lang="en-IN" b="0" i="0" dirty="0">
                <a:solidFill>
                  <a:srgbClr val="3E3E3F"/>
                </a:solidFill>
                <a:effectLst/>
                <a:latin typeface="GT Standard"/>
              </a:rPr>
            </a:br>
            <a:r>
              <a:rPr lang="en-IN" b="0" i="0" dirty="0">
                <a:solidFill>
                  <a:srgbClr val="3E3E3F"/>
                </a:solidFill>
                <a:effectLst/>
                <a:latin typeface="GT Standard"/>
              </a:rPr>
              <a:t>Add your documentation to Cursor’s context with @docs, and generate framework-specific code throughout Cursor.</a:t>
            </a:r>
          </a:p>
          <a:p>
            <a:endParaRPr lang="en-IN" dirty="0"/>
          </a:p>
        </p:txBody>
      </p:sp>
    </p:spTree>
    <p:extLst>
      <p:ext uri="{BB962C8B-B14F-4D97-AF65-F5344CB8AC3E}">
        <p14:creationId xmlns:p14="http://schemas.microsoft.com/office/powerpoint/2010/main" val="2646234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FDF124-0580-6C31-CF6F-1D6F5B406ED1}"/>
              </a:ext>
            </a:extLst>
          </p:cNvPr>
          <p:cNvPicPr>
            <a:picLocks noChangeAspect="1"/>
          </p:cNvPicPr>
          <p:nvPr/>
        </p:nvPicPr>
        <p:blipFill>
          <a:blip r:embed="rId2"/>
          <a:stretch>
            <a:fillRect/>
          </a:stretch>
        </p:blipFill>
        <p:spPr>
          <a:xfrm>
            <a:off x="2330256" y="1015876"/>
            <a:ext cx="7531487" cy="4826248"/>
          </a:xfrm>
          <a:prstGeom prst="rect">
            <a:avLst/>
          </a:prstGeom>
        </p:spPr>
      </p:pic>
    </p:spTree>
    <p:extLst>
      <p:ext uri="{BB962C8B-B14F-4D97-AF65-F5344CB8AC3E}">
        <p14:creationId xmlns:p14="http://schemas.microsoft.com/office/powerpoint/2010/main" val="2533351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3804</TotalTime>
  <Words>756</Words>
  <Application>Microsoft Office PowerPoint</Application>
  <PresentationFormat>Widescreen</PresentationFormat>
  <Paragraphs>62</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__Inter_e5ab12</vt:lpstr>
      <vt:lpstr>Arial</vt:lpstr>
      <vt:lpstr>Arial Black</vt:lpstr>
      <vt:lpstr>Calibri</vt:lpstr>
      <vt:lpstr>Calibri Light</vt:lpstr>
      <vt:lpstr>GT Standard</vt:lpstr>
      <vt:lpstr>Office Theme</vt:lpstr>
      <vt:lpstr>PowerPoint Presentation</vt:lpstr>
      <vt:lpstr>PowerPoint Presentation</vt:lpstr>
      <vt:lpstr>FEATURES : </vt:lpstr>
      <vt:lpstr>Chat -</vt:lpstr>
      <vt:lpstr>Context - </vt:lpstr>
      <vt:lpstr>For Migration with Intellij IDE </vt:lpstr>
      <vt:lpstr>For Python : </vt:lpstr>
      <vt:lpstr>Example Workflows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Plans &amp; Pricing </vt:lpstr>
      <vt:lpstr>PowerPoint Presentation</vt:lpstr>
      <vt:lpstr>Privacy &amp; Security </vt:lpstr>
      <vt:lpstr>Cursor for Business: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sukriti shrivastava</dc:creator>
  <cp:lastModifiedBy>sukriti shrivastava</cp:lastModifiedBy>
  <cp:revision>69</cp:revision>
  <dcterms:created xsi:type="dcterms:W3CDTF">2025-04-03T11:32:21Z</dcterms:created>
  <dcterms:modified xsi:type="dcterms:W3CDTF">2025-04-16T18:32:38Z</dcterms:modified>
</cp:coreProperties>
</file>