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1" r:id="rId8"/>
    <p:sldId id="275" r:id="rId9"/>
    <p:sldId id="272" r:id="rId10"/>
    <p:sldId id="262" r:id="rId11"/>
    <p:sldId id="263" r:id="rId12"/>
    <p:sldId id="264" r:id="rId13"/>
    <p:sldId id="265" r:id="rId14"/>
    <p:sldId id="266" r:id="rId15"/>
    <p:sldId id="267" r:id="rId16"/>
    <p:sldId id="268" r:id="rId17"/>
    <p:sldId id="269" r:id="rId18"/>
    <p:sldId id="270" r:id="rId19"/>
    <p:sldId id="273" r:id="rId20"/>
    <p:sldId id="274"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1B0D5-471A-9313-8A09-9C15E7249A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17F5BA-43EA-44DA-CEF1-632B036575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D985C9-7D5A-C4FF-AF53-F9CC2A621DE0}"/>
              </a:ext>
            </a:extLst>
          </p:cNvPr>
          <p:cNvSpPr>
            <a:spLocks noGrp="1"/>
          </p:cNvSpPr>
          <p:nvPr>
            <p:ph type="dt" sz="half" idx="10"/>
          </p:nvPr>
        </p:nvSpPr>
        <p:spPr/>
        <p:txBody>
          <a:bodyPr/>
          <a:lstStyle/>
          <a:p>
            <a:fld id="{40A9C8A2-EA97-4F2A-9A1D-B33689E33B46}" type="datetimeFigureOut">
              <a:rPr lang="en-IN" smtClean="0"/>
              <a:t>14-04-2025</a:t>
            </a:fld>
            <a:endParaRPr lang="en-IN"/>
          </a:p>
        </p:txBody>
      </p:sp>
      <p:sp>
        <p:nvSpPr>
          <p:cNvPr id="5" name="Footer Placeholder 4">
            <a:extLst>
              <a:ext uri="{FF2B5EF4-FFF2-40B4-BE49-F238E27FC236}">
                <a16:creationId xmlns:a16="http://schemas.microsoft.com/office/drawing/2014/main" id="{CCD359E3-2BBD-C547-CE44-7C3DC863C2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D44912-4422-8AC7-B60B-05BE87947764}"/>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2877993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5298E-8F28-7919-2343-5DA174FF41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0F0DBE-F7DB-F4E5-18FD-081E18EFE7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B80599-A21D-775A-DCB9-3F6430795BD1}"/>
              </a:ext>
            </a:extLst>
          </p:cNvPr>
          <p:cNvSpPr>
            <a:spLocks noGrp="1"/>
          </p:cNvSpPr>
          <p:nvPr>
            <p:ph type="dt" sz="half" idx="10"/>
          </p:nvPr>
        </p:nvSpPr>
        <p:spPr/>
        <p:txBody>
          <a:bodyPr/>
          <a:lstStyle/>
          <a:p>
            <a:fld id="{40A9C8A2-EA97-4F2A-9A1D-B33689E33B46}" type="datetimeFigureOut">
              <a:rPr lang="en-IN" smtClean="0"/>
              <a:t>14-04-2025</a:t>
            </a:fld>
            <a:endParaRPr lang="en-IN"/>
          </a:p>
        </p:txBody>
      </p:sp>
      <p:sp>
        <p:nvSpPr>
          <p:cNvPr id="5" name="Footer Placeholder 4">
            <a:extLst>
              <a:ext uri="{FF2B5EF4-FFF2-40B4-BE49-F238E27FC236}">
                <a16:creationId xmlns:a16="http://schemas.microsoft.com/office/drawing/2014/main" id="{186B6EC7-0DA7-535C-9886-04ED9D9FB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E572FA-FB2C-CE1E-9AC0-FA30042AF9A7}"/>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2228083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CF5A46-0CDF-8C5B-C28F-C230D797FF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8E9CB-F4B8-FB0A-0171-A90CF641B0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53C5E5-159B-D2B5-4B0D-EEA9F74B118B}"/>
              </a:ext>
            </a:extLst>
          </p:cNvPr>
          <p:cNvSpPr>
            <a:spLocks noGrp="1"/>
          </p:cNvSpPr>
          <p:nvPr>
            <p:ph type="dt" sz="half" idx="10"/>
          </p:nvPr>
        </p:nvSpPr>
        <p:spPr/>
        <p:txBody>
          <a:bodyPr/>
          <a:lstStyle/>
          <a:p>
            <a:fld id="{40A9C8A2-EA97-4F2A-9A1D-B33689E33B46}" type="datetimeFigureOut">
              <a:rPr lang="en-IN" smtClean="0"/>
              <a:t>14-04-2025</a:t>
            </a:fld>
            <a:endParaRPr lang="en-IN"/>
          </a:p>
        </p:txBody>
      </p:sp>
      <p:sp>
        <p:nvSpPr>
          <p:cNvPr id="5" name="Footer Placeholder 4">
            <a:extLst>
              <a:ext uri="{FF2B5EF4-FFF2-40B4-BE49-F238E27FC236}">
                <a16:creationId xmlns:a16="http://schemas.microsoft.com/office/drawing/2014/main" id="{CE815804-90CE-2E0A-87A2-A91CE9162F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F48BA6-3B28-8787-1C0C-B0A81E1B079E}"/>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8713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F188-D62A-C542-E70E-F96DED9F48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DCD0D8-227D-3498-D344-CB1A25E48A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A39FA9-57A3-40B8-91BD-74317EF3CF8F}"/>
              </a:ext>
            </a:extLst>
          </p:cNvPr>
          <p:cNvSpPr>
            <a:spLocks noGrp="1"/>
          </p:cNvSpPr>
          <p:nvPr>
            <p:ph type="dt" sz="half" idx="10"/>
          </p:nvPr>
        </p:nvSpPr>
        <p:spPr/>
        <p:txBody>
          <a:bodyPr/>
          <a:lstStyle/>
          <a:p>
            <a:fld id="{40A9C8A2-EA97-4F2A-9A1D-B33689E33B46}" type="datetimeFigureOut">
              <a:rPr lang="en-IN" smtClean="0"/>
              <a:t>14-04-2025</a:t>
            </a:fld>
            <a:endParaRPr lang="en-IN"/>
          </a:p>
        </p:txBody>
      </p:sp>
      <p:sp>
        <p:nvSpPr>
          <p:cNvPr id="5" name="Footer Placeholder 4">
            <a:extLst>
              <a:ext uri="{FF2B5EF4-FFF2-40B4-BE49-F238E27FC236}">
                <a16:creationId xmlns:a16="http://schemas.microsoft.com/office/drawing/2014/main" id="{20207260-A336-2120-9C8E-15A1633F9D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4F7CAF-4457-51E0-83E9-6B573EAB45A3}"/>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188734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D55F-0649-1B1B-6C91-2AE47E0944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049100-A0EA-2402-A8F3-9ED88F6627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832543-3673-75B8-E9B8-BB8962BAC479}"/>
              </a:ext>
            </a:extLst>
          </p:cNvPr>
          <p:cNvSpPr>
            <a:spLocks noGrp="1"/>
          </p:cNvSpPr>
          <p:nvPr>
            <p:ph type="dt" sz="half" idx="10"/>
          </p:nvPr>
        </p:nvSpPr>
        <p:spPr/>
        <p:txBody>
          <a:bodyPr/>
          <a:lstStyle/>
          <a:p>
            <a:fld id="{40A9C8A2-EA97-4F2A-9A1D-B33689E33B46}" type="datetimeFigureOut">
              <a:rPr lang="en-IN" smtClean="0"/>
              <a:t>14-04-2025</a:t>
            </a:fld>
            <a:endParaRPr lang="en-IN"/>
          </a:p>
        </p:txBody>
      </p:sp>
      <p:sp>
        <p:nvSpPr>
          <p:cNvPr id="5" name="Footer Placeholder 4">
            <a:extLst>
              <a:ext uri="{FF2B5EF4-FFF2-40B4-BE49-F238E27FC236}">
                <a16:creationId xmlns:a16="http://schemas.microsoft.com/office/drawing/2014/main" id="{330054B3-1778-0B6D-B970-1DEC5AA067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AF8F65-18DA-143A-43AB-951D6643827B}"/>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280503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B8018-B7D3-ADA3-D7BD-DBB6510C9E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877596-DACF-D74E-0C1C-55B7811D41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A959AC-F058-B4DE-794F-21C627EC21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497367-230A-C6EF-486B-45D865CAB545}"/>
              </a:ext>
            </a:extLst>
          </p:cNvPr>
          <p:cNvSpPr>
            <a:spLocks noGrp="1"/>
          </p:cNvSpPr>
          <p:nvPr>
            <p:ph type="dt" sz="half" idx="10"/>
          </p:nvPr>
        </p:nvSpPr>
        <p:spPr/>
        <p:txBody>
          <a:bodyPr/>
          <a:lstStyle/>
          <a:p>
            <a:fld id="{40A9C8A2-EA97-4F2A-9A1D-B33689E33B46}" type="datetimeFigureOut">
              <a:rPr lang="en-IN" smtClean="0"/>
              <a:t>14-04-2025</a:t>
            </a:fld>
            <a:endParaRPr lang="en-IN"/>
          </a:p>
        </p:txBody>
      </p:sp>
      <p:sp>
        <p:nvSpPr>
          <p:cNvPr id="6" name="Footer Placeholder 5">
            <a:extLst>
              <a:ext uri="{FF2B5EF4-FFF2-40B4-BE49-F238E27FC236}">
                <a16:creationId xmlns:a16="http://schemas.microsoft.com/office/drawing/2014/main" id="{167F262F-5054-7E26-5FD7-942A68F072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DCD265-C6D0-E507-DE97-25ABFF9CA376}"/>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123322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86458-C2E9-07A8-377D-976E44F5032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B8A326-7B64-5C1F-8402-6E7665F72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DEDA79-C870-DF8C-072A-D8E82A4055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296D0C-6FB5-32BA-0A86-B1E5E9CBD7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62CDC-0096-82DB-9104-3BA6537310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30E803-62C5-15A1-E303-52BC0F6168C2}"/>
              </a:ext>
            </a:extLst>
          </p:cNvPr>
          <p:cNvSpPr>
            <a:spLocks noGrp="1"/>
          </p:cNvSpPr>
          <p:nvPr>
            <p:ph type="dt" sz="half" idx="10"/>
          </p:nvPr>
        </p:nvSpPr>
        <p:spPr/>
        <p:txBody>
          <a:bodyPr/>
          <a:lstStyle/>
          <a:p>
            <a:fld id="{40A9C8A2-EA97-4F2A-9A1D-B33689E33B46}" type="datetimeFigureOut">
              <a:rPr lang="en-IN" smtClean="0"/>
              <a:t>14-04-2025</a:t>
            </a:fld>
            <a:endParaRPr lang="en-IN"/>
          </a:p>
        </p:txBody>
      </p:sp>
      <p:sp>
        <p:nvSpPr>
          <p:cNvPr id="8" name="Footer Placeholder 7">
            <a:extLst>
              <a:ext uri="{FF2B5EF4-FFF2-40B4-BE49-F238E27FC236}">
                <a16:creationId xmlns:a16="http://schemas.microsoft.com/office/drawing/2014/main" id="{910C811E-81C0-3D6D-1E72-674914AB89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EDE9C8-0460-6253-C1B2-FC412C12C1EB}"/>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180604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DC11-2132-68EB-2DDE-B9670ACA2E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DC54688-8DC3-79B9-A25B-01EEEE1BFD57}"/>
              </a:ext>
            </a:extLst>
          </p:cNvPr>
          <p:cNvSpPr>
            <a:spLocks noGrp="1"/>
          </p:cNvSpPr>
          <p:nvPr>
            <p:ph type="dt" sz="half" idx="10"/>
          </p:nvPr>
        </p:nvSpPr>
        <p:spPr/>
        <p:txBody>
          <a:bodyPr/>
          <a:lstStyle/>
          <a:p>
            <a:fld id="{40A9C8A2-EA97-4F2A-9A1D-B33689E33B46}" type="datetimeFigureOut">
              <a:rPr lang="en-IN" smtClean="0"/>
              <a:t>14-04-2025</a:t>
            </a:fld>
            <a:endParaRPr lang="en-IN"/>
          </a:p>
        </p:txBody>
      </p:sp>
      <p:sp>
        <p:nvSpPr>
          <p:cNvPr id="4" name="Footer Placeholder 3">
            <a:extLst>
              <a:ext uri="{FF2B5EF4-FFF2-40B4-BE49-F238E27FC236}">
                <a16:creationId xmlns:a16="http://schemas.microsoft.com/office/drawing/2014/main" id="{37EB4ACD-6E14-76D2-6064-9708850FEA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F2F4D9-06FB-383E-DB73-1B332E841CC0}"/>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320748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E33493-16D6-6FEA-3CD8-CEBC6FE57D35}"/>
              </a:ext>
            </a:extLst>
          </p:cNvPr>
          <p:cNvSpPr>
            <a:spLocks noGrp="1"/>
          </p:cNvSpPr>
          <p:nvPr>
            <p:ph type="dt" sz="half" idx="10"/>
          </p:nvPr>
        </p:nvSpPr>
        <p:spPr/>
        <p:txBody>
          <a:bodyPr/>
          <a:lstStyle/>
          <a:p>
            <a:fld id="{40A9C8A2-EA97-4F2A-9A1D-B33689E33B46}" type="datetimeFigureOut">
              <a:rPr lang="en-IN" smtClean="0"/>
              <a:t>14-04-2025</a:t>
            </a:fld>
            <a:endParaRPr lang="en-IN"/>
          </a:p>
        </p:txBody>
      </p:sp>
      <p:sp>
        <p:nvSpPr>
          <p:cNvPr id="3" name="Footer Placeholder 2">
            <a:extLst>
              <a:ext uri="{FF2B5EF4-FFF2-40B4-BE49-F238E27FC236}">
                <a16:creationId xmlns:a16="http://schemas.microsoft.com/office/drawing/2014/main" id="{C56499A0-AB92-3B10-2699-DBADC0ED3A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9A779F-2146-AB92-9297-CA646F91663B}"/>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2409537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0FA8B-96E4-C93F-FEC1-C27B6A1C5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881A85-35B3-58EE-246E-A31D1E6B2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E777F4-0D55-BC87-F031-CF67D4EA5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B519B1-2183-B694-CC2F-3195CE181400}"/>
              </a:ext>
            </a:extLst>
          </p:cNvPr>
          <p:cNvSpPr>
            <a:spLocks noGrp="1"/>
          </p:cNvSpPr>
          <p:nvPr>
            <p:ph type="dt" sz="half" idx="10"/>
          </p:nvPr>
        </p:nvSpPr>
        <p:spPr/>
        <p:txBody>
          <a:bodyPr/>
          <a:lstStyle/>
          <a:p>
            <a:fld id="{40A9C8A2-EA97-4F2A-9A1D-B33689E33B46}" type="datetimeFigureOut">
              <a:rPr lang="en-IN" smtClean="0"/>
              <a:t>14-04-2025</a:t>
            </a:fld>
            <a:endParaRPr lang="en-IN"/>
          </a:p>
        </p:txBody>
      </p:sp>
      <p:sp>
        <p:nvSpPr>
          <p:cNvPr id="6" name="Footer Placeholder 5">
            <a:extLst>
              <a:ext uri="{FF2B5EF4-FFF2-40B4-BE49-F238E27FC236}">
                <a16:creationId xmlns:a16="http://schemas.microsoft.com/office/drawing/2014/main" id="{BB425C13-9500-0A78-8504-BC02F667B7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BDB3EB-2141-D90F-A145-C8A312C9A813}"/>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417255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B286-F7D5-62B1-6346-C15E37092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9F66AA-D3C0-3AC2-A075-FFAF5B8F7C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68874F-9CB4-826D-C041-024B00EFCA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B7226-B718-28A0-C5A9-1D2EA4D71D3D}"/>
              </a:ext>
            </a:extLst>
          </p:cNvPr>
          <p:cNvSpPr>
            <a:spLocks noGrp="1"/>
          </p:cNvSpPr>
          <p:nvPr>
            <p:ph type="dt" sz="half" idx="10"/>
          </p:nvPr>
        </p:nvSpPr>
        <p:spPr/>
        <p:txBody>
          <a:bodyPr/>
          <a:lstStyle/>
          <a:p>
            <a:fld id="{40A9C8A2-EA97-4F2A-9A1D-B33689E33B46}" type="datetimeFigureOut">
              <a:rPr lang="en-IN" smtClean="0"/>
              <a:t>14-04-2025</a:t>
            </a:fld>
            <a:endParaRPr lang="en-IN"/>
          </a:p>
        </p:txBody>
      </p:sp>
      <p:sp>
        <p:nvSpPr>
          <p:cNvPr id="6" name="Footer Placeholder 5">
            <a:extLst>
              <a:ext uri="{FF2B5EF4-FFF2-40B4-BE49-F238E27FC236}">
                <a16:creationId xmlns:a16="http://schemas.microsoft.com/office/drawing/2014/main" id="{CAA18CC3-C50B-4D2C-B5AD-CDEAF213A2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26C499-EE46-5A5C-4E89-C7F0552D9435}"/>
              </a:ext>
            </a:extLst>
          </p:cNvPr>
          <p:cNvSpPr>
            <a:spLocks noGrp="1"/>
          </p:cNvSpPr>
          <p:nvPr>
            <p:ph type="sldNum" sz="quarter" idx="12"/>
          </p:nvPr>
        </p:nvSpPr>
        <p:spPr/>
        <p:txBody>
          <a:bodyPr/>
          <a:lstStyle/>
          <a:p>
            <a:fld id="{E44E338B-B7A8-47A9-A070-D7F673E81F7A}" type="slidenum">
              <a:rPr lang="en-IN" smtClean="0"/>
              <a:t>‹#›</a:t>
            </a:fld>
            <a:endParaRPr lang="en-IN"/>
          </a:p>
        </p:txBody>
      </p:sp>
    </p:spTree>
    <p:extLst>
      <p:ext uri="{BB962C8B-B14F-4D97-AF65-F5344CB8AC3E}">
        <p14:creationId xmlns:p14="http://schemas.microsoft.com/office/powerpoint/2010/main" val="2607098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D452F0-0AA2-9720-53F1-A7E94873BB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0A5055-AE4C-4FE9-312B-299B549903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E1F014-4079-8E61-C912-B6708AD58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A9C8A2-EA97-4F2A-9A1D-B33689E33B46}" type="datetimeFigureOut">
              <a:rPr lang="en-IN" smtClean="0"/>
              <a:t>14-04-2025</a:t>
            </a:fld>
            <a:endParaRPr lang="en-IN"/>
          </a:p>
        </p:txBody>
      </p:sp>
      <p:sp>
        <p:nvSpPr>
          <p:cNvPr id="5" name="Footer Placeholder 4">
            <a:extLst>
              <a:ext uri="{FF2B5EF4-FFF2-40B4-BE49-F238E27FC236}">
                <a16:creationId xmlns:a16="http://schemas.microsoft.com/office/drawing/2014/main" id="{410E77F5-2DC1-B73A-69CE-1C3109387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69477B-999C-A8FA-25FE-1360855A3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E338B-B7A8-47A9-A070-D7F673E81F7A}" type="slidenum">
              <a:rPr lang="en-IN" smtClean="0"/>
              <a:t>‹#›</a:t>
            </a:fld>
            <a:endParaRPr lang="en-IN"/>
          </a:p>
        </p:txBody>
      </p:sp>
    </p:spTree>
    <p:extLst>
      <p:ext uri="{BB962C8B-B14F-4D97-AF65-F5344CB8AC3E}">
        <p14:creationId xmlns:p14="http://schemas.microsoft.com/office/powerpoint/2010/main" val="1171772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witter.com/TraycerAI" TargetMode="External"/><Relationship Id="rId2" Type="http://schemas.openxmlformats.org/officeDocument/2006/relationships/hyperlink" Target="https://discord.gg/RcpPtcZqRK" TargetMode="External"/><Relationship Id="rId1" Type="http://schemas.openxmlformats.org/officeDocument/2006/relationships/slideLayout" Target="../slideLayouts/slideLayout2.xml"/><Relationship Id="rId4" Type="http://schemas.openxmlformats.org/officeDocument/2006/relationships/hyperlink" Target="https://github.com/traycerai/community/issues"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C430E-37A0-20A7-F26A-A7D69C2B783D}"/>
              </a:ext>
            </a:extLst>
          </p:cNvPr>
          <p:cNvSpPr>
            <a:spLocks noGrp="1"/>
          </p:cNvSpPr>
          <p:nvPr>
            <p:ph type="ctrTitle"/>
          </p:nvPr>
        </p:nvSpPr>
        <p:spPr>
          <a:xfrm>
            <a:off x="1524000" y="1122363"/>
            <a:ext cx="9144000" cy="2590101"/>
          </a:xfrm>
        </p:spPr>
        <p:txBody>
          <a:bodyPr/>
          <a:lstStyle/>
          <a:p>
            <a:r>
              <a:rPr lang="en-IN" b="1" dirty="0">
                <a:latin typeface="Arial Black" panose="020B0A04020102020204" pitchFamily="34" charset="0"/>
              </a:rPr>
              <a:t>TRAYCER</a:t>
            </a:r>
          </a:p>
        </p:txBody>
      </p:sp>
    </p:spTree>
    <p:extLst>
      <p:ext uri="{BB962C8B-B14F-4D97-AF65-F5344CB8AC3E}">
        <p14:creationId xmlns:p14="http://schemas.microsoft.com/office/powerpoint/2010/main" val="914535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57F86-6C81-3C0D-1179-218D8669600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A0185E3-4F14-E05A-57AE-A01EE65B3DD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8020672-8103-6BBF-80F7-CD508A141516}"/>
              </a:ext>
            </a:extLst>
          </p:cNvPr>
          <p:cNvPicPr>
            <a:picLocks noChangeAspect="1"/>
          </p:cNvPicPr>
          <p:nvPr/>
        </p:nvPicPr>
        <p:blipFill>
          <a:blip r:embed="rId2"/>
          <a:stretch>
            <a:fillRect/>
          </a:stretch>
        </p:blipFill>
        <p:spPr>
          <a:xfrm>
            <a:off x="838200" y="338833"/>
            <a:ext cx="10637520" cy="6131974"/>
          </a:xfrm>
          <a:prstGeom prst="rect">
            <a:avLst/>
          </a:prstGeom>
        </p:spPr>
      </p:pic>
    </p:spTree>
    <p:extLst>
      <p:ext uri="{BB962C8B-B14F-4D97-AF65-F5344CB8AC3E}">
        <p14:creationId xmlns:p14="http://schemas.microsoft.com/office/powerpoint/2010/main" val="2328600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E8280-F99B-C1EC-6378-002AF5B3446C}"/>
              </a:ext>
            </a:extLst>
          </p:cNvPr>
          <p:cNvPicPr>
            <a:picLocks noChangeAspect="1"/>
          </p:cNvPicPr>
          <p:nvPr/>
        </p:nvPicPr>
        <p:blipFill>
          <a:blip r:embed="rId2"/>
          <a:stretch>
            <a:fillRect/>
          </a:stretch>
        </p:blipFill>
        <p:spPr>
          <a:xfrm>
            <a:off x="958586" y="482448"/>
            <a:ext cx="10274828" cy="5893103"/>
          </a:xfrm>
          <a:prstGeom prst="rect">
            <a:avLst/>
          </a:prstGeom>
        </p:spPr>
      </p:pic>
    </p:spTree>
    <p:extLst>
      <p:ext uri="{BB962C8B-B14F-4D97-AF65-F5344CB8AC3E}">
        <p14:creationId xmlns:p14="http://schemas.microsoft.com/office/powerpoint/2010/main" val="418544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DE8B51-541B-2C6B-6F92-124B6DDD3F74}"/>
              </a:ext>
            </a:extLst>
          </p:cNvPr>
          <p:cNvPicPr>
            <a:picLocks noChangeAspect="1"/>
          </p:cNvPicPr>
          <p:nvPr/>
        </p:nvPicPr>
        <p:blipFill>
          <a:blip r:embed="rId2"/>
          <a:stretch>
            <a:fillRect/>
          </a:stretch>
        </p:blipFill>
        <p:spPr>
          <a:xfrm>
            <a:off x="1206248" y="187158"/>
            <a:ext cx="9779503" cy="6483683"/>
          </a:xfrm>
          <a:prstGeom prst="rect">
            <a:avLst/>
          </a:prstGeom>
        </p:spPr>
      </p:pic>
    </p:spTree>
    <p:extLst>
      <p:ext uri="{BB962C8B-B14F-4D97-AF65-F5344CB8AC3E}">
        <p14:creationId xmlns:p14="http://schemas.microsoft.com/office/powerpoint/2010/main" val="2845920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BA2F5-2952-9063-EEAD-2FCAD1E9161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5D9A05-C0AA-AD9C-48CA-B36551356BF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78F688D-CED9-6EC9-BEA9-EF663B55BB6D}"/>
              </a:ext>
            </a:extLst>
          </p:cNvPr>
          <p:cNvPicPr>
            <a:picLocks noChangeAspect="1"/>
          </p:cNvPicPr>
          <p:nvPr/>
        </p:nvPicPr>
        <p:blipFill>
          <a:blip r:embed="rId2"/>
          <a:stretch>
            <a:fillRect/>
          </a:stretch>
        </p:blipFill>
        <p:spPr>
          <a:xfrm>
            <a:off x="587092" y="406244"/>
            <a:ext cx="11017816" cy="6045511"/>
          </a:xfrm>
          <a:prstGeom prst="rect">
            <a:avLst/>
          </a:prstGeom>
        </p:spPr>
      </p:pic>
    </p:spTree>
    <p:extLst>
      <p:ext uri="{BB962C8B-B14F-4D97-AF65-F5344CB8AC3E}">
        <p14:creationId xmlns:p14="http://schemas.microsoft.com/office/powerpoint/2010/main" val="1590077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9895-9A2E-1873-FF15-98A608ADC9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A23523-DA43-A256-32FA-C8ADCDD81A4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9B62B82-1AD0-2983-42C1-C9A14B4EB3DC}"/>
              </a:ext>
            </a:extLst>
          </p:cNvPr>
          <p:cNvPicPr>
            <a:picLocks noChangeAspect="1"/>
          </p:cNvPicPr>
          <p:nvPr/>
        </p:nvPicPr>
        <p:blipFill>
          <a:blip r:embed="rId2"/>
          <a:stretch>
            <a:fillRect/>
          </a:stretch>
        </p:blipFill>
        <p:spPr>
          <a:xfrm>
            <a:off x="396582" y="282413"/>
            <a:ext cx="11398836" cy="6293173"/>
          </a:xfrm>
          <a:prstGeom prst="rect">
            <a:avLst/>
          </a:prstGeom>
        </p:spPr>
      </p:pic>
    </p:spTree>
    <p:extLst>
      <p:ext uri="{BB962C8B-B14F-4D97-AF65-F5344CB8AC3E}">
        <p14:creationId xmlns:p14="http://schemas.microsoft.com/office/powerpoint/2010/main" val="2437649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EBBD-853D-B3EE-D116-C1D9DDAB05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2E10E0-9053-0DD6-03D7-4CB5BF23046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CDCBFB5-A450-8B48-480C-E7B93DD4A5C3}"/>
              </a:ext>
            </a:extLst>
          </p:cNvPr>
          <p:cNvPicPr>
            <a:picLocks noChangeAspect="1"/>
          </p:cNvPicPr>
          <p:nvPr/>
        </p:nvPicPr>
        <p:blipFill>
          <a:blip r:embed="rId2"/>
          <a:stretch>
            <a:fillRect/>
          </a:stretch>
        </p:blipFill>
        <p:spPr>
          <a:xfrm>
            <a:off x="1476137" y="349091"/>
            <a:ext cx="9239725" cy="6159817"/>
          </a:xfrm>
          <a:prstGeom prst="rect">
            <a:avLst/>
          </a:prstGeom>
        </p:spPr>
      </p:pic>
      <p:pic>
        <p:nvPicPr>
          <p:cNvPr id="7" name="Picture 6">
            <a:extLst>
              <a:ext uri="{FF2B5EF4-FFF2-40B4-BE49-F238E27FC236}">
                <a16:creationId xmlns:a16="http://schemas.microsoft.com/office/drawing/2014/main" id="{EC1A770B-9EDA-28AF-F624-A3DB83D26B9D}"/>
              </a:ext>
            </a:extLst>
          </p:cNvPr>
          <p:cNvPicPr>
            <a:picLocks noChangeAspect="1"/>
          </p:cNvPicPr>
          <p:nvPr/>
        </p:nvPicPr>
        <p:blipFill>
          <a:blip r:embed="rId3"/>
          <a:stretch>
            <a:fillRect/>
          </a:stretch>
        </p:blipFill>
        <p:spPr>
          <a:xfrm>
            <a:off x="844280" y="301464"/>
            <a:ext cx="10503440" cy="6255071"/>
          </a:xfrm>
          <a:prstGeom prst="rect">
            <a:avLst/>
          </a:prstGeom>
        </p:spPr>
      </p:pic>
      <p:pic>
        <p:nvPicPr>
          <p:cNvPr id="9" name="Picture 8">
            <a:extLst>
              <a:ext uri="{FF2B5EF4-FFF2-40B4-BE49-F238E27FC236}">
                <a16:creationId xmlns:a16="http://schemas.microsoft.com/office/drawing/2014/main" id="{E0289FF6-42D7-9C30-C137-725725DA7764}"/>
              </a:ext>
            </a:extLst>
          </p:cNvPr>
          <p:cNvPicPr>
            <a:picLocks noChangeAspect="1"/>
          </p:cNvPicPr>
          <p:nvPr/>
        </p:nvPicPr>
        <p:blipFill>
          <a:blip r:embed="rId4"/>
          <a:stretch>
            <a:fillRect/>
          </a:stretch>
        </p:blipFill>
        <p:spPr>
          <a:xfrm>
            <a:off x="320378" y="368142"/>
            <a:ext cx="11551244" cy="6121715"/>
          </a:xfrm>
          <a:prstGeom prst="rect">
            <a:avLst/>
          </a:prstGeom>
        </p:spPr>
      </p:pic>
    </p:spTree>
    <p:extLst>
      <p:ext uri="{BB962C8B-B14F-4D97-AF65-F5344CB8AC3E}">
        <p14:creationId xmlns:p14="http://schemas.microsoft.com/office/powerpoint/2010/main" val="2806393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5FD9-FD28-FBCB-00AF-ED657EBF77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55AED9-45EE-CC8D-80A2-710321F06E5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B087A0E-8AA6-24B4-DB18-245DF4C01865}"/>
              </a:ext>
            </a:extLst>
          </p:cNvPr>
          <p:cNvPicPr>
            <a:picLocks noChangeAspect="1"/>
          </p:cNvPicPr>
          <p:nvPr/>
        </p:nvPicPr>
        <p:blipFill>
          <a:blip r:embed="rId2"/>
          <a:stretch>
            <a:fillRect/>
          </a:stretch>
        </p:blipFill>
        <p:spPr>
          <a:xfrm>
            <a:off x="568041" y="377668"/>
            <a:ext cx="11055918" cy="6102664"/>
          </a:xfrm>
          <a:prstGeom prst="rect">
            <a:avLst/>
          </a:prstGeom>
        </p:spPr>
      </p:pic>
    </p:spTree>
    <p:extLst>
      <p:ext uri="{BB962C8B-B14F-4D97-AF65-F5344CB8AC3E}">
        <p14:creationId xmlns:p14="http://schemas.microsoft.com/office/powerpoint/2010/main" val="3740400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87222-8CF2-6CE1-CE11-6B0F503080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B4149E-F781-9C19-3284-41FEE560BD8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51FFFC8-049C-94CE-7F98-8E6E447E9422}"/>
              </a:ext>
            </a:extLst>
          </p:cNvPr>
          <p:cNvPicPr>
            <a:picLocks noChangeAspect="1"/>
          </p:cNvPicPr>
          <p:nvPr/>
        </p:nvPicPr>
        <p:blipFill>
          <a:blip r:embed="rId2"/>
          <a:stretch>
            <a:fillRect/>
          </a:stretch>
        </p:blipFill>
        <p:spPr>
          <a:xfrm>
            <a:off x="387056" y="206209"/>
            <a:ext cx="11417887" cy="6445581"/>
          </a:xfrm>
          <a:prstGeom prst="rect">
            <a:avLst/>
          </a:prstGeom>
        </p:spPr>
      </p:pic>
    </p:spTree>
    <p:extLst>
      <p:ext uri="{BB962C8B-B14F-4D97-AF65-F5344CB8AC3E}">
        <p14:creationId xmlns:p14="http://schemas.microsoft.com/office/powerpoint/2010/main" val="1780763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78D7-9E8F-9F1A-DCD1-E35326C556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DDD8D1-E691-3F77-58FD-6A91FF703F8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0CE9455-79CC-6929-E6D5-57E521CDE2CC}"/>
              </a:ext>
            </a:extLst>
          </p:cNvPr>
          <p:cNvPicPr>
            <a:picLocks noChangeAspect="1"/>
          </p:cNvPicPr>
          <p:nvPr/>
        </p:nvPicPr>
        <p:blipFill>
          <a:blip r:embed="rId2"/>
          <a:stretch>
            <a:fillRect/>
          </a:stretch>
        </p:blipFill>
        <p:spPr>
          <a:xfrm>
            <a:off x="510888" y="272888"/>
            <a:ext cx="11170224" cy="6312224"/>
          </a:xfrm>
          <a:prstGeom prst="rect">
            <a:avLst/>
          </a:prstGeom>
        </p:spPr>
      </p:pic>
    </p:spTree>
    <p:extLst>
      <p:ext uri="{BB962C8B-B14F-4D97-AF65-F5344CB8AC3E}">
        <p14:creationId xmlns:p14="http://schemas.microsoft.com/office/powerpoint/2010/main" val="2677382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C42C6D-C82F-A02D-A061-FBA9FC30F4AD}"/>
              </a:ext>
            </a:extLst>
          </p:cNvPr>
          <p:cNvPicPr>
            <a:picLocks noChangeAspect="1"/>
          </p:cNvPicPr>
          <p:nvPr/>
        </p:nvPicPr>
        <p:blipFill>
          <a:blip r:embed="rId2"/>
          <a:stretch>
            <a:fillRect/>
          </a:stretch>
        </p:blipFill>
        <p:spPr>
          <a:xfrm>
            <a:off x="920484" y="253837"/>
            <a:ext cx="10351032" cy="6350326"/>
          </a:xfrm>
          <a:prstGeom prst="rect">
            <a:avLst/>
          </a:prstGeom>
        </p:spPr>
      </p:pic>
    </p:spTree>
    <p:extLst>
      <p:ext uri="{BB962C8B-B14F-4D97-AF65-F5344CB8AC3E}">
        <p14:creationId xmlns:p14="http://schemas.microsoft.com/office/powerpoint/2010/main" val="285549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C18D-CCEF-FFC5-4B4C-24A280075D14}"/>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E907E303-8454-288B-52F7-B0EC592ED4D0}"/>
              </a:ext>
            </a:extLst>
          </p:cNvPr>
          <p:cNvSpPr>
            <a:spLocks noGrp="1"/>
          </p:cNvSpPr>
          <p:nvPr>
            <p:ph idx="1"/>
          </p:nvPr>
        </p:nvSpPr>
        <p:spPr/>
        <p:txBody>
          <a:bodyPr>
            <a:normAutofit/>
          </a:bodyPr>
          <a:lstStyle/>
          <a:p>
            <a:pPr marL="0" indent="0">
              <a:buNone/>
            </a:pPr>
            <a:r>
              <a:rPr lang="en-US" i="0" dirty="0">
                <a:effectLst/>
                <a:latin typeface="Arial" panose="020B0604020202020204" pitchFamily="34" charset="0"/>
                <a:cs typeface="Arial" panose="020B0604020202020204" pitchFamily="34" charset="0"/>
              </a:rPr>
              <a:t>Traycer is an AI-powered coding assistant that transforms how you handle coding tasks. With its Tasks feature, Traycer helps you define objectives, generate actionable plans, and implement changes seamlessly. Whether you need to fix bugs, refactor code, or create new features, Traycer analyzes your input and automates the process while keeping you in control. Alongside tasks, Traycer offers real-time, context-aware Reviews, identifying issues, optimizing performance, and improving code quality—all without disrupting your workflow.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7455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D5488A-E453-3669-91FE-5AE14FEE20BF}"/>
              </a:ext>
            </a:extLst>
          </p:cNvPr>
          <p:cNvPicPr>
            <a:picLocks noChangeAspect="1"/>
          </p:cNvPicPr>
          <p:nvPr/>
        </p:nvPicPr>
        <p:blipFill>
          <a:blip r:embed="rId2"/>
          <a:stretch>
            <a:fillRect/>
          </a:stretch>
        </p:blipFill>
        <p:spPr>
          <a:xfrm>
            <a:off x="787127" y="447522"/>
            <a:ext cx="10617746" cy="5962956"/>
          </a:xfrm>
          <a:prstGeom prst="rect">
            <a:avLst/>
          </a:prstGeom>
        </p:spPr>
      </p:pic>
    </p:spTree>
    <p:extLst>
      <p:ext uri="{BB962C8B-B14F-4D97-AF65-F5344CB8AC3E}">
        <p14:creationId xmlns:p14="http://schemas.microsoft.com/office/powerpoint/2010/main" val="353277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5C91-5771-97CB-007D-93FD2ACB18D1}"/>
              </a:ext>
            </a:extLst>
          </p:cNvPr>
          <p:cNvSpPr>
            <a:spLocks noGrp="1"/>
          </p:cNvSpPr>
          <p:nvPr>
            <p:ph type="title"/>
          </p:nvPr>
        </p:nvSpPr>
        <p:spPr>
          <a:xfrm>
            <a:off x="667512" y="365125"/>
            <a:ext cx="10686288" cy="1325563"/>
          </a:xfrm>
        </p:spPr>
        <p:txBody>
          <a:bodyPr>
            <a:normAutofit fontScale="90000"/>
          </a:bodyPr>
          <a:lstStyle/>
          <a:p>
            <a:r>
              <a:rPr lang="en-IN" sz="2400" b="1" dirty="0">
                <a:latin typeface="Arial Black" panose="020B0A04020102020204" pitchFamily="34" charset="0"/>
              </a:rPr>
              <a:t>Manage all </a:t>
            </a:r>
            <a:r>
              <a:rPr lang="en-IN" sz="2400" b="1" dirty="0" err="1">
                <a:latin typeface="Arial Black" panose="020B0A04020102020204" pitchFamily="34" charset="0"/>
              </a:rPr>
              <a:t>Github</a:t>
            </a:r>
            <a:r>
              <a:rPr lang="en-IN" sz="2400" b="1" dirty="0">
                <a:latin typeface="Arial Black" panose="020B0A04020102020204" pitchFamily="34" charset="0"/>
              </a:rPr>
              <a:t> Repositories with platform.traycer.ai</a:t>
            </a:r>
            <a:br>
              <a:rPr lang="en-IN" sz="2400" b="1" dirty="0">
                <a:latin typeface="Arial Black" panose="020B0A04020102020204" pitchFamily="34" charset="0"/>
              </a:rPr>
            </a:br>
            <a:br>
              <a:rPr lang="en-IN" sz="2400" b="1" dirty="0">
                <a:latin typeface="Arial Black" panose="020B0A04020102020204" pitchFamily="34" charset="0"/>
              </a:rPr>
            </a:br>
            <a:r>
              <a:rPr lang="en-US" sz="2000" b="0" i="0" dirty="0">
                <a:solidFill>
                  <a:srgbClr val="000000"/>
                </a:solidFill>
                <a:effectLst/>
                <a:latin typeface="Arial" panose="020B0604020202020204" pitchFamily="34" charset="0"/>
                <a:cs typeface="Arial" panose="020B0604020202020204" pitchFamily="34" charset="0"/>
              </a:rPr>
              <a:t>The ticket assist feature will automatically compute plans and post it as a comment directly on your GitHub Issue.</a:t>
            </a:r>
            <a:br>
              <a:rPr lang="en-US" sz="2000" b="0" i="0" dirty="0">
                <a:solidFill>
                  <a:srgbClr val="000000"/>
                </a:solidFill>
                <a:effectLst/>
                <a:latin typeface="Arial" panose="020B0604020202020204" pitchFamily="34" charset="0"/>
                <a:cs typeface="Arial" panose="020B0604020202020204" pitchFamily="34" charset="0"/>
              </a:rPr>
            </a:br>
            <a:r>
              <a:rPr lang="en-US" sz="2000" dirty="0">
                <a:solidFill>
                  <a:srgbClr val="000000"/>
                </a:solidFill>
                <a:latin typeface="Arial" panose="020B0604020202020204" pitchFamily="34" charset="0"/>
                <a:cs typeface="Arial" panose="020B0604020202020204" pitchFamily="34" charset="0"/>
              </a:rPr>
              <a:t>For this feature to work we need read permission on your repository. Traycer gets installed as a GitHub App.</a:t>
            </a:r>
            <a:endParaRPr lang="en-IN" sz="2000" dirty="0">
              <a:solidFill>
                <a:srgbClr val="000000"/>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F9A1EC1B-224B-F0FC-AB9B-6701773EBCB7}"/>
              </a:ext>
            </a:extLst>
          </p:cNvPr>
          <p:cNvPicPr>
            <a:picLocks noGrp="1" noChangeAspect="1"/>
          </p:cNvPicPr>
          <p:nvPr>
            <p:ph idx="1"/>
          </p:nvPr>
        </p:nvPicPr>
        <p:blipFill>
          <a:blip r:embed="rId2"/>
          <a:stretch>
            <a:fillRect/>
          </a:stretch>
        </p:blipFill>
        <p:spPr>
          <a:xfrm>
            <a:off x="1042416" y="1923234"/>
            <a:ext cx="8448130" cy="4646921"/>
          </a:xfrm>
        </p:spPr>
      </p:pic>
    </p:spTree>
    <p:extLst>
      <p:ext uri="{BB962C8B-B14F-4D97-AF65-F5344CB8AC3E}">
        <p14:creationId xmlns:p14="http://schemas.microsoft.com/office/powerpoint/2010/main" val="572643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3BF0-BC45-82E8-D2F0-E450396A3D0F}"/>
              </a:ext>
            </a:extLst>
          </p:cNvPr>
          <p:cNvSpPr>
            <a:spLocks noGrp="1"/>
          </p:cNvSpPr>
          <p:nvPr>
            <p:ph type="title"/>
          </p:nvPr>
        </p:nvSpPr>
        <p:spPr/>
        <p:txBody>
          <a:bodyPr/>
          <a:lstStyle/>
          <a:p>
            <a:r>
              <a:rPr lang="en-IN" dirty="0"/>
              <a:t>Chat support available on Traycer Platform </a:t>
            </a:r>
          </a:p>
        </p:txBody>
      </p:sp>
      <p:pic>
        <p:nvPicPr>
          <p:cNvPr id="5" name="Content Placeholder 4">
            <a:extLst>
              <a:ext uri="{FF2B5EF4-FFF2-40B4-BE49-F238E27FC236}">
                <a16:creationId xmlns:a16="http://schemas.microsoft.com/office/drawing/2014/main" id="{98097C73-B861-A68D-5808-1779A30C4E58}"/>
              </a:ext>
            </a:extLst>
          </p:cNvPr>
          <p:cNvPicPr>
            <a:picLocks noGrp="1" noChangeAspect="1"/>
          </p:cNvPicPr>
          <p:nvPr>
            <p:ph idx="1"/>
          </p:nvPr>
        </p:nvPicPr>
        <p:blipFill>
          <a:blip r:embed="rId2"/>
          <a:stretch>
            <a:fillRect/>
          </a:stretch>
        </p:blipFill>
        <p:spPr>
          <a:xfrm>
            <a:off x="1033273" y="1563624"/>
            <a:ext cx="9067284" cy="4613339"/>
          </a:xfrm>
        </p:spPr>
      </p:pic>
    </p:spTree>
    <p:extLst>
      <p:ext uri="{BB962C8B-B14F-4D97-AF65-F5344CB8AC3E}">
        <p14:creationId xmlns:p14="http://schemas.microsoft.com/office/powerpoint/2010/main" val="4220832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1371-D874-2743-966C-EE2F13E3571E}"/>
              </a:ext>
            </a:extLst>
          </p:cNvPr>
          <p:cNvSpPr>
            <a:spLocks noGrp="1"/>
          </p:cNvSpPr>
          <p:nvPr>
            <p:ph type="title"/>
          </p:nvPr>
        </p:nvSpPr>
        <p:spPr/>
        <p:txBody>
          <a:bodyPr/>
          <a:lstStyle/>
          <a:p>
            <a:r>
              <a:rPr lang="en-IN" dirty="0"/>
              <a:t>Privacy with Platform.traycer.ai</a:t>
            </a:r>
          </a:p>
        </p:txBody>
      </p:sp>
      <p:sp>
        <p:nvSpPr>
          <p:cNvPr id="3" name="Content Placeholder 2">
            <a:extLst>
              <a:ext uri="{FF2B5EF4-FFF2-40B4-BE49-F238E27FC236}">
                <a16:creationId xmlns:a16="http://schemas.microsoft.com/office/drawing/2014/main" id="{208D67A9-1837-52E6-5FD5-AC1E8DFE31AE}"/>
              </a:ext>
            </a:extLst>
          </p:cNvPr>
          <p:cNvSpPr>
            <a:spLocks noGrp="1"/>
          </p:cNvSpPr>
          <p:nvPr>
            <p:ph idx="1"/>
          </p:nvPr>
        </p:nvSpPr>
        <p:spPr/>
        <p:txBody>
          <a:bodyPr/>
          <a:lstStyle/>
          <a:p>
            <a:r>
              <a:rPr lang="en-US" b="0" i="0" dirty="0">
                <a:solidFill>
                  <a:srgbClr val="000000"/>
                </a:solidFill>
                <a:effectLst/>
                <a:latin typeface="system-ui"/>
              </a:rPr>
              <a:t>We don’t store the codebase longer than we need. We clone it in a temporary secure environment while computing the plan.</a:t>
            </a:r>
            <a:endParaRPr lang="en-IN" dirty="0"/>
          </a:p>
        </p:txBody>
      </p:sp>
    </p:spTree>
    <p:extLst>
      <p:ext uri="{BB962C8B-B14F-4D97-AF65-F5344CB8AC3E}">
        <p14:creationId xmlns:p14="http://schemas.microsoft.com/office/powerpoint/2010/main" val="1566055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6914-6659-07EE-699B-60C4CF675E1C}"/>
              </a:ext>
            </a:extLst>
          </p:cNvPr>
          <p:cNvSpPr>
            <a:spLocks noGrp="1"/>
          </p:cNvSpPr>
          <p:nvPr>
            <p:ph type="title"/>
          </p:nvPr>
        </p:nvSpPr>
        <p:spPr/>
        <p:txBody>
          <a:bodyPr/>
          <a:lstStyle/>
          <a:p>
            <a:r>
              <a:rPr lang="en-IN" dirty="0"/>
              <a:t>Open – Source capabilities </a:t>
            </a:r>
          </a:p>
        </p:txBody>
      </p:sp>
      <p:sp>
        <p:nvSpPr>
          <p:cNvPr id="3" name="Content Placeholder 2">
            <a:extLst>
              <a:ext uri="{FF2B5EF4-FFF2-40B4-BE49-F238E27FC236}">
                <a16:creationId xmlns:a16="http://schemas.microsoft.com/office/drawing/2014/main" id="{C8977508-9C48-55DF-FE03-C6191C2BD62B}"/>
              </a:ext>
            </a:extLst>
          </p:cNvPr>
          <p:cNvSpPr>
            <a:spLocks noGrp="1"/>
          </p:cNvSpPr>
          <p:nvPr>
            <p:ph idx="1"/>
          </p:nvPr>
        </p:nvSpPr>
        <p:spPr/>
        <p:txBody>
          <a:bodyPr>
            <a:normAutofit fontScale="92500" lnSpcReduction="10000"/>
          </a:bodyPr>
          <a:lstStyle/>
          <a:p>
            <a:pPr algn="l">
              <a:spcAft>
                <a:spcPts val="750"/>
              </a:spcAft>
              <a:buNone/>
            </a:pPr>
            <a:r>
              <a:rPr lang="en-US" b="0" i="0" dirty="0">
                <a:solidFill>
                  <a:srgbClr val="000000"/>
                </a:solidFill>
                <a:effectLst/>
                <a:latin typeface="system-ui"/>
              </a:rPr>
              <a:t>Traycer AI is not entirely open source, but we do offer an Open Source </a:t>
            </a:r>
            <a:r>
              <a:rPr lang="en-US" b="0" i="0" dirty="0" err="1">
                <a:solidFill>
                  <a:srgbClr val="000000"/>
                </a:solidFill>
                <a:effectLst/>
                <a:latin typeface="system-ui"/>
              </a:rPr>
              <a:t>plan.This</a:t>
            </a:r>
            <a:r>
              <a:rPr lang="en-US" b="0" i="0" dirty="0">
                <a:solidFill>
                  <a:srgbClr val="000000"/>
                </a:solidFill>
                <a:effectLst/>
                <a:latin typeface="system-ui"/>
              </a:rPr>
              <a:t> plan is free forever with reasonable rate limits and includes:</a:t>
            </a:r>
          </a:p>
          <a:p>
            <a:pPr algn="l">
              <a:spcAft>
                <a:spcPts val="750"/>
              </a:spcAft>
              <a:buNone/>
            </a:pPr>
            <a:r>
              <a:rPr lang="en-US" b="0" i="0" dirty="0">
                <a:solidFill>
                  <a:srgbClr val="000000"/>
                </a:solidFill>
                <a:effectLst/>
                <a:latin typeface="system-ui"/>
              </a:rPr>
              <a:t>• Creating tasks on open-source code</a:t>
            </a:r>
          </a:p>
          <a:p>
            <a:pPr algn="l">
              <a:spcAft>
                <a:spcPts val="750"/>
              </a:spcAft>
              <a:buNone/>
            </a:pPr>
            <a:r>
              <a:rPr lang="en-US" b="0" i="0" dirty="0">
                <a:solidFill>
                  <a:srgbClr val="000000"/>
                </a:solidFill>
                <a:effectLst/>
                <a:latin typeface="system-ui"/>
              </a:rPr>
              <a:t>• Single file reviews on open-source code</a:t>
            </a:r>
          </a:p>
          <a:p>
            <a:pPr algn="l">
              <a:spcAft>
                <a:spcPts val="750"/>
              </a:spcAft>
              <a:buNone/>
            </a:pPr>
            <a:r>
              <a:rPr lang="en-US" b="0" i="0" dirty="0">
                <a:solidFill>
                  <a:srgbClr val="000000"/>
                </a:solidFill>
                <a:effectLst/>
                <a:latin typeface="system-ui"/>
              </a:rPr>
              <a:t>• Community support</a:t>
            </a:r>
          </a:p>
          <a:p>
            <a:pPr algn="l">
              <a:spcAft>
                <a:spcPts val="750"/>
              </a:spcAft>
              <a:buNone/>
            </a:pPr>
            <a:r>
              <a:rPr lang="en-US" b="0" i="0" dirty="0">
                <a:solidFill>
                  <a:srgbClr val="000000"/>
                </a:solidFill>
                <a:effectLst/>
                <a:latin typeface="system-ui"/>
              </a:rPr>
              <a:t>• A two-week Pro trial</a:t>
            </a:r>
          </a:p>
          <a:p>
            <a:pPr algn="l">
              <a:spcAft>
                <a:spcPts val="750"/>
              </a:spcAft>
            </a:pPr>
            <a:r>
              <a:rPr lang="en-US" b="0" i="0" dirty="0">
                <a:solidFill>
                  <a:srgbClr val="000000"/>
                </a:solidFill>
                <a:effectLst/>
                <a:latin typeface="system-ui"/>
              </a:rPr>
              <a:t>The Open Source plan has a capacity of 1 task with a recharge rate of 1 task per hour. For more extensive use or work on private code, we offer paid plans like Lite and Pro with additional features and higher rate limits.</a:t>
            </a:r>
          </a:p>
          <a:p>
            <a:endParaRPr lang="en-IN" dirty="0"/>
          </a:p>
        </p:txBody>
      </p:sp>
    </p:spTree>
    <p:extLst>
      <p:ext uri="{BB962C8B-B14F-4D97-AF65-F5344CB8AC3E}">
        <p14:creationId xmlns:p14="http://schemas.microsoft.com/office/powerpoint/2010/main" val="2204803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95FA0-825A-6747-D47B-E987EBA69E98}"/>
              </a:ext>
            </a:extLst>
          </p:cNvPr>
          <p:cNvSpPr>
            <a:spLocks noGrp="1"/>
          </p:cNvSpPr>
          <p:nvPr>
            <p:ph type="title"/>
          </p:nvPr>
        </p:nvSpPr>
        <p:spPr>
          <a:xfrm>
            <a:off x="438912" y="365125"/>
            <a:ext cx="10914888" cy="1325563"/>
          </a:xfrm>
        </p:spPr>
        <p:txBody>
          <a:bodyPr/>
          <a:lstStyle/>
          <a:p>
            <a:r>
              <a:rPr lang="en-IN" b="1" i="0" dirty="0">
                <a:effectLst/>
                <a:latin typeface="Roboto" panose="02000000000000000000" pitchFamily="2" charset="0"/>
              </a:rPr>
              <a:t>Tasks</a:t>
            </a:r>
            <a:endParaRPr lang="en-IN" dirty="0"/>
          </a:p>
        </p:txBody>
      </p:sp>
      <p:sp>
        <p:nvSpPr>
          <p:cNvPr id="3" name="Content Placeholder 2">
            <a:extLst>
              <a:ext uri="{FF2B5EF4-FFF2-40B4-BE49-F238E27FC236}">
                <a16:creationId xmlns:a16="http://schemas.microsoft.com/office/drawing/2014/main" id="{EC8752E0-A03F-6F79-E1B8-060E8F8AA8BD}"/>
              </a:ext>
            </a:extLst>
          </p:cNvPr>
          <p:cNvSpPr>
            <a:spLocks noGrp="1"/>
          </p:cNvSpPr>
          <p:nvPr>
            <p:ph idx="1"/>
          </p:nvPr>
        </p:nvSpPr>
        <p:spPr>
          <a:xfrm>
            <a:off x="438912" y="1490472"/>
            <a:ext cx="10914888" cy="4686491"/>
          </a:xfrm>
        </p:spPr>
        <p:txBody>
          <a:bodyPr>
            <a:normAutofit/>
          </a:bodyPr>
          <a:lstStyle/>
          <a:p>
            <a:r>
              <a:rPr lang="en-US" sz="1600" dirty="0">
                <a:latin typeface="Roboto" panose="02000000000000000000" pitchFamily="2" charset="0"/>
              </a:rPr>
              <a:t>The Tasks feature allows you to define high-level objectives, and Traycer works autonomously to analyze and modify your code to accomplish them. Whether it’s fixing bugs, creating new features, or optimizing existing code, you can rely on Traycer to handle complex coding tasks </a:t>
            </a:r>
            <a:r>
              <a:rPr lang="en-US" sz="1600" dirty="0" err="1">
                <a:latin typeface="Roboto" panose="02000000000000000000" pitchFamily="2" charset="0"/>
              </a:rPr>
              <a:t>seamlessly.Example</a:t>
            </a:r>
            <a:r>
              <a:rPr lang="en-US" sz="1600" dirty="0">
                <a:latin typeface="Roboto" panose="02000000000000000000" pitchFamily="2" charset="0"/>
              </a:rPr>
              <a:t> : User Query : Enter your task in the input box (e.g., “Refactor the login module”) and use @mention or the + icon to specify files or folders (e.g., @auth.js, @utils/). Once done, click the "</a:t>
            </a:r>
            <a:r>
              <a:rPr lang="en-US" sz="1600" b="1" dirty="0">
                <a:latin typeface="Roboto" panose="02000000000000000000" pitchFamily="2" charset="0"/>
              </a:rPr>
              <a:t>Generate Plan</a:t>
            </a:r>
            <a:r>
              <a:rPr lang="en-US" sz="1600" dirty="0">
                <a:latin typeface="Roboto" panose="02000000000000000000" pitchFamily="2" charset="0"/>
              </a:rPr>
              <a:t>" button to proceed.</a:t>
            </a:r>
          </a:p>
          <a:p>
            <a:r>
              <a:rPr lang="en-US" sz="1600" dirty="0">
                <a:latin typeface="Roboto" panose="02000000000000000000" pitchFamily="2" charset="0"/>
              </a:rPr>
              <a:t>Traycer generates a plan with steps for your task. You can edit the plan directly, add or remove files, or include reference files for context. Click the "</a:t>
            </a:r>
            <a:r>
              <a:rPr lang="en-US" sz="1600" b="1" dirty="0">
                <a:latin typeface="Roboto" panose="02000000000000000000" pitchFamily="2" charset="0"/>
              </a:rPr>
              <a:t>Generate Changes</a:t>
            </a:r>
            <a:r>
              <a:rPr lang="en-US" sz="1600" dirty="0">
                <a:latin typeface="Roboto" panose="02000000000000000000" pitchFamily="2" charset="0"/>
              </a:rPr>
              <a:t>" button when ready.</a:t>
            </a:r>
          </a:p>
          <a:p>
            <a:r>
              <a:rPr lang="en-US" sz="1600" b="1" dirty="0">
                <a:latin typeface="Roboto" panose="02000000000000000000" pitchFamily="2" charset="0"/>
              </a:rPr>
              <a:t>Code Changes </a:t>
            </a:r>
            <a:r>
              <a:rPr lang="en-US" sz="1600" dirty="0">
                <a:latin typeface="Roboto" panose="02000000000000000000" pitchFamily="2" charset="0"/>
              </a:rPr>
              <a:t>: Traycer displays the code changes for each file in the plan in a structured view. You can click on any file to expand its details and review the changes. Each file includes options to Show Diff, allowing you to compare the proposed changes with the original code, and Apply, enabling you to integrate the changes into your codebase instantly. Selecting a file also opens a dedicated chat interface, where you can discuss, refine, or further customize the changes before applying them.</a:t>
            </a:r>
          </a:p>
          <a:p>
            <a:r>
              <a:rPr lang="en-US" sz="1600" b="1" dirty="0">
                <a:latin typeface="Roboto" panose="02000000000000000000" pitchFamily="2" charset="0"/>
              </a:rPr>
              <a:t>File Specific Chat </a:t>
            </a:r>
            <a:r>
              <a:rPr lang="en-US" sz="1600" dirty="0">
                <a:latin typeface="Roboto" panose="02000000000000000000" pitchFamily="2" charset="0"/>
              </a:rPr>
              <a:t>: Traycer provides a dedicated chat interface for each file in the task, enabling focused collaboration and refinement. Once you select a file, you can view the proposed changes and engage with Traycer to discuss, clarify, or request additional modifications. Task History </a:t>
            </a:r>
          </a:p>
          <a:p>
            <a:r>
              <a:rPr lang="en-US" sz="1600" dirty="0">
                <a:latin typeface="Roboto" panose="02000000000000000000" pitchFamily="2" charset="0"/>
              </a:rPr>
              <a:t>Traycer maintains a log of your completed and ongoing tasks in the Task History panel. Each entry displays the task description and its current status, such as "Planning", "Plan Generated" etc. You can revisit any task to view its details or pick up where you left off, ensuring a seamless workflow and easy access to past and ongoing tasks.</a:t>
            </a:r>
          </a:p>
          <a:p>
            <a:pPr marL="0" indent="0" algn="l">
              <a:buNone/>
            </a:pPr>
            <a:endParaRPr lang="en-IN" sz="1600" dirty="0">
              <a:latin typeface="Roboto" panose="02000000000000000000" pitchFamily="2" charset="0"/>
            </a:endParaRPr>
          </a:p>
        </p:txBody>
      </p:sp>
    </p:spTree>
    <p:extLst>
      <p:ext uri="{BB962C8B-B14F-4D97-AF65-F5344CB8AC3E}">
        <p14:creationId xmlns:p14="http://schemas.microsoft.com/office/powerpoint/2010/main" val="3602208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F8A9-E67A-DF8B-7EC3-D90F9B66E3E4}"/>
              </a:ext>
            </a:extLst>
          </p:cNvPr>
          <p:cNvSpPr>
            <a:spLocks noGrp="1"/>
          </p:cNvSpPr>
          <p:nvPr>
            <p:ph type="title"/>
          </p:nvPr>
        </p:nvSpPr>
        <p:spPr/>
        <p:txBody>
          <a:bodyPr/>
          <a:lstStyle/>
          <a:p>
            <a:r>
              <a:rPr lang="en-IN" b="1" i="0" dirty="0">
                <a:effectLst/>
                <a:latin typeface="Arial Black" panose="020B0A04020102020204" pitchFamily="34" charset="0"/>
              </a:rPr>
              <a:t>Review</a:t>
            </a:r>
            <a:br>
              <a:rPr lang="en-IN" b="1" i="0" dirty="0">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571B6808-DC1D-51E2-3579-B1C322C83B81}"/>
              </a:ext>
            </a:extLst>
          </p:cNvPr>
          <p:cNvSpPr>
            <a:spLocks noGrp="1"/>
          </p:cNvSpPr>
          <p:nvPr>
            <p:ph idx="1"/>
          </p:nvPr>
        </p:nvSpPr>
        <p:spPr>
          <a:xfrm>
            <a:off x="694944" y="1152144"/>
            <a:ext cx="10658856" cy="5024819"/>
          </a:xfrm>
        </p:spPr>
        <p:txBody>
          <a:bodyPr>
            <a:normAutofit fontScale="77500" lnSpcReduction="20000"/>
          </a:bodyPr>
          <a:lstStyle/>
          <a:p>
            <a:r>
              <a:rPr lang="en-US" b="0" i="0" dirty="0">
                <a:effectLst/>
                <a:latin typeface="Roboto" panose="02000000000000000000" pitchFamily="2" charset="0"/>
              </a:rPr>
              <a:t>The Review feature allows you to analyze your code for potential issues, enhancements, and best practices. Traycer provides detailed suggestions to improve code quality, including bug fixes, performance optimizations, and adherence to coding standards. You can trigger reviews manually or let Traycer automatically analyze changes in real-time, ensuring your code is always at its best. </a:t>
            </a:r>
          </a:p>
          <a:p>
            <a:r>
              <a:rPr lang="en-US" b="1" i="0" dirty="0">
                <a:effectLst/>
                <a:latin typeface="Roboto" panose="02000000000000000000" pitchFamily="2" charset="0"/>
              </a:rPr>
              <a:t>Automatic Analysis</a:t>
            </a:r>
            <a:r>
              <a:rPr lang="en-US" b="0" i="0" dirty="0">
                <a:effectLst/>
                <a:latin typeface="Roboto" panose="02000000000000000000" pitchFamily="2" charset="0"/>
              </a:rPr>
              <a:t> for Pro users only.</a:t>
            </a:r>
            <a:endParaRPr lang="en-US" dirty="0">
              <a:latin typeface="Roboto" panose="02000000000000000000" pitchFamily="2" charset="0"/>
            </a:endParaRPr>
          </a:p>
          <a:p>
            <a:r>
              <a:rPr lang="en-US" b="1" i="0" dirty="0">
                <a:effectLst/>
                <a:latin typeface="Roboto" panose="02000000000000000000" pitchFamily="2" charset="0"/>
              </a:rPr>
              <a:t>Manually Triggered Analysis</a:t>
            </a:r>
            <a:r>
              <a:rPr lang="en-US" b="0" i="0" dirty="0">
                <a:effectLst/>
                <a:latin typeface="Roboto" panose="02000000000000000000" pitchFamily="2" charset="0"/>
              </a:rPr>
              <a:t> - </a:t>
            </a:r>
            <a:r>
              <a:rPr lang="en-US" dirty="0"/>
              <a:t>Available to all users with following activity </a:t>
            </a:r>
            <a:r>
              <a:rPr lang="en-IN" dirty="0" err="1"/>
              <a:t>Analyze</a:t>
            </a:r>
            <a:r>
              <a:rPr lang="en-IN" dirty="0"/>
              <a:t> File , Re-Analyze File, </a:t>
            </a:r>
            <a:r>
              <a:rPr lang="en-IN" dirty="0" err="1"/>
              <a:t>Analyze</a:t>
            </a:r>
            <a:r>
              <a:rPr lang="en-IN" dirty="0"/>
              <a:t> Changes in File, </a:t>
            </a:r>
            <a:r>
              <a:rPr lang="en-IN" dirty="0" err="1"/>
              <a:t>Analyze</a:t>
            </a:r>
            <a:r>
              <a:rPr lang="en-IN" dirty="0"/>
              <a:t> Changes in Workspace</a:t>
            </a:r>
            <a:endParaRPr lang="en-US" dirty="0"/>
          </a:p>
          <a:p>
            <a:r>
              <a:rPr lang="en-US" b="1" dirty="0"/>
              <a:t>Checking Analysis Status </a:t>
            </a:r>
            <a:r>
              <a:rPr lang="en-US" dirty="0"/>
              <a:t>-To check the status of your analysis, hover over the Traycer icon. It will display the count of running analyses, such as “Traycer in-flight analysis: X”. If the count is 0, it means there are no analyses currently running.</a:t>
            </a:r>
          </a:p>
          <a:p>
            <a:r>
              <a:rPr lang="en-US" b="1" dirty="0"/>
              <a:t>Comments &amp; Replies </a:t>
            </a:r>
            <a:r>
              <a:rPr lang="en-US" dirty="0"/>
              <a:t>- Traycer adds comments to your code, suggesting improvements and highlighting potential issues such as bugs, performance, security, and clarity , </a:t>
            </a:r>
            <a:r>
              <a:rPr lang="en-US" b="0" i="0" dirty="0">
                <a:effectLst/>
                <a:latin typeface="Roboto" panose="02000000000000000000" pitchFamily="2" charset="0"/>
              </a:rPr>
              <a:t>Additionally, you can reply to comments to engage in a conversation with Traycer.</a:t>
            </a:r>
          </a:p>
          <a:p>
            <a:r>
              <a:rPr lang="en-IN" b="1" i="0" dirty="0">
                <a:effectLst/>
                <a:latin typeface="Roboto" panose="02000000000000000000" pitchFamily="2" charset="0"/>
              </a:rPr>
              <a:t>Traycer Comment - </a:t>
            </a:r>
            <a:r>
              <a:rPr lang="en-US" dirty="0"/>
              <a:t>Code Snippet Display with Diff ,</a:t>
            </a:r>
            <a:r>
              <a:rPr lang="en-IN" dirty="0"/>
              <a:t> Reply and Discuss, Quick Fix, Feedback Options, Actionable Insights.</a:t>
            </a:r>
          </a:p>
          <a:p>
            <a:endParaRPr lang="en-IN" sz="23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40435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8174C-8D82-8852-17DD-034EB68A9339}"/>
              </a:ext>
            </a:extLst>
          </p:cNvPr>
          <p:cNvSpPr>
            <a:spLocks noGrp="1"/>
          </p:cNvSpPr>
          <p:nvPr>
            <p:ph type="title"/>
          </p:nvPr>
        </p:nvSpPr>
        <p:spPr>
          <a:xfrm>
            <a:off x="603504" y="365125"/>
            <a:ext cx="10750296" cy="1325563"/>
          </a:xfrm>
        </p:spPr>
        <p:txBody>
          <a:bodyPr/>
          <a:lstStyle/>
          <a:p>
            <a:r>
              <a:rPr lang="en-IN" b="1" dirty="0">
                <a:latin typeface="Arial Black" panose="020B0A04020102020204" pitchFamily="34" charset="0"/>
              </a:rPr>
              <a:t>Learnings</a:t>
            </a:r>
            <a:r>
              <a:rPr lang="en-IN" dirty="0"/>
              <a:t> </a:t>
            </a:r>
          </a:p>
        </p:txBody>
      </p:sp>
      <p:sp>
        <p:nvSpPr>
          <p:cNvPr id="3" name="Content Placeholder 2">
            <a:extLst>
              <a:ext uri="{FF2B5EF4-FFF2-40B4-BE49-F238E27FC236}">
                <a16:creationId xmlns:a16="http://schemas.microsoft.com/office/drawing/2014/main" id="{6768AB71-F1A5-A6E1-9BB1-BB69FE805C8D}"/>
              </a:ext>
            </a:extLst>
          </p:cNvPr>
          <p:cNvSpPr>
            <a:spLocks noGrp="1"/>
          </p:cNvSpPr>
          <p:nvPr>
            <p:ph idx="1"/>
          </p:nvPr>
        </p:nvSpPr>
        <p:spPr>
          <a:xfrm>
            <a:off x="603504" y="1426464"/>
            <a:ext cx="10750296" cy="4750499"/>
          </a:xfrm>
        </p:spPr>
        <p:txBody>
          <a:bodyPr>
            <a:normAutofit fontScale="62500" lnSpcReduction="20000"/>
          </a:bodyPr>
          <a:lstStyle/>
          <a:p>
            <a:pPr marL="0" indent="0" algn="l">
              <a:buNone/>
            </a:pPr>
            <a:r>
              <a:rPr lang="en-US" b="0" i="0" dirty="0">
                <a:effectLst/>
                <a:latin typeface="Roboto" panose="02000000000000000000" pitchFamily="2" charset="0"/>
              </a:rPr>
              <a:t>Learnings enable Traycer to capture user preferences and code-relevant insights from your interactions. When you reply to comments, Traycer analyzes your responses to identify preferences or learnings, saving them to improve future analyses and recommendations.</a:t>
            </a:r>
          </a:p>
          <a:p>
            <a:pPr algn="l">
              <a:buNone/>
            </a:pPr>
            <a:endParaRPr lang="en-US" b="1" i="0" dirty="0">
              <a:effectLst/>
              <a:latin typeface="Roboto" panose="02000000000000000000" pitchFamily="2" charset="0"/>
            </a:endParaRPr>
          </a:p>
          <a:p>
            <a:pPr algn="l">
              <a:buNone/>
            </a:pPr>
            <a:r>
              <a:rPr lang="en-US" b="1" i="0" dirty="0">
                <a:effectLst/>
                <a:latin typeface="Roboto" panose="02000000000000000000" pitchFamily="2" charset="0"/>
              </a:rPr>
              <a:t>How It Works </a:t>
            </a:r>
          </a:p>
          <a:p>
            <a:pPr algn="l">
              <a:buFont typeface="Arial" panose="020B0604020202020204" pitchFamily="34" charset="0"/>
              <a:buChar char="•"/>
            </a:pPr>
            <a:r>
              <a:rPr lang="en-US" b="1" i="0" dirty="0">
                <a:effectLst/>
                <a:latin typeface="Roboto" panose="02000000000000000000" pitchFamily="2" charset="0"/>
              </a:rPr>
              <a:t>Automatic Detection</a:t>
            </a:r>
            <a:r>
              <a:rPr lang="en-US" b="0" i="0" dirty="0">
                <a:effectLst/>
                <a:latin typeface="Roboto" panose="02000000000000000000" pitchFamily="2" charset="0"/>
              </a:rPr>
              <a:t>: Traycer scans your replies for indications of coding style preferences, tool configurations, or best practices you follow.</a:t>
            </a:r>
          </a:p>
          <a:p>
            <a:pPr algn="l">
              <a:buFont typeface="Arial" panose="020B0604020202020204" pitchFamily="34" charset="0"/>
              <a:buChar char="•"/>
            </a:pPr>
            <a:r>
              <a:rPr lang="en-US" b="1" i="0" dirty="0">
                <a:effectLst/>
                <a:latin typeface="Roboto" panose="02000000000000000000" pitchFamily="2" charset="0"/>
              </a:rPr>
              <a:t>Personalized Experience</a:t>
            </a:r>
            <a:r>
              <a:rPr lang="en-US" b="0" i="0" dirty="0">
                <a:effectLst/>
                <a:latin typeface="Roboto" panose="02000000000000000000" pitchFamily="2" charset="0"/>
              </a:rPr>
              <a:t>: The saved learnings enable Traycer to tailor its feedback and suggestions to align with your specific needs and preferences.</a:t>
            </a:r>
          </a:p>
          <a:p>
            <a:pPr algn="l">
              <a:buFont typeface="Arial" panose="020B0604020202020204" pitchFamily="34" charset="0"/>
              <a:buChar char="•"/>
            </a:pPr>
            <a:r>
              <a:rPr lang="en-US" b="1" i="0" dirty="0">
                <a:effectLst/>
                <a:latin typeface="Roboto" panose="02000000000000000000" pitchFamily="2" charset="0"/>
              </a:rPr>
              <a:t>Continuous Improvement</a:t>
            </a:r>
            <a:r>
              <a:rPr lang="en-US" b="0" i="0" dirty="0">
                <a:effectLst/>
                <a:latin typeface="Roboto" panose="02000000000000000000" pitchFamily="2" charset="0"/>
              </a:rPr>
              <a:t>: Ongoing interactions help Traycer better understand your coding habits and requirements.</a:t>
            </a:r>
          </a:p>
          <a:p>
            <a:pPr algn="l">
              <a:buFont typeface="Arial" panose="020B0604020202020204" pitchFamily="34" charset="0"/>
              <a:buChar char="•"/>
            </a:pPr>
            <a:r>
              <a:rPr lang="en-US" b="1" i="0" dirty="0">
                <a:effectLst/>
                <a:latin typeface="Roboto" panose="02000000000000000000" pitchFamily="2" charset="0"/>
              </a:rPr>
              <a:t>Deleting Learnings</a:t>
            </a:r>
            <a:r>
              <a:rPr lang="en-US" b="0" i="0" dirty="0">
                <a:effectLst/>
                <a:latin typeface="Roboto" panose="02000000000000000000" pitchFamily="2" charset="0"/>
              </a:rPr>
              <a:t>: Click the Bin icon next to the learning you wish to delete.</a:t>
            </a:r>
          </a:p>
          <a:p>
            <a:pPr algn="l">
              <a:buFont typeface="Arial" panose="020B0604020202020204" pitchFamily="34" charset="0"/>
              <a:buChar char="•"/>
            </a:pPr>
            <a:r>
              <a:rPr lang="en-US" b="1" i="0" dirty="0">
                <a:effectLst/>
                <a:latin typeface="Roboto" panose="02000000000000000000" pitchFamily="2" charset="0"/>
              </a:rPr>
              <a:t>Adding Learnings Manually</a:t>
            </a:r>
            <a:r>
              <a:rPr lang="en-US" b="0" i="0" dirty="0">
                <a:effectLst/>
                <a:latin typeface="Roboto" panose="02000000000000000000" pitchFamily="2" charset="0"/>
              </a:rPr>
              <a:t>: You can manually add new learnings by clicking the Plus icon. Specify preferences or insights directly without waiting for Traycer to capture them in your replies.</a:t>
            </a:r>
          </a:p>
          <a:p>
            <a:pPr algn="l">
              <a:buFont typeface="Arial" panose="020B0604020202020204" pitchFamily="34" charset="0"/>
              <a:buChar char="•"/>
            </a:pPr>
            <a:r>
              <a:rPr lang="en-US" b="1" i="0" dirty="0">
                <a:effectLst/>
                <a:latin typeface="Roboto" panose="02000000000000000000" pitchFamily="2" charset="0"/>
              </a:rPr>
              <a:t>Privacy Control</a:t>
            </a:r>
            <a:r>
              <a:rPr lang="en-US" b="0" i="0" dirty="0">
                <a:effectLst/>
                <a:latin typeface="Roboto" panose="02000000000000000000" pitchFamily="2" charset="0"/>
              </a:rPr>
              <a:t>: Your privacy is important. Traycer provides a setting </a:t>
            </a:r>
            <a:r>
              <a:rPr lang="en-US" dirty="0">
                <a:latin typeface="Roboto" panose="02000000000000000000" pitchFamily="2" charset="0"/>
              </a:rPr>
              <a:t>,</a:t>
            </a:r>
            <a:r>
              <a:rPr lang="en-US" b="0" i="0" dirty="0">
                <a:effectLst/>
                <a:latin typeface="Roboto" panose="02000000000000000000" pitchFamily="2" charset="0"/>
              </a:rPr>
              <a:t>where you can opt out of the Learnings feature anytime. Opting out will delete all existing learnings. Note that the learning feature is on by default.</a:t>
            </a:r>
          </a:p>
          <a:p>
            <a:endParaRPr lang="en-IN" dirty="0"/>
          </a:p>
        </p:txBody>
      </p:sp>
    </p:spTree>
    <p:extLst>
      <p:ext uri="{BB962C8B-B14F-4D97-AF65-F5344CB8AC3E}">
        <p14:creationId xmlns:p14="http://schemas.microsoft.com/office/powerpoint/2010/main" val="1248444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A296-61D8-8470-2882-32022FB4788E}"/>
              </a:ext>
            </a:extLst>
          </p:cNvPr>
          <p:cNvSpPr>
            <a:spLocks noGrp="1"/>
          </p:cNvSpPr>
          <p:nvPr>
            <p:ph type="title"/>
          </p:nvPr>
        </p:nvSpPr>
        <p:spPr/>
        <p:txBody>
          <a:bodyPr/>
          <a:lstStyle/>
          <a:p>
            <a:r>
              <a:rPr lang="en-IN" b="1" dirty="0">
                <a:latin typeface="Arial Black" panose="020B0A04020102020204" pitchFamily="34" charset="0"/>
              </a:rPr>
              <a:t>Communities</a:t>
            </a:r>
            <a:r>
              <a:rPr lang="en-IN" dirty="0"/>
              <a:t> </a:t>
            </a:r>
          </a:p>
        </p:txBody>
      </p:sp>
      <p:sp>
        <p:nvSpPr>
          <p:cNvPr id="3" name="Content Placeholder 2">
            <a:extLst>
              <a:ext uri="{FF2B5EF4-FFF2-40B4-BE49-F238E27FC236}">
                <a16:creationId xmlns:a16="http://schemas.microsoft.com/office/drawing/2014/main" id="{3E4DB180-87B2-3440-BB92-39578501CB01}"/>
              </a:ext>
            </a:extLst>
          </p:cNvPr>
          <p:cNvSpPr>
            <a:spLocks noGrp="1"/>
          </p:cNvSpPr>
          <p:nvPr>
            <p:ph idx="1"/>
          </p:nvPr>
        </p:nvSpPr>
        <p:spPr/>
        <p:txBody>
          <a:bodyPr/>
          <a:lstStyle/>
          <a:p>
            <a:pPr algn="l">
              <a:buFont typeface="Arial" panose="020B0604020202020204" pitchFamily="34" charset="0"/>
              <a:buChar char="•"/>
            </a:pPr>
            <a:r>
              <a:rPr lang="en-US" b="1" i="0" dirty="0">
                <a:effectLst/>
                <a:latin typeface="Roboto" panose="02000000000000000000" pitchFamily="2" charset="0"/>
              </a:rPr>
              <a:t>Discord</a:t>
            </a:r>
            <a:r>
              <a:rPr lang="en-US" b="0" i="0" dirty="0">
                <a:effectLst/>
                <a:latin typeface="Roboto" panose="02000000000000000000" pitchFamily="2" charset="0"/>
              </a:rPr>
              <a:t>: Join community </a:t>
            </a:r>
            <a:r>
              <a:rPr lang="en-US" b="0" i="0" u="none" strike="noStrike" dirty="0">
                <a:solidFill>
                  <a:srgbClr val="A60EE5"/>
                </a:solidFill>
                <a:effectLst/>
                <a:latin typeface="Roboto" panose="02000000000000000000" pitchFamily="2" charset="0"/>
                <a:hlinkClick r:id="rId2"/>
              </a:rPr>
              <a:t>here</a:t>
            </a:r>
            <a:endParaRPr lang="en-US" b="0" i="0" dirty="0">
              <a:effectLst/>
              <a:latin typeface="Roboto" panose="02000000000000000000" pitchFamily="2" charset="0"/>
            </a:endParaRPr>
          </a:p>
          <a:p>
            <a:pPr algn="l">
              <a:buFont typeface="Arial" panose="020B0604020202020204" pitchFamily="34" charset="0"/>
              <a:buChar char="•"/>
            </a:pPr>
            <a:r>
              <a:rPr lang="en-US" b="1" i="0" dirty="0">
                <a:effectLst/>
                <a:latin typeface="Roboto" panose="02000000000000000000" pitchFamily="2" charset="0"/>
              </a:rPr>
              <a:t>X (Twitter)</a:t>
            </a:r>
            <a:r>
              <a:rPr lang="en-US" b="0" i="0" dirty="0">
                <a:effectLst/>
                <a:latin typeface="Roboto" panose="02000000000000000000" pitchFamily="2" charset="0"/>
              </a:rPr>
              <a:t>: Follow on </a:t>
            </a:r>
            <a:r>
              <a:rPr lang="en-US" b="0" i="0" u="none" strike="noStrike" dirty="0">
                <a:solidFill>
                  <a:srgbClr val="A60EE5"/>
                </a:solidFill>
                <a:effectLst/>
                <a:latin typeface="Roboto" panose="02000000000000000000" pitchFamily="2" charset="0"/>
                <a:hlinkClick r:id="rId3"/>
              </a:rPr>
              <a:t>@TraycerAI</a:t>
            </a:r>
            <a:endParaRPr lang="en-US" b="0" i="0" dirty="0">
              <a:effectLst/>
              <a:latin typeface="Roboto" panose="02000000000000000000" pitchFamily="2" charset="0"/>
            </a:endParaRPr>
          </a:p>
          <a:p>
            <a:pPr algn="l">
              <a:buFont typeface="Arial" panose="020B0604020202020204" pitchFamily="34" charset="0"/>
              <a:buChar char="•"/>
            </a:pPr>
            <a:r>
              <a:rPr lang="en-US" b="1" i="0" dirty="0">
                <a:effectLst/>
                <a:latin typeface="Roboto" panose="02000000000000000000" pitchFamily="2" charset="0"/>
              </a:rPr>
              <a:t>GitHub</a:t>
            </a:r>
            <a:r>
              <a:rPr lang="en-US" b="0" i="0" dirty="0">
                <a:effectLst/>
                <a:latin typeface="Roboto" panose="02000000000000000000" pitchFamily="2" charset="0"/>
              </a:rPr>
              <a:t>: File an issue on </a:t>
            </a:r>
            <a:r>
              <a:rPr lang="en-US" b="0" i="0" u="none" strike="noStrike" dirty="0">
                <a:solidFill>
                  <a:srgbClr val="A60EE5"/>
                </a:solidFill>
                <a:effectLst/>
                <a:latin typeface="Roboto" panose="02000000000000000000" pitchFamily="2" charset="0"/>
                <a:hlinkClick r:id="rId4"/>
              </a:rPr>
              <a:t>community repository</a:t>
            </a:r>
            <a:r>
              <a:rPr lang="en-US" b="0" i="0" dirty="0">
                <a:effectLst/>
                <a:latin typeface="Roboto" panose="02000000000000000000" pitchFamily="2" charset="0"/>
              </a:rPr>
              <a:t>.</a:t>
            </a:r>
          </a:p>
          <a:p>
            <a:endParaRPr lang="en-IN" dirty="0"/>
          </a:p>
        </p:txBody>
      </p:sp>
    </p:spTree>
    <p:extLst>
      <p:ext uri="{BB962C8B-B14F-4D97-AF65-F5344CB8AC3E}">
        <p14:creationId xmlns:p14="http://schemas.microsoft.com/office/powerpoint/2010/main" val="276873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0F1E-9D5D-80CA-0721-DD5AA120B4AB}"/>
              </a:ext>
            </a:extLst>
          </p:cNvPr>
          <p:cNvSpPr>
            <a:spLocks noGrp="1"/>
          </p:cNvSpPr>
          <p:nvPr>
            <p:ph type="title"/>
          </p:nvPr>
        </p:nvSpPr>
        <p:spPr/>
        <p:txBody>
          <a:bodyPr/>
          <a:lstStyle/>
          <a:p>
            <a:r>
              <a:rPr lang="en-IN" b="1" dirty="0">
                <a:latin typeface="Arial Black" panose="020B0A04020102020204" pitchFamily="34" charset="0"/>
              </a:rPr>
              <a:t>Pricing</a:t>
            </a:r>
          </a:p>
        </p:txBody>
      </p:sp>
      <p:pic>
        <p:nvPicPr>
          <p:cNvPr id="5" name="Content Placeholder 4">
            <a:extLst>
              <a:ext uri="{FF2B5EF4-FFF2-40B4-BE49-F238E27FC236}">
                <a16:creationId xmlns:a16="http://schemas.microsoft.com/office/drawing/2014/main" id="{2FA5A76C-FC6D-FAD1-1689-6ECFEC63B490}"/>
              </a:ext>
            </a:extLst>
          </p:cNvPr>
          <p:cNvPicPr>
            <a:picLocks noGrp="1" noChangeAspect="1"/>
          </p:cNvPicPr>
          <p:nvPr>
            <p:ph idx="1"/>
          </p:nvPr>
        </p:nvPicPr>
        <p:blipFill>
          <a:blip r:embed="rId2"/>
          <a:stretch>
            <a:fillRect/>
          </a:stretch>
        </p:blipFill>
        <p:spPr>
          <a:xfrm>
            <a:off x="910958" y="1902511"/>
            <a:ext cx="10370083" cy="4197566"/>
          </a:xfrm>
        </p:spPr>
      </p:pic>
    </p:spTree>
    <p:extLst>
      <p:ext uri="{BB962C8B-B14F-4D97-AF65-F5344CB8AC3E}">
        <p14:creationId xmlns:p14="http://schemas.microsoft.com/office/powerpoint/2010/main" val="150042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1009-75AB-E9D7-71D3-D63BDC502532}"/>
              </a:ext>
            </a:extLst>
          </p:cNvPr>
          <p:cNvSpPr>
            <a:spLocks noGrp="1"/>
          </p:cNvSpPr>
          <p:nvPr>
            <p:ph type="title"/>
          </p:nvPr>
        </p:nvSpPr>
        <p:spPr/>
        <p:txBody>
          <a:bodyPr/>
          <a:lstStyle/>
          <a:p>
            <a:r>
              <a:rPr lang="en-IN" b="1" dirty="0">
                <a:latin typeface="Arial Black" panose="020B0A04020102020204" pitchFamily="34" charset="0"/>
              </a:rPr>
              <a:t>Privacy</a:t>
            </a:r>
          </a:p>
        </p:txBody>
      </p:sp>
      <p:pic>
        <p:nvPicPr>
          <p:cNvPr id="5" name="Content Placeholder 4">
            <a:extLst>
              <a:ext uri="{FF2B5EF4-FFF2-40B4-BE49-F238E27FC236}">
                <a16:creationId xmlns:a16="http://schemas.microsoft.com/office/drawing/2014/main" id="{8D6EBCA3-D433-4843-7B6B-973AB34A0FD1}"/>
              </a:ext>
            </a:extLst>
          </p:cNvPr>
          <p:cNvPicPr>
            <a:picLocks noGrp="1" noChangeAspect="1"/>
          </p:cNvPicPr>
          <p:nvPr>
            <p:ph idx="1"/>
          </p:nvPr>
        </p:nvPicPr>
        <p:blipFill>
          <a:blip r:embed="rId2"/>
          <a:stretch>
            <a:fillRect/>
          </a:stretch>
        </p:blipFill>
        <p:spPr>
          <a:xfrm>
            <a:off x="722376" y="1291419"/>
            <a:ext cx="9687929" cy="4885544"/>
          </a:xfrm>
        </p:spPr>
      </p:pic>
    </p:spTree>
    <p:extLst>
      <p:ext uri="{BB962C8B-B14F-4D97-AF65-F5344CB8AC3E}">
        <p14:creationId xmlns:p14="http://schemas.microsoft.com/office/powerpoint/2010/main" val="2782059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AFBE5-74AC-95AC-EC63-0832747A88A5}"/>
              </a:ext>
            </a:extLst>
          </p:cNvPr>
          <p:cNvSpPr>
            <a:spLocks noGrp="1"/>
          </p:cNvSpPr>
          <p:nvPr>
            <p:ph type="title"/>
          </p:nvPr>
        </p:nvSpPr>
        <p:spPr/>
        <p:txBody>
          <a:bodyPr/>
          <a:lstStyle/>
          <a:p>
            <a:r>
              <a:rPr lang="en-IN" b="1" dirty="0">
                <a:latin typeface="Arial Black" panose="020B0A04020102020204" pitchFamily="34" charset="0"/>
              </a:rPr>
              <a:t>Screenshots : </a:t>
            </a:r>
          </a:p>
        </p:txBody>
      </p:sp>
      <p:pic>
        <p:nvPicPr>
          <p:cNvPr id="5" name="Content Placeholder 4">
            <a:extLst>
              <a:ext uri="{FF2B5EF4-FFF2-40B4-BE49-F238E27FC236}">
                <a16:creationId xmlns:a16="http://schemas.microsoft.com/office/drawing/2014/main" id="{5859F4B4-45B5-BC9C-F097-5A0C9F325CEC}"/>
              </a:ext>
            </a:extLst>
          </p:cNvPr>
          <p:cNvPicPr>
            <a:picLocks noGrp="1" noChangeAspect="1"/>
          </p:cNvPicPr>
          <p:nvPr>
            <p:ph idx="1"/>
          </p:nvPr>
        </p:nvPicPr>
        <p:blipFill>
          <a:blip r:embed="rId2"/>
          <a:stretch>
            <a:fillRect/>
          </a:stretch>
        </p:blipFill>
        <p:spPr>
          <a:xfrm>
            <a:off x="1060704" y="1481327"/>
            <a:ext cx="9262872" cy="4695635"/>
          </a:xfrm>
        </p:spPr>
      </p:pic>
    </p:spTree>
    <p:extLst>
      <p:ext uri="{BB962C8B-B14F-4D97-AF65-F5344CB8AC3E}">
        <p14:creationId xmlns:p14="http://schemas.microsoft.com/office/powerpoint/2010/main" val="3670518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3723</TotalTime>
  <Words>1083</Words>
  <Application>Microsoft Office PowerPoint</Application>
  <PresentationFormat>Widescreen</PresentationFormat>
  <Paragraphs>44</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Black</vt:lpstr>
      <vt:lpstr>Calibri</vt:lpstr>
      <vt:lpstr>Calibri Light</vt:lpstr>
      <vt:lpstr>Roboto</vt:lpstr>
      <vt:lpstr>system-ui</vt:lpstr>
      <vt:lpstr>Office Theme</vt:lpstr>
      <vt:lpstr>TRAYCER</vt:lpstr>
      <vt:lpstr>INTRODUCTION</vt:lpstr>
      <vt:lpstr>Tasks</vt:lpstr>
      <vt:lpstr>Review </vt:lpstr>
      <vt:lpstr>Learnings </vt:lpstr>
      <vt:lpstr>Communities </vt:lpstr>
      <vt:lpstr>Pricing</vt:lpstr>
      <vt:lpstr>Privacy</vt:lpstr>
      <vt:lpstr>Screenshots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Manage all Github Repositories with platform.traycer.ai  The ticket assist feature will automatically compute plans and post it as a comment directly on your GitHub Issue. For this feature to work we need read permission on your repository. Traycer gets installed as a GitHub App.</vt:lpstr>
      <vt:lpstr>Chat support available on Traycer Platform </vt:lpstr>
      <vt:lpstr>Privacy with Platform.traycer.ai</vt:lpstr>
      <vt:lpstr>Open – Source capabilities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sukriti shrivastava</dc:creator>
  <cp:lastModifiedBy>sukriti shrivastava</cp:lastModifiedBy>
  <cp:revision>52</cp:revision>
  <dcterms:created xsi:type="dcterms:W3CDTF">2025-04-02T07:42:50Z</dcterms:created>
  <dcterms:modified xsi:type="dcterms:W3CDTF">2025-04-16T17:38:35Z</dcterms:modified>
</cp:coreProperties>
</file>