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98" r:id="rId1"/>
  </p:sldMasterIdLst>
  <p:notesMasterIdLst>
    <p:notesMasterId r:id="rId14"/>
  </p:notesMasterIdLst>
  <p:sldIdLst>
    <p:sldId id="256" r:id="rId2"/>
    <p:sldId id="257" r:id="rId3"/>
    <p:sldId id="258" r:id="rId4"/>
    <p:sldId id="268" r:id="rId5"/>
    <p:sldId id="259" r:id="rId6"/>
    <p:sldId id="260" r:id="rId7"/>
    <p:sldId id="261" r:id="rId8"/>
    <p:sldId id="262" r:id="rId9"/>
    <p:sldId id="263" r:id="rId10"/>
    <p:sldId id="267" r:id="rId11"/>
    <p:sldId id="265" r:id="rId12"/>
    <p:sldId id="266" r:id="rId13"/>
  </p:sldIdLst>
  <p:sldSz cx="10080625" cy="7559675"/>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778" y="6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a:extLst>
              <a:ext uri="{FF2B5EF4-FFF2-40B4-BE49-F238E27FC236}">
                <a16:creationId xmlns:a16="http://schemas.microsoft.com/office/drawing/2014/main" id="{C15F29A7-F761-4256-BAD6-4B90B8039E61}"/>
              </a:ext>
            </a:extLst>
          </p:cNvPr>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074" name="AutoShape 2">
            <a:extLst>
              <a:ext uri="{FF2B5EF4-FFF2-40B4-BE49-F238E27FC236}">
                <a16:creationId xmlns:a16="http://schemas.microsoft.com/office/drawing/2014/main" id="{7CBEF051-35E8-44E6-972B-1592C6CA98D6}"/>
              </a:ext>
            </a:extLst>
          </p:cNvPr>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075" name="Rectangle 3">
            <a:extLst>
              <a:ext uri="{FF2B5EF4-FFF2-40B4-BE49-F238E27FC236}">
                <a16:creationId xmlns:a16="http://schemas.microsoft.com/office/drawing/2014/main" id="{0A1A9006-658D-4813-88AF-001B2900201B}"/>
              </a:ext>
            </a:extLst>
          </p:cNvPr>
          <p:cNvSpPr>
            <a:spLocks noGrp="1" noChangeArrowheads="1"/>
          </p:cNvSpPr>
          <p:nvPr>
            <p:ph type="sldImg"/>
          </p:nvPr>
        </p:nvSpPr>
        <p:spPr bwMode="auto">
          <a:xfrm>
            <a:off x="1138238" y="763588"/>
            <a:ext cx="5491162" cy="3767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6" name="Rectangle 4">
            <a:extLst>
              <a:ext uri="{FF2B5EF4-FFF2-40B4-BE49-F238E27FC236}">
                <a16:creationId xmlns:a16="http://schemas.microsoft.com/office/drawing/2014/main" id="{D20F7FA0-A8B4-4FEA-9BD4-F7F9FBB3099A}"/>
              </a:ext>
            </a:extLst>
          </p:cNvPr>
          <p:cNvSpPr>
            <a:spLocks noGrp="1" noChangeArrowheads="1"/>
          </p:cNvSpPr>
          <p:nvPr>
            <p:ph type="body"/>
          </p:nvPr>
        </p:nvSpPr>
        <p:spPr bwMode="auto">
          <a:xfrm>
            <a:off x="777875" y="4776788"/>
            <a:ext cx="6213475" cy="452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7" name="Rectangle 5">
            <a:extLst>
              <a:ext uri="{FF2B5EF4-FFF2-40B4-BE49-F238E27FC236}">
                <a16:creationId xmlns:a16="http://schemas.microsoft.com/office/drawing/2014/main" id="{EF289BC4-12EC-42A8-BDBE-8B3BC6E64D49}"/>
              </a:ext>
            </a:extLst>
          </p:cNvPr>
          <p:cNvSpPr>
            <a:spLocks noGrp="1" noChangeArrowheads="1"/>
          </p:cNvSpPr>
          <p:nvPr>
            <p:ph type="hdr"/>
          </p:nvPr>
        </p:nvSpPr>
        <p:spPr bwMode="auto">
          <a:xfrm>
            <a:off x="0" y="0"/>
            <a:ext cx="336867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buClrTx/>
              <a:buFontTx/>
              <a:buNone/>
              <a:tabLst>
                <a:tab pos="723900" algn="l"/>
                <a:tab pos="1447800" algn="l"/>
                <a:tab pos="2171700" algn="l"/>
                <a:tab pos="2895600" algn="l"/>
              </a:tabLst>
              <a:defRPr sz="1400">
                <a:solidFill>
                  <a:srgbClr val="FFFFFF"/>
                </a:solidFill>
                <a:latin typeface="Times New Roman" panose="02020603050405020304" pitchFamily="18" charset="0"/>
                <a:cs typeface="Lucida Sans Unicode" panose="020B0602030504020204" pitchFamily="34" charset="0"/>
              </a:defRPr>
            </a:lvl1pPr>
          </a:lstStyle>
          <a:p>
            <a:endParaRPr lang="en-US" altLang="en-US"/>
          </a:p>
        </p:txBody>
      </p:sp>
      <p:sp>
        <p:nvSpPr>
          <p:cNvPr id="3078" name="Rectangle 6">
            <a:extLst>
              <a:ext uri="{FF2B5EF4-FFF2-40B4-BE49-F238E27FC236}">
                <a16:creationId xmlns:a16="http://schemas.microsoft.com/office/drawing/2014/main" id="{0BCEA8F8-A42E-4C35-81C2-571175BFD55C}"/>
              </a:ext>
            </a:extLst>
          </p:cNvPr>
          <p:cNvSpPr>
            <a:spLocks noGrp="1" noChangeArrowheads="1"/>
          </p:cNvSpPr>
          <p:nvPr>
            <p:ph type="dt"/>
          </p:nvPr>
        </p:nvSpPr>
        <p:spPr bwMode="auto">
          <a:xfrm>
            <a:off x="4398963" y="0"/>
            <a:ext cx="336867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buClrTx/>
              <a:buFontTx/>
              <a:buNone/>
              <a:tabLst>
                <a:tab pos="723900" algn="l"/>
                <a:tab pos="1447800" algn="l"/>
                <a:tab pos="2171700" algn="l"/>
                <a:tab pos="2895600" algn="l"/>
              </a:tabLst>
              <a:defRPr sz="1400">
                <a:solidFill>
                  <a:srgbClr val="FFFFFF"/>
                </a:solidFill>
                <a:latin typeface="Times New Roman" panose="02020603050405020304" pitchFamily="18" charset="0"/>
                <a:cs typeface="Lucida Sans Unicode" panose="020B0602030504020204" pitchFamily="34" charset="0"/>
              </a:defRPr>
            </a:lvl1pPr>
          </a:lstStyle>
          <a:p>
            <a:endParaRPr lang="en-US" altLang="en-US"/>
          </a:p>
        </p:txBody>
      </p:sp>
      <p:sp>
        <p:nvSpPr>
          <p:cNvPr id="3079" name="Rectangle 7">
            <a:extLst>
              <a:ext uri="{FF2B5EF4-FFF2-40B4-BE49-F238E27FC236}">
                <a16:creationId xmlns:a16="http://schemas.microsoft.com/office/drawing/2014/main" id="{4F31E7D6-B8F0-4416-8267-BF48B09599E4}"/>
              </a:ext>
            </a:extLst>
          </p:cNvPr>
          <p:cNvSpPr>
            <a:spLocks noGrp="1" noChangeArrowheads="1"/>
          </p:cNvSpPr>
          <p:nvPr>
            <p:ph type="ftr"/>
          </p:nvPr>
        </p:nvSpPr>
        <p:spPr bwMode="auto">
          <a:xfrm>
            <a:off x="0" y="9555163"/>
            <a:ext cx="336867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5000"/>
              </a:lnSpc>
              <a:buClrTx/>
              <a:buFontTx/>
              <a:buNone/>
              <a:tabLst>
                <a:tab pos="723900" algn="l"/>
                <a:tab pos="1447800" algn="l"/>
                <a:tab pos="2171700" algn="l"/>
                <a:tab pos="2895600" algn="l"/>
              </a:tabLst>
              <a:defRPr sz="1400">
                <a:solidFill>
                  <a:srgbClr val="FFFFFF"/>
                </a:solidFill>
                <a:latin typeface="Times New Roman" panose="02020603050405020304" pitchFamily="18" charset="0"/>
                <a:cs typeface="Lucida Sans Unicode" panose="020B0602030504020204" pitchFamily="34" charset="0"/>
              </a:defRPr>
            </a:lvl1pPr>
          </a:lstStyle>
          <a:p>
            <a:endParaRPr lang="en-US" altLang="en-US"/>
          </a:p>
        </p:txBody>
      </p:sp>
      <p:sp>
        <p:nvSpPr>
          <p:cNvPr id="3080" name="Rectangle 8">
            <a:extLst>
              <a:ext uri="{FF2B5EF4-FFF2-40B4-BE49-F238E27FC236}">
                <a16:creationId xmlns:a16="http://schemas.microsoft.com/office/drawing/2014/main" id="{2ECF66C3-27D8-47CC-BA20-1CD85BFCF4D1}"/>
              </a:ext>
            </a:extLst>
          </p:cNvPr>
          <p:cNvSpPr>
            <a:spLocks noGrp="1" noChangeArrowheads="1"/>
          </p:cNvSpPr>
          <p:nvPr>
            <p:ph type="sldNum"/>
          </p:nvPr>
        </p:nvSpPr>
        <p:spPr bwMode="auto">
          <a:xfrm>
            <a:off x="4398963" y="9555163"/>
            <a:ext cx="336867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buClrTx/>
              <a:buFontTx/>
              <a:buNone/>
              <a:tabLst>
                <a:tab pos="723900" algn="l"/>
                <a:tab pos="1447800" algn="l"/>
                <a:tab pos="2171700" algn="l"/>
                <a:tab pos="2895600" algn="l"/>
              </a:tabLst>
              <a:defRPr sz="1400">
                <a:solidFill>
                  <a:srgbClr val="FFFFFF"/>
                </a:solidFill>
                <a:latin typeface="Times New Roman" panose="02020603050405020304" pitchFamily="18" charset="0"/>
                <a:cs typeface="Lucida Sans Unicode" panose="020B0602030504020204" pitchFamily="34" charset="0"/>
              </a:defRPr>
            </a:lvl1pPr>
          </a:lstStyle>
          <a:p>
            <a:fld id="{A70D6029-74F6-4B32-94A8-68EBEB9519B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5B7CDB2D-DBA3-4C4A-B1D0-40EDC0A66240}"/>
              </a:ext>
            </a:extLst>
          </p:cNvPr>
          <p:cNvSpPr>
            <a:spLocks noGrp="1" noChangeArrowheads="1"/>
          </p:cNvSpPr>
          <p:nvPr>
            <p:ph type="sldNum"/>
          </p:nvPr>
        </p:nvSpPr>
        <p:spPr>
          <a:ln/>
        </p:spPr>
        <p:txBody>
          <a:bodyPr/>
          <a:lstStyle/>
          <a:p>
            <a:fld id="{FA8AF38E-2FEA-4F74-8DCE-F913C24BF9FF}" type="slidenum">
              <a:rPr lang="en-US" altLang="en-US"/>
              <a:pPr/>
              <a:t>1</a:t>
            </a:fld>
            <a:endParaRPr lang="en-US" altLang="en-US"/>
          </a:p>
        </p:txBody>
      </p:sp>
      <p:sp>
        <p:nvSpPr>
          <p:cNvPr id="15361" name="Rectangle 1">
            <a:extLst>
              <a:ext uri="{FF2B5EF4-FFF2-40B4-BE49-F238E27FC236}">
                <a16:creationId xmlns:a16="http://schemas.microsoft.com/office/drawing/2014/main" id="{4773A1A6-E50F-45DB-B071-207D9829FC50}"/>
              </a:ext>
            </a:extLst>
          </p:cNvPr>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a:extLst>
              <a:ext uri="{FF2B5EF4-FFF2-40B4-BE49-F238E27FC236}">
                <a16:creationId xmlns:a16="http://schemas.microsoft.com/office/drawing/2014/main" id="{2749A10F-CD01-49CB-8796-24DC15957A66}"/>
              </a:ext>
            </a:extLst>
          </p:cNvPr>
          <p:cNvSpPr txBox="1">
            <a:spLocks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BD81B6B4-BF4E-41FD-AB31-7E6EBA8AD803}"/>
              </a:ext>
            </a:extLst>
          </p:cNvPr>
          <p:cNvSpPr>
            <a:spLocks noGrp="1" noChangeArrowheads="1"/>
          </p:cNvSpPr>
          <p:nvPr>
            <p:ph type="sldNum"/>
          </p:nvPr>
        </p:nvSpPr>
        <p:spPr>
          <a:ln/>
        </p:spPr>
        <p:txBody>
          <a:bodyPr/>
          <a:lstStyle/>
          <a:p>
            <a:fld id="{C1DEF060-0AA3-43A0-BDEA-E0B5AF9D3BEE}" type="slidenum">
              <a:rPr lang="en-US" altLang="en-US"/>
              <a:pPr/>
              <a:t>12</a:t>
            </a:fld>
            <a:endParaRPr lang="en-US" altLang="en-US"/>
          </a:p>
        </p:txBody>
      </p:sp>
      <p:sp>
        <p:nvSpPr>
          <p:cNvPr id="25601" name="Rectangle 1">
            <a:extLst>
              <a:ext uri="{FF2B5EF4-FFF2-40B4-BE49-F238E27FC236}">
                <a16:creationId xmlns:a16="http://schemas.microsoft.com/office/drawing/2014/main" id="{04D7F71B-67E0-43E2-83FB-06DD8879084C}"/>
              </a:ext>
            </a:extLst>
          </p:cNvPr>
          <p:cNvSpPr txBox="1">
            <a:spLocks noChangeArrowheads="1"/>
          </p:cNvSpPr>
          <p:nvPr>
            <p:ph type="sldImg"/>
          </p:nvPr>
        </p:nvSpPr>
        <p:spPr bwMode="auto">
          <a:xfrm>
            <a:off x="1138238" y="763588"/>
            <a:ext cx="5492750" cy="37687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2" name="Rectangle 2">
            <a:extLst>
              <a:ext uri="{FF2B5EF4-FFF2-40B4-BE49-F238E27FC236}">
                <a16:creationId xmlns:a16="http://schemas.microsoft.com/office/drawing/2014/main" id="{B3A1729D-433B-41DD-A9A0-47F7B7C552F8}"/>
              </a:ext>
            </a:extLst>
          </p:cNvPr>
          <p:cNvSpPr txBox="1">
            <a:spLocks noChangeArrowheads="1"/>
          </p:cNvSpPr>
          <p:nvPr>
            <p:ph type="body" idx="1"/>
          </p:nvPr>
        </p:nvSpPr>
        <p:spPr bwMode="auto">
          <a:xfrm>
            <a:off x="777875" y="4776788"/>
            <a:ext cx="6215063" cy="45227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1681C000-33FB-4645-92D0-3B9350826D7E}"/>
              </a:ext>
            </a:extLst>
          </p:cNvPr>
          <p:cNvSpPr>
            <a:spLocks noGrp="1" noChangeArrowheads="1"/>
          </p:cNvSpPr>
          <p:nvPr>
            <p:ph type="sldNum"/>
          </p:nvPr>
        </p:nvSpPr>
        <p:spPr>
          <a:ln/>
        </p:spPr>
        <p:txBody>
          <a:bodyPr/>
          <a:lstStyle/>
          <a:p>
            <a:fld id="{7340B167-4D93-4E6C-8D68-27A6D3230B08}" type="slidenum">
              <a:rPr lang="en-US" altLang="en-US"/>
              <a:pPr/>
              <a:t>2</a:t>
            </a:fld>
            <a:endParaRPr lang="en-US" altLang="en-US"/>
          </a:p>
        </p:txBody>
      </p:sp>
      <p:sp>
        <p:nvSpPr>
          <p:cNvPr id="16385" name="Rectangle 1">
            <a:extLst>
              <a:ext uri="{FF2B5EF4-FFF2-40B4-BE49-F238E27FC236}">
                <a16:creationId xmlns:a16="http://schemas.microsoft.com/office/drawing/2014/main" id="{87C6187D-C7F7-471F-A54D-E2C5ECEE6878}"/>
              </a:ext>
            </a:extLst>
          </p:cNvPr>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Rectangle 2">
            <a:extLst>
              <a:ext uri="{FF2B5EF4-FFF2-40B4-BE49-F238E27FC236}">
                <a16:creationId xmlns:a16="http://schemas.microsoft.com/office/drawing/2014/main" id="{266D0F38-ABA7-49D9-924D-0150BD3CAEEE}"/>
              </a:ext>
            </a:extLst>
          </p:cNvPr>
          <p:cNvSpPr txBox="1">
            <a:spLocks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77577201-5CD7-4B22-A2DE-D64C80393F89}"/>
              </a:ext>
            </a:extLst>
          </p:cNvPr>
          <p:cNvSpPr>
            <a:spLocks noGrp="1" noChangeArrowheads="1"/>
          </p:cNvSpPr>
          <p:nvPr>
            <p:ph type="sldNum"/>
          </p:nvPr>
        </p:nvSpPr>
        <p:spPr>
          <a:ln/>
        </p:spPr>
        <p:txBody>
          <a:bodyPr/>
          <a:lstStyle/>
          <a:p>
            <a:fld id="{828FA594-15B4-4EEE-870C-D4D1537FC0C0}" type="slidenum">
              <a:rPr lang="en-US" altLang="en-US"/>
              <a:pPr/>
              <a:t>3</a:t>
            </a:fld>
            <a:endParaRPr lang="en-US" altLang="en-US"/>
          </a:p>
        </p:txBody>
      </p:sp>
      <p:sp>
        <p:nvSpPr>
          <p:cNvPr id="17409" name="Rectangle 1">
            <a:extLst>
              <a:ext uri="{FF2B5EF4-FFF2-40B4-BE49-F238E27FC236}">
                <a16:creationId xmlns:a16="http://schemas.microsoft.com/office/drawing/2014/main" id="{4CCF078F-0812-4BBD-B9BD-961C103C3A93}"/>
              </a:ext>
            </a:extLst>
          </p:cNvPr>
          <p:cNvSpPr txBox="1">
            <a:spLocks noChangeArrowheads="1"/>
          </p:cNvSpPr>
          <p:nvPr>
            <p:ph type="sldImg"/>
          </p:nvPr>
        </p:nvSpPr>
        <p:spPr bwMode="auto">
          <a:xfrm>
            <a:off x="1138238" y="763588"/>
            <a:ext cx="54959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0" name="Rectangle 2">
            <a:extLst>
              <a:ext uri="{FF2B5EF4-FFF2-40B4-BE49-F238E27FC236}">
                <a16:creationId xmlns:a16="http://schemas.microsoft.com/office/drawing/2014/main" id="{E2FC18BC-79F3-4ED1-A1F4-EA2261D2F196}"/>
              </a:ext>
            </a:extLst>
          </p:cNvPr>
          <p:cNvSpPr txBox="1">
            <a:spLocks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77A7EB09-2475-4E66-BBCA-D16EFD160C8D}"/>
              </a:ext>
            </a:extLst>
          </p:cNvPr>
          <p:cNvSpPr>
            <a:spLocks noGrp="1" noChangeArrowheads="1"/>
          </p:cNvSpPr>
          <p:nvPr>
            <p:ph type="sldNum"/>
          </p:nvPr>
        </p:nvSpPr>
        <p:spPr>
          <a:ln/>
        </p:spPr>
        <p:txBody>
          <a:bodyPr/>
          <a:lstStyle/>
          <a:p>
            <a:fld id="{352465C1-D4C1-4F1B-BE9E-991956271A39}" type="slidenum">
              <a:rPr lang="en-US" altLang="en-US"/>
              <a:pPr/>
              <a:t>5</a:t>
            </a:fld>
            <a:endParaRPr lang="en-US" altLang="en-US"/>
          </a:p>
        </p:txBody>
      </p:sp>
      <p:sp>
        <p:nvSpPr>
          <p:cNvPr id="18433" name="Rectangle 1">
            <a:extLst>
              <a:ext uri="{FF2B5EF4-FFF2-40B4-BE49-F238E27FC236}">
                <a16:creationId xmlns:a16="http://schemas.microsoft.com/office/drawing/2014/main" id="{7889F979-FA7F-4519-9AF7-01AE90A6DC4D}"/>
              </a:ext>
            </a:extLst>
          </p:cNvPr>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4" name="Rectangle 2">
            <a:extLst>
              <a:ext uri="{FF2B5EF4-FFF2-40B4-BE49-F238E27FC236}">
                <a16:creationId xmlns:a16="http://schemas.microsoft.com/office/drawing/2014/main" id="{B68FB54A-6CF8-4259-8D4F-2645BF854AA0}"/>
              </a:ext>
            </a:extLst>
          </p:cNvPr>
          <p:cNvSpPr txBox="1">
            <a:spLocks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D7319E3A-2C5A-43AC-AE38-950FEADE7BFD}"/>
              </a:ext>
            </a:extLst>
          </p:cNvPr>
          <p:cNvSpPr>
            <a:spLocks noGrp="1" noChangeArrowheads="1"/>
          </p:cNvSpPr>
          <p:nvPr>
            <p:ph type="sldNum"/>
          </p:nvPr>
        </p:nvSpPr>
        <p:spPr>
          <a:ln/>
        </p:spPr>
        <p:txBody>
          <a:bodyPr/>
          <a:lstStyle/>
          <a:p>
            <a:fld id="{14F13535-CEB6-4318-97FD-FC1FDFBACD4C}" type="slidenum">
              <a:rPr lang="en-US" altLang="en-US"/>
              <a:pPr/>
              <a:t>6</a:t>
            </a:fld>
            <a:endParaRPr lang="en-US" altLang="en-US"/>
          </a:p>
        </p:txBody>
      </p:sp>
      <p:sp>
        <p:nvSpPr>
          <p:cNvPr id="19457" name="Rectangle 1">
            <a:extLst>
              <a:ext uri="{FF2B5EF4-FFF2-40B4-BE49-F238E27FC236}">
                <a16:creationId xmlns:a16="http://schemas.microsoft.com/office/drawing/2014/main" id="{2509912F-40ED-4B60-B7D6-33238847B346}"/>
              </a:ext>
            </a:extLst>
          </p:cNvPr>
          <p:cNvSpPr txBox="1">
            <a:spLocks noChangeArrowheads="1"/>
          </p:cNvSpPr>
          <p:nvPr>
            <p:ph type="sldImg"/>
          </p:nvPr>
        </p:nvSpPr>
        <p:spPr bwMode="auto">
          <a:xfrm>
            <a:off x="1138238" y="763588"/>
            <a:ext cx="54959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8" name="Rectangle 2">
            <a:extLst>
              <a:ext uri="{FF2B5EF4-FFF2-40B4-BE49-F238E27FC236}">
                <a16:creationId xmlns:a16="http://schemas.microsoft.com/office/drawing/2014/main" id="{FA86EF83-0A95-4207-B880-73BFD6CEC2DB}"/>
              </a:ext>
            </a:extLst>
          </p:cNvPr>
          <p:cNvSpPr txBox="1">
            <a:spLocks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1DAE5751-49D5-47DE-9231-FECE57171317}"/>
              </a:ext>
            </a:extLst>
          </p:cNvPr>
          <p:cNvSpPr>
            <a:spLocks noGrp="1" noChangeArrowheads="1"/>
          </p:cNvSpPr>
          <p:nvPr>
            <p:ph type="sldNum"/>
          </p:nvPr>
        </p:nvSpPr>
        <p:spPr>
          <a:ln/>
        </p:spPr>
        <p:txBody>
          <a:bodyPr/>
          <a:lstStyle/>
          <a:p>
            <a:fld id="{2636B8DA-836F-4A6A-969A-998441741E76}" type="slidenum">
              <a:rPr lang="en-US" altLang="en-US"/>
              <a:pPr/>
              <a:t>7</a:t>
            </a:fld>
            <a:endParaRPr lang="en-US" altLang="en-US"/>
          </a:p>
        </p:txBody>
      </p:sp>
      <p:sp>
        <p:nvSpPr>
          <p:cNvPr id="20481" name="Rectangle 1">
            <a:extLst>
              <a:ext uri="{FF2B5EF4-FFF2-40B4-BE49-F238E27FC236}">
                <a16:creationId xmlns:a16="http://schemas.microsoft.com/office/drawing/2014/main" id="{74025D58-B27F-4429-B3B8-5CB5BF2C24AA}"/>
              </a:ext>
            </a:extLst>
          </p:cNvPr>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2" name="Rectangle 2">
            <a:extLst>
              <a:ext uri="{FF2B5EF4-FFF2-40B4-BE49-F238E27FC236}">
                <a16:creationId xmlns:a16="http://schemas.microsoft.com/office/drawing/2014/main" id="{281A2931-D0C9-4CB8-A9C5-17DEDC8572CC}"/>
              </a:ext>
            </a:extLst>
          </p:cNvPr>
          <p:cNvSpPr txBox="1">
            <a:spLocks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67B6630B-43F0-45E3-9A29-EC635C178C4C}"/>
              </a:ext>
            </a:extLst>
          </p:cNvPr>
          <p:cNvSpPr>
            <a:spLocks noGrp="1" noChangeArrowheads="1"/>
          </p:cNvSpPr>
          <p:nvPr>
            <p:ph type="sldNum"/>
          </p:nvPr>
        </p:nvSpPr>
        <p:spPr>
          <a:ln/>
        </p:spPr>
        <p:txBody>
          <a:bodyPr/>
          <a:lstStyle/>
          <a:p>
            <a:fld id="{D8DC81BB-1471-4BD1-8402-F3F7B947687A}" type="slidenum">
              <a:rPr lang="en-US" altLang="en-US"/>
              <a:pPr/>
              <a:t>8</a:t>
            </a:fld>
            <a:endParaRPr lang="en-US" altLang="en-US"/>
          </a:p>
        </p:txBody>
      </p:sp>
      <p:sp>
        <p:nvSpPr>
          <p:cNvPr id="21505" name="Rectangle 1">
            <a:extLst>
              <a:ext uri="{FF2B5EF4-FFF2-40B4-BE49-F238E27FC236}">
                <a16:creationId xmlns:a16="http://schemas.microsoft.com/office/drawing/2014/main" id="{3E171906-8EF9-4A0F-B5E8-529FC86AF19D}"/>
              </a:ext>
            </a:extLst>
          </p:cNvPr>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6" name="Rectangle 2">
            <a:extLst>
              <a:ext uri="{FF2B5EF4-FFF2-40B4-BE49-F238E27FC236}">
                <a16:creationId xmlns:a16="http://schemas.microsoft.com/office/drawing/2014/main" id="{83E8EA95-D8C4-44B7-9947-A55E63F70B86}"/>
              </a:ext>
            </a:extLst>
          </p:cNvPr>
          <p:cNvSpPr txBox="1">
            <a:spLocks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F371E991-16D1-4E0C-9BBF-A7298A1778DE}"/>
              </a:ext>
            </a:extLst>
          </p:cNvPr>
          <p:cNvSpPr>
            <a:spLocks noGrp="1" noChangeArrowheads="1"/>
          </p:cNvSpPr>
          <p:nvPr>
            <p:ph type="sldNum"/>
          </p:nvPr>
        </p:nvSpPr>
        <p:spPr>
          <a:ln/>
        </p:spPr>
        <p:txBody>
          <a:bodyPr/>
          <a:lstStyle/>
          <a:p>
            <a:fld id="{B74AD092-8621-40DF-AEB0-C65319D235C6}" type="slidenum">
              <a:rPr lang="en-US" altLang="en-US"/>
              <a:pPr/>
              <a:t>9</a:t>
            </a:fld>
            <a:endParaRPr lang="en-US" altLang="en-US"/>
          </a:p>
        </p:txBody>
      </p:sp>
      <p:sp>
        <p:nvSpPr>
          <p:cNvPr id="22529" name="Rectangle 1">
            <a:extLst>
              <a:ext uri="{FF2B5EF4-FFF2-40B4-BE49-F238E27FC236}">
                <a16:creationId xmlns:a16="http://schemas.microsoft.com/office/drawing/2014/main" id="{284D1304-E493-47EA-B19C-3A9AC81DCA17}"/>
              </a:ext>
            </a:extLst>
          </p:cNvPr>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a:extLst>
              <a:ext uri="{FF2B5EF4-FFF2-40B4-BE49-F238E27FC236}">
                <a16:creationId xmlns:a16="http://schemas.microsoft.com/office/drawing/2014/main" id="{18B2C8F9-0BCB-43F6-9143-D165503718D8}"/>
              </a:ext>
            </a:extLst>
          </p:cNvPr>
          <p:cNvSpPr txBox="1">
            <a:spLocks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5A21FC57-A4AA-4A0B-AD5C-E882F9FCDC71}"/>
              </a:ext>
            </a:extLst>
          </p:cNvPr>
          <p:cNvSpPr>
            <a:spLocks noGrp="1" noChangeArrowheads="1"/>
          </p:cNvSpPr>
          <p:nvPr>
            <p:ph type="sldNum"/>
          </p:nvPr>
        </p:nvSpPr>
        <p:spPr>
          <a:ln/>
        </p:spPr>
        <p:txBody>
          <a:bodyPr/>
          <a:lstStyle/>
          <a:p>
            <a:fld id="{0C652E79-E9AA-4561-9C7B-18D689FCBE03}" type="slidenum">
              <a:rPr lang="en-US" altLang="en-US"/>
              <a:pPr/>
              <a:t>11</a:t>
            </a:fld>
            <a:endParaRPr lang="en-US" altLang="en-US"/>
          </a:p>
        </p:txBody>
      </p:sp>
      <p:sp>
        <p:nvSpPr>
          <p:cNvPr id="24577" name="Rectangle 1">
            <a:extLst>
              <a:ext uri="{FF2B5EF4-FFF2-40B4-BE49-F238E27FC236}">
                <a16:creationId xmlns:a16="http://schemas.microsoft.com/office/drawing/2014/main" id="{F1B857D8-8383-44A5-8D80-95A4C45EADE5}"/>
              </a:ext>
            </a:extLst>
          </p:cNvPr>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8" name="Rectangle 2">
            <a:extLst>
              <a:ext uri="{FF2B5EF4-FFF2-40B4-BE49-F238E27FC236}">
                <a16:creationId xmlns:a16="http://schemas.microsoft.com/office/drawing/2014/main" id="{546A7001-A95B-4BB9-B313-5A066AF355CB}"/>
              </a:ext>
            </a:extLst>
          </p:cNvPr>
          <p:cNvSpPr txBox="1">
            <a:spLocks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047" y="1237197"/>
            <a:ext cx="8568531" cy="2631887"/>
          </a:xfrm>
        </p:spPr>
        <p:txBody>
          <a:bodyPr anchor="b"/>
          <a:lstStyle>
            <a:lvl1pPr algn="ctr">
              <a:defRPr sz="6614"/>
            </a:lvl1pPr>
          </a:lstStyle>
          <a:p>
            <a:r>
              <a:rPr lang="en-US"/>
              <a:t>Click to edit Master title style</a:t>
            </a:r>
            <a:endParaRPr lang="en-US" dirty="0"/>
          </a:p>
        </p:txBody>
      </p:sp>
      <p:sp>
        <p:nvSpPr>
          <p:cNvPr id="3" name="Subtitle 2"/>
          <p:cNvSpPr>
            <a:spLocks noGrp="1"/>
          </p:cNvSpPr>
          <p:nvPr>
            <p:ph type="subTitle" idx="1"/>
          </p:nvPr>
        </p:nvSpPr>
        <p:spPr>
          <a:xfrm>
            <a:off x="1260078" y="3970580"/>
            <a:ext cx="7560469" cy="1825171"/>
          </a:xfrm>
        </p:spPr>
        <p:txBody>
          <a:bodyPr/>
          <a:lstStyle>
            <a:lvl1pPr marL="0" indent="0" algn="ctr">
              <a:buNone/>
              <a:defRPr sz="2646"/>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4ADC73F6-376F-4DCA-86E0-634AFB23F90B}" type="slidenum">
              <a:rPr lang="en-US" altLang="en-US" smtClean="0"/>
              <a:pPr/>
              <a:t>‹#›</a:t>
            </a:fld>
            <a:endParaRPr lang="en-US" altLang="en-US"/>
          </a:p>
        </p:txBody>
      </p:sp>
    </p:spTree>
    <p:extLst>
      <p:ext uri="{BB962C8B-B14F-4D97-AF65-F5344CB8AC3E}">
        <p14:creationId xmlns:p14="http://schemas.microsoft.com/office/powerpoint/2010/main" val="3878285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DB14D66E-EA23-4489-9207-5B0B1A94AAB1}" type="slidenum">
              <a:rPr lang="en-US" altLang="en-US" smtClean="0"/>
              <a:pPr/>
              <a:t>‹#›</a:t>
            </a:fld>
            <a:endParaRPr lang="en-US" altLang="en-US"/>
          </a:p>
        </p:txBody>
      </p:sp>
    </p:spTree>
    <p:extLst>
      <p:ext uri="{BB962C8B-B14F-4D97-AF65-F5344CB8AC3E}">
        <p14:creationId xmlns:p14="http://schemas.microsoft.com/office/powerpoint/2010/main" val="1209155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3948" y="402483"/>
            <a:ext cx="2173635" cy="64064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3044" y="402483"/>
            <a:ext cx="6394896" cy="6406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0DFA84F3-4B1B-40E9-890B-97CF42D3F5A6}" type="slidenum">
              <a:rPr lang="en-US" altLang="en-US" smtClean="0"/>
              <a:pPr/>
              <a:t>‹#›</a:t>
            </a:fld>
            <a:endParaRPr lang="en-US" altLang="en-US"/>
          </a:p>
        </p:txBody>
      </p:sp>
    </p:spTree>
    <p:extLst>
      <p:ext uri="{BB962C8B-B14F-4D97-AF65-F5344CB8AC3E}">
        <p14:creationId xmlns:p14="http://schemas.microsoft.com/office/powerpoint/2010/main" val="1294371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CFF43-1525-4322-8B49-7828CEC72AE8}"/>
              </a:ext>
            </a:extLst>
          </p:cNvPr>
          <p:cNvSpPr>
            <a:spLocks noGrp="1"/>
          </p:cNvSpPr>
          <p:nvPr>
            <p:ph type="title"/>
          </p:nvPr>
        </p:nvSpPr>
        <p:spPr>
          <a:xfrm>
            <a:off x="503238" y="301625"/>
            <a:ext cx="9066212" cy="1257300"/>
          </a:xfr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C32086F-E573-4ABC-83FD-68F9743647C9}"/>
              </a:ext>
            </a:extLst>
          </p:cNvPr>
          <p:cNvSpPr>
            <a:spLocks noGrp="1"/>
          </p:cNvSpPr>
          <p:nvPr>
            <p:ph type="dt" idx="10"/>
          </p:nvPr>
        </p:nvSpPr>
        <p:spPr>
          <a:xfrm>
            <a:off x="503238" y="6886575"/>
            <a:ext cx="2343150" cy="515938"/>
          </a:xfrm>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18D798C4-851A-475F-8D36-7E7665F6B8A4}"/>
              </a:ext>
            </a:extLst>
          </p:cNvPr>
          <p:cNvSpPr>
            <a:spLocks noGrp="1"/>
          </p:cNvSpPr>
          <p:nvPr>
            <p:ph type="ftr" idx="11"/>
          </p:nvPr>
        </p:nvSpPr>
        <p:spPr>
          <a:xfrm>
            <a:off x="3448050" y="6886575"/>
            <a:ext cx="3190875" cy="515938"/>
          </a:xfrm>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C37EA496-FC57-403A-8261-46EF842229E1}"/>
              </a:ext>
            </a:extLst>
          </p:cNvPr>
          <p:cNvSpPr>
            <a:spLocks noGrp="1"/>
          </p:cNvSpPr>
          <p:nvPr>
            <p:ph type="sldNum" idx="12"/>
          </p:nvPr>
        </p:nvSpPr>
        <p:spPr>
          <a:xfrm>
            <a:off x="7227888" y="6886575"/>
            <a:ext cx="2343150" cy="515938"/>
          </a:xfrm>
        </p:spPr>
        <p:txBody>
          <a:bodyPr/>
          <a:lstStyle>
            <a:lvl1pPr>
              <a:defRPr/>
            </a:lvl1pPr>
          </a:lstStyle>
          <a:p>
            <a:fld id="{E8700A97-11A3-487B-A29A-F3C57B221101}" type="slidenum">
              <a:rPr lang="en-US" altLang="en-US"/>
              <a:pPr/>
              <a:t>‹#›</a:t>
            </a:fld>
            <a:endParaRPr lang="en-US" altLang="en-US"/>
          </a:p>
        </p:txBody>
      </p:sp>
    </p:spTree>
    <p:extLst>
      <p:ext uri="{BB962C8B-B14F-4D97-AF65-F5344CB8AC3E}">
        <p14:creationId xmlns:p14="http://schemas.microsoft.com/office/powerpoint/2010/main" val="4096976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BBE3C-F0DA-4761-84D5-AC2034183B47}"/>
              </a:ext>
            </a:extLst>
          </p:cNvPr>
          <p:cNvSpPr>
            <a:spLocks noGrp="1"/>
          </p:cNvSpPr>
          <p:nvPr>
            <p:ph type="title"/>
          </p:nvPr>
        </p:nvSpPr>
        <p:spPr>
          <a:xfrm>
            <a:off x="503238" y="301625"/>
            <a:ext cx="9066212" cy="1257300"/>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3A7879D-F82C-49A6-A4F7-AC3F9D843E7C}"/>
              </a:ext>
            </a:extLst>
          </p:cNvPr>
          <p:cNvSpPr>
            <a:spLocks noGrp="1"/>
          </p:cNvSpPr>
          <p:nvPr>
            <p:ph sz="half" idx="1"/>
          </p:nvPr>
        </p:nvSpPr>
        <p:spPr>
          <a:xfrm>
            <a:off x="503238" y="1768475"/>
            <a:ext cx="9066212" cy="2416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43ABD10-7A11-4014-8C3F-79E18F3DAF2D}"/>
              </a:ext>
            </a:extLst>
          </p:cNvPr>
          <p:cNvSpPr>
            <a:spLocks noGrp="1"/>
          </p:cNvSpPr>
          <p:nvPr>
            <p:ph type="body" sz="half" idx="2"/>
          </p:nvPr>
        </p:nvSpPr>
        <p:spPr>
          <a:xfrm>
            <a:off x="503238" y="4337050"/>
            <a:ext cx="9066212" cy="2416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362CA95-B17A-4417-9233-98A6B790ADDA}"/>
              </a:ext>
            </a:extLst>
          </p:cNvPr>
          <p:cNvSpPr>
            <a:spLocks noGrp="1"/>
          </p:cNvSpPr>
          <p:nvPr>
            <p:ph type="dt" idx="10"/>
          </p:nvPr>
        </p:nvSpPr>
        <p:spPr>
          <a:xfrm>
            <a:off x="503238" y="6886575"/>
            <a:ext cx="2343150" cy="515938"/>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23F42F6-3F5A-41FC-9AD2-5A5F63ED5781}"/>
              </a:ext>
            </a:extLst>
          </p:cNvPr>
          <p:cNvSpPr>
            <a:spLocks noGrp="1"/>
          </p:cNvSpPr>
          <p:nvPr>
            <p:ph type="ftr" idx="11"/>
          </p:nvPr>
        </p:nvSpPr>
        <p:spPr>
          <a:xfrm>
            <a:off x="3448050" y="6886575"/>
            <a:ext cx="3190875" cy="515938"/>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4D57FADF-A834-4471-969E-507CC84BAB4C}"/>
              </a:ext>
            </a:extLst>
          </p:cNvPr>
          <p:cNvSpPr>
            <a:spLocks noGrp="1"/>
          </p:cNvSpPr>
          <p:nvPr>
            <p:ph type="sldNum" idx="12"/>
          </p:nvPr>
        </p:nvSpPr>
        <p:spPr>
          <a:xfrm>
            <a:off x="7227888" y="6886575"/>
            <a:ext cx="2343150" cy="515938"/>
          </a:xfrm>
        </p:spPr>
        <p:txBody>
          <a:bodyPr/>
          <a:lstStyle>
            <a:lvl1pPr>
              <a:defRPr/>
            </a:lvl1pPr>
          </a:lstStyle>
          <a:p>
            <a:fld id="{9CC60E21-1C3D-43CC-BD6D-05704E62916A}" type="slidenum">
              <a:rPr lang="en-US" altLang="en-US"/>
              <a:pPr/>
              <a:t>‹#›</a:t>
            </a:fld>
            <a:endParaRPr lang="en-US" altLang="en-US"/>
          </a:p>
        </p:txBody>
      </p:sp>
    </p:spTree>
    <p:extLst>
      <p:ext uri="{BB962C8B-B14F-4D97-AF65-F5344CB8AC3E}">
        <p14:creationId xmlns:p14="http://schemas.microsoft.com/office/powerpoint/2010/main" val="1183888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47FBD24D-0305-4D0E-9AE6-37386EB0DAF7}" type="slidenum">
              <a:rPr lang="en-US" altLang="en-US" smtClean="0"/>
              <a:pPr/>
              <a:t>‹#›</a:t>
            </a:fld>
            <a:endParaRPr lang="en-US" altLang="en-US"/>
          </a:p>
        </p:txBody>
      </p:sp>
    </p:spTree>
    <p:extLst>
      <p:ext uri="{BB962C8B-B14F-4D97-AF65-F5344CB8AC3E}">
        <p14:creationId xmlns:p14="http://schemas.microsoft.com/office/powerpoint/2010/main" val="212847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793" y="1884671"/>
            <a:ext cx="8694539" cy="3144614"/>
          </a:xfrm>
        </p:spPr>
        <p:txBody>
          <a:bodyPr anchor="b"/>
          <a:lstStyle>
            <a:lvl1pPr>
              <a:defRPr sz="6614"/>
            </a:lvl1pPr>
          </a:lstStyle>
          <a:p>
            <a:r>
              <a:rPr lang="en-US"/>
              <a:t>Click to edit Master title style</a:t>
            </a:r>
            <a:endParaRPr lang="en-US" dirty="0"/>
          </a:p>
        </p:txBody>
      </p:sp>
      <p:sp>
        <p:nvSpPr>
          <p:cNvPr id="3" name="Text Placeholder 2"/>
          <p:cNvSpPr>
            <a:spLocks noGrp="1"/>
          </p:cNvSpPr>
          <p:nvPr>
            <p:ph type="body" idx="1"/>
          </p:nvPr>
        </p:nvSpPr>
        <p:spPr>
          <a:xfrm>
            <a:off x="687793" y="5059035"/>
            <a:ext cx="8694539" cy="1653678"/>
          </a:xfrm>
        </p:spPr>
        <p:txBody>
          <a:bodyPr/>
          <a:lstStyle>
            <a:lvl1pPr marL="0" indent="0">
              <a:buNone/>
              <a:defRPr sz="2646">
                <a:solidFill>
                  <a:schemeClr val="tx1"/>
                </a:solidFill>
              </a:defRPr>
            </a:lvl1pPr>
            <a:lvl2pPr marL="503972" indent="0">
              <a:buNone/>
              <a:defRPr sz="2205">
                <a:solidFill>
                  <a:schemeClr val="tx1">
                    <a:tint val="75000"/>
                  </a:schemeClr>
                </a:solidFill>
              </a:defRPr>
            </a:lvl2pPr>
            <a:lvl3pPr marL="1007943" indent="0">
              <a:buNone/>
              <a:defRPr sz="1984">
                <a:solidFill>
                  <a:schemeClr val="tx1">
                    <a:tint val="75000"/>
                  </a:schemeClr>
                </a:solidFill>
              </a:defRPr>
            </a:lvl3pPr>
            <a:lvl4pPr marL="1511915" indent="0">
              <a:buNone/>
              <a:defRPr sz="1764">
                <a:solidFill>
                  <a:schemeClr val="tx1">
                    <a:tint val="75000"/>
                  </a:schemeClr>
                </a:solidFill>
              </a:defRPr>
            </a:lvl4pPr>
            <a:lvl5pPr marL="2015886" indent="0">
              <a:buNone/>
              <a:defRPr sz="1764">
                <a:solidFill>
                  <a:schemeClr val="tx1">
                    <a:tint val="75000"/>
                  </a:schemeClr>
                </a:solidFill>
              </a:defRPr>
            </a:lvl5pPr>
            <a:lvl6pPr marL="2519858" indent="0">
              <a:buNone/>
              <a:defRPr sz="1764">
                <a:solidFill>
                  <a:schemeClr val="tx1">
                    <a:tint val="75000"/>
                  </a:schemeClr>
                </a:solidFill>
              </a:defRPr>
            </a:lvl6pPr>
            <a:lvl7pPr marL="3023829" indent="0">
              <a:buNone/>
              <a:defRPr sz="1764">
                <a:solidFill>
                  <a:schemeClr val="tx1">
                    <a:tint val="75000"/>
                  </a:schemeClr>
                </a:solidFill>
              </a:defRPr>
            </a:lvl7pPr>
            <a:lvl8pPr marL="3527801" indent="0">
              <a:buNone/>
              <a:defRPr sz="1764">
                <a:solidFill>
                  <a:schemeClr val="tx1">
                    <a:tint val="75000"/>
                  </a:schemeClr>
                </a:solidFill>
              </a:defRPr>
            </a:lvl8pPr>
            <a:lvl9pPr marL="4031772" indent="0">
              <a:buNone/>
              <a:defRPr sz="176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357B8E3A-0C39-4247-8EF7-2D78D4122C46}" type="slidenum">
              <a:rPr lang="en-US" altLang="en-US" smtClean="0"/>
              <a:pPr/>
              <a:t>‹#›</a:t>
            </a:fld>
            <a:endParaRPr lang="en-US" altLang="en-US"/>
          </a:p>
        </p:txBody>
      </p:sp>
    </p:spTree>
    <p:extLst>
      <p:ext uri="{BB962C8B-B14F-4D97-AF65-F5344CB8AC3E}">
        <p14:creationId xmlns:p14="http://schemas.microsoft.com/office/powerpoint/2010/main" val="131160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3043" y="2012414"/>
            <a:ext cx="4284266" cy="479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03316" y="2012414"/>
            <a:ext cx="4284266" cy="479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AC0A1889-BB8F-45B5-B0D3-0F8EF7E1E4BB}" type="slidenum">
              <a:rPr lang="en-US" altLang="en-US" smtClean="0"/>
              <a:pPr/>
              <a:t>‹#›</a:t>
            </a:fld>
            <a:endParaRPr lang="en-US" altLang="en-US"/>
          </a:p>
        </p:txBody>
      </p:sp>
    </p:spTree>
    <p:extLst>
      <p:ext uri="{BB962C8B-B14F-4D97-AF65-F5344CB8AC3E}">
        <p14:creationId xmlns:p14="http://schemas.microsoft.com/office/powerpoint/2010/main" val="627874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4356" y="402484"/>
            <a:ext cx="8694539" cy="14611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4357" y="1853171"/>
            <a:ext cx="4264576"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94357" y="2761381"/>
            <a:ext cx="4264576" cy="4061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03317" y="1853171"/>
            <a:ext cx="4285579"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5103317" y="2761381"/>
            <a:ext cx="4285579" cy="4061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3C69CEEB-927C-4A45-BD45-24C78C2CD4E7}" type="slidenum">
              <a:rPr lang="en-US" altLang="en-US" smtClean="0"/>
              <a:pPr/>
              <a:t>‹#›</a:t>
            </a:fld>
            <a:endParaRPr lang="en-US" altLang="en-US"/>
          </a:p>
        </p:txBody>
      </p:sp>
    </p:spTree>
    <p:extLst>
      <p:ext uri="{BB962C8B-B14F-4D97-AF65-F5344CB8AC3E}">
        <p14:creationId xmlns:p14="http://schemas.microsoft.com/office/powerpoint/2010/main" val="4197907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D38EA56B-4FFB-4F34-AC18-1499D3632CBF}" type="slidenum">
              <a:rPr lang="en-US" altLang="en-US" smtClean="0"/>
              <a:pPr/>
              <a:t>‹#›</a:t>
            </a:fld>
            <a:endParaRPr lang="en-US" altLang="en-US"/>
          </a:p>
        </p:txBody>
      </p:sp>
    </p:spTree>
    <p:extLst>
      <p:ext uri="{BB962C8B-B14F-4D97-AF65-F5344CB8AC3E}">
        <p14:creationId xmlns:p14="http://schemas.microsoft.com/office/powerpoint/2010/main" val="632699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D878AD18-BD4F-424B-B01F-0F874B6DF8F3}" type="slidenum">
              <a:rPr lang="en-US" altLang="en-US" smtClean="0"/>
              <a:pPr/>
              <a:t>‹#›</a:t>
            </a:fld>
            <a:endParaRPr lang="en-US" altLang="en-US"/>
          </a:p>
        </p:txBody>
      </p:sp>
    </p:spTree>
    <p:extLst>
      <p:ext uri="{BB962C8B-B14F-4D97-AF65-F5344CB8AC3E}">
        <p14:creationId xmlns:p14="http://schemas.microsoft.com/office/powerpoint/2010/main" val="1025929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503978"/>
            <a:ext cx="3251264" cy="1763924"/>
          </a:xfrm>
        </p:spPr>
        <p:txBody>
          <a:bodyPr anchor="b"/>
          <a:lstStyle>
            <a:lvl1pPr>
              <a:defRPr sz="3527"/>
            </a:lvl1pPr>
          </a:lstStyle>
          <a:p>
            <a:r>
              <a:rPr lang="en-US"/>
              <a:t>Click to edit Master title style</a:t>
            </a:r>
            <a:endParaRPr lang="en-US" dirty="0"/>
          </a:p>
        </p:txBody>
      </p:sp>
      <p:sp>
        <p:nvSpPr>
          <p:cNvPr id="3" name="Content Placeholder 2"/>
          <p:cNvSpPr>
            <a:spLocks noGrp="1"/>
          </p:cNvSpPr>
          <p:nvPr>
            <p:ph idx="1"/>
          </p:nvPr>
        </p:nvSpPr>
        <p:spPr>
          <a:xfrm>
            <a:off x="4285579" y="1088455"/>
            <a:ext cx="5103316" cy="5372269"/>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4356" y="2267902"/>
            <a:ext cx="3251264"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C34BE459-09FC-464A-9319-742D3F93D316}" type="slidenum">
              <a:rPr lang="en-US" altLang="en-US" smtClean="0"/>
              <a:pPr/>
              <a:t>‹#›</a:t>
            </a:fld>
            <a:endParaRPr lang="en-US" altLang="en-US"/>
          </a:p>
        </p:txBody>
      </p:sp>
    </p:spTree>
    <p:extLst>
      <p:ext uri="{BB962C8B-B14F-4D97-AF65-F5344CB8AC3E}">
        <p14:creationId xmlns:p14="http://schemas.microsoft.com/office/powerpoint/2010/main" val="1328863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503978"/>
            <a:ext cx="3251264" cy="1763924"/>
          </a:xfrm>
        </p:spPr>
        <p:txBody>
          <a:bodyPr anchor="b"/>
          <a:lstStyle>
            <a:lvl1pPr>
              <a:defRPr sz="3527"/>
            </a:lvl1pPr>
          </a:lstStyle>
          <a:p>
            <a:r>
              <a:rPr lang="en-US"/>
              <a:t>Click to edit Master title style</a:t>
            </a:r>
            <a:endParaRPr lang="en-US" dirty="0"/>
          </a:p>
        </p:txBody>
      </p:sp>
      <p:sp>
        <p:nvSpPr>
          <p:cNvPr id="3" name="Picture Placeholder 2"/>
          <p:cNvSpPr>
            <a:spLocks noGrp="1" noChangeAspect="1"/>
          </p:cNvSpPr>
          <p:nvPr>
            <p:ph type="pic" idx="1"/>
          </p:nvPr>
        </p:nvSpPr>
        <p:spPr>
          <a:xfrm>
            <a:off x="4285579" y="1088455"/>
            <a:ext cx="5103316" cy="5372269"/>
          </a:xfrm>
        </p:spPr>
        <p:txBody>
          <a:bodyPr anchor="t"/>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en-US"/>
              <a:t>Click icon to add picture</a:t>
            </a:r>
            <a:endParaRPr lang="en-US" dirty="0"/>
          </a:p>
        </p:txBody>
      </p:sp>
      <p:sp>
        <p:nvSpPr>
          <p:cNvPr id="4" name="Text Placeholder 3"/>
          <p:cNvSpPr>
            <a:spLocks noGrp="1"/>
          </p:cNvSpPr>
          <p:nvPr>
            <p:ph type="body" sz="half" idx="2"/>
          </p:nvPr>
        </p:nvSpPr>
        <p:spPr>
          <a:xfrm>
            <a:off x="694356" y="2267902"/>
            <a:ext cx="3251264"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5C4FE408-80FA-4D22-BA4D-9570A7676AE2}" type="slidenum">
              <a:rPr lang="en-US" altLang="en-US" smtClean="0"/>
              <a:pPr/>
              <a:t>‹#›</a:t>
            </a:fld>
            <a:endParaRPr lang="en-US" altLang="en-US"/>
          </a:p>
        </p:txBody>
      </p:sp>
    </p:spTree>
    <p:extLst>
      <p:ext uri="{BB962C8B-B14F-4D97-AF65-F5344CB8AC3E}">
        <p14:creationId xmlns:p14="http://schemas.microsoft.com/office/powerpoint/2010/main" val="4015785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3043" y="402484"/>
            <a:ext cx="8694539" cy="14611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3043" y="2012414"/>
            <a:ext cx="8694539" cy="479654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3043" y="7006700"/>
            <a:ext cx="2268141" cy="402483"/>
          </a:xfrm>
          <a:prstGeom prst="rect">
            <a:avLst/>
          </a:prstGeom>
        </p:spPr>
        <p:txBody>
          <a:bodyPr vert="horz" lIns="91440" tIns="45720" rIns="91440" bIns="45720" rtlCol="0" anchor="ctr"/>
          <a:lstStyle>
            <a:lvl1pPr algn="l">
              <a:defRPr sz="1323">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3339207" y="7006700"/>
            <a:ext cx="3402211" cy="402483"/>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7119441" y="7006700"/>
            <a:ext cx="2268141" cy="402483"/>
          </a:xfrm>
          <a:prstGeom prst="rect">
            <a:avLst/>
          </a:prstGeom>
        </p:spPr>
        <p:txBody>
          <a:bodyPr vert="horz" lIns="91440" tIns="45720" rIns="91440" bIns="45720" rtlCol="0" anchor="ctr"/>
          <a:lstStyle>
            <a:lvl1pPr algn="r">
              <a:defRPr sz="1323">
                <a:solidFill>
                  <a:schemeClr val="tx1">
                    <a:tint val="75000"/>
                  </a:schemeClr>
                </a:solidFill>
              </a:defRPr>
            </a:lvl1pPr>
          </a:lstStyle>
          <a:p>
            <a:fld id="{C38F8F4A-823D-47AC-9C0C-0B391DF007BC}" type="slidenum">
              <a:rPr lang="en-US" altLang="en-US" smtClean="0"/>
              <a:pPr/>
              <a:t>‹#›</a:t>
            </a:fld>
            <a:endParaRPr lang="en-US" altLang="en-US"/>
          </a:p>
        </p:txBody>
      </p:sp>
    </p:spTree>
    <p:extLst>
      <p:ext uri="{BB962C8B-B14F-4D97-AF65-F5344CB8AC3E}">
        <p14:creationId xmlns:p14="http://schemas.microsoft.com/office/powerpoint/2010/main" val="3328450113"/>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Lst>
  <p:txStyles>
    <p:titleStyle>
      <a:lvl1pPr algn="l" defTabSz="1007943" rtl="0" eaLnBrk="1" latinLnBrk="0" hangingPunct="1">
        <a:lnSpc>
          <a:spcPct val="90000"/>
        </a:lnSpc>
        <a:spcBef>
          <a:spcPct val="0"/>
        </a:spcBef>
        <a:buNone/>
        <a:defRPr sz="4850" kern="1200">
          <a:solidFill>
            <a:schemeClr val="tx1"/>
          </a:solidFill>
          <a:latin typeface="+mj-lt"/>
          <a:ea typeface="+mj-ea"/>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Freeform: Shape 136">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65570" y="-1030567"/>
            <a:ext cx="2672973" cy="2985815"/>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9" name="Freeform: Shape 138">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593" y="-147878"/>
            <a:ext cx="1803337" cy="135264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1" name="Freeform: Shape 140">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401474" y="343730"/>
            <a:ext cx="4474729" cy="2106836"/>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3" name="Rectangle 142">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22294" y="1779077"/>
            <a:ext cx="1307023" cy="98037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5" name="Freeform: Shape 144">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61214" y="6056574"/>
            <a:ext cx="2695057" cy="1956359"/>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7" name="Rectangle 146">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335408" y="6124367"/>
            <a:ext cx="1023463" cy="7676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149" name="Freeform: Shape 148">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17" y="1551807"/>
            <a:ext cx="5940792" cy="4456062"/>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1" name="Freeform: Shape 150">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297163" y="972181"/>
            <a:ext cx="7486299" cy="5615314"/>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098" name="Rectangle 2">
            <a:extLst>
              <a:ext uri="{FF2B5EF4-FFF2-40B4-BE49-F238E27FC236}">
                <a16:creationId xmlns:a16="http://schemas.microsoft.com/office/drawing/2014/main" id="{F558F7F1-E5C0-4CFA-9EA7-33EE323F60B8}"/>
              </a:ext>
            </a:extLst>
          </p:cNvPr>
          <p:cNvSpPr>
            <a:spLocks noGrp="1" noChangeArrowheads="1"/>
          </p:cNvSpPr>
          <p:nvPr>
            <p:ph type="subTitle" idx="4294967295"/>
          </p:nvPr>
        </p:nvSpPr>
        <p:spPr bwMode="auto">
          <a:xfrm>
            <a:off x="3835334" y="4289375"/>
            <a:ext cx="2739044" cy="125868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ormAutofit fontScale="92500"/>
          </a:bodyPr>
          <a:lstStyle/>
          <a:p>
            <a:pPr marL="0" indent="0" algn="ctr" defTabSz="914400">
              <a:spcBef>
                <a:spcPts val="1000"/>
              </a:spcBef>
              <a:spcAft>
                <a:spcPct val="0"/>
              </a:spcAft>
              <a:buClr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1900" kern="1200" dirty="0">
                <a:solidFill>
                  <a:srgbClr val="080808"/>
                </a:solidFill>
                <a:latin typeface="+mn-lt"/>
                <a:ea typeface="+mn-ea"/>
                <a:cs typeface="+mn-cs"/>
              </a:rPr>
              <a:t>By </a:t>
            </a:r>
          </a:p>
          <a:p>
            <a:pPr marL="0" indent="0" algn="ctr" defTabSz="914400">
              <a:spcBef>
                <a:spcPts val="1000"/>
              </a:spcBef>
              <a:spcAft>
                <a:spcPct val="0"/>
              </a:spcAft>
              <a:buClr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1900" kern="1200" dirty="0">
                <a:solidFill>
                  <a:srgbClr val="080808"/>
                </a:solidFill>
                <a:latin typeface="+mn-lt"/>
                <a:ea typeface="+mn-ea"/>
                <a:cs typeface="+mn-cs"/>
              </a:rPr>
              <a:t>Shrividya S</a:t>
            </a:r>
          </a:p>
          <a:p>
            <a:pPr marL="0" indent="0" algn="ctr" defTabSz="914400">
              <a:spcBef>
                <a:spcPts val="1000"/>
              </a:spcBef>
              <a:spcAft>
                <a:spcPct val="0"/>
              </a:spcAft>
              <a:buClr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1900" kern="1200" dirty="0">
                <a:solidFill>
                  <a:srgbClr val="080808"/>
                </a:solidFill>
                <a:latin typeface="+mn-lt"/>
                <a:ea typeface="+mn-ea"/>
                <a:cs typeface="+mn-cs"/>
              </a:rPr>
              <a:t>Data Science with R Course</a:t>
            </a:r>
          </a:p>
        </p:txBody>
      </p:sp>
      <p:sp>
        <p:nvSpPr>
          <p:cNvPr id="4097" name="Rectangle 1">
            <a:extLst>
              <a:ext uri="{FF2B5EF4-FFF2-40B4-BE49-F238E27FC236}">
                <a16:creationId xmlns:a16="http://schemas.microsoft.com/office/drawing/2014/main" id="{C9E866C8-D981-49D9-AE69-10F4FCB70854}"/>
              </a:ext>
            </a:extLst>
          </p:cNvPr>
          <p:cNvSpPr>
            <a:spLocks noGrp="1" noChangeArrowheads="1"/>
          </p:cNvSpPr>
          <p:nvPr>
            <p:ph type="title"/>
          </p:nvPr>
        </p:nvSpPr>
        <p:spPr>
          <a:xfrm>
            <a:off x="2418532" y="2076432"/>
            <a:ext cx="4781282" cy="2370769"/>
          </a:xfrm>
          <a:noFill/>
        </p:spPr>
        <p:txBody>
          <a:bodyPr vert="horz" lIns="91440" tIns="45720" rIns="91440" bIns="45720" rtlCol="0" anchor="ctr">
            <a:normAutofit/>
          </a:bodyPr>
          <a:lstStyle/>
          <a:p>
            <a:pPr algn="ctr" defTabSz="914400">
              <a:buClr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500" kern="1200" dirty="0">
                <a:solidFill>
                  <a:srgbClr val="080808"/>
                </a:solidFill>
                <a:latin typeface="+mj-lt"/>
                <a:ea typeface="+mj-ea"/>
                <a:cs typeface="+mj-cs"/>
              </a:rPr>
              <a:t>Capstone Project:</a:t>
            </a:r>
            <a:br>
              <a:rPr lang="en-US" altLang="en-US" sz="3500" kern="1200" dirty="0">
                <a:solidFill>
                  <a:srgbClr val="080808"/>
                </a:solidFill>
                <a:latin typeface="+mj-lt"/>
                <a:ea typeface="+mj-ea"/>
                <a:cs typeface="+mj-cs"/>
              </a:rPr>
            </a:br>
            <a:r>
              <a:rPr lang="en-US" altLang="en-US" sz="3500" kern="1200" dirty="0">
                <a:solidFill>
                  <a:srgbClr val="080808"/>
                </a:solidFill>
                <a:latin typeface="+mj-lt"/>
                <a:ea typeface="+mj-ea"/>
                <a:cs typeface="+mj-cs"/>
              </a:rPr>
              <a:t>Telecom Case Study</a:t>
            </a:r>
          </a:p>
        </p:txBody>
      </p:sp>
      <p:sp>
        <p:nvSpPr>
          <p:cNvPr id="153" name="Freeform: Shape 152">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654738" y="6369827"/>
            <a:ext cx="2460140" cy="2123952"/>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5" name="Rectangle 154">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904533" y="5912271"/>
            <a:ext cx="1058206" cy="79373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097"/>
                                        </p:tgtEl>
                                        <p:attrNameLst>
                                          <p:attrName>style.visibility</p:attrName>
                                        </p:attrNameLst>
                                      </p:cBhvr>
                                      <p:to>
                                        <p:strVal val="visible"/>
                                      </p:to>
                                    </p:set>
                                    <p:animEffect transition="in" filter="fade">
                                      <p:cBhvr>
                                        <p:cTn id="7" dur="1000"/>
                                        <p:tgtEl>
                                          <p:spTgt spid="4097"/>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4098">
                                            <p:txEl>
                                              <p:pRg st="0" end="0"/>
                                            </p:txEl>
                                          </p:spTgt>
                                        </p:tgtEl>
                                        <p:attrNameLst>
                                          <p:attrName>style.visibility</p:attrName>
                                        </p:attrNameLst>
                                      </p:cBhvr>
                                      <p:to>
                                        <p:strVal val="visible"/>
                                      </p:to>
                                    </p:set>
                                    <p:animEffect transition="in" filter="fade">
                                      <p:cBhvr>
                                        <p:cTn id="10" dur="1000"/>
                                        <p:tgtEl>
                                          <p:spTgt spid="409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4098">
                                            <p:txEl>
                                              <p:pRg st="1" end="1"/>
                                            </p:txEl>
                                          </p:spTgt>
                                        </p:tgtEl>
                                        <p:attrNameLst>
                                          <p:attrName>style.visibility</p:attrName>
                                        </p:attrNameLst>
                                      </p:cBhvr>
                                      <p:to>
                                        <p:strVal val="visible"/>
                                      </p:to>
                                    </p:set>
                                    <p:animEffect transition="in" filter="fade">
                                      <p:cBhvr>
                                        <p:cTn id="15" dur="1000"/>
                                        <p:tgtEl>
                                          <p:spTgt spid="409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type="wd">
                                    <p:tmPct val="15000"/>
                                  </p:iterate>
                                  <p:childTnLst>
                                    <p:set>
                                      <p:cBhvr>
                                        <p:cTn id="19" dur="1" fill="hold">
                                          <p:stCondLst>
                                            <p:cond delay="0"/>
                                          </p:stCondLst>
                                        </p:cTn>
                                        <p:tgtEl>
                                          <p:spTgt spid="4098">
                                            <p:txEl>
                                              <p:pRg st="2" end="2"/>
                                            </p:txEl>
                                          </p:spTgt>
                                        </p:tgtEl>
                                        <p:attrNameLst>
                                          <p:attrName>style.visibility</p:attrName>
                                        </p:attrNameLst>
                                      </p:cBhvr>
                                      <p:to>
                                        <p:strVal val="visible"/>
                                      </p:to>
                                    </p:set>
                                    <p:animEffect transition="in" filter="fade">
                                      <p:cBhvr>
                                        <p:cTn id="20" dur="1000"/>
                                        <p:tgtEl>
                                          <p:spTgt spid="409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P spid="409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6E10E7-8A6B-480B-9A89-B465DF76CFC2}"/>
              </a:ext>
            </a:extLst>
          </p:cNvPr>
          <p:cNvSpPr>
            <a:spLocks noGrp="1"/>
          </p:cNvSpPr>
          <p:nvPr>
            <p:ph type="title"/>
          </p:nvPr>
        </p:nvSpPr>
        <p:spPr>
          <a:xfrm>
            <a:off x="532033" y="354652"/>
            <a:ext cx="9016558" cy="1251939"/>
          </a:xfrm>
        </p:spPr>
        <p:txBody>
          <a:bodyPr>
            <a:normAutofit/>
          </a:bodyPr>
          <a:lstStyle/>
          <a:p>
            <a:r>
              <a:rPr lang="en-US" altLang="en-US" sz="3500" kern="1200" dirty="0">
                <a:latin typeface="+mj-lt"/>
                <a:ea typeface="+mj-ea"/>
                <a:cs typeface="+mj-cs"/>
              </a:rPr>
              <a:t>Customer Segments for Proactive Retention Strategies</a:t>
            </a:r>
            <a:endParaRPr lang="en-GB" sz="3500" dirty="0"/>
          </a:p>
        </p:txBody>
      </p:sp>
      <p:sp>
        <p:nvSpPr>
          <p:cNvPr id="23" name="Rectangle 2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049670" y="2425831"/>
            <a:ext cx="711399" cy="533605"/>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158350" y="1655794"/>
            <a:ext cx="2791978" cy="105257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92780" y="5765078"/>
            <a:ext cx="2224008" cy="838448"/>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86924" y="6381726"/>
            <a:ext cx="535260" cy="40148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Group 2">
            <a:extLst>
              <a:ext uri="{FF2B5EF4-FFF2-40B4-BE49-F238E27FC236}">
                <a16:creationId xmlns:a16="http://schemas.microsoft.com/office/drawing/2014/main" id="{0FE084DA-BCD1-4602-802F-BDE9873E4D45}"/>
              </a:ext>
            </a:extLst>
          </p:cNvPr>
          <p:cNvGraphicFramePr>
            <a:graphicFrameLocks noGrp="1"/>
          </p:cNvGraphicFramePr>
          <p:nvPr>
            <p:ph idx="1"/>
            <p:extLst>
              <p:ext uri="{D42A27DB-BD31-4B8C-83A1-F6EECF244321}">
                <p14:modId xmlns:p14="http://schemas.microsoft.com/office/powerpoint/2010/main" val="1500224377"/>
              </p:ext>
            </p:extLst>
          </p:nvPr>
        </p:nvGraphicFramePr>
        <p:xfrm>
          <a:off x="860539" y="1606591"/>
          <a:ext cx="7918945" cy="4889317"/>
        </p:xfrm>
        <a:graphic>
          <a:graphicData uri="http://schemas.openxmlformats.org/drawingml/2006/table">
            <a:tbl>
              <a:tblPr firstRow="1" bandRow="1">
                <a:noFill/>
              </a:tblPr>
              <a:tblGrid>
                <a:gridCol w="2166687">
                  <a:extLst>
                    <a:ext uri="{9D8B030D-6E8A-4147-A177-3AD203B41FA5}">
                      <a16:colId xmlns:a16="http://schemas.microsoft.com/office/drawing/2014/main" val="3718637938"/>
                    </a:ext>
                  </a:extLst>
                </a:gridCol>
                <a:gridCol w="5752258">
                  <a:extLst>
                    <a:ext uri="{9D8B030D-6E8A-4147-A177-3AD203B41FA5}">
                      <a16:colId xmlns:a16="http://schemas.microsoft.com/office/drawing/2014/main" val="672783749"/>
                    </a:ext>
                  </a:extLst>
                </a:gridCol>
              </a:tblGrid>
              <a:tr h="342013">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9pPr>
                    </a:lstStyle>
                    <a:p>
                      <a:pPr marL="0" marR="0" lvl="0" indent="0" algn="l" defTabSz="457200" rtl="0" eaLnBrk="1" fontAlgn="base" latinLnBrk="0" hangingPunct="0">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kumimoji="0" lang="en-US" altLang="en-US" sz="1400" b="1" i="0" u="none" strike="noStrike" cap="none" spc="0" normalizeH="0" baseline="0" dirty="0">
                          <a:ln>
                            <a:noFill/>
                          </a:ln>
                          <a:solidFill>
                            <a:schemeClr val="tx1"/>
                          </a:solidFill>
                          <a:effectLst/>
                          <a:latin typeface="+mn-lt"/>
                          <a:ea typeface="Microsoft YaHei" panose="020B0503020204020204" pitchFamily="34" charset="-122"/>
                        </a:rPr>
                        <a:t>Segments</a:t>
                      </a:r>
                    </a:p>
                  </a:txBody>
                  <a:tcPr marL="67386" marR="67386" marT="64876" marB="64876" horzOverflow="overflow">
                    <a:lnL w="12700" cmpd="sng">
                      <a:noFill/>
                    </a:lnL>
                    <a:lnR w="12700" cmpd="sng">
                      <a:noFill/>
                    </a:lnR>
                    <a:lnT w="28575" cap="flat" cmpd="sng" algn="ctr">
                      <a:solidFill>
                        <a:schemeClr val="tx1"/>
                      </a:solidFill>
                      <a:prstDash val="solid"/>
                    </a:lnT>
                    <a:lnB w="38100" cmpd="sng">
                      <a:noFill/>
                    </a:lnB>
                    <a:lnTlToBr>
                      <a:noFill/>
                    </a:lnTlToBr>
                    <a:lnBlToTr>
                      <a:noFill/>
                    </a:lnBlToTr>
                    <a:noFill/>
                  </a:tcPr>
                </a:tc>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9pPr>
                    </a:lstStyle>
                    <a:p>
                      <a:pPr marL="0" marR="0" lvl="0" indent="0" algn="l" defTabSz="457200" rtl="0" eaLnBrk="1" fontAlgn="base" latinLnBrk="0" hangingPunct="0">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kumimoji="0" lang="en-US" altLang="en-US" sz="1400" b="1" i="0" u="none" strike="noStrike" cap="none" spc="0" normalizeH="0" baseline="0" dirty="0">
                          <a:ln>
                            <a:noFill/>
                          </a:ln>
                          <a:solidFill>
                            <a:schemeClr val="tx1"/>
                          </a:solidFill>
                          <a:effectLst/>
                          <a:latin typeface="+mn-lt"/>
                          <a:ea typeface="Microsoft YaHei" panose="020B0503020204020204" pitchFamily="34" charset="-122"/>
                        </a:rPr>
                        <a:t>Condition</a:t>
                      </a:r>
                    </a:p>
                  </a:txBody>
                  <a:tcPr marL="67386" marR="67386" marT="64876" marB="64876" horzOverflow="overflow">
                    <a:lnL w="12700" cmpd="sng">
                      <a:noFill/>
                    </a:lnL>
                    <a:lnR w="12700" cmpd="sng">
                      <a:noFill/>
                    </a:lnR>
                    <a:lnT w="28575" cap="flat" cmpd="sng" algn="ctr">
                      <a:solidFill>
                        <a:schemeClr val="tx1"/>
                      </a:solidFill>
                      <a:prstDash val="solid"/>
                    </a:lnT>
                    <a:lnB w="38100" cmpd="sng">
                      <a:noFill/>
                    </a:lnB>
                    <a:lnTlToBr>
                      <a:noFill/>
                    </a:lnTlToBr>
                    <a:lnBlToTr>
                      <a:noFill/>
                    </a:lnBlToTr>
                    <a:noFill/>
                  </a:tcPr>
                </a:tc>
                <a:extLst>
                  <a:ext uri="{0D108BD9-81ED-4DB2-BD59-A6C34878D82A}">
                    <a16:rowId xmlns:a16="http://schemas.microsoft.com/office/drawing/2014/main" val="2963625128"/>
                  </a:ext>
                </a:extLst>
              </a:tr>
              <a:tr h="517203">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kumimoji="0" lang="en-US" altLang="en-US" sz="1400" b="0" i="0" u="none" strike="noStrike" cap="none" spc="0" normalizeH="0" baseline="0">
                          <a:ln>
                            <a:noFill/>
                          </a:ln>
                          <a:solidFill>
                            <a:schemeClr val="tx1"/>
                          </a:solidFill>
                          <a:effectLst/>
                          <a:latin typeface="+mn-lt"/>
                          <a:ea typeface="Microsoft YaHei" panose="020B0503020204020204" pitchFamily="34" charset="-122"/>
                        </a:rPr>
                        <a:t>I</a:t>
                      </a:r>
                    </a:p>
                  </a:txBody>
                  <a:tcPr marL="67386" marR="67386" marT="64876" marB="64876" horzOverflow="overflow">
                    <a:lnL w="28575" cap="flat" cmpd="sng" algn="ctr">
                      <a:noFill/>
                      <a:prstDash val="solid"/>
                    </a:lnL>
                    <a:lnR w="12700" cmpd="sng">
                      <a:noFill/>
                      <a:prstDash val="solid"/>
                    </a:lnR>
                    <a:lnT w="38100" cmpd="sng">
                      <a:noFill/>
                    </a:lnT>
                    <a:lnB w="12700" cap="flat" cmpd="sng" algn="ctr">
                      <a:noFill/>
                      <a:prstDash val="solid"/>
                    </a:lnB>
                    <a:lnTlToBr>
                      <a:noFill/>
                    </a:lnTlToBr>
                    <a:lnBlToTr>
                      <a:noFill/>
                    </a:lnBlToTr>
                    <a:noFill/>
                  </a:tcPr>
                </a:tc>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9pPr>
                    </a:lstStyle>
                    <a:p>
                      <a:pPr marL="0" marR="0" lvl="0" indent="0" algn="l" defTabSz="457200" rtl="0" eaLnBrk="1" fontAlgn="base" latinLnBrk="0" hangingPunct="0">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kumimoji="0" lang="en-US" altLang="en-US" sz="1400" b="0" i="0" u="none" strike="noStrike" cap="none" spc="0" normalizeH="0" baseline="0" dirty="0">
                          <a:ln>
                            <a:noFill/>
                          </a:ln>
                          <a:solidFill>
                            <a:schemeClr val="tx1"/>
                          </a:solidFill>
                          <a:effectLst/>
                          <a:latin typeface="+mn-lt"/>
                          <a:ea typeface="Microsoft YaHei" panose="020B0503020204020204" pitchFamily="34" charset="-122"/>
                        </a:rPr>
                        <a:t>Up to 20.26% revenue contribution with churn score between 0.147 to 0.174</a:t>
                      </a:r>
                    </a:p>
                  </a:txBody>
                  <a:tcPr marL="67386" marR="67386" marT="64876" marB="64876" horzOverflow="overflow">
                    <a:lnL w="12700" cmpd="sng">
                      <a:noFill/>
                      <a:prstDash val="solid"/>
                    </a:lnL>
                    <a:lnR w="28575" cap="flat" cmpd="sng" algn="ctr">
                      <a:noFill/>
                      <a:prstDash val="solid"/>
                    </a:lnR>
                    <a:lnT w="38100" cmpd="sng">
                      <a:noFill/>
                    </a:lnT>
                    <a:lnB w="12700" cap="flat" cmpd="sng" algn="ctr">
                      <a:noFill/>
                      <a:prstDash val="solid"/>
                    </a:lnB>
                    <a:lnTlToBr>
                      <a:noFill/>
                    </a:lnTlToBr>
                    <a:lnBlToTr>
                      <a:noFill/>
                    </a:lnBlToTr>
                    <a:noFill/>
                  </a:tcPr>
                </a:tc>
                <a:extLst>
                  <a:ext uri="{0D108BD9-81ED-4DB2-BD59-A6C34878D82A}">
                    <a16:rowId xmlns:a16="http://schemas.microsoft.com/office/drawing/2014/main" val="170949008"/>
                  </a:ext>
                </a:extLst>
              </a:tr>
              <a:tr h="467130">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kumimoji="0" lang="en-US" altLang="en-US" sz="1400" b="0" i="0" u="none" strike="noStrike" cap="none" spc="0" normalizeH="0" baseline="0">
                          <a:ln>
                            <a:noFill/>
                          </a:ln>
                          <a:solidFill>
                            <a:schemeClr val="tx1"/>
                          </a:solidFill>
                          <a:effectLst/>
                          <a:latin typeface="+mn-lt"/>
                          <a:ea typeface="Microsoft YaHei" panose="020B0503020204020204" pitchFamily="34" charset="-122"/>
                        </a:rPr>
                        <a:t>II</a:t>
                      </a:r>
                    </a:p>
                  </a:txBody>
                  <a:tcPr marL="67386" marR="67386" marT="64876" marB="64876" horzOverflow="overflow">
                    <a:lnL w="12700" cmpd="sng">
                      <a:noFill/>
                      <a:prstDash val="solid"/>
                    </a:lnL>
                    <a:lnR w="12700" cmpd="sng">
                      <a:noFill/>
                      <a:prstDash val="solid"/>
                    </a:lnR>
                    <a:lnT w="12700" cap="flat" cmpd="sng" algn="ctr">
                      <a:noFill/>
                      <a:prstDash val="solid"/>
                    </a:lnT>
                    <a:lnB w="12700" cmpd="sng">
                      <a:noFill/>
                      <a:prstDash val="solid"/>
                    </a:lnB>
                    <a:lnTlToBr>
                      <a:noFill/>
                    </a:lnTlToBr>
                    <a:lnBlToTr>
                      <a:noFill/>
                    </a:lnBlToTr>
                    <a:solidFill>
                      <a:schemeClr val="bg1">
                        <a:lumMod val="95000"/>
                      </a:schemeClr>
                    </a:solidFill>
                  </a:tcPr>
                </a:tc>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9pPr>
                    </a:lstStyle>
                    <a:p>
                      <a:pPr marL="0" marR="0" lvl="0" indent="0" algn="l" defTabSz="457200" rtl="0" eaLnBrk="1" fontAlgn="base" latinLnBrk="0" hangingPunct="0">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kumimoji="0" lang="en-US" altLang="en-US" sz="1400" b="0" i="0" u="none" strike="noStrike" cap="none" spc="0" normalizeH="0" baseline="0" dirty="0">
                          <a:ln>
                            <a:noFill/>
                          </a:ln>
                          <a:solidFill>
                            <a:schemeClr val="tx1"/>
                          </a:solidFill>
                          <a:effectLst/>
                          <a:latin typeface="+mn-lt"/>
                          <a:ea typeface="Microsoft YaHei" panose="020B0503020204020204" pitchFamily="34" charset="-122"/>
                        </a:rPr>
                        <a:t>Up to 20.26% revenue contribution with churn score between 0.175 to 0.346</a:t>
                      </a:r>
                    </a:p>
                  </a:txBody>
                  <a:tcPr marL="67386" marR="67386" marT="64876" marB="64876" horzOverflow="overflow">
                    <a:lnL w="12700" cmpd="sng">
                      <a:noFill/>
                      <a:prstDash val="solid"/>
                    </a:lnL>
                    <a:lnR w="12700" cmpd="sng">
                      <a:noFill/>
                      <a:prstDash val="solid"/>
                    </a:lnR>
                    <a:lnT w="12700" cap="flat" cmpd="sng" algn="ctr">
                      <a:noFill/>
                      <a:prstDash val="solid"/>
                    </a:lnT>
                    <a:lnB w="12700" cmpd="sng">
                      <a:noFill/>
                      <a:prstDash val="solid"/>
                    </a:lnB>
                    <a:lnTlToBr>
                      <a:noFill/>
                    </a:lnTlToBr>
                    <a:lnBlToTr>
                      <a:noFill/>
                    </a:lnBlToTr>
                    <a:solidFill>
                      <a:schemeClr val="bg1">
                        <a:lumMod val="95000"/>
                      </a:schemeClr>
                    </a:solidFill>
                  </a:tcPr>
                </a:tc>
                <a:extLst>
                  <a:ext uri="{0D108BD9-81ED-4DB2-BD59-A6C34878D82A}">
                    <a16:rowId xmlns:a16="http://schemas.microsoft.com/office/drawing/2014/main" val="3285493447"/>
                  </a:ext>
                </a:extLst>
              </a:tr>
              <a:tr h="517203">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kumimoji="0" lang="en-US" altLang="en-US" sz="1400" b="0" i="0" u="none" strike="noStrike" cap="none" spc="0" normalizeH="0" baseline="0">
                          <a:ln>
                            <a:noFill/>
                          </a:ln>
                          <a:solidFill>
                            <a:schemeClr val="tx1"/>
                          </a:solidFill>
                          <a:effectLst/>
                          <a:latin typeface="+mn-lt"/>
                          <a:ea typeface="Microsoft YaHei" panose="020B0503020204020204" pitchFamily="34" charset="-122"/>
                        </a:rPr>
                        <a:t>III</a:t>
                      </a:r>
                    </a:p>
                  </a:txBody>
                  <a:tcPr marL="67386" marR="67386" marT="64876" marB="64876" horzOverflow="overflow">
                    <a:lnL w="28575" cap="flat" cmpd="sng" algn="ctr">
                      <a:noFill/>
                      <a:prstDash val="solid"/>
                    </a:lnL>
                    <a:lnR w="12700" cmpd="sng">
                      <a:noFill/>
                      <a:prstDash val="solid"/>
                    </a:lnR>
                    <a:lnT w="12700" cmpd="sng">
                      <a:noFill/>
                      <a:prstDash val="solid"/>
                    </a:lnT>
                    <a:lnB w="12700" cap="flat" cmpd="sng" algn="ctr">
                      <a:noFill/>
                      <a:prstDash val="solid"/>
                    </a:lnB>
                    <a:lnTlToBr>
                      <a:noFill/>
                    </a:lnTlToBr>
                    <a:lnBlToTr>
                      <a:noFill/>
                    </a:lnBlToTr>
                    <a:noFill/>
                  </a:tcPr>
                </a:tc>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9pPr>
                    </a:lstStyle>
                    <a:p>
                      <a:pPr marL="0" marR="0" lvl="0" indent="0" algn="l" defTabSz="457200" rtl="0" eaLnBrk="1" fontAlgn="base" latinLnBrk="0" hangingPunct="0">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kumimoji="0" lang="en-US" altLang="en-US" sz="1400" b="0" i="0" u="none" strike="noStrike" cap="none" spc="0" normalizeH="0" baseline="0" dirty="0">
                          <a:ln>
                            <a:noFill/>
                          </a:ln>
                          <a:solidFill>
                            <a:schemeClr val="tx1"/>
                          </a:solidFill>
                          <a:effectLst/>
                          <a:latin typeface="+mn-lt"/>
                          <a:ea typeface="Microsoft YaHei" panose="020B0503020204020204" pitchFamily="34" charset="-122"/>
                        </a:rPr>
                        <a:t>Up to 20.26% revenue contribution with churn score between 0.347 to 0.666</a:t>
                      </a:r>
                    </a:p>
                  </a:txBody>
                  <a:tcPr marL="67386" marR="67386" marT="64876" marB="64876" horzOverflow="overflow">
                    <a:lnL w="12700" cmpd="sng">
                      <a:noFill/>
                      <a:prstDash val="solid"/>
                    </a:lnL>
                    <a:lnR w="28575" cap="flat" cmpd="sng" algn="ctr">
                      <a:noFill/>
                      <a:prstDash val="solid"/>
                    </a:lnR>
                    <a:lnT w="12700" cmpd="sng">
                      <a:noFill/>
                      <a:prstDash val="solid"/>
                    </a:lnT>
                    <a:lnB w="12700" cap="flat" cmpd="sng" algn="ctr">
                      <a:noFill/>
                      <a:prstDash val="solid"/>
                    </a:lnB>
                    <a:lnTlToBr>
                      <a:noFill/>
                    </a:lnTlToBr>
                    <a:lnBlToTr>
                      <a:noFill/>
                    </a:lnBlToTr>
                    <a:noFill/>
                  </a:tcPr>
                </a:tc>
                <a:extLst>
                  <a:ext uri="{0D108BD9-81ED-4DB2-BD59-A6C34878D82A}">
                    <a16:rowId xmlns:a16="http://schemas.microsoft.com/office/drawing/2014/main" val="2192665322"/>
                  </a:ext>
                </a:extLst>
              </a:tr>
              <a:tr h="467130">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kumimoji="0" lang="en-US" altLang="en-US" sz="1400" b="0" i="0" u="none" strike="noStrike" cap="none" spc="0" normalizeH="0" baseline="0">
                          <a:ln>
                            <a:noFill/>
                          </a:ln>
                          <a:solidFill>
                            <a:schemeClr val="tx1"/>
                          </a:solidFill>
                          <a:effectLst/>
                          <a:latin typeface="+mn-lt"/>
                          <a:ea typeface="Microsoft YaHei" panose="020B0503020204020204" pitchFamily="34" charset="-122"/>
                        </a:rPr>
                        <a:t>IV</a:t>
                      </a:r>
                    </a:p>
                  </a:txBody>
                  <a:tcPr marL="67386" marR="67386" marT="64876" marB="64876" horzOverflow="overflow">
                    <a:lnL w="12700" cmpd="sng">
                      <a:noFill/>
                      <a:prstDash val="solid"/>
                    </a:lnL>
                    <a:lnR w="12700" cmpd="sng">
                      <a:noFill/>
                      <a:prstDash val="solid"/>
                    </a:lnR>
                    <a:lnT w="12700" cap="flat" cmpd="sng" algn="ctr">
                      <a:noFill/>
                      <a:prstDash val="solid"/>
                    </a:lnT>
                    <a:lnB w="12700" cmpd="sng">
                      <a:noFill/>
                      <a:prstDash val="solid"/>
                    </a:lnB>
                    <a:lnTlToBr>
                      <a:noFill/>
                    </a:lnTlToBr>
                    <a:lnBlToTr>
                      <a:noFill/>
                    </a:lnBlToTr>
                    <a:solidFill>
                      <a:schemeClr val="bg1">
                        <a:lumMod val="95000"/>
                      </a:schemeClr>
                    </a:solidFill>
                  </a:tcPr>
                </a:tc>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9pPr>
                    </a:lstStyle>
                    <a:p>
                      <a:pPr marL="0" marR="0" lvl="0" indent="0" algn="l" defTabSz="457200" rtl="0" eaLnBrk="1" fontAlgn="base" latinLnBrk="0" hangingPunct="0">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kumimoji="0" lang="en-US" altLang="en-US" sz="1400" b="0" i="0" u="none" strike="noStrike" cap="none" spc="0" normalizeH="0" baseline="0" dirty="0">
                          <a:ln>
                            <a:noFill/>
                          </a:ln>
                          <a:solidFill>
                            <a:schemeClr val="tx1"/>
                          </a:solidFill>
                          <a:effectLst/>
                          <a:latin typeface="+mn-lt"/>
                          <a:ea typeface="Microsoft YaHei" panose="020B0503020204020204" pitchFamily="34" charset="-122"/>
                        </a:rPr>
                        <a:t>Up to 29.24% revenue contribution with churn score between 0.147 to 0.174</a:t>
                      </a:r>
                    </a:p>
                  </a:txBody>
                  <a:tcPr marL="67386" marR="67386" marT="64876" marB="64876" horzOverflow="overflow">
                    <a:lnL w="12700" cmpd="sng">
                      <a:noFill/>
                      <a:prstDash val="solid"/>
                    </a:lnL>
                    <a:lnR w="12700" cmpd="sng">
                      <a:noFill/>
                      <a:prstDash val="solid"/>
                    </a:lnR>
                    <a:lnT w="12700" cap="flat" cmpd="sng" algn="ctr">
                      <a:noFill/>
                      <a:prstDash val="solid"/>
                    </a:lnT>
                    <a:lnB w="12700" cmpd="sng">
                      <a:noFill/>
                      <a:prstDash val="solid"/>
                    </a:lnB>
                    <a:lnTlToBr>
                      <a:noFill/>
                    </a:lnTlToBr>
                    <a:lnBlToTr>
                      <a:noFill/>
                    </a:lnBlToTr>
                    <a:solidFill>
                      <a:schemeClr val="bg1">
                        <a:lumMod val="95000"/>
                      </a:schemeClr>
                    </a:solidFill>
                  </a:tcPr>
                </a:tc>
                <a:extLst>
                  <a:ext uri="{0D108BD9-81ED-4DB2-BD59-A6C34878D82A}">
                    <a16:rowId xmlns:a16="http://schemas.microsoft.com/office/drawing/2014/main" val="3751873377"/>
                  </a:ext>
                </a:extLst>
              </a:tr>
              <a:tr h="608873">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kumimoji="0" lang="en-US" altLang="en-US" sz="1400" b="0" i="0" u="none" strike="noStrike" cap="none" spc="0" normalizeH="0" baseline="0">
                          <a:ln>
                            <a:noFill/>
                          </a:ln>
                          <a:solidFill>
                            <a:schemeClr val="tx1"/>
                          </a:solidFill>
                          <a:effectLst/>
                          <a:latin typeface="+mn-lt"/>
                          <a:ea typeface="Microsoft YaHei" panose="020B0503020204020204" pitchFamily="34" charset="-122"/>
                        </a:rPr>
                        <a:t>V</a:t>
                      </a:r>
                    </a:p>
                  </a:txBody>
                  <a:tcPr marL="67386" marR="67386" marT="64876" marB="64876" horzOverflow="overflow">
                    <a:lnL w="28575" cap="flat" cmpd="sng" algn="ctr">
                      <a:noFill/>
                      <a:prstDash val="solid"/>
                    </a:lnL>
                    <a:lnR w="12700" cmpd="sng">
                      <a:noFill/>
                      <a:prstDash val="solid"/>
                    </a:lnR>
                    <a:lnT w="12700" cmpd="sng">
                      <a:noFill/>
                      <a:prstDash val="solid"/>
                    </a:lnT>
                    <a:lnB w="12700" cap="flat" cmpd="sng" algn="ctr">
                      <a:noFill/>
                      <a:prstDash val="solid"/>
                    </a:lnB>
                    <a:lnTlToBr>
                      <a:noFill/>
                    </a:lnTlToBr>
                    <a:lnBlToTr>
                      <a:noFill/>
                    </a:lnBlToTr>
                    <a:noFill/>
                  </a:tcPr>
                </a:tc>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9pPr>
                    </a:lstStyle>
                    <a:p>
                      <a:pPr marL="0" marR="0" lvl="0" indent="0" algn="l" defTabSz="457200" rtl="0" eaLnBrk="1" fontAlgn="base" latinLnBrk="0" hangingPunct="0">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kumimoji="0" lang="en-US" altLang="en-US" sz="1400" b="0" i="0" u="none" strike="noStrike" cap="none" spc="0" normalizeH="0" baseline="0" dirty="0">
                          <a:ln>
                            <a:noFill/>
                          </a:ln>
                          <a:solidFill>
                            <a:schemeClr val="tx1"/>
                          </a:solidFill>
                          <a:effectLst/>
                          <a:latin typeface="+mn-lt"/>
                          <a:ea typeface="Microsoft YaHei" panose="020B0503020204020204" pitchFamily="34" charset="-122"/>
                        </a:rPr>
                        <a:t>Up to 29.24% revenue contribution with churn score between 0.175 to 0.346</a:t>
                      </a:r>
                    </a:p>
                  </a:txBody>
                  <a:tcPr marL="67386" marR="67386" marT="64876" marB="64876" horzOverflow="overflow">
                    <a:lnL w="12700" cmpd="sng">
                      <a:noFill/>
                      <a:prstDash val="solid"/>
                    </a:lnL>
                    <a:lnR w="28575" cap="flat" cmpd="sng" algn="ctr">
                      <a:noFill/>
                      <a:prstDash val="solid"/>
                    </a:lnR>
                    <a:lnT w="12700" cmpd="sng">
                      <a:noFill/>
                      <a:prstDash val="solid"/>
                    </a:lnT>
                    <a:lnB w="12700" cap="flat" cmpd="sng" algn="ctr">
                      <a:noFill/>
                      <a:prstDash val="solid"/>
                    </a:lnB>
                    <a:lnTlToBr>
                      <a:noFill/>
                    </a:lnTlToBr>
                    <a:lnBlToTr>
                      <a:noFill/>
                    </a:lnBlToTr>
                    <a:noFill/>
                  </a:tcPr>
                </a:tc>
                <a:extLst>
                  <a:ext uri="{0D108BD9-81ED-4DB2-BD59-A6C34878D82A}">
                    <a16:rowId xmlns:a16="http://schemas.microsoft.com/office/drawing/2014/main" val="1423938775"/>
                  </a:ext>
                </a:extLst>
              </a:tr>
              <a:tr h="467130">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kumimoji="0" lang="en-US" altLang="en-US" sz="1400" b="0" i="0" u="none" strike="noStrike" cap="none" spc="0" normalizeH="0" baseline="0">
                          <a:ln>
                            <a:noFill/>
                          </a:ln>
                          <a:solidFill>
                            <a:schemeClr val="tx1"/>
                          </a:solidFill>
                          <a:effectLst/>
                          <a:latin typeface="+mn-lt"/>
                          <a:ea typeface="Microsoft YaHei" panose="020B0503020204020204" pitchFamily="34" charset="-122"/>
                        </a:rPr>
                        <a:t>VI</a:t>
                      </a:r>
                    </a:p>
                  </a:txBody>
                  <a:tcPr marL="67386" marR="67386" marT="64876" marB="64876" horzOverflow="overflow">
                    <a:lnL w="12700" cmpd="sng">
                      <a:noFill/>
                      <a:prstDash val="solid"/>
                    </a:lnL>
                    <a:lnR w="12700" cmpd="sng">
                      <a:noFill/>
                      <a:prstDash val="solid"/>
                    </a:lnR>
                    <a:lnT w="12700" cap="flat" cmpd="sng" algn="ctr">
                      <a:noFill/>
                      <a:prstDash val="solid"/>
                    </a:lnT>
                    <a:lnB w="12700" cmpd="sng">
                      <a:noFill/>
                      <a:prstDash val="solid"/>
                    </a:lnB>
                    <a:lnTlToBr>
                      <a:noFill/>
                    </a:lnTlToBr>
                    <a:lnBlToTr>
                      <a:noFill/>
                    </a:lnBlToTr>
                    <a:solidFill>
                      <a:schemeClr val="bg1">
                        <a:lumMod val="95000"/>
                      </a:schemeClr>
                    </a:solidFill>
                  </a:tcPr>
                </a:tc>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9pPr>
                    </a:lstStyle>
                    <a:p>
                      <a:pPr marL="0" marR="0" lvl="0" indent="0" algn="l" defTabSz="457200" rtl="0" eaLnBrk="1" fontAlgn="base" latinLnBrk="0" hangingPunct="0">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kumimoji="0" lang="en-US" altLang="en-US" sz="1400" b="0" i="0" u="none" strike="noStrike" cap="none" spc="0" normalizeH="0" baseline="0" dirty="0">
                          <a:ln>
                            <a:noFill/>
                          </a:ln>
                          <a:solidFill>
                            <a:schemeClr val="tx1"/>
                          </a:solidFill>
                          <a:effectLst/>
                          <a:latin typeface="+mn-lt"/>
                          <a:ea typeface="Microsoft YaHei" panose="020B0503020204020204" pitchFamily="34" charset="-122"/>
                        </a:rPr>
                        <a:t>Up to 29.24% revenue contribution with churn score between 0.347 to 0.666</a:t>
                      </a:r>
                    </a:p>
                  </a:txBody>
                  <a:tcPr marL="67386" marR="67386" marT="64876" marB="64876" horzOverflow="overflow">
                    <a:lnL w="12700" cmpd="sng">
                      <a:noFill/>
                      <a:prstDash val="solid"/>
                    </a:lnL>
                    <a:lnR w="12700" cmpd="sng">
                      <a:noFill/>
                      <a:prstDash val="solid"/>
                    </a:lnR>
                    <a:lnT w="12700" cap="flat" cmpd="sng" algn="ctr">
                      <a:noFill/>
                      <a:prstDash val="solid"/>
                    </a:lnT>
                    <a:lnB w="12700" cmpd="sng">
                      <a:noFill/>
                      <a:prstDash val="solid"/>
                    </a:lnB>
                    <a:lnTlToBr>
                      <a:noFill/>
                    </a:lnTlToBr>
                    <a:lnBlToTr>
                      <a:noFill/>
                    </a:lnBlToTr>
                    <a:solidFill>
                      <a:schemeClr val="bg1">
                        <a:lumMod val="95000"/>
                      </a:schemeClr>
                    </a:solidFill>
                  </a:tcPr>
                </a:tc>
                <a:extLst>
                  <a:ext uri="{0D108BD9-81ED-4DB2-BD59-A6C34878D82A}">
                    <a16:rowId xmlns:a16="http://schemas.microsoft.com/office/drawing/2014/main" val="672824418"/>
                  </a:ext>
                </a:extLst>
              </a:tr>
              <a:tr h="517203">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kumimoji="0" lang="en-US" altLang="en-US" sz="1400" b="0" i="0" u="none" strike="noStrike" cap="none" spc="0" normalizeH="0" baseline="0">
                          <a:ln>
                            <a:noFill/>
                          </a:ln>
                          <a:solidFill>
                            <a:schemeClr val="tx1"/>
                          </a:solidFill>
                          <a:effectLst/>
                          <a:latin typeface="+mn-lt"/>
                          <a:ea typeface="Microsoft YaHei" panose="020B0503020204020204" pitchFamily="34" charset="-122"/>
                        </a:rPr>
                        <a:t>VII</a:t>
                      </a:r>
                    </a:p>
                  </a:txBody>
                  <a:tcPr marL="67386" marR="67386" marT="64876" marB="64876" horzOverflow="overflow">
                    <a:lnL w="28575" cap="flat" cmpd="sng" algn="ctr">
                      <a:noFill/>
                      <a:prstDash val="solid"/>
                    </a:lnL>
                    <a:lnR w="12700" cmpd="sng">
                      <a:noFill/>
                      <a:prstDash val="solid"/>
                    </a:lnR>
                    <a:lnT w="12700" cmpd="sng">
                      <a:noFill/>
                      <a:prstDash val="solid"/>
                    </a:lnT>
                    <a:lnB w="12700" cap="flat" cmpd="sng" algn="ctr">
                      <a:noFill/>
                      <a:prstDash val="solid"/>
                    </a:lnB>
                    <a:lnTlToBr>
                      <a:noFill/>
                    </a:lnTlToBr>
                    <a:lnBlToTr>
                      <a:noFill/>
                    </a:lnBlToTr>
                    <a:noFill/>
                  </a:tcPr>
                </a:tc>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9pPr>
                    </a:lstStyle>
                    <a:p>
                      <a:pPr marL="0" marR="0" lvl="0" indent="0" algn="l" defTabSz="457200" rtl="0" eaLnBrk="1" fontAlgn="base" latinLnBrk="0" hangingPunct="0">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kumimoji="0" lang="en-US" altLang="en-US" sz="1400" b="0" i="0" u="none" strike="noStrike" cap="none" spc="0" normalizeH="0" baseline="0" dirty="0">
                          <a:ln>
                            <a:noFill/>
                          </a:ln>
                          <a:solidFill>
                            <a:schemeClr val="tx1"/>
                          </a:solidFill>
                          <a:effectLst/>
                          <a:latin typeface="+mn-lt"/>
                          <a:ea typeface="Microsoft YaHei" panose="020B0503020204020204" pitchFamily="34" charset="-122"/>
                        </a:rPr>
                        <a:t>Up to 50.50% revenue contribution with churn score between 0.147 to 0.174</a:t>
                      </a:r>
                    </a:p>
                  </a:txBody>
                  <a:tcPr marL="67386" marR="67386" marT="64876" marB="64876" horzOverflow="overflow">
                    <a:lnL w="12700" cmpd="sng">
                      <a:noFill/>
                      <a:prstDash val="solid"/>
                    </a:lnL>
                    <a:lnR w="28575" cap="flat" cmpd="sng" algn="ctr">
                      <a:noFill/>
                      <a:prstDash val="solid"/>
                    </a:lnR>
                    <a:lnT w="12700" cmpd="sng">
                      <a:noFill/>
                      <a:prstDash val="solid"/>
                    </a:lnT>
                    <a:lnB w="12700" cap="flat" cmpd="sng" algn="ctr">
                      <a:noFill/>
                      <a:prstDash val="solid"/>
                    </a:lnB>
                    <a:lnTlToBr>
                      <a:noFill/>
                    </a:lnTlToBr>
                    <a:lnBlToTr>
                      <a:noFill/>
                    </a:lnBlToTr>
                    <a:noFill/>
                  </a:tcPr>
                </a:tc>
                <a:extLst>
                  <a:ext uri="{0D108BD9-81ED-4DB2-BD59-A6C34878D82A}">
                    <a16:rowId xmlns:a16="http://schemas.microsoft.com/office/drawing/2014/main" val="1505284932"/>
                  </a:ext>
                </a:extLst>
              </a:tr>
              <a:tr h="467130">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kumimoji="0" lang="en-US" altLang="en-US" sz="1400" b="0" i="0" u="none" strike="noStrike" cap="none" spc="0" normalizeH="0" baseline="0">
                          <a:ln>
                            <a:noFill/>
                          </a:ln>
                          <a:solidFill>
                            <a:schemeClr val="tx1"/>
                          </a:solidFill>
                          <a:effectLst/>
                          <a:latin typeface="+mn-lt"/>
                          <a:ea typeface="Microsoft YaHei" panose="020B0503020204020204" pitchFamily="34" charset="-122"/>
                        </a:rPr>
                        <a:t>VIII</a:t>
                      </a:r>
                    </a:p>
                  </a:txBody>
                  <a:tcPr marL="67386" marR="67386" marT="64876" marB="64876" horzOverflow="overflow">
                    <a:lnL w="12700" cmpd="sng">
                      <a:noFill/>
                      <a:prstDash val="solid"/>
                    </a:lnL>
                    <a:lnR w="12700" cmpd="sng">
                      <a:noFill/>
                      <a:prstDash val="solid"/>
                    </a:lnR>
                    <a:lnT w="12700" cap="flat" cmpd="sng" algn="ctr">
                      <a:noFill/>
                      <a:prstDash val="solid"/>
                    </a:lnT>
                    <a:lnB w="12700" cmpd="sng">
                      <a:noFill/>
                      <a:prstDash val="solid"/>
                    </a:lnB>
                    <a:lnTlToBr>
                      <a:noFill/>
                    </a:lnTlToBr>
                    <a:lnBlToTr>
                      <a:noFill/>
                    </a:lnBlToTr>
                    <a:solidFill>
                      <a:schemeClr val="bg1">
                        <a:lumMod val="95000"/>
                      </a:schemeClr>
                    </a:solidFill>
                  </a:tcPr>
                </a:tc>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9pPr>
                    </a:lstStyle>
                    <a:p>
                      <a:pPr marL="0" marR="0" lvl="0" indent="0" algn="l" defTabSz="457200" rtl="0" eaLnBrk="1" fontAlgn="base" latinLnBrk="0" hangingPunct="0">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kumimoji="0" lang="en-US" altLang="en-US" sz="1400" b="0" i="0" u="none" strike="noStrike" cap="none" spc="0" normalizeH="0" baseline="0" dirty="0">
                          <a:ln>
                            <a:noFill/>
                          </a:ln>
                          <a:solidFill>
                            <a:schemeClr val="tx1"/>
                          </a:solidFill>
                          <a:effectLst/>
                          <a:latin typeface="+mn-lt"/>
                          <a:ea typeface="Microsoft YaHei" panose="020B0503020204020204" pitchFamily="34" charset="-122"/>
                        </a:rPr>
                        <a:t>Up to 50.50% revenue contribution with churn score between 0.175 to 0.346</a:t>
                      </a:r>
                    </a:p>
                  </a:txBody>
                  <a:tcPr marL="67386" marR="67386" marT="64876" marB="64876" horzOverflow="overflow">
                    <a:lnL w="12700" cmpd="sng">
                      <a:noFill/>
                      <a:prstDash val="solid"/>
                    </a:lnL>
                    <a:lnR w="12700" cmpd="sng">
                      <a:noFill/>
                      <a:prstDash val="solid"/>
                    </a:lnR>
                    <a:lnT w="12700" cap="flat" cmpd="sng" algn="ctr">
                      <a:noFill/>
                      <a:prstDash val="solid"/>
                    </a:lnT>
                    <a:lnB w="12700" cmpd="sng">
                      <a:noFill/>
                      <a:prstDash val="solid"/>
                    </a:lnB>
                    <a:lnTlToBr>
                      <a:noFill/>
                    </a:lnTlToBr>
                    <a:lnBlToTr>
                      <a:noFill/>
                    </a:lnBlToTr>
                    <a:solidFill>
                      <a:schemeClr val="bg1">
                        <a:lumMod val="95000"/>
                      </a:schemeClr>
                    </a:solidFill>
                  </a:tcPr>
                </a:tc>
                <a:extLst>
                  <a:ext uri="{0D108BD9-81ED-4DB2-BD59-A6C34878D82A}">
                    <a16:rowId xmlns:a16="http://schemas.microsoft.com/office/drawing/2014/main" val="461113482"/>
                  </a:ext>
                </a:extLst>
              </a:tr>
              <a:tr h="517203">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kumimoji="0" lang="en-US" altLang="en-US" sz="1400" b="0" i="0" u="none" strike="noStrike" cap="none" spc="0" normalizeH="0" baseline="0">
                          <a:ln>
                            <a:noFill/>
                          </a:ln>
                          <a:solidFill>
                            <a:schemeClr val="tx1"/>
                          </a:solidFill>
                          <a:effectLst/>
                          <a:latin typeface="+mn-lt"/>
                          <a:ea typeface="Microsoft YaHei" panose="020B0503020204020204" pitchFamily="34" charset="-122"/>
                        </a:rPr>
                        <a:t>IX</a:t>
                      </a:r>
                    </a:p>
                  </a:txBody>
                  <a:tcPr marL="67386" marR="67386" marT="64876" marB="64876" horzOverflow="overflow">
                    <a:lnL w="28575" cap="flat" cmpd="sng" algn="ctr">
                      <a:noFill/>
                      <a:prstDash val="solid"/>
                    </a:lnL>
                    <a:lnR w="12700" cmpd="sng">
                      <a:noFill/>
                      <a:prstDash val="solid"/>
                    </a:lnR>
                    <a:lnT w="12700" cmpd="sng">
                      <a:noFill/>
                      <a:prstDash val="solid"/>
                    </a:lnT>
                    <a:lnB w="28575" cap="flat" cmpd="sng" algn="ctr">
                      <a:noFill/>
                      <a:prstDash val="solid"/>
                    </a:lnB>
                    <a:lnTlToBr>
                      <a:noFill/>
                    </a:lnTlToBr>
                    <a:lnBlToTr>
                      <a:noFill/>
                    </a:lnBlToTr>
                    <a:noFill/>
                  </a:tcPr>
                </a:tc>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9pPr>
                    </a:lstStyle>
                    <a:p>
                      <a:pPr marL="0" marR="0" lvl="0" indent="0" algn="l" defTabSz="457200" rtl="0" eaLnBrk="1" fontAlgn="base" latinLnBrk="0" hangingPunct="0">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kumimoji="0" lang="en-US" altLang="en-US" sz="1400" b="0" i="0" u="none" strike="noStrike" cap="none" spc="0" normalizeH="0" baseline="0" dirty="0">
                          <a:ln>
                            <a:noFill/>
                          </a:ln>
                          <a:solidFill>
                            <a:schemeClr val="tx1"/>
                          </a:solidFill>
                          <a:effectLst/>
                          <a:latin typeface="+mn-lt"/>
                          <a:ea typeface="Microsoft YaHei" panose="020B0503020204020204" pitchFamily="34" charset="-122"/>
                        </a:rPr>
                        <a:t>Up to 50.50% revenue contribution with churn score between 0.347 to 0.666</a:t>
                      </a:r>
                    </a:p>
                  </a:txBody>
                  <a:tcPr marL="67386" marR="67386" marT="64876" marB="64876" horzOverflow="overflow">
                    <a:lnL w="12700" cmpd="sng">
                      <a:noFill/>
                      <a:prstDash val="solid"/>
                    </a:lnL>
                    <a:lnR w="28575" cap="flat" cmpd="sng" algn="ctr">
                      <a:noFill/>
                      <a:prstDash val="solid"/>
                    </a:lnR>
                    <a:lnT w="12700" cmpd="sng">
                      <a:noFill/>
                      <a:prstDash val="solid"/>
                    </a:lnT>
                    <a:lnB w="28575" cap="flat" cmpd="sng" algn="ctr">
                      <a:noFill/>
                      <a:prstDash val="solid"/>
                    </a:lnB>
                    <a:lnTlToBr>
                      <a:noFill/>
                    </a:lnTlToBr>
                    <a:lnBlToTr>
                      <a:noFill/>
                    </a:lnBlToTr>
                    <a:noFill/>
                  </a:tcPr>
                </a:tc>
                <a:extLst>
                  <a:ext uri="{0D108BD9-81ED-4DB2-BD59-A6C34878D82A}">
                    <a16:rowId xmlns:a16="http://schemas.microsoft.com/office/drawing/2014/main" val="3779025460"/>
                  </a:ext>
                </a:extLst>
              </a:tr>
            </a:tbl>
          </a:graphicData>
        </a:graphic>
      </p:graphicFrame>
    </p:spTree>
    <p:extLst>
      <p:ext uri="{BB962C8B-B14F-4D97-AF65-F5344CB8AC3E}">
        <p14:creationId xmlns:p14="http://schemas.microsoft.com/office/powerpoint/2010/main" val="3013853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13" name="Rectangle 1">
            <a:extLst>
              <a:ext uri="{FF2B5EF4-FFF2-40B4-BE49-F238E27FC236}">
                <a16:creationId xmlns:a16="http://schemas.microsoft.com/office/drawing/2014/main" id="{F2E66BDF-DD52-4318-B43B-8BF7FA6DC154}"/>
              </a:ext>
            </a:extLst>
          </p:cNvPr>
          <p:cNvSpPr>
            <a:spLocks noGrp="1" noChangeArrowheads="1"/>
          </p:cNvSpPr>
          <p:nvPr>
            <p:ph type="title"/>
          </p:nvPr>
        </p:nvSpPr>
        <p:spPr>
          <a:xfrm>
            <a:off x="5301688" y="354652"/>
            <a:ext cx="4246903" cy="1251939"/>
          </a:xfrm>
        </p:spPr>
        <p:txBody>
          <a:bodyPr vert="horz" lIns="91440" tIns="45720" rIns="91440" bIns="45720" rtlCol="0" anchor="ctr">
            <a:noAutofit/>
          </a:bodyPr>
          <a:lstStyle/>
          <a:p>
            <a:pPr defTabSz="914400">
              <a:buClr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500" kern="1200" dirty="0">
                <a:solidFill>
                  <a:schemeClr val="tx1"/>
                </a:solidFill>
                <a:latin typeface="+mj-lt"/>
                <a:ea typeface="+mj-ea"/>
                <a:cs typeface="+mj-cs"/>
              </a:rPr>
              <a:t>5. Target Segments for Proactive Retention Campaigns</a:t>
            </a:r>
          </a:p>
        </p:txBody>
      </p:sp>
      <p:grpSp>
        <p:nvGrpSpPr>
          <p:cNvPr id="193" name="Group 192">
            <a:extLst>
              <a:ext uri="{FF2B5EF4-FFF2-40B4-BE49-F238E27FC236}">
                <a16:creationId xmlns:a16="http://schemas.microsoft.com/office/drawing/2014/main" id="{4724F874-E407-41A5-918C-1CF5DF5269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907256" cy="1209548"/>
            <a:chOff x="11094720" y="0"/>
            <a:chExt cx="1097280" cy="1097280"/>
          </a:xfrm>
        </p:grpSpPr>
        <p:sp>
          <p:nvSpPr>
            <p:cNvPr id="194" name="Isosceles Triangle 193">
              <a:extLst>
                <a:ext uri="{FF2B5EF4-FFF2-40B4-BE49-F238E27FC236}">
                  <a16:creationId xmlns:a16="http://schemas.microsoft.com/office/drawing/2014/main" id="{EBB12D3E-DD63-469B-A687-14E38AE471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Rectangle 194">
              <a:extLst>
                <a:ext uri="{FF2B5EF4-FFF2-40B4-BE49-F238E27FC236}">
                  <a16:creationId xmlns:a16="http://schemas.microsoft.com/office/drawing/2014/main" id="{2CC10F17-490D-41AE-9B38-7F39AF738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314" name="Rectangle 2">
            <a:extLst>
              <a:ext uri="{FF2B5EF4-FFF2-40B4-BE49-F238E27FC236}">
                <a16:creationId xmlns:a16="http://schemas.microsoft.com/office/drawing/2014/main" id="{EDACBCDB-E899-4D5C-AD00-3B64F834F432}"/>
              </a:ext>
            </a:extLst>
          </p:cNvPr>
          <p:cNvSpPr>
            <a:spLocks noGrp="1" noChangeArrowheads="1"/>
          </p:cNvSpPr>
          <p:nvPr>
            <p:ph type="body" sz="half" idx="2"/>
          </p:nvPr>
        </p:nvSpPr>
        <p:spPr>
          <a:xfrm>
            <a:off x="5269691" y="2200534"/>
            <a:ext cx="4246903" cy="4843551"/>
          </a:xfrm>
        </p:spPr>
        <p:txBody>
          <a:bodyPr vert="horz" lIns="91440" tIns="45720" rIns="91440" bIns="45720" rtlCol="0">
            <a:normAutofit/>
          </a:bodyPr>
          <a:lstStyle/>
          <a:p>
            <a:pPr marL="428625" indent="-228600" defTabSz="914400">
              <a:lnSpc>
                <a:spcPct val="150000"/>
              </a:lnSpc>
              <a:buClr>
                <a:srgbClr val="FFCC99"/>
              </a:buClr>
              <a:buSzPct val="45000"/>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r>
              <a:rPr lang="en-US" altLang="en-US" sz="1900" dirty="0"/>
              <a:t>Due to budget constraints, only the highlighted segments will be selected for proactive retention campaigns.</a:t>
            </a:r>
          </a:p>
          <a:p>
            <a:pPr marL="428625" indent="-228600" defTabSz="914400">
              <a:lnSpc>
                <a:spcPct val="150000"/>
              </a:lnSpc>
              <a:buClr>
                <a:srgbClr val="FFCC99"/>
              </a:buClr>
              <a:buSzPct val="45000"/>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r>
              <a:rPr lang="en-US" altLang="en-US" sz="1900" dirty="0"/>
              <a:t>Churn is given the priority followed by revenue for choosing target segments for the proactive campaigns.</a:t>
            </a:r>
          </a:p>
        </p:txBody>
      </p:sp>
      <p:grpSp>
        <p:nvGrpSpPr>
          <p:cNvPr id="196" name="Group 195">
            <a:extLst>
              <a:ext uri="{FF2B5EF4-FFF2-40B4-BE49-F238E27FC236}">
                <a16:creationId xmlns:a16="http://schemas.microsoft.com/office/drawing/2014/main" id="{DC8D6E3B-FFED-480F-941D-FE376375B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42176" y="5072298"/>
            <a:ext cx="838449" cy="2224008"/>
            <a:chOff x="11177940" y="4601497"/>
            <a:chExt cx="1014060" cy="2017580"/>
          </a:xfrm>
        </p:grpSpPr>
        <p:sp>
          <p:nvSpPr>
            <p:cNvPr id="197" name="Isosceles Triangle 19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3315" name="Group 3">
            <a:extLst>
              <a:ext uri="{FF2B5EF4-FFF2-40B4-BE49-F238E27FC236}">
                <a16:creationId xmlns:a16="http://schemas.microsoft.com/office/drawing/2014/main" id="{4A0D7EEA-712B-485F-B0B2-B1319313EAFB}"/>
              </a:ext>
            </a:extLst>
          </p:cNvPr>
          <p:cNvGraphicFramePr>
            <a:graphicFrameLocks noGrp="1"/>
          </p:cNvGraphicFramePr>
          <p:nvPr>
            <p:extLst>
              <p:ext uri="{D42A27DB-BD31-4B8C-83A1-F6EECF244321}">
                <p14:modId xmlns:p14="http://schemas.microsoft.com/office/powerpoint/2010/main" val="1307396422"/>
              </p:ext>
            </p:extLst>
          </p:nvPr>
        </p:nvGraphicFramePr>
        <p:xfrm>
          <a:off x="532035" y="2937366"/>
          <a:ext cx="4460981" cy="1684944"/>
        </p:xfrm>
        <a:graphic>
          <a:graphicData uri="http://schemas.openxmlformats.org/drawingml/2006/table">
            <a:tbl>
              <a:tblPr firstRow="1" bandRow="1">
                <a:tableStyleId>{616DA210-FB5B-4158-B5E0-FEB733F419BA}</a:tableStyleId>
              </a:tblPr>
              <a:tblGrid>
                <a:gridCol w="1786535">
                  <a:extLst>
                    <a:ext uri="{9D8B030D-6E8A-4147-A177-3AD203B41FA5}">
                      <a16:colId xmlns:a16="http://schemas.microsoft.com/office/drawing/2014/main" val="255785341"/>
                    </a:ext>
                  </a:extLst>
                </a:gridCol>
                <a:gridCol w="743078">
                  <a:extLst>
                    <a:ext uri="{9D8B030D-6E8A-4147-A177-3AD203B41FA5}">
                      <a16:colId xmlns:a16="http://schemas.microsoft.com/office/drawing/2014/main" val="2265690518"/>
                    </a:ext>
                  </a:extLst>
                </a:gridCol>
                <a:gridCol w="1137697">
                  <a:extLst>
                    <a:ext uri="{9D8B030D-6E8A-4147-A177-3AD203B41FA5}">
                      <a16:colId xmlns:a16="http://schemas.microsoft.com/office/drawing/2014/main" val="1861807323"/>
                    </a:ext>
                  </a:extLst>
                </a:gridCol>
                <a:gridCol w="793671">
                  <a:extLst>
                    <a:ext uri="{9D8B030D-6E8A-4147-A177-3AD203B41FA5}">
                      <a16:colId xmlns:a16="http://schemas.microsoft.com/office/drawing/2014/main" val="2581729486"/>
                    </a:ext>
                  </a:extLst>
                </a:gridCol>
              </a:tblGrid>
              <a:tr h="421236">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u="none" strike="noStrike" cap="none" normalizeH="0" baseline="0" dirty="0">
                          <a:ln>
                            <a:noFill/>
                          </a:ln>
                          <a:solidFill>
                            <a:schemeClr val="tx1"/>
                          </a:solidFill>
                          <a:effectLst/>
                          <a:latin typeface="+mn-lt"/>
                        </a:rPr>
                        <a:t>Score/Revenue</a:t>
                      </a:r>
                      <a:endParaRPr kumimoji="0" lang="en-US" altLang="en-US" sz="1800" b="1" i="0" u="none" strike="noStrike" cap="none" normalizeH="0" baseline="0" dirty="0">
                        <a:ln>
                          <a:noFill/>
                        </a:ln>
                        <a:solidFill>
                          <a:schemeClr val="tx1"/>
                        </a:solidFill>
                        <a:effectLst/>
                        <a:latin typeface="+mn-lt"/>
                        <a:ea typeface="Microsoft YaHei" panose="020B0503020204020204" pitchFamily="34" charset="-122"/>
                      </a:endParaRPr>
                    </a:p>
                  </a:txBody>
                  <a:tcPr marL="86672" marR="86672" marT="130251" marB="45069" horzOverflow="overflow"/>
                </a:tc>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u="none" strike="noStrike" cap="none" normalizeH="0" baseline="0" dirty="0">
                          <a:ln>
                            <a:noFill/>
                          </a:ln>
                          <a:solidFill>
                            <a:schemeClr val="tx1"/>
                          </a:solidFill>
                          <a:effectLst/>
                          <a:latin typeface="+mn-lt"/>
                        </a:rPr>
                        <a:t>Low</a:t>
                      </a:r>
                      <a:endParaRPr kumimoji="0" lang="en-US" altLang="en-US" sz="1800" b="0" i="1" u="none" strike="noStrike" cap="none" normalizeH="0" baseline="0" dirty="0">
                        <a:ln>
                          <a:noFill/>
                        </a:ln>
                        <a:solidFill>
                          <a:schemeClr val="tx1"/>
                        </a:solidFill>
                        <a:effectLst/>
                        <a:latin typeface="+mn-lt"/>
                        <a:ea typeface="Microsoft YaHei" panose="020B0503020204020204" pitchFamily="34" charset="-122"/>
                      </a:endParaRPr>
                    </a:p>
                  </a:txBody>
                  <a:tcPr marL="86672" marR="86672" marT="130251" marB="45069" horzOverflow="overflow"/>
                </a:tc>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u="none" strike="noStrike" cap="none" normalizeH="0" baseline="0" dirty="0">
                          <a:ln>
                            <a:noFill/>
                          </a:ln>
                          <a:solidFill>
                            <a:schemeClr val="tx1"/>
                          </a:solidFill>
                          <a:effectLst/>
                          <a:latin typeface="+mn-lt"/>
                        </a:rPr>
                        <a:t>Medium</a:t>
                      </a:r>
                      <a:endParaRPr kumimoji="0" lang="en-US" altLang="en-US" sz="1800" b="0" i="1" u="none" strike="noStrike" cap="none" normalizeH="0" baseline="0" dirty="0">
                        <a:ln>
                          <a:noFill/>
                        </a:ln>
                        <a:solidFill>
                          <a:schemeClr val="tx1"/>
                        </a:solidFill>
                        <a:effectLst/>
                        <a:latin typeface="+mn-lt"/>
                        <a:ea typeface="Microsoft YaHei" panose="020B0503020204020204" pitchFamily="34" charset="-122"/>
                      </a:endParaRPr>
                    </a:p>
                  </a:txBody>
                  <a:tcPr marL="86672" marR="86672" marT="130251" marB="45069" horzOverflow="overflow"/>
                </a:tc>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u="none" strike="noStrike" cap="none" normalizeH="0" baseline="0" dirty="0">
                          <a:ln>
                            <a:noFill/>
                          </a:ln>
                          <a:solidFill>
                            <a:schemeClr val="tx1"/>
                          </a:solidFill>
                          <a:effectLst/>
                          <a:latin typeface="+mn-lt"/>
                        </a:rPr>
                        <a:t>High</a:t>
                      </a:r>
                      <a:endParaRPr kumimoji="0" lang="en-US" altLang="en-US" sz="1800" b="0" i="1" u="none" strike="noStrike" cap="none" normalizeH="0" baseline="0" dirty="0">
                        <a:ln>
                          <a:noFill/>
                        </a:ln>
                        <a:solidFill>
                          <a:schemeClr val="tx1"/>
                        </a:solidFill>
                        <a:effectLst/>
                        <a:latin typeface="+mn-lt"/>
                        <a:ea typeface="Microsoft YaHei" panose="020B0503020204020204" pitchFamily="34" charset="-122"/>
                      </a:endParaRPr>
                    </a:p>
                  </a:txBody>
                  <a:tcPr marL="86672" marR="86672" marT="130251" marB="45069" horzOverflow="overflow"/>
                </a:tc>
                <a:extLst>
                  <a:ext uri="{0D108BD9-81ED-4DB2-BD59-A6C34878D82A}">
                    <a16:rowId xmlns:a16="http://schemas.microsoft.com/office/drawing/2014/main" val="3412088435"/>
                  </a:ext>
                </a:extLst>
              </a:tr>
              <a:tr h="421236">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u="none" strike="noStrike" cap="none" normalizeH="0" baseline="0">
                          <a:ln>
                            <a:noFill/>
                          </a:ln>
                          <a:solidFill>
                            <a:srgbClr val="000000"/>
                          </a:solidFill>
                          <a:effectLst/>
                          <a:latin typeface="+mn-lt"/>
                        </a:rPr>
                        <a:t>Low</a:t>
                      </a:r>
                      <a:endParaRPr kumimoji="0" lang="en-US" altLang="en-US" sz="1800" b="0" i="1" u="none" strike="noStrike" cap="none" normalizeH="0" baseline="0">
                        <a:ln>
                          <a:noFill/>
                        </a:ln>
                        <a:solidFill>
                          <a:srgbClr val="000000"/>
                        </a:solidFill>
                        <a:effectLst/>
                        <a:latin typeface="+mn-lt"/>
                        <a:ea typeface="Microsoft YaHei" panose="020B0503020204020204" pitchFamily="34" charset="-122"/>
                      </a:endParaRPr>
                    </a:p>
                  </a:txBody>
                  <a:tcPr marL="86672" marR="86672" marT="130251" marB="45069" horzOverflow="overflow"/>
                </a:tc>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u="none" strike="noStrike" cap="none" normalizeH="0" baseline="0" dirty="0">
                          <a:ln>
                            <a:noFill/>
                          </a:ln>
                          <a:solidFill>
                            <a:srgbClr val="000000"/>
                          </a:solidFill>
                          <a:effectLst/>
                          <a:latin typeface="+mn-lt"/>
                        </a:rPr>
                        <a:t>I</a:t>
                      </a:r>
                      <a:endParaRPr kumimoji="0" lang="en-US" altLang="en-US" sz="1800" b="0" i="0" u="none" strike="noStrike" cap="none" normalizeH="0" baseline="0" dirty="0">
                        <a:ln>
                          <a:noFill/>
                        </a:ln>
                        <a:solidFill>
                          <a:srgbClr val="000000"/>
                        </a:solidFill>
                        <a:effectLst/>
                        <a:latin typeface="+mn-lt"/>
                        <a:ea typeface="Microsoft YaHei" panose="020B0503020204020204" pitchFamily="34" charset="-122"/>
                      </a:endParaRPr>
                    </a:p>
                  </a:txBody>
                  <a:tcPr marL="86672" marR="86672" marT="130251" marB="45069" horzOverflow="overflow"/>
                </a:tc>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u="none" strike="noStrike" cap="none" normalizeH="0" baseline="0" dirty="0">
                          <a:ln>
                            <a:noFill/>
                          </a:ln>
                          <a:solidFill>
                            <a:srgbClr val="000000"/>
                          </a:solidFill>
                          <a:effectLst/>
                          <a:latin typeface="+mn-lt"/>
                        </a:rPr>
                        <a:t>IV</a:t>
                      </a:r>
                      <a:endParaRPr kumimoji="0" lang="en-US" altLang="en-US" sz="1800" b="0" i="0" u="none" strike="noStrike" cap="none" normalizeH="0" baseline="0" dirty="0">
                        <a:ln>
                          <a:noFill/>
                        </a:ln>
                        <a:solidFill>
                          <a:srgbClr val="000000"/>
                        </a:solidFill>
                        <a:effectLst/>
                        <a:latin typeface="+mn-lt"/>
                        <a:ea typeface="Microsoft YaHei" panose="020B0503020204020204" pitchFamily="34" charset="-122"/>
                      </a:endParaRPr>
                    </a:p>
                  </a:txBody>
                  <a:tcPr marL="86672" marR="86672" marT="130251" marB="45069" horzOverflow="overflow"/>
                </a:tc>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u="none" strike="noStrike" cap="none" normalizeH="0" baseline="0" dirty="0">
                          <a:ln>
                            <a:noFill/>
                          </a:ln>
                          <a:solidFill>
                            <a:srgbClr val="000000"/>
                          </a:solidFill>
                          <a:effectLst/>
                          <a:latin typeface="+mn-lt"/>
                        </a:rPr>
                        <a:t>VII</a:t>
                      </a:r>
                      <a:endParaRPr kumimoji="0" lang="en-US" altLang="en-US" sz="1800" b="0" i="0" u="none" strike="noStrike" cap="none" normalizeH="0" baseline="0" dirty="0">
                        <a:ln>
                          <a:noFill/>
                        </a:ln>
                        <a:solidFill>
                          <a:srgbClr val="000000"/>
                        </a:solidFill>
                        <a:effectLst/>
                        <a:latin typeface="+mn-lt"/>
                        <a:ea typeface="Microsoft YaHei" panose="020B0503020204020204" pitchFamily="34" charset="-122"/>
                      </a:endParaRPr>
                    </a:p>
                  </a:txBody>
                  <a:tcPr marL="86672" marR="86672" marT="130251" marB="45069" horzOverflow="overflow"/>
                </a:tc>
                <a:extLst>
                  <a:ext uri="{0D108BD9-81ED-4DB2-BD59-A6C34878D82A}">
                    <a16:rowId xmlns:a16="http://schemas.microsoft.com/office/drawing/2014/main" val="3416644284"/>
                  </a:ext>
                </a:extLst>
              </a:tr>
              <a:tr h="421236">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u="none" strike="noStrike" cap="none" normalizeH="0" baseline="0">
                          <a:ln>
                            <a:noFill/>
                          </a:ln>
                          <a:solidFill>
                            <a:srgbClr val="000000"/>
                          </a:solidFill>
                          <a:effectLst/>
                          <a:latin typeface="+mn-lt"/>
                        </a:rPr>
                        <a:t>Medium</a:t>
                      </a:r>
                      <a:endParaRPr kumimoji="0" lang="en-US" altLang="en-US" sz="1800" b="0" i="1" u="none" strike="noStrike" cap="none" normalizeH="0" baseline="0">
                        <a:ln>
                          <a:noFill/>
                        </a:ln>
                        <a:solidFill>
                          <a:srgbClr val="000000"/>
                        </a:solidFill>
                        <a:effectLst/>
                        <a:latin typeface="+mn-lt"/>
                        <a:ea typeface="Microsoft YaHei" panose="020B0503020204020204" pitchFamily="34" charset="-122"/>
                      </a:endParaRPr>
                    </a:p>
                  </a:txBody>
                  <a:tcPr marL="86672" marR="86672" marT="130251" marB="45069" horzOverflow="overflow"/>
                </a:tc>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u="none" strike="noStrike" cap="none" normalizeH="0" baseline="0">
                          <a:ln>
                            <a:noFill/>
                          </a:ln>
                          <a:solidFill>
                            <a:srgbClr val="000000"/>
                          </a:solidFill>
                          <a:effectLst/>
                          <a:latin typeface="+mn-lt"/>
                        </a:rPr>
                        <a:t>II</a:t>
                      </a:r>
                      <a:endParaRPr kumimoji="0" lang="en-US" altLang="en-US" sz="1800" b="0" i="0" u="none" strike="noStrike" cap="none" normalizeH="0" baseline="0">
                        <a:ln>
                          <a:noFill/>
                        </a:ln>
                        <a:solidFill>
                          <a:srgbClr val="000000"/>
                        </a:solidFill>
                        <a:effectLst/>
                        <a:latin typeface="+mn-lt"/>
                        <a:ea typeface="Microsoft YaHei" panose="020B0503020204020204" pitchFamily="34" charset="-122"/>
                      </a:endParaRPr>
                    </a:p>
                  </a:txBody>
                  <a:tcPr marL="86672" marR="86672" marT="130251" marB="45069" horzOverflow="overflow"/>
                </a:tc>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u="none" strike="noStrike" cap="none" normalizeH="0" baseline="0" dirty="0">
                          <a:ln>
                            <a:noFill/>
                          </a:ln>
                          <a:solidFill>
                            <a:srgbClr val="000000"/>
                          </a:solidFill>
                          <a:effectLst/>
                          <a:latin typeface="+mn-lt"/>
                        </a:rPr>
                        <a:t>V</a:t>
                      </a:r>
                      <a:endParaRPr kumimoji="0" lang="en-US" altLang="en-US" sz="1800" b="0" i="0" u="none" strike="noStrike" cap="none" normalizeH="0" baseline="0" dirty="0">
                        <a:ln>
                          <a:noFill/>
                        </a:ln>
                        <a:solidFill>
                          <a:srgbClr val="000000"/>
                        </a:solidFill>
                        <a:effectLst/>
                        <a:latin typeface="+mn-lt"/>
                        <a:ea typeface="Microsoft YaHei" panose="020B0503020204020204" pitchFamily="34" charset="-122"/>
                      </a:endParaRPr>
                    </a:p>
                  </a:txBody>
                  <a:tcPr marL="86672" marR="86672" marT="130251" marB="45069" horzOverflow="overflow"/>
                </a:tc>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u="none" strike="noStrike" cap="none" normalizeH="0" baseline="0" dirty="0">
                          <a:ln>
                            <a:noFill/>
                          </a:ln>
                          <a:solidFill>
                            <a:srgbClr val="000000"/>
                          </a:solidFill>
                          <a:effectLst/>
                          <a:latin typeface="+mn-lt"/>
                        </a:rPr>
                        <a:t>VIII</a:t>
                      </a:r>
                      <a:endParaRPr kumimoji="0" lang="en-US" altLang="en-US" sz="1800" b="0" i="0" u="none" strike="noStrike" cap="none" normalizeH="0" baseline="0" dirty="0">
                        <a:ln>
                          <a:noFill/>
                        </a:ln>
                        <a:solidFill>
                          <a:srgbClr val="000000"/>
                        </a:solidFill>
                        <a:effectLst/>
                        <a:latin typeface="+mn-lt"/>
                        <a:ea typeface="Microsoft YaHei" panose="020B0503020204020204" pitchFamily="34" charset="-122"/>
                      </a:endParaRPr>
                    </a:p>
                  </a:txBody>
                  <a:tcPr marL="86672" marR="86672" marT="130251" marB="45069" horzOverflow="overflow">
                    <a:solidFill>
                      <a:schemeClr val="accent4">
                        <a:lumMod val="60000"/>
                        <a:lumOff val="40000"/>
                      </a:schemeClr>
                    </a:solidFill>
                  </a:tcPr>
                </a:tc>
                <a:extLst>
                  <a:ext uri="{0D108BD9-81ED-4DB2-BD59-A6C34878D82A}">
                    <a16:rowId xmlns:a16="http://schemas.microsoft.com/office/drawing/2014/main" val="447044612"/>
                  </a:ext>
                </a:extLst>
              </a:tr>
              <a:tr h="421236">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u="none" strike="noStrike" cap="none" normalizeH="0" baseline="0" dirty="0">
                          <a:ln>
                            <a:noFill/>
                          </a:ln>
                          <a:solidFill>
                            <a:srgbClr val="000000"/>
                          </a:solidFill>
                          <a:effectLst/>
                          <a:latin typeface="+mn-lt"/>
                        </a:rPr>
                        <a:t>High</a:t>
                      </a:r>
                      <a:endParaRPr kumimoji="0" lang="en-US" altLang="en-US" sz="1800" b="0" i="1" u="none" strike="noStrike" cap="none" normalizeH="0" baseline="0" dirty="0">
                        <a:ln>
                          <a:noFill/>
                        </a:ln>
                        <a:solidFill>
                          <a:srgbClr val="000000"/>
                        </a:solidFill>
                        <a:effectLst/>
                        <a:latin typeface="+mn-lt"/>
                        <a:ea typeface="Microsoft YaHei" panose="020B0503020204020204" pitchFamily="34" charset="-122"/>
                      </a:endParaRPr>
                    </a:p>
                  </a:txBody>
                  <a:tcPr marL="86672" marR="86672" marT="130251" marB="45069" horzOverflow="overflow"/>
                </a:tc>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u="none" strike="noStrike" cap="none" normalizeH="0" baseline="0">
                          <a:ln>
                            <a:noFill/>
                          </a:ln>
                          <a:solidFill>
                            <a:srgbClr val="000000"/>
                          </a:solidFill>
                          <a:effectLst/>
                          <a:latin typeface="+mn-lt"/>
                        </a:rPr>
                        <a:t>III</a:t>
                      </a:r>
                      <a:endParaRPr kumimoji="0" lang="en-US" altLang="en-US" sz="1800" b="0" i="0" u="none" strike="noStrike" cap="none" normalizeH="0" baseline="0">
                        <a:ln>
                          <a:noFill/>
                        </a:ln>
                        <a:solidFill>
                          <a:srgbClr val="000000"/>
                        </a:solidFill>
                        <a:effectLst/>
                        <a:latin typeface="+mn-lt"/>
                        <a:ea typeface="Microsoft YaHei" panose="020B0503020204020204" pitchFamily="34" charset="-122"/>
                      </a:endParaRPr>
                    </a:p>
                  </a:txBody>
                  <a:tcPr marL="86672" marR="86672" marT="130251" marB="45069" horzOverflow="overflow"/>
                </a:tc>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u="none" strike="noStrike" cap="none" normalizeH="0" baseline="0" dirty="0">
                          <a:ln>
                            <a:noFill/>
                          </a:ln>
                          <a:solidFill>
                            <a:srgbClr val="000000"/>
                          </a:solidFill>
                          <a:effectLst/>
                          <a:latin typeface="+mn-lt"/>
                        </a:rPr>
                        <a:t>VI</a:t>
                      </a:r>
                      <a:endParaRPr kumimoji="0" lang="en-US" altLang="en-US" sz="1800" b="0" i="0" u="none" strike="noStrike" cap="none" normalizeH="0" baseline="0" dirty="0">
                        <a:ln>
                          <a:noFill/>
                        </a:ln>
                        <a:solidFill>
                          <a:srgbClr val="000000"/>
                        </a:solidFill>
                        <a:effectLst/>
                        <a:latin typeface="+mn-lt"/>
                        <a:ea typeface="Microsoft YaHei" panose="020B0503020204020204" pitchFamily="34" charset="-122"/>
                      </a:endParaRPr>
                    </a:p>
                  </a:txBody>
                  <a:tcPr marL="86672" marR="86672" marT="130251" marB="45069" horzOverflow="overflow">
                    <a:solidFill>
                      <a:schemeClr val="accent4">
                        <a:lumMod val="60000"/>
                        <a:lumOff val="40000"/>
                      </a:schemeClr>
                    </a:solidFill>
                  </a:tcPr>
                </a:tc>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u="none" strike="noStrike" cap="none" normalizeH="0" baseline="0" dirty="0">
                          <a:ln>
                            <a:noFill/>
                          </a:ln>
                          <a:solidFill>
                            <a:srgbClr val="000000"/>
                          </a:solidFill>
                          <a:effectLst/>
                          <a:latin typeface="+mn-lt"/>
                        </a:rPr>
                        <a:t>IX</a:t>
                      </a:r>
                      <a:endParaRPr kumimoji="0" lang="en-US" altLang="en-US" sz="1800" b="0" i="0" u="none" strike="noStrike" cap="none" normalizeH="0" baseline="0" dirty="0">
                        <a:ln>
                          <a:noFill/>
                        </a:ln>
                        <a:solidFill>
                          <a:srgbClr val="000000"/>
                        </a:solidFill>
                        <a:effectLst/>
                        <a:latin typeface="+mn-lt"/>
                        <a:ea typeface="Microsoft YaHei" panose="020B0503020204020204" pitchFamily="34" charset="-122"/>
                      </a:endParaRPr>
                    </a:p>
                  </a:txBody>
                  <a:tcPr marL="86672" marR="86672" marT="130251" marB="45069" horzOverflow="overflow">
                    <a:solidFill>
                      <a:schemeClr val="accent4">
                        <a:lumMod val="60000"/>
                        <a:lumOff val="40000"/>
                      </a:schemeClr>
                    </a:solidFill>
                  </a:tcPr>
                </a:tc>
                <a:extLst>
                  <a:ext uri="{0D108BD9-81ED-4DB2-BD59-A6C34878D82A}">
                    <a16:rowId xmlns:a16="http://schemas.microsoft.com/office/drawing/2014/main" val="1540120540"/>
                  </a:ext>
                </a:extLst>
              </a:tr>
            </a:tbl>
          </a:graphicData>
        </a:graphic>
      </p:graphicFrame>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8" name="Rectangle 7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37" name="Rectangle 1">
            <a:extLst>
              <a:ext uri="{FF2B5EF4-FFF2-40B4-BE49-F238E27FC236}">
                <a16:creationId xmlns:a16="http://schemas.microsoft.com/office/drawing/2014/main" id="{65495EA4-76AA-4258-8C76-3950B9B7BB28}"/>
              </a:ext>
            </a:extLst>
          </p:cNvPr>
          <p:cNvSpPr>
            <a:spLocks noGrp="1" noChangeArrowheads="1"/>
          </p:cNvSpPr>
          <p:nvPr>
            <p:ph type="title"/>
          </p:nvPr>
        </p:nvSpPr>
        <p:spPr>
          <a:xfrm>
            <a:off x="532033" y="354652"/>
            <a:ext cx="5300367" cy="1251939"/>
          </a:xfrm>
        </p:spPr>
        <p:txBody>
          <a:bodyPr vert="horz" lIns="91440" tIns="45720" rIns="91440" bIns="45720" rtlCol="0" anchor="ctr">
            <a:noAutofit/>
          </a:bodyPr>
          <a:lstStyle/>
          <a:p>
            <a:pPr defTabSz="9144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500" kern="1200" dirty="0">
                <a:solidFill>
                  <a:schemeClr val="tx1"/>
                </a:solidFill>
                <a:latin typeface="+mj-lt"/>
                <a:ea typeface="+mj-ea"/>
                <a:cs typeface="+mj-cs"/>
              </a:rPr>
              <a:t>5. Target Segments for Proactive Retention Campaigns (Continued)</a:t>
            </a:r>
          </a:p>
        </p:txBody>
      </p:sp>
      <p:sp>
        <p:nvSpPr>
          <p:cNvPr id="14338" name="Rectangle 2">
            <a:extLst>
              <a:ext uri="{FF2B5EF4-FFF2-40B4-BE49-F238E27FC236}">
                <a16:creationId xmlns:a16="http://schemas.microsoft.com/office/drawing/2014/main" id="{85ADCB41-158B-4ABE-B1BA-8CAEB621882C}"/>
              </a:ext>
            </a:extLst>
          </p:cNvPr>
          <p:cNvSpPr>
            <a:spLocks noGrp="1" noChangeArrowheads="1"/>
          </p:cNvSpPr>
          <p:nvPr>
            <p:ph type="body" sz="half" idx="2"/>
          </p:nvPr>
        </p:nvSpPr>
        <p:spPr>
          <a:xfrm>
            <a:off x="532034" y="1965406"/>
            <a:ext cx="4110035" cy="4843551"/>
          </a:xfrm>
        </p:spPr>
        <p:txBody>
          <a:bodyPr vert="horz" lIns="91440" tIns="45720" rIns="91440" bIns="45720" rtlCol="0">
            <a:normAutofit/>
          </a:bodyPr>
          <a:lstStyle/>
          <a:p>
            <a:pPr marL="330200" indent="0" defTabSz="914400">
              <a:buSzPct val="45000"/>
              <a:buNone/>
              <a:tabLst>
                <a:tab pos="558800"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 pos="9410700" algn="l"/>
              </a:tabLst>
            </a:pPr>
            <a:r>
              <a:rPr lang="en-US" altLang="en-US" sz="1800" b="1" dirty="0"/>
              <a:t>1.	IX Segment</a:t>
            </a:r>
          </a:p>
          <a:p>
            <a:pPr marL="330200" indent="0" defTabSz="914400">
              <a:buSzPct val="45000"/>
              <a:buNone/>
              <a:tabLst>
                <a:tab pos="558800"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 pos="9410700" algn="l"/>
              </a:tabLst>
            </a:pPr>
            <a:r>
              <a:rPr lang="en-US" altLang="en-US" sz="1800" dirty="0"/>
              <a:t>Highest contributors of revenue. At the same time, the probability of churn in this segment is also the highest.</a:t>
            </a:r>
          </a:p>
          <a:p>
            <a:pPr marL="330200" indent="0" defTabSz="914400">
              <a:buSzPct val="45000"/>
              <a:buNone/>
              <a:tabLst>
                <a:tab pos="558800"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 pos="9410700" algn="l"/>
              </a:tabLst>
            </a:pPr>
            <a:r>
              <a:rPr lang="en-US" altLang="en-US" sz="1800" b="1" dirty="0"/>
              <a:t>2.	VIII Segment </a:t>
            </a:r>
          </a:p>
          <a:p>
            <a:pPr marL="330200" indent="0" defTabSz="914400">
              <a:buSzPct val="45000"/>
              <a:buNone/>
              <a:tabLst>
                <a:tab pos="558800"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 pos="9410700" algn="l"/>
              </a:tabLst>
            </a:pPr>
            <a:r>
              <a:rPr lang="en-US" altLang="en-US" sz="1800" dirty="0"/>
              <a:t>Probability of churn is medium, but the revenue contribution is in the high category.</a:t>
            </a:r>
          </a:p>
          <a:p>
            <a:pPr marL="330200" indent="0" defTabSz="914400">
              <a:buSzPct val="45000"/>
              <a:buNone/>
              <a:tabLst>
                <a:tab pos="558800"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 pos="9410700" algn="l"/>
              </a:tabLst>
            </a:pPr>
            <a:r>
              <a:rPr lang="en-US" altLang="en-US" sz="1800" b="1" dirty="0"/>
              <a:t>3.	VI Segment</a:t>
            </a:r>
          </a:p>
          <a:p>
            <a:pPr marL="330200" indent="0" defTabSz="914400">
              <a:buSzPct val="45000"/>
              <a:buNone/>
              <a:tabLst>
                <a:tab pos="558800"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 pos="9410700" algn="l"/>
              </a:tabLst>
            </a:pPr>
            <a:r>
              <a:rPr lang="en-US" altLang="en-US" sz="1800" dirty="0"/>
              <a:t>Belongs to the high churn category while contributing medium percentage of revenue.</a:t>
            </a:r>
          </a:p>
          <a:p>
            <a:pPr marL="330200" indent="0" defTabSz="914400">
              <a:buSzPct val="45000"/>
              <a:buNone/>
              <a:tabLst>
                <a:tab pos="558800"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 pos="9410700" algn="l"/>
              </a:tabLst>
            </a:pPr>
            <a:r>
              <a:rPr lang="en-US" altLang="en-US" sz="1800" dirty="0"/>
              <a:t>Therefore, these categories are highly profitable to the company. </a:t>
            </a:r>
          </a:p>
        </p:txBody>
      </p:sp>
      <p:sp>
        <p:nvSpPr>
          <p:cNvPr id="81" name="Isosceles Triangle 8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92780" y="5765078"/>
            <a:ext cx="2224008" cy="838448"/>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86924" y="6381726"/>
            <a:ext cx="535260" cy="40148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73368" y="0"/>
            <a:ext cx="907257" cy="1209548"/>
            <a:chOff x="11094720" y="0"/>
            <a:chExt cx="1097280" cy="1097280"/>
          </a:xfrm>
        </p:grpSpPr>
        <p:sp>
          <p:nvSpPr>
            <p:cNvPr id="86" name="Isosceles Triangle 85">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4339" name="Group 3">
            <a:extLst>
              <a:ext uri="{FF2B5EF4-FFF2-40B4-BE49-F238E27FC236}">
                <a16:creationId xmlns:a16="http://schemas.microsoft.com/office/drawing/2014/main" id="{3558906B-6D63-49D1-A931-5E665204A2F4}"/>
              </a:ext>
            </a:extLst>
          </p:cNvPr>
          <p:cNvGraphicFramePr>
            <a:graphicFrameLocks noGrp="1"/>
          </p:cNvGraphicFramePr>
          <p:nvPr>
            <p:extLst>
              <p:ext uri="{D42A27DB-BD31-4B8C-83A1-F6EECF244321}">
                <p14:modId xmlns:p14="http://schemas.microsoft.com/office/powerpoint/2010/main" val="3970292478"/>
              </p:ext>
            </p:extLst>
          </p:nvPr>
        </p:nvGraphicFramePr>
        <p:xfrm>
          <a:off x="5304039" y="1961242"/>
          <a:ext cx="4114616" cy="4872137"/>
        </p:xfrm>
        <a:graphic>
          <a:graphicData uri="http://schemas.openxmlformats.org/drawingml/2006/table">
            <a:tbl>
              <a:tblPr firstRow="1" bandRow="1">
                <a:tableStyleId>{616DA210-FB5B-4158-B5E0-FEB733F419BA}</a:tableStyleId>
              </a:tblPr>
              <a:tblGrid>
                <a:gridCol w="1592993">
                  <a:extLst>
                    <a:ext uri="{9D8B030D-6E8A-4147-A177-3AD203B41FA5}">
                      <a16:colId xmlns:a16="http://schemas.microsoft.com/office/drawing/2014/main" val="2514881779"/>
                    </a:ext>
                  </a:extLst>
                </a:gridCol>
                <a:gridCol w="2521623">
                  <a:extLst>
                    <a:ext uri="{9D8B030D-6E8A-4147-A177-3AD203B41FA5}">
                      <a16:colId xmlns:a16="http://schemas.microsoft.com/office/drawing/2014/main" val="3750013189"/>
                    </a:ext>
                  </a:extLst>
                </a:gridCol>
              </a:tblGrid>
              <a:tr h="617295">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9pPr>
                    </a:lstStyle>
                    <a:p>
                      <a:pPr marL="0" marR="0" lvl="0" indent="0" algn="l"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kumimoji="0" lang="en-US" altLang="en-US" sz="1800" b="1" u="none" strike="noStrike" cap="none" normalizeH="0" baseline="0" dirty="0">
                          <a:ln>
                            <a:noFill/>
                          </a:ln>
                          <a:solidFill>
                            <a:srgbClr val="000000"/>
                          </a:solidFill>
                          <a:effectLst/>
                        </a:rPr>
                        <a:t>Target Segments</a:t>
                      </a:r>
                      <a:endParaRPr kumimoji="0" lang="en-US" altLang="en-US" sz="1800" b="1" i="0" u="none" strike="noStrike" cap="none" normalizeH="0" baseline="0" dirty="0">
                        <a:ln>
                          <a:noFill/>
                        </a:ln>
                        <a:solidFill>
                          <a:srgbClr val="000000"/>
                        </a:solidFill>
                        <a:effectLst/>
                        <a:latin typeface="+mn-lt"/>
                        <a:ea typeface="Microsoft YaHei" panose="020B0503020204020204" pitchFamily="34" charset="-122"/>
                      </a:endParaRPr>
                    </a:p>
                  </a:txBody>
                  <a:tcPr marL="112473" marR="112473" marT="156744" marB="58486" horzOverflow="overflow"/>
                </a:tc>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kumimoji="0" lang="en-US" altLang="en-US" sz="1800" b="1" u="none" strike="noStrike" cap="none" normalizeH="0" baseline="0">
                          <a:ln>
                            <a:noFill/>
                          </a:ln>
                          <a:solidFill>
                            <a:srgbClr val="000000"/>
                          </a:solidFill>
                          <a:effectLst/>
                        </a:rPr>
                        <a:t>Condition</a:t>
                      </a:r>
                      <a:endParaRPr kumimoji="0" lang="en-US" altLang="en-US" sz="1800" b="1" i="0" u="none" strike="noStrike" cap="none" normalizeH="0" baseline="0">
                        <a:ln>
                          <a:noFill/>
                        </a:ln>
                        <a:solidFill>
                          <a:srgbClr val="000000"/>
                        </a:solidFill>
                        <a:effectLst/>
                        <a:latin typeface="+mn-lt"/>
                        <a:ea typeface="Microsoft YaHei" panose="020B0503020204020204" pitchFamily="34" charset="-122"/>
                      </a:endParaRPr>
                    </a:p>
                  </a:txBody>
                  <a:tcPr marL="112473" marR="112473" marT="156744" marB="58486" horzOverflow="overflow"/>
                </a:tc>
                <a:extLst>
                  <a:ext uri="{0D108BD9-81ED-4DB2-BD59-A6C34878D82A}">
                    <a16:rowId xmlns:a16="http://schemas.microsoft.com/office/drawing/2014/main" val="1371569910"/>
                  </a:ext>
                </a:extLst>
              </a:tr>
              <a:tr h="1403162">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kumimoji="0" lang="en-US" altLang="en-US" sz="1800" b="0" u="none" strike="noStrike" cap="none" normalizeH="0" baseline="0">
                          <a:ln>
                            <a:noFill/>
                          </a:ln>
                          <a:solidFill>
                            <a:srgbClr val="000000"/>
                          </a:solidFill>
                          <a:effectLst/>
                          <a:latin typeface="+mn-lt"/>
                        </a:rPr>
                        <a:t>VI</a:t>
                      </a:r>
                      <a:endParaRPr kumimoji="0" lang="en-US" altLang="en-US" sz="1800" b="0" i="0" u="none" strike="noStrike" cap="none" normalizeH="0" baseline="0">
                        <a:ln>
                          <a:noFill/>
                        </a:ln>
                        <a:solidFill>
                          <a:srgbClr val="000000"/>
                        </a:solidFill>
                        <a:effectLst/>
                        <a:latin typeface="+mn-lt"/>
                        <a:ea typeface="Microsoft YaHei" panose="020B0503020204020204" pitchFamily="34" charset="-122"/>
                      </a:endParaRPr>
                    </a:p>
                  </a:txBody>
                  <a:tcPr marL="112473" marR="112473" marT="156744" marB="58486" horzOverflow="overflow"/>
                </a:tc>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9pPr>
                    </a:lstStyle>
                    <a:p>
                      <a:pPr marL="0" marR="0" lvl="0" indent="0" algn="l"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kumimoji="0" lang="en-US" altLang="en-US" sz="1800" b="0" u="none" strike="noStrike" cap="none" normalizeH="0" baseline="0" dirty="0">
                          <a:ln>
                            <a:noFill/>
                          </a:ln>
                          <a:solidFill>
                            <a:srgbClr val="000000"/>
                          </a:solidFill>
                          <a:effectLst/>
                          <a:latin typeface="+mn-lt"/>
                        </a:rPr>
                        <a:t>Up to 29.24% revenue contribution with churn score between 0.347 to 0.666</a:t>
                      </a:r>
                      <a:endParaRPr kumimoji="0" lang="en-US" altLang="en-US" sz="1800" b="0" i="0" u="none" strike="noStrike" cap="none" normalizeH="0" baseline="0" dirty="0">
                        <a:ln>
                          <a:noFill/>
                        </a:ln>
                        <a:solidFill>
                          <a:srgbClr val="000000"/>
                        </a:solidFill>
                        <a:effectLst/>
                        <a:latin typeface="+mn-lt"/>
                        <a:ea typeface="Microsoft YaHei" panose="020B0503020204020204" pitchFamily="34" charset="-122"/>
                      </a:endParaRPr>
                    </a:p>
                  </a:txBody>
                  <a:tcPr marL="112473" marR="112473" marT="156744" marB="58486" horzOverflow="overflow"/>
                </a:tc>
                <a:extLst>
                  <a:ext uri="{0D108BD9-81ED-4DB2-BD59-A6C34878D82A}">
                    <a16:rowId xmlns:a16="http://schemas.microsoft.com/office/drawing/2014/main" val="3512571648"/>
                  </a:ext>
                </a:extLst>
              </a:tr>
              <a:tr h="1403162">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kumimoji="0" lang="en-US" altLang="en-US" sz="1800" b="0" u="none" strike="noStrike" cap="none" normalizeH="0" baseline="0">
                          <a:ln>
                            <a:noFill/>
                          </a:ln>
                          <a:solidFill>
                            <a:srgbClr val="000000"/>
                          </a:solidFill>
                          <a:effectLst/>
                          <a:latin typeface="+mn-lt"/>
                        </a:rPr>
                        <a:t>VIII</a:t>
                      </a:r>
                      <a:endParaRPr kumimoji="0" lang="en-US" altLang="en-US" sz="1800" b="0" i="0" u="none" strike="noStrike" cap="none" normalizeH="0" baseline="0">
                        <a:ln>
                          <a:noFill/>
                        </a:ln>
                        <a:solidFill>
                          <a:srgbClr val="000000"/>
                        </a:solidFill>
                        <a:effectLst/>
                        <a:latin typeface="+mn-lt"/>
                        <a:ea typeface="Microsoft YaHei" panose="020B0503020204020204" pitchFamily="34" charset="-122"/>
                      </a:endParaRPr>
                    </a:p>
                  </a:txBody>
                  <a:tcPr marL="112473" marR="112473" marT="156744" marB="58486" horzOverflow="overflow"/>
                </a:tc>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9pPr>
                    </a:lstStyle>
                    <a:p>
                      <a:pPr marL="0" marR="0" lvl="0" indent="0" algn="l"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kumimoji="0" lang="en-US" altLang="en-US" sz="1800" b="0" u="none" strike="noStrike" cap="none" normalizeH="0" baseline="0" dirty="0">
                          <a:ln>
                            <a:noFill/>
                          </a:ln>
                          <a:solidFill>
                            <a:srgbClr val="000000"/>
                          </a:solidFill>
                          <a:effectLst/>
                          <a:latin typeface="+mn-lt"/>
                        </a:rPr>
                        <a:t>Up to 50.50% revenue contribution with churn score between 0.175 to 0.346</a:t>
                      </a:r>
                      <a:endParaRPr kumimoji="0" lang="en-US" altLang="en-US" sz="1800" b="0" i="0" u="none" strike="noStrike" cap="none" normalizeH="0" baseline="0" dirty="0">
                        <a:ln>
                          <a:noFill/>
                        </a:ln>
                        <a:solidFill>
                          <a:srgbClr val="000000"/>
                        </a:solidFill>
                        <a:effectLst/>
                        <a:latin typeface="+mn-lt"/>
                        <a:ea typeface="Microsoft YaHei" panose="020B0503020204020204" pitchFamily="34" charset="-122"/>
                      </a:endParaRPr>
                    </a:p>
                  </a:txBody>
                  <a:tcPr marL="112473" marR="112473" marT="156744" marB="58486" horzOverflow="overflow"/>
                </a:tc>
                <a:extLst>
                  <a:ext uri="{0D108BD9-81ED-4DB2-BD59-A6C34878D82A}">
                    <a16:rowId xmlns:a16="http://schemas.microsoft.com/office/drawing/2014/main" val="2310848097"/>
                  </a:ext>
                </a:extLst>
              </a:tr>
              <a:tr h="1403162">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kumimoji="0" lang="en-US" altLang="en-US" sz="1800" b="0" u="none" strike="noStrike" cap="none" normalizeH="0" baseline="0">
                          <a:ln>
                            <a:noFill/>
                          </a:ln>
                          <a:solidFill>
                            <a:srgbClr val="000000"/>
                          </a:solidFill>
                          <a:effectLst/>
                          <a:latin typeface="+mn-lt"/>
                        </a:rPr>
                        <a:t>IX</a:t>
                      </a:r>
                      <a:endParaRPr kumimoji="0" lang="en-US" altLang="en-US" sz="1800" b="0" i="0" u="none" strike="noStrike" cap="none" normalizeH="0" baseline="0">
                        <a:ln>
                          <a:noFill/>
                        </a:ln>
                        <a:solidFill>
                          <a:srgbClr val="000000"/>
                        </a:solidFill>
                        <a:effectLst/>
                        <a:latin typeface="+mn-lt"/>
                        <a:ea typeface="Microsoft YaHei" panose="020B0503020204020204" pitchFamily="34" charset="-122"/>
                      </a:endParaRPr>
                    </a:p>
                  </a:txBody>
                  <a:tcPr marL="112473" marR="112473" marT="156744" marB="58486" horzOverflow="overflow"/>
                </a:tc>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rgbClr val="FFFFFF"/>
                          </a:solidFill>
                          <a:latin typeface="Arial" panose="020B0604020202020204" pitchFamily="34" charset="0"/>
                          <a:cs typeface="Arial Unicode MS" charset="0"/>
                        </a:defRPr>
                      </a:lvl9pPr>
                    </a:lstStyle>
                    <a:p>
                      <a:pPr marL="0" marR="0" lvl="0" indent="0" algn="l"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kumimoji="0" lang="en-US" altLang="en-US" sz="1800" b="0" u="none" strike="noStrike" cap="none" normalizeH="0" baseline="0" dirty="0">
                          <a:ln>
                            <a:noFill/>
                          </a:ln>
                          <a:solidFill>
                            <a:srgbClr val="000000"/>
                          </a:solidFill>
                          <a:effectLst/>
                          <a:latin typeface="+mn-lt"/>
                        </a:rPr>
                        <a:t>Up to 50.50% revenue contribution with churn score between 0.347 to 0.666</a:t>
                      </a:r>
                      <a:endParaRPr kumimoji="0" lang="en-US" altLang="en-US" sz="1800" b="0" i="0" u="none" strike="noStrike" cap="none" normalizeH="0" baseline="0" dirty="0">
                        <a:ln>
                          <a:noFill/>
                        </a:ln>
                        <a:solidFill>
                          <a:srgbClr val="000000"/>
                        </a:solidFill>
                        <a:effectLst/>
                        <a:latin typeface="+mn-lt"/>
                        <a:ea typeface="Microsoft YaHei" panose="020B0503020204020204" pitchFamily="34" charset="-122"/>
                      </a:endParaRPr>
                    </a:p>
                  </a:txBody>
                  <a:tcPr marL="112473" marR="112473" marT="156744" marB="58486" horzOverflow="overflow"/>
                </a:tc>
                <a:extLst>
                  <a:ext uri="{0D108BD9-81ED-4DB2-BD59-A6C34878D82A}">
                    <a16:rowId xmlns:a16="http://schemas.microsoft.com/office/drawing/2014/main" val="1968597825"/>
                  </a:ext>
                </a:extLst>
              </a:tr>
            </a:tbl>
          </a:graphicData>
        </a:graphic>
      </p:graphicFrame>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0" name="Rectangle 17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1" name="Rectangle 1">
            <a:extLst>
              <a:ext uri="{FF2B5EF4-FFF2-40B4-BE49-F238E27FC236}">
                <a16:creationId xmlns:a16="http://schemas.microsoft.com/office/drawing/2014/main" id="{94E910CB-F188-498D-9C22-E121ACAC99C2}"/>
              </a:ext>
            </a:extLst>
          </p:cNvPr>
          <p:cNvSpPr>
            <a:spLocks noGrp="1" noChangeArrowheads="1"/>
          </p:cNvSpPr>
          <p:nvPr>
            <p:ph type="title"/>
          </p:nvPr>
        </p:nvSpPr>
        <p:spPr>
          <a:xfrm>
            <a:off x="532033" y="354652"/>
            <a:ext cx="4110035" cy="1251939"/>
          </a:xfrm>
        </p:spPr>
        <p:txBody>
          <a:bodyPr vert="horz" lIns="91440" tIns="45720" rIns="91440" bIns="45720" rtlCol="0" anchor="ctr">
            <a:normAutofit/>
          </a:bodyPr>
          <a:lstStyle/>
          <a:p>
            <a:pPr defTabSz="914400">
              <a:buClr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500" kern="1200" dirty="0">
                <a:solidFill>
                  <a:schemeClr val="tx1"/>
                </a:solidFill>
                <a:latin typeface="+mj-lt"/>
                <a:ea typeface="+mj-ea"/>
                <a:cs typeface="+mj-cs"/>
              </a:rPr>
              <a:t>1. Top Factors driving likelihood of Churn</a:t>
            </a:r>
          </a:p>
        </p:txBody>
      </p:sp>
      <p:sp>
        <p:nvSpPr>
          <p:cNvPr id="5167" name="Rectangle 47">
            <a:extLst>
              <a:ext uri="{FF2B5EF4-FFF2-40B4-BE49-F238E27FC236}">
                <a16:creationId xmlns:a16="http://schemas.microsoft.com/office/drawing/2014/main" id="{1333E4D3-113D-4B9D-9301-9D9C7C068617}"/>
              </a:ext>
            </a:extLst>
          </p:cNvPr>
          <p:cNvSpPr>
            <a:spLocks noGrp="1" noChangeArrowheads="1"/>
          </p:cNvSpPr>
          <p:nvPr>
            <p:ph sz="half" idx="1"/>
          </p:nvPr>
        </p:nvSpPr>
        <p:spPr>
          <a:xfrm>
            <a:off x="532034" y="1965406"/>
            <a:ext cx="4110035" cy="4843551"/>
          </a:xfrm>
        </p:spPr>
        <p:txBody>
          <a:bodyPr vert="horz" lIns="91440" tIns="45720" rIns="91440" bIns="45720" rtlCol="0">
            <a:normAutofit/>
          </a:bodyPr>
          <a:lstStyle/>
          <a:p>
            <a:pPr marL="428625" indent="-228600" defTabSz="914400">
              <a:buClr>
                <a:srgbClr val="FFCC99"/>
              </a:buClr>
              <a:buSzPct val="45000"/>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r>
              <a:rPr lang="en-US" altLang="en-US" sz="1900" dirty="0"/>
              <a:t>1. Number of days of current equipment (</a:t>
            </a:r>
            <a:r>
              <a:rPr lang="en-US" altLang="en-US" sz="1900"/>
              <a:t>eqpdays</a:t>
            </a:r>
            <a:r>
              <a:rPr lang="en-US" altLang="en-US" sz="1900" dirty="0"/>
              <a:t>)</a:t>
            </a:r>
            <a:endParaRPr lang="en-US" altLang="en-US" sz="1900"/>
          </a:p>
          <a:p>
            <a:pPr marL="428625" indent="-228600" defTabSz="914400">
              <a:buClr>
                <a:srgbClr val="FFCC99"/>
              </a:buClr>
              <a:buSzPct val="45000"/>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r>
              <a:rPr lang="en-US" altLang="en-US" sz="1900" dirty="0"/>
              <a:t>2. Account Spending Limit (</a:t>
            </a:r>
            <a:r>
              <a:rPr lang="en-US" altLang="en-US" sz="1900"/>
              <a:t>asl_flag.d</a:t>
            </a:r>
            <a:r>
              <a:rPr lang="en-US" altLang="en-US" sz="1900" dirty="0"/>
              <a:t>)</a:t>
            </a:r>
            <a:endParaRPr lang="en-US" altLang="en-US" sz="1900"/>
          </a:p>
          <a:p>
            <a:pPr marL="428625" indent="-228600" defTabSz="914400">
              <a:buClr>
                <a:srgbClr val="FFCC99"/>
              </a:buClr>
              <a:buSzPct val="45000"/>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r>
              <a:rPr lang="en-US" altLang="en-US" sz="1900" dirty="0"/>
              <a:t>3. Total number of months in service (months)</a:t>
            </a:r>
            <a:endParaRPr lang="en-US" altLang="en-US" sz="1900"/>
          </a:p>
          <a:p>
            <a:pPr marL="428625" indent="-228600" defTabSz="914400">
              <a:buClr>
                <a:srgbClr val="FFCC99"/>
              </a:buClr>
              <a:buSzPct val="45000"/>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r>
              <a:rPr lang="en-US" altLang="en-US" sz="1900" dirty="0"/>
              <a:t>4. Percentage change in monthly minutes of use vs previous three-month average (</a:t>
            </a:r>
            <a:r>
              <a:rPr lang="en-US" altLang="en-US" sz="1900"/>
              <a:t>change_mou.d</a:t>
            </a:r>
            <a:r>
              <a:rPr lang="en-US" altLang="en-US" sz="1900" dirty="0"/>
              <a:t>)</a:t>
            </a:r>
            <a:endParaRPr lang="en-US" altLang="en-US" sz="1900"/>
          </a:p>
          <a:p>
            <a:pPr marL="428625" indent="-228600" defTabSz="914400">
              <a:buClr>
                <a:srgbClr val="FFCC99"/>
              </a:buClr>
              <a:buSzPct val="45000"/>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r>
              <a:rPr lang="en-US" altLang="en-US" sz="1900" dirty="0"/>
              <a:t>5. Percentage of completed calls (</a:t>
            </a:r>
            <a:r>
              <a:rPr lang="en-US" altLang="en-US" sz="1900"/>
              <a:t>completed_percent</a:t>
            </a:r>
            <a:r>
              <a:rPr lang="en-US" altLang="en-US" sz="1900" dirty="0"/>
              <a:t>)</a:t>
            </a:r>
            <a:endParaRPr lang="en-US" altLang="en-US" sz="1900"/>
          </a:p>
        </p:txBody>
      </p:sp>
      <p:sp>
        <p:nvSpPr>
          <p:cNvPr id="182" name="Isosceles Triangle 18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92780" y="5765078"/>
            <a:ext cx="2224008" cy="838448"/>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86924" y="6381726"/>
            <a:ext cx="535260" cy="40148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6" name="Group 185">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73368" y="0"/>
            <a:ext cx="907257" cy="1209548"/>
            <a:chOff x="11094720" y="0"/>
            <a:chExt cx="1097280" cy="1097280"/>
          </a:xfrm>
        </p:grpSpPr>
        <p:sp>
          <p:nvSpPr>
            <p:cNvPr id="187" name="Isosceles Triangle 186">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Rectangle 187">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122" name="Group 2">
            <a:extLst>
              <a:ext uri="{FF2B5EF4-FFF2-40B4-BE49-F238E27FC236}">
                <a16:creationId xmlns:a16="http://schemas.microsoft.com/office/drawing/2014/main" id="{11734D69-1132-4FCE-B9A2-4F560E0F2206}"/>
              </a:ext>
            </a:extLst>
          </p:cNvPr>
          <p:cNvGraphicFramePr>
            <a:graphicFrameLocks noGrp="1"/>
          </p:cNvGraphicFramePr>
          <p:nvPr>
            <p:extLst>
              <p:ext uri="{D42A27DB-BD31-4B8C-83A1-F6EECF244321}">
                <p14:modId xmlns:p14="http://schemas.microsoft.com/office/powerpoint/2010/main" val="2601298504"/>
              </p:ext>
            </p:extLst>
          </p:nvPr>
        </p:nvGraphicFramePr>
        <p:xfrm>
          <a:off x="5174103" y="1010555"/>
          <a:ext cx="4374488" cy="5538567"/>
        </p:xfrm>
        <a:graphic>
          <a:graphicData uri="http://schemas.openxmlformats.org/drawingml/2006/table">
            <a:tbl>
              <a:tblPr firstRow="1" bandRow="1">
                <a:tableStyleId>{8799B23B-EC83-4686-B30A-512413B5E67A}</a:tableStyleId>
              </a:tblPr>
              <a:tblGrid>
                <a:gridCol w="2605145">
                  <a:extLst>
                    <a:ext uri="{9D8B030D-6E8A-4147-A177-3AD203B41FA5}">
                      <a16:colId xmlns:a16="http://schemas.microsoft.com/office/drawing/2014/main" val="3893269965"/>
                    </a:ext>
                  </a:extLst>
                </a:gridCol>
                <a:gridCol w="1769343">
                  <a:extLst>
                    <a:ext uri="{9D8B030D-6E8A-4147-A177-3AD203B41FA5}">
                      <a16:colId xmlns:a16="http://schemas.microsoft.com/office/drawing/2014/main" val="4221925278"/>
                    </a:ext>
                  </a:extLst>
                </a:gridCol>
              </a:tblGrid>
              <a:tr h="1575877">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9pPr>
                    </a:lstStyle>
                    <a:p>
                      <a:pPr marL="0" marR="0" lvl="0" indent="0" algn="l"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100" b="1" u="none" strike="noStrike" cap="none" spc="0" normalizeH="0" baseline="0">
                          <a:ln>
                            <a:noFill/>
                          </a:ln>
                          <a:solidFill>
                            <a:schemeClr val="tx1"/>
                          </a:solidFill>
                          <a:effectLst/>
                          <a:latin typeface="+mn-lt"/>
                        </a:rPr>
                        <a:t>Variable</a:t>
                      </a:r>
                      <a:endParaRPr kumimoji="0" lang="en-US" altLang="en-US" sz="2100" b="1" i="0" u="none" strike="noStrike" cap="none" spc="0" normalizeH="0" baseline="0">
                        <a:ln>
                          <a:noFill/>
                        </a:ln>
                        <a:solidFill>
                          <a:schemeClr val="tx1"/>
                        </a:solidFill>
                        <a:effectLst/>
                        <a:latin typeface="+mn-lt"/>
                        <a:ea typeface="Microsoft YaHei" panose="020B0503020204020204" pitchFamily="34" charset="-122"/>
                      </a:endParaRPr>
                    </a:p>
                  </a:txBody>
                  <a:tcPr marL="83197" marR="83197" marT="322045" marB="166394" anchor="b" horzOverflow="overflow"/>
                </a:tc>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100" b="1" u="none" strike="noStrike" cap="none" spc="0" normalizeH="0" baseline="0">
                          <a:ln>
                            <a:noFill/>
                          </a:ln>
                          <a:solidFill>
                            <a:schemeClr val="tx1"/>
                          </a:solidFill>
                          <a:effectLst/>
                          <a:latin typeface="+mn-lt"/>
                        </a:rPr>
                        <a:t>Percentage of Importance (%)</a:t>
                      </a:r>
                      <a:endParaRPr kumimoji="0" lang="en-US" altLang="en-US" sz="2100" b="1" i="0" u="none" strike="noStrike" cap="none" spc="0" normalizeH="0" baseline="0">
                        <a:ln>
                          <a:noFill/>
                        </a:ln>
                        <a:solidFill>
                          <a:schemeClr val="tx1"/>
                        </a:solidFill>
                        <a:effectLst/>
                        <a:latin typeface="+mn-lt"/>
                        <a:ea typeface="Microsoft YaHei" panose="020B0503020204020204" pitchFamily="34" charset="-122"/>
                      </a:endParaRPr>
                    </a:p>
                  </a:txBody>
                  <a:tcPr marL="83197" marR="83197" marT="322045" marB="166394" anchor="b" horzOverflow="overflow"/>
                </a:tc>
                <a:extLst>
                  <a:ext uri="{0D108BD9-81ED-4DB2-BD59-A6C34878D82A}">
                    <a16:rowId xmlns:a16="http://schemas.microsoft.com/office/drawing/2014/main" val="2214883154"/>
                  </a:ext>
                </a:extLst>
              </a:tr>
              <a:tr h="792538">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9pPr>
                    </a:lstStyle>
                    <a:p>
                      <a:pPr marL="0" marR="0" lvl="0" indent="0" algn="l"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100" b="0" u="none" strike="noStrike" cap="none" spc="0" normalizeH="0" baseline="0">
                          <a:ln>
                            <a:noFill/>
                          </a:ln>
                          <a:solidFill>
                            <a:schemeClr val="tx1"/>
                          </a:solidFill>
                          <a:effectLst/>
                          <a:latin typeface="+mn-lt"/>
                        </a:rPr>
                        <a:t>eqpdays</a:t>
                      </a:r>
                      <a:endParaRPr kumimoji="0" lang="en-US" altLang="en-US" sz="2100" b="0" i="0" u="none" strike="noStrike" cap="none" spc="0" normalizeH="0" baseline="0">
                        <a:ln>
                          <a:noFill/>
                        </a:ln>
                        <a:solidFill>
                          <a:schemeClr val="tx1"/>
                        </a:solidFill>
                        <a:effectLst/>
                        <a:latin typeface="+mn-lt"/>
                        <a:ea typeface="Microsoft YaHei" panose="020B0503020204020204" pitchFamily="34" charset="-122"/>
                      </a:endParaRPr>
                    </a:p>
                  </a:txBody>
                  <a:tcPr marL="83197" marR="83197" marT="322045" marB="166394" horzOverflow="overflow"/>
                </a:tc>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9pPr>
                    </a:lstStyle>
                    <a:p>
                      <a:pPr marL="0" marR="0" lvl="0" indent="0" algn="l"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100" b="0" u="none" strike="noStrike" cap="none" spc="0" normalizeH="0" baseline="0">
                          <a:ln>
                            <a:noFill/>
                          </a:ln>
                          <a:solidFill>
                            <a:schemeClr val="tx1"/>
                          </a:solidFill>
                          <a:effectLst/>
                          <a:latin typeface="+mn-lt"/>
                        </a:rPr>
                        <a:t> 13.098</a:t>
                      </a:r>
                      <a:endParaRPr kumimoji="0" lang="en-US" altLang="en-US" sz="2100" b="0" i="0" u="none" strike="noStrike" cap="none" spc="0" normalizeH="0" baseline="0">
                        <a:ln>
                          <a:noFill/>
                        </a:ln>
                        <a:solidFill>
                          <a:schemeClr val="tx1"/>
                        </a:solidFill>
                        <a:effectLst/>
                        <a:latin typeface="+mn-lt"/>
                        <a:ea typeface="Microsoft YaHei" panose="020B0503020204020204" pitchFamily="34" charset="-122"/>
                      </a:endParaRPr>
                    </a:p>
                  </a:txBody>
                  <a:tcPr marL="83197" marR="83197" marT="322045" marB="166394" horzOverflow="overflow"/>
                </a:tc>
                <a:extLst>
                  <a:ext uri="{0D108BD9-81ED-4DB2-BD59-A6C34878D82A}">
                    <a16:rowId xmlns:a16="http://schemas.microsoft.com/office/drawing/2014/main" val="3902075645"/>
                  </a:ext>
                </a:extLst>
              </a:tr>
              <a:tr h="792538">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9pPr>
                    </a:lstStyle>
                    <a:p>
                      <a:pPr marL="0" marR="0" lvl="0" indent="0" algn="l"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100" b="0" u="none" strike="noStrike" cap="none" spc="0" normalizeH="0" baseline="0">
                          <a:ln>
                            <a:noFill/>
                          </a:ln>
                          <a:solidFill>
                            <a:schemeClr val="tx1"/>
                          </a:solidFill>
                          <a:effectLst/>
                          <a:latin typeface="+mn-lt"/>
                        </a:rPr>
                        <a:t>asl_flag.d</a:t>
                      </a:r>
                      <a:endParaRPr kumimoji="0" lang="en-US" altLang="en-US" sz="2100" b="0" i="0" u="none" strike="noStrike" cap="none" spc="0" normalizeH="0" baseline="0">
                        <a:ln>
                          <a:noFill/>
                        </a:ln>
                        <a:solidFill>
                          <a:schemeClr val="tx1"/>
                        </a:solidFill>
                        <a:effectLst/>
                        <a:latin typeface="+mn-lt"/>
                        <a:ea typeface="Microsoft YaHei" panose="020B0503020204020204" pitchFamily="34" charset="-122"/>
                      </a:endParaRPr>
                    </a:p>
                  </a:txBody>
                  <a:tcPr marL="83197" marR="83197" marT="322045" marB="166394" horzOverflow="overflow"/>
                </a:tc>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9pPr>
                    </a:lstStyle>
                    <a:p>
                      <a:pPr marL="0" marR="0" lvl="0" indent="0" algn="l"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100" b="0" u="none" strike="noStrike" cap="none" spc="0" normalizeH="0" baseline="0">
                          <a:ln>
                            <a:noFill/>
                          </a:ln>
                          <a:solidFill>
                            <a:schemeClr val="tx1"/>
                          </a:solidFill>
                          <a:effectLst/>
                          <a:latin typeface="+mn-lt"/>
                        </a:rPr>
                        <a:t> 10.153</a:t>
                      </a:r>
                      <a:endParaRPr kumimoji="0" lang="en-US" altLang="en-US" sz="2100" b="0" i="0" u="none" strike="noStrike" cap="none" spc="0" normalizeH="0" baseline="0">
                        <a:ln>
                          <a:noFill/>
                        </a:ln>
                        <a:solidFill>
                          <a:schemeClr val="tx1"/>
                        </a:solidFill>
                        <a:effectLst/>
                        <a:latin typeface="+mn-lt"/>
                        <a:ea typeface="Microsoft YaHei" panose="020B0503020204020204" pitchFamily="34" charset="-122"/>
                      </a:endParaRPr>
                    </a:p>
                  </a:txBody>
                  <a:tcPr marL="83197" marR="83197" marT="322045" marB="166394" horzOverflow="overflow"/>
                </a:tc>
                <a:extLst>
                  <a:ext uri="{0D108BD9-81ED-4DB2-BD59-A6C34878D82A}">
                    <a16:rowId xmlns:a16="http://schemas.microsoft.com/office/drawing/2014/main" val="2794387156"/>
                  </a:ext>
                </a:extLst>
              </a:tr>
              <a:tr h="792538">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9pPr>
                    </a:lstStyle>
                    <a:p>
                      <a:pPr marL="0" marR="0" lvl="0" indent="0" algn="l"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100" b="0" u="none" strike="noStrike" cap="none" spc="0" normalizeH="0" baseline="0">
                          <a:ln>
                            <a:noFill/>
                          </a:ln>
                          <a:solidFill>
                            <a:schemeClr val="tx1"/>
                          </a:solidFill>
                          <a:effectLst/>
                          <a:latin typeface="+mn-lt"/>
                        </a:rPr>
                        <a:t>months</a:t>
                      </a:r>
                      <a:endParaRPr kumimoji="0" lang="en-US" altLang="en-US" sz="2100" b="0" i="0" u="none" strike="noStrike" cap="none" spc="0" normalizeH="0" baseline="0">
                        <a:ln>
                          <a:noFill/>
                        </a:ln>
                        <a:solidFill>
                          <a:schemeClr val="tx1"/>
                        </a:solidFill>
                        <a:effectLst/>
                        <a:latin typeface="+mn-lt"/>
                        <a:ea typeface="Microsoft YaHei" panose="020B0503020204020204" pitchFamily="34" charset="-122"/>
                      </a:endParaRPr>
                    </a:p>
                  </a:txBody>
                  <a:tcPr marL="83197" marR="83197" marT="322045" marB="166394" horzOverflow="overflow"/>
                </a:tc>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9pPr>
                    </a:lstStyle>
                    <a:p>
                      <a:pPr marL="0" marR="0" lvl="0" indent="0" algn="l"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100" b="0" u="none" strike="noStrike" cap="none" spc="0" normalizeH="0" baseline="0">
                          <a:ln>
                            <a:noFill/>
                          </a:ln>
                          <a:solidFill>
                            <a:schemeClr val="tx1"/>
                          </a:solidFill>
                          <a:effectLst/>
                          <a:latin typeface="+mn-lt"/>
                        </a:rPr>
                        <a:t>  9.092</a:t>
                      </a:r>
                      <a:endParaRPr kumimoji="0" lang="en-US" altLang="en-US" sz="2100" b="0" i="0" u="none" strike="noStrike" cap="none" spc="0" normalizeH="0" baseline="0">
                        <a:ln>
                          <a:noFill/>
                        </a:ln>
                        <a:solidFill>
                          <a:schemeClr val="tx1"/>
                        </a:solidFill>
                        <a:effectLst/>
                        <a:latin typeface="+mn-lt"/>
                        <a:ea typeface="Microsoft YaHei" panose="020B0503020204020204" pitchFamily="34" charset="-122"/>
                      </a:endParaRPr>
                    </a:p>
                  </a:txBody>
                  <a:tcPr marL="83197" marR="83197" marT="322045" marB="166394" horzOverflow="overflow"/>
                </a:tc>
                <a:extLst>
                  <a:ext uri="{0D108BD9-81ED-4DB2-BD59-A6C34878D82A}">
                    <a16:rowId xmlns:a16="http://schemas.microsoft.com/office/drawing/2014/main" val="274443925"/>
                  </a:ext>
                </a:extLst>
              </a:tr>
              <a:tr h="792538">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9pPr>
                    </a:lstStyle>
                    <a:p>
                      <a:pPr marL="0" marR="0" lvl="0" indent="0" algn="l"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100" b="0" u="none" strike="noStrike" cap="none" spc="0" normalizeH="0" baseline="0">
                          <a:ln>
                            <a:noFill/>
                          </a:ln>
                          <a:solidFill>
                            <a:schemeClr val="tx1"/>
                          </a:solidFill>
                          <a:effectLst/>
                          <a:latin typeface="+mn-lt"/>
                        </a:rPr>
                        <a:t>change_mou.d</a:t>
                      </a:r>
                      <a:endParaRPr kumimoji="0" lang="en-US" altLang="en-US" sz="2100" b="0" i="0" u="none" strike="noStrike" cap="none" spc="0" normalizeH="0" baseline="0">
                        <a:ln>
                          <a:noFill/>
                        </a:ln>
                        <a:solidFill>
                          <a:schemeClr val="tx1"/>
                        </a:solidFill>
                        <a:effectLst/>
                        <a:latin typeface="+mn-lt"/>
                        <a:ea typeface="Microsoft YaHei" panose="020B0503020204020204" pitchFamily="34" charset="-122"/>
                      </a:endParaRPr>
                    </a:p>
                  </a:txBody>
                  <a:tcPr marL="83197" marR="83197" marT="322045" marB="166394" horzOverflow="overflow"/>
                </a:tc>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9pPr>
                    </a:lstStyle>
                    <a:p>
                      <a:pPr marL="0" marR="0" lvl="0" indent="0" algn="l"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100" b="0" u="none" strike="noStrike" cap="none" spc="0" normalizeH="0" baseline="0">
                          <a:ln>
                            <a:noFill/>
                          </a:ln>
                          <a:solidFill>
                            <a:schemeClr val="tx1"/>
                          </a:solidFill>
                          <a:effectLst/>
                          <a:latin typeface="+mn-lt"/>
                        </a:rPr>
                        <a:t>  8.706</a:t>
                      </a:r>
                      <a:endParaRPr kumimoji="0" lang="en-US" altLang="en-US" sz="2100" b="0" i="0" u="none" strike="noStrike" cap="none" spc="0" normalizeH="0" baseline="0">
                        <a:ln>
                          <a:noFill/>
                        </a:ln>
                        <a:solidFill>
                          <a:schemeClr val="tx1"/>
                        </a:solidFill>
                        <a:effectLst/>
                        <a:latin typeface="+mn-lt"/>
                        <a:ea typeface="Microsoft YaHei" panose="020B0503020204020204" pitchFamily="34" charset="-122"/>
                      </a:endParaRPr>
                    </a:p>
                  </a:txBody>
                  <a:tcPr marL="83197" marR="83197" marT="322045" marB="166394" horzOverflow="overflow"/>
                </a:tc>
                <a:extLst>
                  <a:ext uri="{0D108BD9-81ED-4DB2-BD59-A6C34878D82A}">
                    <a16:rowId xmlns:a16="http://schemas.microsoft.com/office/drawing/2014/main" val="1438386917"/>
                  </a:ext>
                </a:extLst>
              </a:tr>
              <a:tr h="792538">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9pPr>
                    </a:lstStyle>
                    <a:p>
                      <a:pPr marL="0" marR="0" lvl="0" indent="0" algn="l"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100" b="0" u="none" strike="noStrike" cap="none" spc="0" normalizeH="0" baseline="0">
                          <a:ln>
                            <a:noFill/>
                          </a:ln>
                          <a:solidFill>
                            <a:schemeClr val="tx1"/>
                          </a:solidFill>
                          <a:effectLst/>
                          <a:latin typeface="+mn-lt"/>
                        </a:rPr>
                        <a:t>completed_percent</a:t>
                      </a:r>
                      <a:endParaRPr kumimoji="0" lang="en-US" altLang="en-US" sz="2100" b="0" i="0" u="none" strike="noStrike" cap="none" spc="0" normalizeH="0" baseline="0">
                        <a:ln>
                          <a:noFill/>
                        </a:ln>
                        <a:solidFill>
                          <a:schemeClr val="tx1"/>
                        </a:solidFill>
                        <a:effectLst/>
                        <a:latin typeface="+mn-lt"/>
                        <a:ea typeface="Microsoft YaHei" panose="020B0503020204020204" pitchFamily="34" charset="-122"/>
                      </a:endParaRPr>
                    </a:p>
                  </a:txBody>
                  <a:tcPr marL="83197" marR="83197" marT="322045" marB="166394" horzOverflow="overflow"/>
                </a:tc>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9pPr>
                    </a:lstStyle>
                    <a:p>
                      <a:pPr marL="0" marR="0" lvl="0" indent="0" algn="l"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100" b="0" u="none" strike="noStrike" cap="none" spc="0" normalizeH="0" baseline="0">
                          <a:ln>
                            <a:noFill/>
                          </a:ln>
                          <a:solidFill>
                            <a:schemeClr val="tx1"/>
                          </a:solidFill>
                          <a:effectLst/>
                          <a:latin typeface="+mn-lt"/>
                        </a:rPr>
                        <a:t>  7.667</a:t>
                      </a:r>
                      <a:endParaRPr kumimoji="0" lang="en-US" altLang="en-US" sz="2100" b="0" i="0" u="none" strike="noStrike" cap="none" spc="0" normalizeH="0" baseline="0">
                        <a:ln>
                          <a:noFill/>
                        </a:ln>
                        <a:solidFill>
                          <a:schemeClr val="tx1"/>
                        </a:solidFill>
                        <a:effectLst/>
                        <a:latin typeface="+mn-lt"/>
                        <a:ea typeface="Microsoft YaHei" panose="020B0503020204020204" pitchFamily="34" charset="-122"/>
                      </a:endParaRPr>
                    </a:p>
                  </a:txBody>
                  <a:tcPr marL="83197" marR="83197" marT="322045" marB="166394" horzOverflow="overflow"/>
                </a:tc>
                <a:extLst>
                  <a:ext uri="{0D108BD9-81ED-4DB2-BD59-A6C34878D82A}">
                    <a16:rowId xmlns:a16="http://schemas.microsoft.com/office/drawing/2014/main" val="1298683431"/>
                  </a:ext>
                </a:extLst>
              </a:tr>
            </a:tbl>
          </a:graphicData>
        </a:graphic>
      </p:graphicFrame>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45" name="Rectangle 1">
            <a:extLst>
              <a:ext uri="{FF2B5EF4-FFF2-40B4-BE49-F238E27FC236}">
                <a16:creationId xmlns:a16="http://schemas.microsoft.com/office/drawing/2014/main" id="{9EBC332C-32BF-4CF9-A7C3-73ADBE3260AA}"/>
              </a:ext>
            </a:extLst>
          </p:cNvPr>
          <p:cNvSpPr>
            <a:spLocks noGrp="1" noChangeArrowheads="1"/>
          </p:cNvSpPr>
          <p:nvPr>
            <p:ph type="title"/>
          </p:nvPr>
        </p:nvSpPr>
        <p:spPr>
          <a:xfrm>
            <a:off x="532033" y="1871919"/>
            <a:ext cx="3275923" cy="4978450"/>
          </a:xfrm>
        </p:spPr>
        <p:txBody>
          <a:bodyPr tIns="28080" anchor="t">
            <a:norm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500" dirty="0"/>
              <a:t>1. Top Factors Driving the Likelihood of Churn</a:t>
            </a:r>
          </a:p>
        </p:txBody>
      </p:sp>
      <p:sp>
        <p:nvSpPr>
          <p:cNvPr id="193" name="Rectangle 192">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48795" y="816867"/>
            <a:ext cx="757811" cy="56841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Freeform: Shape 19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344338" cy="1632348"/>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5" name="Freeform: Shape 194">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627772" y="-89950"/>
            <a:ext cx="2014632" cy="113852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6" name="Rectangle 19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719909" y="554235"/>
            <a:ext cx="711399" cy="5336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46" name="Rectangle 2">
            <a:extLst>
              <a:ext uri="{FF2B5EF4-FFF2-40B4-BE49-F238E27FC236}">
                <a16:creationId xmlns:a16="http://schemas.microsoft.com/office/drawing/2014/main" id="{A276F10B-FB1E-4BC4-9B64-91166BADA6CB}"/>
              </a:ext>
            </a:extLst>
          </p:cNvPr>
          <p:cNvSpPr>
            <a:spLocks noGrp="1" noChangeArrowheads="1"/>
          </p:cNvSpPr>
          <p:nvPr>
            <p:ph idx="1"/>
          </p:nvPr>
        </p:nvSpPr>
        <p:spPr>
          <a:xfrm>
            <a:off x="4192008" y="632183"/>
            <a:ext cx="5356583" cy="6218186"/>
          </a:xfrm>
        </p:spPr>
        <p:txBody>
          <a:bodyPr>
            <a:normAutofit fontScale="92500" lnSpcReduction="20000"/>
          </a:bodyPr>
          <a:lstStyle/>
          <a:p>
            <a:pPr marL="215900" indent="-212725">
              <a:lnSpc>
                <a:spcPct val="150000"/>
              </a:lnSpc>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1900" b="1" dirty="0"/>
              <a:t>1.	Number of Days of Current Equipment</a:t>
            </a:r>
          </a:p>
          <a:p>
            <a:pPr marL="215900" indent="-212725">
              <a:lnSpc>
                <a:spcPct val="150000"/>
              </a:lnSpc>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1900" dirty="0"/>
              <a:t>    As the number of days of usage of the current equipment increases, the log odds ratio of probability of churn also increases.</a:t>
            </a:r>
          </a:p>
          <a:p>
            <a:pPr marL="215900" indent="-212725">
              <a:lnSpc>
                <a:spcPct val="150000"/>
              </a:lnSpc>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1900" b="1" dirty="0"/>
              <a:t>2.	Account Spending Limit</a:t>
            </a:r>
          </a:p>
          <a:p>
            <a:pPr marL="215900" indent="-212725">
              <a:lnSpc>
                <a:spcPct val="150000"/>
              </a:lnSpc>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1900" dirty="0"/>
              <a:t>    If the customer has not opted for the spending limit for her/his account, there is increased probability of churn.</a:t>
            </a:r>
          </a:p>
          <a:p>
            <a:pPr marL="215900" indent="-212725">
              <a:lnSpc>
                <a:spcPct val="150000"/>
              </a:lnSpc>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1900" b="1" dirty="0"/>
              <a:t>3.	Total Number of Months in Service</a:t>
            </a:r>
          </a:p>
          <a:p>
            <a:pPr marL="215900" indent="-212725">
              <a:lnSpc>
                <a:spcPct val="150000"/>
              </a:lnSpc>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1900" dirty="0"/>
              <a:t>    The total number of months in service is inversely proportional to the log odds of ratio of probability of churn. It implies that there is lesser probability of churn if the customer is a long-term subscriber.</a:t>
            </a:r>
          </a:p>
          <a:p>
            <a:pPr marL="215900" indent="-212725">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endParaRPr lang="en-US" altLang="en-US" sz="1900" dirty="0"/>
          </a:p>
          <a:p>
            <a:pPr marL="215900" indent="-212725">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1900" dirty="0"/>
              <a:t> </a:t>
            </a:r>
          </a:p>
          <a:p>
            <a:pPr marL="215900" indent="-212725">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endParaRPr lang="en-US" altLang="en-US" sz="1900" dirty="0"/>
          </a:p>
        </p:txBody>
      </p:sp>
      <p:sp>
        <p:nvSpPr>
          <p:cNvPr id="197" name="Isosceles Triangle 196">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0017" y="6741207"/>
            <a:ext cx="1235698" cy="81846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8" name="Isosceles Triangle 197">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9731" y="7113395"/>
            <a:ext cx="673780" cy="446280"/>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863991-F95D-4E27-A73F-CC3CCE5F8855}"/>
              </a:ext>
            </a:extLst>
          </p:cNvPr>
          <p:cNvSpPr>
            <a:spLocks noGrp="1"/>
          </p:cNvSpPr>
          <p:nvPr>
            <p:ph type="title"/>
          </p:nvPr>
        </p:nvSpPr>
        <p:spPr>
          <a:xfrm>
            <a:off x="532034" y="709303"/>
            <a:ext cx="3972110" cy="6141067"/>
          </a:xfrm>
        </p:spPr>
        <p:txBody>
          <a:bodyPr>
            <a:normAutofit/>
          </a:bodyPr>
          <a:lstStyle/>
          <a:p>
            <a:r>
              <a:rPr lang="en-US" altLang="en-US" sz="3500"/>
              <a:t>1. Top Factors Driving the Likelihood of Churn</a:t>
            </a:r>
            <a:endParaRPr lang="en-GB" sz="3500"/>
          </a:p>
        </p:txBody>
      </p:sp>
      <p:sp>
        <p:nvSpPr>
          <p:cNvPr id="10" name="Freeform: Shape 9">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37439" y="3621"/>
            <a:ext cx="1553703" cy="1551660"/>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2223" y="1480923"/>
            <a:ext cx="535260" cy="40148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0E30D9D-AC47-4CF5-A3FD-AFA79E22F1E2}"/>
              </a:ext>
            </a:extLst>
          </p:cNvPr>
          <p:cNvSpPr>
            <a:spLocks noGrp="1"/>
          </p:cNvSpPr>
          <p:nvPr>
            <p:ph idx="1"/>
          </p:nvPr>
        </p:nvSpPr>
        <p:spPr>
          <a:xfrm>
            <a:off x="5036176" y="709303"/>
            <a:ext cx="4512414" cy="6141067"/>
          </a:xfrm>
        </p:spPr>
        <p:txBody>
          <a:bodyPr anchor="ctr">
            <a:normAutofit/>
          </a:bodyPr>
          <a:lstStyle/>
          <a:p>
            <a:pPr marL="215900" indent="-212725">
              <a:lnSpc>
                <a:spcPct val="150000"/>
              </a:lnSpc>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1900" b="1" dirty="0"/>
              <a:t>4.	Percentage change in monthly minutes of use vs previous three-month average</a:t>
            </a:r>
          </a:p>
          <a:p>
            <a:pPr marL="215900" indent="-212725">
              <a:lnSpc>
                <a:spcPct val="150000"/>
              </a:lnSpc>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1900" dirty="0"/>
              <a:t>    Log odds ratio of probability of churn increases as percentage change in monthly minutes of use vs previous three-month average increases.</a:t>
            </a:r>
          </a:p>
          <a:p>
            <a:pPr marL="215900" indent="-212725">
              <a:lnSpc>
                <a:spcPct val="150000"/>
              </a:lnSpc>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1900" b="1" dirty="0"/>
              <a:t>5.	Percentage of Completed Calls</a:t>
            </a:r>
          </a:p>
          <a:p>
            <a:pPr marL="215900" indent="-212725">
              <a:lnSpc>
                <a:spcPct val="150000"/>
              </a:lnSpc>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1900" dirty="0"/>
              <a:t>    When the percentage of completed calls is higher, the probability of churn is low. </a:t>
            </a:r>
          </a:p>
          <a:p>
            <a:endParaRPr lang="en-GB" sz="1900" dirty="0"/>
          </a:p>
        </p:txBody>
      </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194947" y="6739896"/>
            <a:ext cx="711399" cy="533605"/>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13524" y="6306462"/>
            <a:ext cx="1870245" cy="125321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4848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69" name="Rectangle 1">
            <a:extLst>
              <a:ext uri="{FF2B5EF4-FFF2-40B4-BE49-F238E27FC236}">
                <a16:creationId xmlns:a16="http://schemas.microsoft.com/office/drawing/2014/main" id="{98B24D3F-0064-46BD-AA5D-22DB842E3878}"/>
              </a:ext>
            </a:extLst>
          </p:cNvPr>
          <p:cNvSpPr>
            <a:spLocks noGrp="1" noChangeArrowheads="1"/>
          </p:cNvSpPr>
          <p:nvPr>
            <p:ph type="title"/>
          </p:nvPr>
        </p:nvSpPr>
        <p:spPr>
          <a:xfrm>
            <a:off x="532033" y="1871919"/>
            <a:ext cx="3275923" cy="4978450"/>
          </a:xfrm>
        </p:spPr>
        <p:txBody>
          <a:bodyPr tIns="38880" anchor="t">
            <a:norm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500" dirty="0"/>
              <a:t>2. Validation of Survey Findings: Influence of Cost and Billing</a:t>
            </a:r>
          </a:p>
        </p:txBody>
      </p:sp>
      <p:sp>
        <p:nvSpPr>
          <p:cNvPr id="79" name="Rectangle 78">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48795" y="816867"/>
            <a:ext cx="757811" cy="56841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344338" cy="1632348"/>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627772" y="-89950"/>
            <a:ext cx="2014632" cy="113852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Rectangle 84">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719909" y="554235"/>
            <a:ext cx="711399" cy="5336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70" name="Rectangle 2">
            <a:extLst>
              <a:ext uri="{FF2B5EF4-FFF2-40B4-BE49-F238E27FC236}">
                <a16:creationId xmlns:a16="http://schemas.microsoft.com/office/drawing/2014/main" id="{7F0BC085-0F79-40E8-B8FD-5C088EE03C68}"/>
              </a:ext>
            </a:extLst>
          </p:cNvPr>
          <p:cNvSpPr>
            <a:spLocks noGrp="1" noChangeArrowheads="1"/>
          </p:cNvSpPr>
          <p:nvPr>
            <p:ph idx="1"/>
          </p:nvPr>
        </p:nvSpPr>
        <p:spPr>
          <a:xfrm>
            <a:off x="4192008" y="1871917"/>
            <a:ext cx="5356583" cy="4978452"/>
          </a:xfrm>
        </p:spPr>
        <p:txBody>
          <a:bodyPr>
            <a:normAutofit/>
          </a:bodyPr>
          <a:lstStyle/>
          <a:p>
            <a:pPr marL="428625" indent="-323850">
              <a:lnSpc>
                <a:spcPct val="150000"/>
              </a:lnSpc>
              <a:buClr>
                <a:srgbClr val="FFCC99"/>
              </a:buClr>
              <a:buSzPct val="45000"/>
              <a:buFont typeface="Wingdings" panose="05000000000000000000" pitchFamily="2" charset="2"/>
              <a:buChar char=""/>
              <a:tabLst>
                <a:tab pos="431800" algn="l"/>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Lst>
            </a:pPr>
            <a:r>
              <a:rPr lang="en-US" altLang="en-US" sz="1900" dirty="0"/>
              <a:t>As base cost of the calling plan (</a:t>
            </a:r>
            <a:r>
              <a:rPr lang="en-US" altLang="en-US" sz="1900" dirty="0" err="1"/>
              <a:t>totmrc_Mean</a:t>
            </a:r>
            <a:r>
              <a:rPr lang="en-US" altLang="en-US" sz="1900" dirty="0"/>
              <a:t>) increases, the (log odds ratio) probability of churn decreases.</a:t>
            </a:r>
          </a:p>
          <a:p>
            <a:pPr marL="428625" indent="-323850">
              <a:lnSpc>
                <a:spcPct val="150000"/>
              </a:lnSpc>
              <a:buClr>
                <a:srgbClr val="FFCC99"/>
              </a:buClr>
              <a:buSzPct val="45000"/>
              <a:buFont typeface="Wingdings" panose="05000000000000000000" pitchFamily="2" charset="2"/>
              <a:buChar char=""/>
              <a:tabLst>
                <a:tab pos="431800" algn="l"/>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Lst>
            </a:pPr>
            <a:r>
              <a:rPr lang="en-US" altLang="en-US" sz="1900" dirty="0"/>
              <a:t>When monthly charge amount (</a:t>
            </a:r>
            <a:r>
              <a:rPr lang="en-US" altLang="en-US" sz="1900" dirty="0" err="1"/>
              <a:t>rev_Mean</a:t>
            </a:r>
            <a:r>
              <a:rPr lang="en-US" altLang="en-US" sz="1900" dirty="0"/>
              <a:t>) increases, the log odds ratio of probability of churn increases too. Hence, there is a definite chance that customer may leave if the charge amount is increased.</a:t>
            </a:r>
          </a:p>
          <a:p>
            <a:pPr marL="431800" indent="-320675">
              <a:buClrTx/>
              <a:buSzPct val="45000"/>
              <a:buFontTx/>
              <a:buNone/>
              <a:tabLst>
                <a:tab pos="431800" algn="l"/>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Lst>
            </a:pPr>
            <a:endParaRPr lang="en-US" altLang="en-US" sz="1900" dirty="0"/>
          </a:p>
        </p:txBody>
      </p:sp>
      <p:sp>
        <p:nvSpPr>
          <p:cNvPr id="86" name="Isosceles Triangle 85">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0017" y="6741207"/>
            <a:ext cx="1235698" cy="81846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Isosceles Triangle 87">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9731" y="7113395"/>
            <a:ext cx="673780" cy="446280"/>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93" name="Rectangle 1">
            <a:extLst>
              <a:ext uri="{FF2B5EF4-FFF2-40B4-BE49-F238E27FC236}">
                <a16:creationId xmlns:a16="http://schemas.microsoft.com/office/drawing/2014/main" id="{A47001A9-98E0-463F-85F3-BE9BBFC23169}"/>
              </a:ext>
            </a:extLst>
          </p:cNvPr>
          <p:cNvSpPr>
            <a:spLocks noGrp="1" noChangeArrowheads="1"/>
          </p:cNvSpPr>
          <p:nvPr>
            <p:ph type="title"/>
          </p:nvPr>
        </p:nvSpPr>
        <p:spPr>
          <a:xfrm>
            <a:off x="532034" y="709303"/>
            <a:ext cx="3972110" cy="6141067"/>
          </a:xfrm>
        </p:spPr>
        <p:txBody>
          <a:bodyPr tIns="52560">
            <a:norm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500" dirty="0"/>
              <a:t>2. Validation of Survey Findings: Influence of  Network and Service Quality</a:t>
            </a:r>
          </a:p>
        </p:txBody>
      </p:sp>
      <p:sp>
        <p:nvSpPr>
          <p:cNvPr id="137" name="Freeform: Shape 136">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37439" y="3621"/>
            <a:ext cx="1553703" cy="1551660"/>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9" name="Rectangle 138">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2223" y="1480923"/>
            <a:ext cx="535260" cy="40148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94" name="Rectangle 2">
            <a:extLst>
              <a:ext uri="{FF2B5EF4-FFF2-40B4-BE49-F238E27FC236}">
                <a16:creationId xmlns:a16="http://schemas.microsoft.com/office/drawing/2014/main" id="{7D2DFE53-51E0-4B15-9245-046F0F4550B9}"/>
              </a:ext>
            </a:extLst>
          </p:cNvPr>
          <p:cNvSpPr>
            <a:spLocks noGrp="1" noChangeArrowheads="1"/>
          </p:cNvSpPr>
          <p:nvPr>
            <p:ph idx="1"/>
          </p:nvPr>
        </p:nvSpPr>
        <p:spPr>
          <a:xfrm>
            <a:off x="5036176" y="709303"/>
            <a:ext cx="4512414" cy="6141067"/>
          </a:xfrm>
        </p:spPr>
        <p:txBody>
          <a:bodyPr anchor="ctr">
            <a:normAutofit/>
          </a:bodyPr>
          <a:lstStyle/>
          <a:p>
            <a:pPr marL="447675" indent="-342900">
              <a:lnSpc>
                <a:spcPct val="150000"/>
              </a:lnSpc>
              <a:buClr>
                <a:srgbClr val="FFCC99"/>
              </a:buClr>
              <a:buSzPct val="45000"/>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r>
              <a:rPr lang="en-US" altLang="en-US" sz="1900" dirty="0"/>
              <a:t>Percentage of completed calls is an indicator of network quality. A customer experiencing more dropped voice calls is more likely to change the network provider. </a:t>
            </a:r>
          </a:p>
          <a:p>
            <a:pPr marL="447675" indent="-342900">
              <a:lnSpc>
                <a:spcPct val="150000"/>
              </a:lnSpc>
              <a:buClr>
                <a:srgbClr val="FFCC99"/>
              </a:buClr>
              <a:buSzPct val="45000"/>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r>
              <a:rPr lang="en-US" altLang="en-US" sz="1900" dirty="0"/>
              <a:t>Customer service is an important aspect of service quality. If there are more calls to the customer care, it could imply that the issue of the customer is not being resolved efficiently. In such cases, customer will choose a network that offers better customer service. </a:t>
            </a:r>
          </a:p>
        </p:txBody>
      </p:sp>
      <p:sp>
        <p:nvSpPr>
          <p:cNvPr id="141" name="Rectangle 1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194947" y="6739896"/>
            <a:ext cx="711399" cy="533605"/>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Isosceles Triangle 142">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13524" y="6306462"/>
            <a:ext cx="1870245" cy="125321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17" name="Rectangle 1">
            <a:extLst>
              <a:ext uri="{FF2B5EF4-FFF2-40B4-BE49-F238E27FC236}">
                <a16:creationId xmlns:a16="http://schemas.microsoft.com/office/drawing/2014/main" id="{0AC63F12-DEB4-4789-B43F-757ADDE7790B}"/>
              </a:ext>
            </a:extLst>
          </p:cNvPr>
          <p:cNvSpPr>
            <a:spLocks noGrp="1" noChangeArrowheads="1"/>
          </p:cNvSpPr>
          <p:nvPr>
            <p:ph type="title"/>
          </p:nvPr>
        </p:nvSpPr>
        <p:spPr>
          <a:xfrm>
            <a:off x="532033" y="1871919"/>
            <a:ext cx="3275923" cy="4978450"/>
          </a:xfrm>
        </p:spPr>
        <p:txBody>
          <a:bodyPr tIns="38880" anchor="t">
            <a:norm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500" dirty="0"/>
              <a:t>2. Validation of Survey Findings: Cost of data usage, connectivity issues and its effect on churn</a:t>
            </a:r>
          </a:p>
        </p:txBody>
      </p:sp>
      <p:sp>
        <p:nvSpPr>
          <p:cNvPr id="193" name="Rectangle 192">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48795" y="816867"/>
            <a:ext cx="757811" cy="56841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Freeform: Shape 19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344338" cy="1632348"/>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5" name="Freeform: Shape 194">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627772" y="-89950"/>
            <a:ext cx="2014632" cy="113852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6" name="Rectangle 19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719909" y="554235"/>
            <a:ext cx="711399" cy="5336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18" name="Rectangle 2">
            <a:extLst>
              <a:ext uri="{FF2B5EF4-FFF2-40B4-BE49-F238E27FC236}">
                <a16:creationId xmlns:a16="http://schemas.microsoft.com/office/drawing/2014/main" id="{B6EC3692-76D9-4572-841D-218CFBE4F774}"/>
              </a:ext>
            </a:extLst>
          </p:cNvPr>
          <p:cNvSpPr>
            <a:spLocks noGrp="1" noChangeArrowheads="1"/>
          </p:cNvSpPr>
          <p:nvPr>
            <p:ph idx="1"/>
          </p:nvPr>
        </p:nvSpPr>
        <p:spPr>
          <a:xfrm>
            <a:off x="4192008" y="1871917"/>
            <a:ext cx="5356583" cy="4978452"/>
          </a:xfrm>
        </p:spPr>
        <p:txBody>
          <a:bodyPr>
            <a:normAutofit/>
          </a:bodyPr>
          <a:lstStyle/>
          <a:p>
            <a:pPr marL="428625" indent="-323850">
              <a:lnSpc>
                <a:spcPct val="150000"/>
              </a:lnSpc>
              <a:buClr>
                <a:srgbClr val="FFCC99"/>
              </a:buClr>
              <a:buSzPct val="45000"/>
              <a:buFont typeface="Wingdings" panose="05000000000000000000" pitchFamily="2" charset="2"/>
              <a:buChar char=""/>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r>
              <a:rPr lang="en-US" altLang="en-US" sz="1900" dirty="0"/>
              <a:t>Data overage affects </a:t>
            </a:r>
            <a:r>
              <a:rPr lang="en-US" altLang="en-US" sz="1900"/>
              <a:t>the probability </a:t>
            </a:r>
            <a:r>
              <a:rPr lang="en-US" altLang="en-US" sz="1900" dirty="0"/>
              <a:t>of retention of customers much more than connectivity issues. This indicates that overage fees charged is an important factor that decides whether the customer will stay with the network or not. </a:t>
            </a:r>
          </a:p>
          <a:p>
            <a:pPr marL="430213" indent="-322263">
              <a:buClrTx/>
              <a:buSzPct val="45000"/>
              <a:buFontTx/>
              <a:buNone/>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endParaRPr lang="en-US" altLang="en-US" sz="1900" dirty="0"/>
          </a:p>
        </p:txBody>
      </p:sp>
      <p:sp>
        <p:nvSpPr>
          <p:cNvPr id="197" name="Isosceles Triangle 196">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0017" y="6741207"/>
            <a:ext cx="1235698" cy="81846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8" name="Isosceles Triangle 197">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9731" y="7113395"/>
            <a:ext cx="673780" cy="446280"/>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41" name="Rectangle 1">
            <a:extLst>
              <a:ext uri="{FF2B5EF4-FFF2-40B4-BE49-F238E27FC236}">
                <a16:creationId xmlns:a16="http://schemas.microsoft.com/office/drawing/2014/main" id="{BD001FDF-8B6A-4A43-A361-F3663CFCDB1A}"/>
              </a:ext>
            </a:extLst>
          </p:cNvPr>
          <p:cNvSpPr>
            <a:spLocks noGrp="1" noChangeArrowheads="1"/>
          </p:cNvSpPr>
          <p:nvPr>
            <p:ph type="title"/>
          </p:nvPr>
        </p:nvSpPr>
        <p:spPr>
          <a:xfrm>
            <a:off x="532034" y="709303"/>
            <a:ext cx="3972110" cy="6141067"/>
          </a:xfrm>
        </p:spPr>
        <p:txBody>
          <a:bodyPr tIns="38880">
            <a:norm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500" dirty="0"/>
              <a:t>3. Rate Plan Migration as a Proactive Retention Strategy</a:t>
            </a:r>
          </a:p>
        </p:txBody>
      </p:sp>
      <p:sp>
        <p:nvSpPr>
          <p:cNvPr id="137" name="Freeform: Shape 136">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37439" y="3621"/>
            <a:ext cx="1553703" cy="1551660"/>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9" name="Rectangle 138">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2223" y="1480923"/>
            <a:ext cx="535260" cy="40148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42" name="Rectangle 2">
            <a:extLst>
              <a:ext uri="{FF2B5EF4-FFF2-40B4-BE49-F238E27FC236}">
                <a16:creationId xmlns:a16="http://schemas.microsoft.com/office/drawing/2014/main" id="{2EE84AF9-7DB2-420C-BB75-9183213608BE}"/>
              </a:ext>
            </a:extLst>
          </p:cNvPr>
          <p:cNvSpPr>
            <a:spLocks noGrp="1" noChangeArrowheads="1"/>
          </p:cNvSpPr>
          <p:nvPr>
            <p:ph idx="1"/>
          </p:nvPr>
        </p:nvSpPr>
        <p:spPr>
          <a:xfrm>
            <a:off x="5036176" y="709303"/>
            <a:ext cx="4512414" cy="6141067"/>
          </a:xfrm>
        </p:spPr>
        <p:txBody>
          <a:bodyPr anchor="ctr">
            <a:normAutofit/>
          </a:bodyPr>
          <a:lstStyle/>
          <a:p>
            <a:pPr marL="428625" indent="-323850">
              <a:lnSpc>
                <a:spcPct val="150000"/>
              </a:lnSpc>
              <a:buClr>
                <a:srgbClr val="FFCC99"/>
              </a:buClr>
              <a:buSzPct val="45000"/>
              <a:buFont typeface="Wingdings" panose="05000000000000000000" pitchFamily="2" charset="2"/>
              <a:buChar char=""/>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r>
              <a:rPr lang="en-US" altLang="en-US" sz="1900" dirty="0"/>
              <a:t>Higher overage revenue shows that a customer has subscribed to a non-optimal calling plan. Higher overages (</a:t>
            </a:r>
            <a:r>
              <a:rPr lang="en-US" altLang="en-US" sz="1900" dirty="0" err="1"/>
              <a:t>overage_percent</a:t>
            </a:r>
            <a:r>
              <a:rPr lang="en-US" altLang="en-US" sz="1900" dirty="0"/>
              <a:t>)  is also responsible for causing customer churn if not monitored. </a:t>
            </a:r>
          </a:p>
          <a:p>
            <a:pPr marL="428625" indent="-323850">
              <a:lnSpc>
                <a:spcPct val="150000"/>
              </a:lnSpc>
              <a:buClr>
                <a:srgbClr val="FFCC99"/>
              </a:buClr>
              <a:buSzPct val="45000"/>
              <a:buFont typeface="Wingdings" panose="05000000000000000000" pitchFamily="2" charset="2"/>
              <a:buChar char=""/>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r>
              <a:rPr lang="en-US" altLang="en-US" sz="1900" dirty="0"/>
              <a:t>Rate plan migration is the best proactive retention strategy as improves the retention of customers. They can choose a plan optimized according to their usage and decrease extra expenditure on overage charges.</a:t>
            </a:r>
          </a:p>
        </p:txBody>
      </p:sp>
      <p:sp>
        <p:nvSpPr>
          <p:cNvPr id="141" name="Rectangle 1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194947" y="6739896"/>
            <a:ext cx="711399" cy="533605"/>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Isosceles Triangle 142">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13524" y="6306462"/>
            <a:ext cx="1870245" cy="125321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2" name="Group 81">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 y="1"/>
            <a:ext cx="804257" cy="2133316"/>
            <a:chOff x="10918968" y="713127"/>
            <a:chExt cx="1273032" cy="2532832"/>
          </a:xfrm>
        </p:grpSpPr>
        <p:sp>
          <p:nvSpPr>
            <p:cNvPr id="83" name="Rectangle 82">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Isosceles Triangle 83">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265" name="Rectangle 1">
            <a:extLst>
              <a:ext uri="{FF2B5EF4-FFF2-40B4-BE49-F238E27FC236}">
                <a16:creationId xmlns:a16="http://schemas.microsoft.com/office/drawing/2014/main" id="{B1C191D4-1F1B-4F35-9FBC-4CD7EB114EEB}"/>
              </a:ext>
            </a:extLst>
          </p:cNvPr>
          <p:cNvSpPr>
            <a:spLocks noGrp="1" noChangeArrowheads="1"/>
          </p:cNvSpPr>
          <p:nvPr>
            <p:ph type="title"/>
          </p:nvPr>
        </p:nvSpPr>
        <p:spPr>
          <a:xfrm>
            <a:off x="532033" y="354652"/>
            <a:ext cx="9016558" cy="1251939"/>
          </a:xfrm>
        </p:spPr>
        <p:txBody>
          <a:bodyPr vert="horz" lIns="91440" tIns="45720" rIns="91440" bIns="45720" rtlCol="0" anchor="ctr">
            <a:noAutofit/>
          </a:bodyPr>
          <a:lstStyle/>
          <a:p>
            <a:pPr defTabSz="914400">
              <a:buClr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500" kern="1200" dirty="0">
                <a:solidFill>
                  <a:schemeClr val="tx1"/>
                </a:solidFill>
                <a:latin typeface="+mj-lt"/>
                <a:ea typeface="+mj-ea"/>
                <a:cs typeface="+mj-cs"/>
              </a:rPr>
              <a:t>4. How to use the model for prioritization of customers for proactive retention strategies in future</a:t>
            </a:r>
          </a:p>
        </p:txBody>
      </p:sp>
      <p:sp>
        <p:nvSpPr>
          <p:cNvPr id="11266" name="Rectangle 2">
            <a:extLst>
              <a:ext uri="{FF2B5EF4-FFF2-40B4-BE49-F238E27FC236}">
                <a16:creationId xmlns:a16="http://schemas.microsoft.com/office/drawing/2014/main" id="{9ABF7897-C4BC-440C-AA4C-ED859443881A}"/>
              </a:ext>
            </a:extLst>
          </p:cNvPr>
          <p:cNvSpPr>
            <a:spLocks noGrp="1" noChangeArrowheads="1"/>
          </p:cNvSpPr>
          <p:nvPr>
            <p:ph type="body" sz="half" idx="2"/>
          </p:nvPr>
        </p:nvSpPr>
        <p:spPr>
          <a:xfrm>
            <a:off x="6237595" y="1965406"/>
            <a:ext cx="3310995" cy="4843551"/>
          </a:xfrm>
        </p:spPr>
        <p:txBody>
          <a:bodyPr vert="horz" lIns="91440" tIns="45720" rIns="91440" bIns="45720" rtlCol="0">
            <a:normAutofit/>
          </a:bodyPr>
          <a:lstStyle/>
          <a:p>
            <a:pPr marL="431800" indent="-228600" defTabSz="914400">
              <a:buClrTx/>
              <a:buSzPct val="45000"/>
              <a:tabLst>
                <a:tab pos="431800" algn="l"/>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Lst>
            </a:pPr>
            <a:endParaRPr lang="en-US" altLang="en-US" sz="1900" dirty="0"/>
          </a:p>
          <a:p>
            <a:pPr marL="428625" indent="-228600" defTabSz="914400">
              <a:lnSpc>
                <a:spcPct val="150000"/>
              </a:lnSpc>
              <a:buClr>
                <a:srgbClr val="FFCC99"/>
              </a:buClr>
              <a:buSzPct val="45000"/>
              <a:tabLst>
                <a:tab pos="431800" algn="l"/>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Lst>
            </a:pPr>
            <a:r>
              <a:rPr lang="en-US" altLang="en-US" sz="1900" dirty="0"/>
              <a:t>Customers can be segmented based on percentage of revenue they contribute and churn score. The segments can be later used for proactive retention strategies.</a:t>
            </a:r>
          </a:p>
        </p:txBody>
      </p:sp>
      <p:grpSp>
        <p:nvGrpSpPr>
          <p:cNvPr id="86" name="Group 85">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42176" y="5072298"/>
            <a:ext cx="838449" cy="2224008"/>
            <a:chOff x="11177940" y="4601497"/>
            <a:chExt cx="1014060" cy="2017580"/>
          </a:xfrm>
        </p:grpSpPr>
        <p:sp>
          <p:nvSpPr>
            <p:cNvPr id="87" name="Isosceles Triangle 86">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1267" name="Group 3">
            <a:extLst>
              <a:ext uri="{FF2B5EF4-FFF2-40B4-BE49-F238E27FC236}">
                <a16:creationId xmlns:a16="http://schemas.microsoft.com/office/drawing/2014/main" id="{75F491F2-2EA9-4B67-B236-800A3E22BE46}"/>
              </a:ext>
            </a:extLst>
          </p:cNvPr>
          <p:cNvGraphicFramePr>
            <a:graphicFrameLocks noGrp="1"/>
          </p:cNvGraphicFramePr>
          <p:nvPr>
            <p:extLst>
              <p:ext uri="{D42A27DB-BD31-4B8C-83A1-F6EECF244321}">
                <p14:modId xmlns:p14="http://schemas.microsoft.com/office/powerpoint/2010/main" val="1449076096"/>
              </p:ext>
            </p:extLst>
          </p:nvPr>
        </p:nvGraphicFramePr>
        <p:xfrm>
          <a:off x="532033" y="3374757"/>
          <a:ext cx="5170302" cy="1989476"/>
        </p:xfrm>
        <a:graphic>
          <a:graphicData uri="http://schemas.openxmlformats.org/drawingml/2006/table">
            <a:tbl>
              <a:tblPr firstRow="1" bandRow="1">
                <a:tableStyleId>{8799B23B-EC83-4686-B30A-512413B5E67A}</a:tableStyleId>
              </a:tblPr>
              <a:tblGrid>
                <a:gridCol w="2208082">
                  <a:extLst>
                    <a:ext uri="{9D8B030D-6E8A-4147-A177-3AD203B41FA5}">
                      <a16:colId xmlns:a16="http://schemas.microsoft.com/office/drawing/2014/main" val="159580098"/>
                    </a:ext>
                  </a:extLst>
                </a:gridCol>
                <a:gridCol w="820756">
                  <a:extLst>
                    <a:ext uri="{9D8B030D-6E8A-4147-A177-3AD203B41FA5}">
                      <a16:colId xmlns:a16="http://schemas.microsoft.com/office/drawing/2014/main" val="3363901037"/>
                    </a:ext>
                  </a:extLst>
                </a:gridCol>
                <a:gridCol w="1262836">
                  <a:extLst>
                    <a:ext uri="{9D8B030D-6E8A-4147-A177-3AD203B41FA5}">
                      <a16:colId xmlns:a16="http://schemas.microsoft.com/office/drawing/2014/main" val="3963981515"/>
                    </a:ext>
                  </a:extLst>
                </a:gridCol>
                <a:gridCol w="878628">
                  <a:extLst>
                    <a:ext uri="{9D8B030D-6E8A-4147-A177-3AD203B41FA5}">
                      <a16:colId xmlns:a16="http://schemas.microsoft.com/office/drawing/2014/main" val="3998911226"/>
                    </a:ext>
                  </a:extLst>
                </a:gridCol>
              </a:tblGrid>
              <a:tr h="497369">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u="none" strike="noStrike" cap="none" normalizeH="0" baseline="0" dirty="0">
                          <a:ln>
                            <a:noFill/>
                          </a:ln>
                          <a:solidFill>
                            <a:srgbClr val="000000"/>
                          </a:solidFill>
                          <a:effectLst/>
                          <a:latin typeface="+mn-lt"/>
                        </a:rPr>
                        <a:t>Score/Revenue</a:t>
                      </a:r>
                      <a:endParaRPr kumimoji="0" lang="en-US" altLang="en-US" sz="1800" b="1" i="0" u="none" strike="noStrike" cap="none" normalizeH="0" baseline="0" dirty="0">
                        <a:ln>
                          <a:noFill/>
                        </a:ln>
                        <a:solidFill>
                          <a:srgbClr val="000000"/>
                        </a:solidFill>
                        <a:effectLst/>
                        <a:latin typeface="+mn-lt"/>
                        <a:ea typeface="Microsoft YaHei" panose="020B0503020204020204" pitchFamily="34" charset="-122"/>
                      </a:endParaRPr>
                    </a:p>
                  </a:txBody>
                  <a:tcPr marL="103977" marR="103977" marT="156255" marB="54068" horzOverflow="overflow"/>
                </a:tc>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u="none" strike="noStrike" cap="none" normalizeH="0" baseline="0">
                          <a:ln>
                            <a:noFill/>
                          </a:ln>
                          <a:solidFill>
                            <a:srgbClr val="000000"/>
                          </a:solidFill>
                          <a:effectLst/>
                          <a:latin typeface="+mn-lt"/>
                        </a:rPr>
                        <a:t>Low</a:t>
                      </a:r>
                      <a:endParaRPr kumimoji="0" lang="en-US" altLang="en-US" sz="1800" b="0" i="1" u="none" strike="noStrike" cap="none" normalizeH="0" baseline="0">
                        <a:ln>
                          <a:noFill/>
                        </a:ln>
                        <a:solidFill>
                          <a:srgbClr val="000000"/>
                        </a:solidFill>
                        <a:effectLst/>
                        <a:latin typeface="+mn-lt"/>
                        <a:ea typeface="Microsoft YaHei" panose="020B0503020204020204" pitchFamily="34" charset="-122"/>
                      </a:endParaRPr>
                    </a:p>
                  </a:txBody>
                  <a:tcPr marL="103977" marR="103977" marT="156255" marB="54068" horzOverflow="overflow"/>
                </a:tc>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u="none" strike="noStrike" cap="none" normalizeH="0" baseline="0">
                          <a:ln>
                            <a:noFill/>
                          </a:ln>
                          <a:solidFill>
                            <a:srgbClr val="000000"/>
                          </a:solidFill>
                          <a:effectLst/>
                          <a:latin typeface="+mn-lt"/>
                        </a:rPr>
                        <a:t>Medium</a:t>
                      </a:r>
                      <a:endParaRPr kumimoji="0" lang="en-US" altLang="en-US" sz="1800" b="0" i="1" u="none" strike="noStrike" cap="none" normalizeH="0" baseline="0">
                        <a:ln>
                          <a:noFill/>
                        </a:ln>
                        <a:solidFill>
                          <a:srgbClr val="000000"/>
                        </a:solidFill>
                        <a:effectLst/>
                        <a:latin typeface="+mn-lt"/>
                        <a:ea typeface="Microsoft YaHei" panose="020B0503020204020204" pitchFamily="34" charset="-122"/>
                      </a:endParaRPr>
                    </a:p>
                  </a:txBody>
                  <a:tcPr marL="103977" marR="103977" marT="156255" marB="54068" horzOverflow="overflow"/>
                </a:tc>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u="none" strike="noStrike" cap="none" normalizeH="0" baseline="0">
                          <a:ln>
                            <a:noFill/>
                          </a:ln>
                          <a:solidFill>
                            <a:srgbClr val="000000"/>
                          </a:solidFill>
                          <a:effectLst/>
                          <a:latin typeface="+mn-lt"/>
                        </a:rPr>
                        <a:t>High</a:t>
                      </a:r>
                      <a:endParaRPr kumimoji="0" lang="en-US" altLang="en-US" sz="1800" b="0" i="1" u="none" strike="noStrike" cap="none" normalizeH="0" baseline="0">
                        <a:ln>
                          <a:noFill/>
                        </a:ln>
                        <a:solidFill>
                          <a:srgbClr val="000000"/>
                        </a:solidFill>
                        <a:effectLst/>
                        <a:latin typeface="+mn-lt"/>
                        <a:ea typeface="Microsoft YaHei" panose="020B0503020204020204" pitchFamily="34" charset="-122"/>
                      </a:endParaRPr>
                    </a:p>
                  </a:txBody>
                  <a:tcPr marL="103977" marR="103977" marT="156255" marB="54068" horzOverflow="overflow"/>
                </a:tc>
                <a:extLst>
                  <a:ext uri="{0D108BD9-81ED-4DB2-BD59-A6C34878D82A}">
                    <a16:rowId xmlns:a16="http://schemas.microsoft.com/office/drawing/2014/main" val="2139546477"/>
                  </a:ext>
                </a:extLst>
              </a:tr>
              <a:tr h="497369">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u="none" strike="noStrike" cap="none" normalizeH="0" baseline="0">
                          <a:ln>
                            <a:noFill/>
                          </a:ln>
                          <a:solidFill>
                            <a:srgbClr val="000000"/>
                          </a:solidFill>
                          <a:effectLst/>
                          <a:latin typeface="+mn-lt"/>
                        </a:rPr>
                        <a:t>Low</a:t>
                      </a:r>
                      <a:endParaRPr kumimoji="0" lang="en-US" altLang="en-US" sz="1800" b="0" i="1" u="none" strike="noStrike" cap="none" normalizeH="0" baseline="0">
                        <a:ln>
                          <a:noFill/>
                        </a:ln>
                        <a:solidFill>
                          <a:srgbClr val="000000"/>
                        </a:solidFill>
                        <a:effectLst/>
                        <a:latin typeface="+mn-lt"/>
                        <a:ea typeface="Microsoft YaHei" panose="020B0503020204020204" pitchFamily="34" charset="-122"/>
                      </a:endParaRPr>
                    </a:p>
                  </a:txBody>
                  <a:tcPr marL="103977" marR="103977" marT="156255" marB="54068" horzOverflow="overflow"/>
                </a:tc>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u="none" strike="noStrike" cap="none" normalizeH="0" baseline="0">
                          <a:ln>
                            <a:noFill/>
                          </a:ln>
                          <a:solidFill>
                            <a:srgbClr val="000000"/>
                          </a:solidFill>
                          <a:effectLst/>
                          <a:latin typeface="+mn-lt"/>
                        </a:rPr>
                        <a:t>I</a:t>
                      </a:r>
                      <a:endParaRPr kumimoji="0" lang="en-US" altLang="en-US" sz="1800" b="0" i="0" u="none" strike="noStrike" cap="none" normalizeH="0" baseline="0">
                        <a:ln>
                          <a:noFill/>
                        </a:ln>
                        <a:solidFill>
                          <a:srgbClr val="000000"/>
                        </a:solidFill>
                        <a:effectLst/>
                        <a:latin typeface="+mn-lt"/>
                        <a:ea typeface="Microsoft YaHei" panose="020B0503020204020204" pitchFamily="34" charset="-122"/>
                      </a:endParaRPr>
                    </a:p>
                  </a:txBody>
                  <a:tcPr marL="103977" marR="103977" marT="156255" marB="54068" horzOverflow="overflow"/>
                </a:tc>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u="none" strike="noStrike" cap="none" normalizeH="0" baseline="0">
                          <a:ln>
                            <a:noFill/>
                          </a:ln>
                          <a:solidFill>
                            <a:srgbClr val="000000"/>
                          </a:solidFill>
                          <a:effectLst/>
                          <a:latin typeface="+mn-lt"/>
                        </a:rPr>
                        <a:t>IV</a:t>
                      </a:r>
                      <a:endParaRPr kumimoji="0" lang="en-US" altLang="en-US" sz="1800" b="0" i="0" u="none" strike="noStrike" cap="none" normalizeH="0" baseline="0">
                        <a:ln>
                          <a:noFill/>
                        </a:ln>
                        <a:solidFill>
                          <a:srgbClr val="000000"/>
                        </a:solidFill>
                        <a:effectLst/>
                        <a:latin typeface="+mn-lt"/>
                        <a:ea typeface="Microsoft YaHei" panose="020B0503020204020204" pitchFamily="34" charset="-122"/>
                      </a:endParaRPr>
                    </a:p>
                  </a:txBody>
                  <a:tcPr marL="103977" marR="103977" marT="156255" marB="54068" horzOverflow="overflow"/>
                </a:tc>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u="none" strike="noStrike" cap="none" normalizeH="0" baseline="0">
                          <a:ln>
                            <a:noFill/>
                          </a:ln>
                          <a:solidFill>
                            <a:srgbClr val="000000"/>
                          </a:solidFill>
                          <a:effectLst/>
                          <a:latin typeface="+mn-lt"/>
                        </a:rPr>
                        <a:t>VII</a:t>
                      </a:r>
                      <a:endParaRPr kumimoji="0" lang="en-US" altLang="en-US" sz="1800" b="0" i="0" u="none" strike="noStrike" cap="none" normalizeH="0" baseline="0">
                        <a:ln>
                          <a:noFill/>
                        </a:ln>
                        <a:solidFill>
                          <a:srgbClr val="000000"/>
                        </a:solidFill>
                        <a:effectLst/>
                        <a:latin typeface="+mn-lt"/>
                        <a:ea typeface="Microsoft YaHei" panose="020B0503020204020204" pitchFamily="34" charset="-122"/>
                      </a:endParaRPr>
                    </a:p>
                  </a:txBody>
                  <a:tcPr marL="103977" marR="103977" marT="156255" marB="54068" horzOverflow="overflow"/>
                </a:tc>
                <a:extLst>
                  <a:ext uri="{0D108BD9-81ED-4DB2-BD59-A6C34878D82A}">
                    <a16:rowId xmlns:a16="http://schemas.microsoft.com/office/drawing/2014/main" val="1514625923"/>
                  </a:ext>
                </a:extLst>
              </a:tr>
              <a:tr h="497369">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u="none" strike="noStrike" cap="none" normalizeH="0" baseline="0">
                          <a:ln>
                            <a:noFill/>
                          </a:ln>
                          <a:solidFill>
                            <a:srgbClr val="000000"/>
                          </a:solidFill>
                          <a:effectLst/>
                          <a:latin typeface="+mn-lt"/>
                        </a:rPr>
                        <a:t>Medium</a:t>
                      </a:r>
                      <a:endParaRPr kumimoji="0" lang="en-US" altLang="en-US" sz="1800" b="0" i="1" u="none" strike="noStrike" cap="none" normalizeH="0" baseline="0">
                        <a:ln>
                          <a:noFill/>
                        </a:ln>
                        <a:solidFill>
                          <a:srgbClr val="000000"/>
                        </a:solidFill>
                        <a:effectLst/>
                        <a:latin typeface="+mn-lt"/>
                        <a:ea typeface="Microsoft YaHei" panose="020B0503020204020204" pitchFamily="34" charset="-122"/>
                      </a:endParaRPr>
                    </a:p>
                  </a:txBody>
                  <a:tcPr marL="103977" marR="103977" marT="156255" marB="54068" horzOverflow="overflow"/>
                </a:tc>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u="none" strike="noStrike" cap="none" normalizeH="0" baseline="0">
                          <a:ln>
                            <a:noFill/>
                          </a:ln>
                          <a:solidFill>
                            <a:srgbClr val="000000"/>
                          </a:solidFill>
                          <a:effectLst/>
                          <a:latin typeface="+mn-lt"/>
                        </a:rPr>
                        <a:t>II</a:t>
                      </a:r>
                      <a:endParaRPr kumimoji="0" lang="en-US" altLang="en-US" sz="1800" b="0" i="0" u="none" strike="noStrike" cap="none" normalizeH="0" baseline="0">
                        <a:ln>
                          <a:noFill/>
                        </a:ln>
                        <a:solidFill>
                          <a:srgbClr val="000000"/>
                        </a:solidFill>
                        <a:effectLst/>
                        <a:latin typeface="+mn-lt"/>
                        <a:ea typeface="Microsoft YaHei" panose="020B0503020204020204" pitchFamily="34" charset="-122"/>
                      </a:endParaRPr>
                    </a:p>
                  </a:txBody>
                  <a:tcPr marL="103977" marR="103977" marT="156255" marB="54068" horzOverflow="overflow"/>
                </a:tc>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u="none" strike="noStrike" cap="none" normalizeH="0" baseline="0">
                          <a:ln>
                            <a:noFill/>
                          </a:ln>
                          <a:solidFill>
                            <a:srgbClr val="000000"/>
                          </a:solidFill>
                          <a:effectLst/>
                          <a:latin typeface="+mn-lt"/>
                        </a:rPr>
                        <a:t>V</a:t>
                      </a:r>
                      <a:endParaRPr kumimoji="0" lang="en-US" altLang="en-US" sz="1800" b="0" i="0" u="none" strike="noStrike" cap="none" normalizeH="0" baseline="0">
                        <a:ln>
                          <a:noFill/>
                        </a:ln>
                        <a:solidFill>
                          <a:srgbClr val="000000"/>
                        </a:solidFill>
                        <a:effectLst/>
                        <a:latin typeface="+mn-lt"/>
                        <a:ea typeface="Microsoft YaHei" panose="020B0503020204020204" pitchFamily="34" charset="-122"/>
                      </a:endParaRPr>
                    </a:p>
                  </a:txBody>
                  <a:tcPr marL="103977" marR="103977" marT="156255" marB="54068" horzOverflow="overflow"/>
                </a:tc>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u="none" strike="noStrike" cap="none" normalizeH="0" baseline="0">
                          <a:ln>
                            <a:noFill/>
                          </a:ln>
                          <a:solidFill>
                            <a:srgbClr val="000000"/>
                          </a:solidFill>
                          <a:effectLst/>
                          <a:latin typeface="+mn-lt"/>
                        </a:rPr>
                        <a:t>VIII</a:t>
                      </a:r>
                      <a:endParaRPr kumimoji="0" lang="en-US" altLang="en-US" sz="1800" b="0" i="0" u="none" strike="noStrike" cap="none" normalizeH="0" baseline="0">
                        <a:ln>
                          <a:noFill/>
                        </a:ln>
                        <a:solidFill>
                          <a:srgbClr val="000000"/>
                        </a:solidFill>
                        <a:effectLst/>
                        <a:latin typeface="+mn-lt"/>
                        <a:ea typeface="Microsoft YaHei" panose="020B0503020204020204" pitchFamily="34" charset="-122"/>
                      </a:endParaRPr>
                    </a:p>
                  </a:txBody>
                  <a:tcPr marL="103977" marR="103977" marT="156255" marB="54068" horzOverflow="overflow"/>
                </a:tc>
                <a:extLst>
                  <a:ext uri="{0D108BD9-81ED-4DB2-BD59-A6C34878D82A}">
                    <a16:rowId xmlns:a16="http://schemas.microsoft.com/office/drawing/2014/main" val="147107289"/>
                  </a:ext>
                </a:extLst>
              </a:tr>
              <a:tr h="497369">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u="none" strike="noStrike" cap="none" normalizeH="0" baseline="0">
                          <a:ln>
                            <a:noFill/>
                          </a:ln>
                          <a:solidFill>
                            <a:srgbClr val="000000"/>
                          </a:solidFill>
                          <a:effectLst/>
                          <a:latin typeface="+mn-lt"/>
                        </a:rPr>
                        <a:t>High</a:t>
                      </a:r>
                      <a:endParaRPr kumimoji="0" lang="en-US" altLang="en-US" sz="1800" b="0" i="1" u="none" strike="noStrike" cap="none" normalizeH="0" baseline="0">
                        <a:ln>
                          <a:noFill/>
                        </a:ln>
                        <a:solidFill>
                          <a:srgbClr val="000000"/>
                        </a:solidFill>
                        <a:effectLst/>
                        <a:latin typeface="+mn-lt"/>
                        <a:ea typeface="Microsoft YaHei" panose="020B0503020204020204" pitchFamily="34" charset="-122"/>
                      </a:endParaRPr>
                    </a:p>
                  </a:txBody>
                  <a:tcPr marL="103977" marR="103977" marT="156255" marB="54068" horzOverflow="overflow"/>
                </a:tc>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u="none" strike="noStrike" cap="none" normalizeH="0" baseline="0">
                          <a:ln>
                            <a:noFill/>
                          </a:ln>
                          <a:solidFill>
                            <a:srgbClr val="000000"/>
                          </a:solidFill>
                          <a:effectLst/>
                          <a:latin typeface="+mn-lt"/>
                        </a:rPr>
                        <a:t>III</a:t>
                      </a:r>
                      <a:endParaRPr kumimoji="0" lang="en-US" altLang="en-US" sz="1800" b="0" i="0" u="none" strike="noStrike" cap="none" normalizeH="0" baseline="0">
                        <a:ln>
                          <a:noFill/>
                        </a:ln>
                        <a:solidFill>
                          <a:srgbClr val="000000"/>
                        </a:solidFill>
                        <a:effectLst/>
                        <a:latin typeface="+mn-lt"/>
                        <a:ea typeface="Microsoft YaHei" panose="020B0503020204020204" pitchFamily="34" charset="-122"/>
                      </a:endParaRPr>
                    </a:p>
                  </a:txBody>
                  <a:tcPr marL="103977" marR="103977" marT="156255" marB="54068" horzOverflow="overflow"/>
                </a:tc>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u="none" strike="noStrike" cap="none" normalizeH="0" baseline="0">
                          <a:ln>
                            <a:noFill/>
                          </a:ln>
                          <a:solidFill>
                            <a:srgbClr val="000000"/>
                          </a:solidFill>
                          <a:effectLst/>
                          <a:latin typeface="+mn-lt"/>
                        </a:rPr>
                        <a:t>VI</a:t>
                      </a:r>
                      <a:endParaRPr kumimoji="0" lang="en-US" altLang="en-US" sz="1800" b="0" i="0" u="none" strike="noStrike" cap="none" normalizeH="0" baseline="0">
                        <a:ln>
                          <a:noFill/>
                        </a:ln>
                        <a:solidFill>
                          <a:srgbClr val="000000"/>
                        </a:solidFill>
                        <a:effectLst/>
                        <a:latin typeface="+mn-lt"/>
                        <a:ea typeface="Microsoft YaHei" panose="020B0503020204020204" pitchFamily="34" charset="-122"/>
                      </a:endParaRPr>
                    </a:p>
                  </a:txBody>
                  <a:tcPr marL="103977" marR="103977" marT="156255" marB="54068" horzOverflow="overflow"/>
                </a:tc>
                <a:tc>
                  <a:txBody>
                    <a:bodyPr/>
                    <a:lstStyle>
                      <a:lvl1pPr>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panose="020B0604020202020204" pitchFamily="34" charset="0"/>
                          <a:cs typeface="Arial Unicode MS" charset="0"/>
                        </a:defRPr>
                      </a:lvl1pPr>
                      <a:lvl2pPr>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cs typeface="Arial Unicode MS" charset="0"/>
                        </a:defRPr>
                      </a:lvl2pPr>
                      <a:lvl3pPr>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panose="020B0604020202020204" pitchFamily="34" charset="0"/>
                          <a:cs typeface="Arial Unicode MS" charset="0"/>
                        </a:defRPr>
                      </a:lvl3pPr>
                      <a:lvl4pPr>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4pPr>
                      <a:lvl5pPr>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Arial Unicode MS" charset="0"/>
                        </a:defRPr>
                      </a:lvl9pPr>
                    </a:lstStyle>
                    <a:p>
                      <a:pPr marL="0" marR="0" lvl="0" indent="0" algn="ctr"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u="none" strike="noStrike" cap="none" normalizeH="0" baseline="0" dirty="0">
                          <a:ln>
                            <a:noFill/>
                          </a:ln>
                          <a:solidFill>
                            <a:srgbClr val="000000"/>
                          </a:solidFill>
                          <a:effectLst/>
                          <a:latin typeface="+mn-lt"/>
                        </a:rPr>
                        <a:t>IX</a:t>
                      </a:r>
                      <a:endParaRPr kumimoji="0" lang="en-US" altLang="en-US" sz="1800" b="0" i="0" u="none" strike="noStrike" cap="none" normalizeH="0" baseline="0" dirty="0">
                        <a:ln>
                          <a:noFill/>
                        </a:ln>
                        <a:solidFill>
                          <a:srgbClr val="000000"/>
                        </a:solidFill>
                        <a:effectLst/>
                        <a:latin typeface="+mn-lt"/>
                        <a:ea typeface="Microsoft YaHei" panose="020B0503020204020204" pitchFamily="34" charset="-122"/>
                      </a:endParaRPr>
                    </a:p>
                  </a:txBody>
                  <a:tcPr marL="103977" marR="103977" marT="156255" marB="54068" horzOverflow="overflow"/>
                </a:tc>
                <a:extLst>
                  <a:ext uri="{0D108BD9-81ED-4DB2-BD59-A6C34878D82A}">
                    <a16:rowId xmlns:a16="http://schemas.microsoft.com/office/drawing/2014/main" val="1084328200"/>
                  </a:ext>
                </a:extLst>
              </a:tr>
            </a:tbl>
          </a:graphicData>
        </a:graphic>
      </p:graphicFrame>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34603</TotalTime>
  <Words>1009</Words>
  <Application>Microsoft Office PowerPoint</Application>
  <PresentationFormat>Custom</PresentationFormat>
  <Paragraphs>132</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Times New Roman</vt:lpstr>
      <vt:lpstr>Arial</vt:lpstr>
      <vt:lpstr>Microsoft YaHei</vt:lpstr>
      <vt:lpstr>Arial Unicode MS</vt:lpstr>
      <vt:lpstr>Lucida Sans Unicode</vt:lpstr>
      <vt:lpstr>Wingdings</vt:lpstr>
      <vt:lpstr>Office Theme</vt:lpstr>
      <vt:lpstr>Capstone Project: Telecom Case Study</vt:lpstr>
      <vt:lpstr>1. Top Factors driving likelihood of Churn</vt:lpstr>
      <vt:lpstr>1. Top Factors Driving the Likelihood of Churn</vt:lpstr>
      <vt:lpstr>1. Top Factors Driving the Likelihood of Churn</vt:lpstr>
      <vt:lpstr>2. Validation of Survey Findings: Influence of Cost and Billing</vt:lpstr>
      <vt:lpstr>2. Validation of Survey Findings: Influence of  Network and Service Quality</vt:lpstr>
      <vt:lpstr>2. Validation of Survey Findings: Cost of data usage, connectivity issues and its effect on churn</vt:lpstr>
      <vt:lpstr>3. Rate Plan Migration as a Proactive Retention Strategy</vt:lpstr>
      <vt:lpstr>4. How to use the model for prioritization of customers for proactive retention strategies in future</vt:lpstr>
      <vt:lpstr>Customer Segments for Proactive Retention Strategies</vt:lpstr>
      <vt:lpstr>5. Target Segments for Proactive Retention Campaigns</vt:lpstr>
      <vt:lpstr>5. Target Segments for Proactive Retention Campaigns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Telecom Case Study</dc:title>
  <dc:creator>Shrivi</dc:creator>
  <cp:lastModifiedBy>Shrividya Subramaniam</cp:lastModifiedBy>
  <cp:revision>7</cp:revision>
  <cp:lastPrinted>1601-01-01T00:00:00Z</cp:lastPrinted>
  <dcterms:created xsi:type="dcterms:W3CDTF">2016-10-13T11:13:38Z</dcterms:created>
  <dcterms:modified xsi:type="dcterms:W3CDTF">2021-07-26T17:23:09Z</dcterms:modified>
</cp:coreProperties>
</file>