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2" r:id="rId5"/>
    <p:sldId id="259" r:id="rId6"/>
    <p:sldId id="260" r:id="rId7"/>
    <p:sldId id="264" r:id="rId8"/>
    <p:sldId id="265" r:id="rId9"/>
    <p:sldId id="263"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97981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36A95-9CD4-48D8-869E-1A43C0B2D5C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387713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1534851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614592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168763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A36A95-9CD4-48D8-869E-1A43C0B2D5C5}"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1687206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A36A95-9CD4-48D8-869E-1A43C0B2D5C5}" type="datetimeFigureOut">
              <a:rPr lang="en-IN" smtClean="0"/>
              <a:t>15-06-2023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341159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1416637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255294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4443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36A95-9CD4-48D8-869E-1A43C0B2D5C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392017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36A95-9CD4-48D8-869E-1A43C0B2D5C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142346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36A95-9CD4-48D8-869E-1A43C0B2D5C5}"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43663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36A95-9CD4-48D8-869E-1A43C0B2D5C5}"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66863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36A95-9CD4-48D8-869E-1A43C0B2D5C5}"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330346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36A95-9CD4-48D8-869E-1A43C0B2D5C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234691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36A95-9CD4-48D8-869E-1A43C0B2D5C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F9235A-402B-4A4C-9611-7806A440F410}" type="slidenum">
              <a:rPr lang="en-IN" smtClean="0"/>
              <a:t>‹#›</a:t>
            </a:fld>
            <a:endParaRPr lang="en-IN"/>
          </a:p>
        </p:txBody>
      </p:sp>
    </p:spTree>
    <p:extLst>
      <p:ext uri="{BB962C8B-B14F-4D97-AF65-F5344CB8AC3E}">
        <p14:creationId xmlns:p14="http://schemas.microsoft.com/office/powerpoint/2010/main" val="249363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A36A95-9CD4-48D8-869E-1A43C0B2D5C5}" type="datetimeFigureOut">
              <a:rPr lang="en-IN" smtClean="0"/>
              <a:t>15-06-2023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F9235A-402B-4A4C-9611-7806A440F410}" type="slidenum">
              <a:rPr lang="en-IN" smtClean="0"/>
              <a:t>‹#›</a:t>
            </a:fld>
            <a:endParaRPr lang="en-IN"/>
          </a:p>
        </p:txBody>
      </p:sp>
    </p:spTree>
    <p:extLst>
      <p:ext uri="{BB962C8B-B14F-4D97-AF65-F5344CB8AC3E}">
        <p14:creationId xmlns:p14="http://schemas.microsoft.com/office/powerpoint/2010/main" val="12591533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C82E-B338-DED7-4C1A-93806DC6F072}"/>
              </a:ext>
            </a:extLst>
          </p:cNvPr>
          <p:cNvSpPr>
            <a:spLocks noGrp="1"/>
          </p:cNvSpPr>
          <p:nvPr>
            <p:ph type="ctrTitle"/>
          </p:nvPr>
        </p:nvSpPr>
        <p:spPr>
          <a:xfrm>
            <a:off x="936670" y="1886556"/>
            <a:ext cx="10014857" cy="2387600"/>
          </a:xfrm>
        </p:spPr>
        <p:txBody>
          <a:bodyPr>
            <a:noAutofit/>
          </a:bodyPr>
          <a:lstStyle/>
          <a:p>
            <a:r>
              <a:rPr lang="en-US" sz="7200" b="1" dirty="0">
                <a:latin typeface="Bahnschrift Condensed" panose="020B0502040204020203" pitchFamily="34" charset="0"/>
              </a:rPr>
              <a:t>Detection of Phishing Sites using ML</a:t>
            </a:r>
            <a:endParaRPr lang="en-IN" sz="7200"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A82F5AB9-3183-73EC-DBCF-9C38FB4E139F}"/>
              </a:ext>
            </a:extLst>
          </p:cNvPr>
          <p:cNvSpPr>
            <a:spLocks noGrp="1"/>
          </p:cNvSpPr>
          <p:nvPr>
            <p:ph type="subTitle" idx="1"/>
          </p:nvPr>
        </p:nvSpPr>
        <p:spPr>
          <a:xfrm>
            <a:off x="6802581" y="4592255"/>
            <a:ext cx="4989125" cy="1655762"/>
          </a:xfrm>
        </p:spPr>
        <p:txBody>
          <a:bodyPr>
            <a:normAutofit/>
          </a:bodyPr>
          <a:lstStyle/>
          <a:p>
            <a:pPr algn="l"/>
            <a:r>
              <a:rPr lang="en-US" sz="2800" dirty="0">
                <a:latin typeface="Bahnschrift Condensed" panose="020B0502040204020203" pitchFamily="34" charset="0"/>
              </a:rPr>
              <a:t>Group Members</a:t>
            </a:r>
          </a:p>
          <a:p>
            <a:pPr marL="457200" indent="-457200" algn="l">
              <a:buAutoNum type="arabicPeriod"/>
            </a:pPr>
            <a:r>
              <a:rPr lang="en-US" sz="2800" dirty="0">
                <a:latin typeface="Bahnschrift Condensed" panose="020B0502040204020203" pitchFamily="34" charset="0"/>
              </a:rPr>
              <a:t>Gauri S Pisharady</a:t>
            </a:r>
          </a:p>
          <a:p>
            <a:pPr marL="457200" indent="-457200" algn="l">
              <a:buAutoNum type="arabicPeriod"/>
            </a:pPr>
            <a:r>
              <a:rPr lang="en-US" sz="2800" dirty="0">
                <a:latin typeface="Bahnschrift Condensed" panose="020B0502040204020203" pitchFamily="34" charset="0"/>
              </a:rPr>
              <a:t>Shriya Sanjay Narikutty Koilery</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431655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3EE5A6-2FF1-7DBB-0E5E-C98DB7F55810}"/>
              </a:ext>
            </a:extLst>
          </p:cNvPr>
          <p:cNvSpPr>
            <a:spLocks noGrp="1"/>
          </p:cNvSpPr>
          <p:nvPr>
            <p:ph type="ctrTitle"/>
          </p:nvPr>
        </p:nvSpPr>
        <p:spPr/>
        <p:txBody>
          <a:bodyPr>
            <a:normAutofit/>
          </a:bodyPr>
          <a:lstStyle/>
          <a:p>
            <a:r>
              <a:rPr lang="en-US" sz="9600" b="1" dirty="0">
                <a:latin typeface="+mn-lt"/>
              </a:rPr>
              <a:t>Thank You</a:t>
            </a:r>
            <a:endParaRPr lang="en-IN" sz="9600" b="1" dirty="0">
              <a:latin typeface="+mn-lt"/>
            </a:endParaRPr>
          </a:p>
        </p:txBody>
      </p:sp>
      <p:sp>
        <p:nvSpPr>
          <p:cNvPr id="5" name="Subtitle 4">
            <a:extLst>
              <a:ext uri="{FF2B5EF4-FFF2-40B4-BE49-F238E27FC236}">
                <a16:creationId xmlns:a16="http://schemas.microsoft.com/office/drawing/2014/main" id="{45B8AA82-C18A-BCD7-3B00-F8C8F69A90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3360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F7FF-EFBD-4D4C-C3A6-F3866E8F5A2C}"/>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82A3C8EF-0A75-0A45-ED51-C1597DBA2DB0}"/>
              </a:ext>
            </a:extLst>
          </p:cNvPr>
          <p:cNvSpPr>
            <a:spLocks noGrp="1"/>
          </p:cNvSpPr>
          <p:nvPr>
            <p:ph idx="1"/>
          </p:nvPr>
        </p:nvSpPr>
        <p:spPr>
          <a:xfrm>
            <a:off x="767243" y="2269529"/>
            <a:ext cx="10657514" cy="4448831"/>
          </a:xfrm>
        </p:spPr>
        <p:txBody>
          <a:bodyPr>
            <a:normAutofit/>
          </a:bodyPr>
          <a:lstStyle/>
          <a:p>
            <a:r>
              <a:rPr lang="en-US" dirty="0"/>
              <a:t>An increase of 61% was observed in phishing attacks over the span of a year which necessitates security measures to be taken against them</a:t>
            </a:r>
          </a:p>
          <a:p>
            <a:r>
              <a:rPr lang="en-US" dirty="0"/>
              <a:t>Detection of phishing sites can mitigate these attacks </a:t>
            </a:r>
          </a:p>
          <a:p>
            <a:r>
              <a:rPr lang="en-IN" dirty="0"/>
              <a:t>Machine Learning Techniques have emerged as effective tools to identify phishing websites </a:t>
            </a:r>
          </a:p>
          <a:p>
            <a:r>
              <a:rPr lang="en-IN" dirty="0"/>
              <a:t>The objective is to train machine learning models using a dataset of both phishing and benign URLs to predict phishing websites by identifying various features such as Domain, IP address &amp; HTML and JS features</a:t>
            </a:r>
          </a:p>
          <a:p>
            <a:r>
              <a:rPr lang="en-IN" dirty="0"/>
              <a:t>The performance levels of these models will be measured &amp; compared</a:t>
            </a:r>
          </a:p>
        </p:txBody>
      </p:sp>
    </p:spTree>
    <p:extLst>
      <p:ext uri="{BB962C8B-B14F-4D97-AF65-F5344CB8AC3E}">
        <p14:creationId xmlns:p14="http://schemas.microsoft.com/office/powerpoint/2010/main" val="421049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BE20-C734-E7B6-8C36-83611D843FE5}"/>
              </a:ext>
            </a:extLst>
          </p:cNvPr>
          <p:cNvSpPr>
            <a:spLocks noGrp="1"/>
          </p:cNvSpPr>
          <p:nvPr>
            <p:ph type="title"/>
          </p:nvPr>
        </p:nvSpPr>
        <p:spPr/>
        <p:txBody>
          <a:bodyPr>
            <a:normAutofit/>
          </a:bodyPr>
          <a:lstStyle/>
          <a:p>
            <a:r>
              <a:rPr lang="en-US" b="1" dirty="0"/>
              <a:t>Introduction</a:t>
            </a:r>
            <a:endParaRPr lang="en-IN" sz="2200" b="1" dirty="0"/>
          </a:p>
        </p:txBody>
      </p:sp>
      <p:sp>
        <p:nvSpPr>
          <p:cNvPr id="3" name="Content Placeholder 2">
            <a:extLst>
              <a:ext uri="{FF2B5EF4-FFF2-40B4-BE49-F238E27FC236}">
                <a16:creationId xmlns:a16="http://schemas.microsoft.com/office/drawing/2014/main" id="{531E6BCC-8B61-11BD-F08D-64D9262E7726}"/>
              </a:ext>
            </a:extLst>
          </p:cNvPr>
          <p:cNvSpPr>
            <a:spLocks noGrp="1"/>
          </p:cNvSpPr>
          <p:nvPr>
            <p:ph idx="1"/>
          </p:nvPr>
        </p:nvSpPr>
        <p:spPr>
          <a:xfrm>
            <a:off x="647566" y="2334442"/>
            <a:ext cx="10515600" cy="4588783"/>
          </a:xfrm>
        </p:spPr>
        <p:txBody>
          <a:bodyPr>
            <a:noAutofit/>
          </a:bodyPr>
          <a:lstStyle/>
          <a:p>
            <a:r>
              <a:rPr lang="en-US" dirty="0"/>
              <a:t>Over 90% of cyber attacks begin with phishing attacks</a:t>
            </a:r>
          </a:p>
          <a:p>
            <a:r>
              <a:rPr lang="en-US" dirty="0"/>
              <a:t>Phishing is a type of cybercrime in which hackers send fake URLs to targets to gain sensitive information or lead to installation of malicious software</a:t>
            </a:r>
          </a:p>
          <a:p>
            <a:r>
              <a:rPr lang="en-US" dirty="0"/>
              <a:t>Phishing websites are a common social engineering method of cybercrime</a:t>
            </a:r>
          </a:p>
          <a:p>
            <a:pPr algn="l"/>
            <a:r>
              <a:rPr lang="en-US" b="0" i="0" dirty="0">
                <a:effectLst/>
              </a:rPr>
              <a:t>The main reason behind phishing attacks being so prevalent is the lack of awareness among users. Prevention of such attacks can start with making people conscious in addition to building strong security mechanisms which are able to detect and prevent phishing techniques from reaching the user.</a:t>
            </a:r>
          </a:p>
          <a:p>
            <a:pPr marL="0" indent="0">
              <a:buNone/>
            </a:pPr>
            <a:endParaRPr lang="en-US" dirty="0"/>
          </a:p>
        </p:txBody>
      </p:sp>
    </p:spTree>
    <p:extLst>
      <p:ext uri="{BB962C8B-B14F-4D97-AF65-F5344CB8AC3E}">
        <p14:creationId xmlns:p14="http://schemas.microsoft.com/office/powerpoint/2010/main" val="245411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72AD-BD3B-EF18-5C5C-974FAD06221C}"/>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0A54333D-C092-4ADD-3C17-4CA8FBBE0EC6}"/>
              </a:ext>
            </a:extLst>
          </p:cNvPr>
          <p:cNvSpPr>
            <a:spLocks noGrp="1"/>
          </p:cNvSpPr>
          <p:nvPr>
            <p:ph idx="1"/>
          </p:nvPr>
        </p:nvSpPr>
        <p:spPr>
          <a:xfrm>
            <a:off x="880442" y="2260853"/>
            <a:ext cx="9784080" cy="4206240"/>
          </a:xfrm>
        </p:spPr>
        <p:txBody>
          <a:bodyPr/>
          <a:lstStyle/>
          <a:p>
            <a:r>
              <a:rPr lang="en-US" dirty="0"/>
              <a:t>Dataset</a:t>
            </a:r>
          </a:p>
          <a:p>
            <a:pPr lvl="1"/>
            <a:r>
              <a:rPr lang="en-US" b="0" i="0" dirty="0">
                <a:solidFill>
                  <a:srgbClr val="1F2328"/>
                </a:solidFill>
                <a:effectLst/>
              </a:rPr>
              <a:t>The set of phishing URLs are collected from an opensource service called </a:t>
            </a:r>
            <a:r>
              <a:rPr lang="en-US" b="1" i="0" dirty="0" err="1">
                <a:solidFill>
                  <a:srgbClr val="1F2328"/>
                </a:solidFill>
                <a:effectLst/>
              </a:rPr>
              <a:t>PhishTank</a:t>
            </a:r>
            <a:r>
              <a:rPr lang="en-US" dirty="0">
                <a:solidFill>
                  <a:srgbClr val="1F2328"/>
                </a:solidFill>
              </a:rPr>
              <a:t>. </a:t>
            </a:r>
            <a:r>
              <a:rPr lang="en-US" b="0" i="0" dirty="0">
                <a:solidFill>
                  <a:srgbClr val="1F2328"/>
                </a:solidFill>
                <a:effectLst/>
              </a:rPr>
              <a:t>This service provides a set of phishing URLs in multiple formats like csv, </a:t>
            </a:r>
            <a:r>
              <a:rPr lang="en-US" b="0" i="0" dirty="0" err="1">
                <a:solidFill>
                  <a:srgbClr val="1F2328"/>
                </a:solidFill>
                <a:effectLst/>
              </a:rPr>
              <a:t>json</a:t>
            </a:r>
            <a:r>
              <a:rPr lang="en-US" b="0" i="0" dirty="0">
                <a:solidFill>
                  <a:srgbClr val="1F2328"/>
                </a:solidFill>
                <a:effectLst/>
              </a:rPr>
              <a:t> etc. that gets updated hourly.</a:t>
            </a:r>
          </a:p>
          <a:p>
            <a:pPr lvl="1"/>
            <a:r>
              <a:rPr lang="en-US" b="0" i="0" dirty="0">
                <a:solidFill>
                  <a:srgbClr val="1F2328"/>
                </a:solidFill>
                <a:effectLst/>
              </a:rPr>
              <a:t>The legitimate URLs are obtained from the open datasets of the University of New Brunswick</a:t>
            </a:r>
            <a:r>
              <a:rPr lang="en-US" dirty="0">
                <a:solidFill>
                  <a:srgbClr val="1F2328"/>
                </a:solidFill>
              </a:rPr>
              <a:t>.</a:t>
            </a:r>
          </a:p>
          <a:p>
            <a:pPr lvl="1"/>
            <a:r>
              <a:rPr lang="en-IN" dirty="0"/>
              <a:t>These URLs are used to train the ML model </a:t>
            </a:r>
          </a:p>
        </p:txBody>
      </p:sp>
    </p:spTree>
    <p:extLst>
      <p:ext uri="{BB962C8B-B14F-4D97-AF65-F5344CB8AC3E}">
        <p14:creationId xmlns:p14="http://schemas.microsoft.com/office/powerpoint/2010/main" val="33001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9EF1-2168-C845-6462-3719AC353F63}"/>
              </a:ext>
            </a:extLst>
          </p:cNvPr>
          <p:cNvSpPr>
            <a:spLocks noGrp="1"/>
          </p:cNvSpPr>
          <p:nvPr>
            <p:ph type="title"/>
          </p:nvPr>
        </p:nvSpPr>
        <p:spPr>
          <a:xfrm>
            <a:off x="559777" y="459082"/>
            <a:ext cx="10515600" cy="1325563"/>
          </a:xfrm>
        </p:spPr>
        <p:txBody>
          <a:bodyPr/>
          <a:lstStyle/>
          <a:p>
            <a:r>
              <a:rPr lang="en-US" b="1" dirty="0"/>
              <a:t>Literature Review</a:t>
            </a:r>
            <a:endParaRPr lang="en-IN" b="1" dirty="0"/>
          </a:p>
        </p:txBody>
      </p:sp>
      <p:graphicFrame>
        <p:nvGraphicFramePr>
          <p:cNvPr id="12" name="Table 12">
            <a:extLst>
              <a:ext uri="{FF2B5EF4-FFF2-40B4-BE49-F238E27FC236}">
                <a16:creationId xmlns:a16="http://schemas.microsoft.com/office/drawing/2014/main" id="{866203A7-6AD7-B202-8742-D66D90BEA92E}"/>
              </a:ext>
            </a:extLst>
          </p:cNvPr>
          <p:cNvGraphicFramePr>
            <a:graphicFrameLocks noGrp="1"/>
          </p:cNvGraphicFramePr>
          <p:nvPr>
            <p:ph idx="1"/>
            <p:extLst>
              <p:ext uri="{D42A27DB-BD31-4B8C-83A1-F6EECF244321}">
                <p14:modId xmlns:p14="http://schemas.microsoft.com/office/powerpoint/2010/main" val="2469172243"/>
              </p:ext>
            </p:extLst>
          </p:nvPr>
        </p:nvGraphicFramePr>
        <p:xfrm>
          <a:off x="559778" y="1654813"/>
          <a:ext cx="10916361" cy="4326537"/>
        </p:xfrm>
        <a:graphic>
          <a:graphicData uri="http://schemas.openxmlformats.org/drawingml/2006/table">
            <a:tbl>
              <a:tblPr firstRow="1" bandRow="1">
                <a:tableStyleId>{6E25E649-3F16-4E02-A733-19D2CDBF48F0}</a:tableStyleId>
              </a:tblPr>
              <a:tblGrid>
                <a:gridCol w="3638787">
                  <a:extLst>
                    <a:ext uri="{9D8B030D-6E8A-4147-A177-3AD203B41FA5}">
                      <a16:colId xmlns:a16="http://schemas.microsoft.com/office/drawing/2014/main" val="148946555"/>
                    </a:ext>
                  </a:extLst>
                </a:gridCol>
                <a:gridCol w="3638787">
                  <a:extLst>
                    <a:ext uri="{9D8B030D-6E8A-4147-A177-3AD203B41FA5}">
                      <a16:colId xmlns:a16="http://schemas.microsoft.com/office/drawing/2014/main" val="2979596253"/>
                    </a:ext>
                  </a:extLst>
                </a:gridCol>
                <a:gridCol w="3638787">
                  <a:extLst>
                    <a:ext uri="{9D8B030D-6E8A-4147-A177-3AD203B41FA5}">
                      <a16:colId xmlns:a16="http://schemas.microsoft.com/office/drawing/2014/main" val="1127639425"/>
                    </a:ext>
                  </a:extLst>
                </a:gridCol>
              </a:tblGrid>
              <a:tr h="517723">
                <a:tc>
                  <a:txBody>
                    <a:bodyPr/>
                    <a:lstStyle/>
                    <a:p>
                      <a:pPr algn="ctr"/>
                      <a:r>
                        <a:rPr lang="en-US" dirty="0"/>
                        <a:t>Title</a:t>
                      </a:r>
                      <a:endParaRPr lang="en-IN" dirty="0">
                        <a:latin typeface="+mn-lt"/>
                      </a:endParaRPr>
                    </a:p>
                  </a:txBody>
                  <a:tcPr/>
                </a:tc>
                <a:tc>
                  <a:txBody>
                    <a:bodyPr/>
                    <a:lstStyle/>
                    <a:p>
                      <a:pPr algn="ctr"/>
                      <a:r>
                        <a:rPr lang="en-US" dirty="0"/>
                        <a:t>Proposed</a:t>
                      </a:r>
                      <a:endParaRPr lang="en-IN" dirty="0">
                        <a:latin typeface="+mn-lt"/>
                      </a:endParaRPr>
                    </a:p>
                  </a:txBody>
                  <a:tcPr/>
                </a:tc>
                <a:tc>
                  <a:txBody>
                    <a:bodyPr/>
                    <a:lstStyle/>
                    <a:p>
                      <a:pPr algn="ctr"/>
                      <a:r>
                        <a:rPr lang="en-US" dirty="0"/>
                        <a:t>Inference</a:t>
                      </a:r>
                      <a:endParaRPr lang="en-IN" dirty="0">
                        <a:latin typeface="+mn-lt"/>
                      </a:endParaRPr>
                    </a:p>
                  </a:txBody>
                  <a:tcPr/>
                </a:tc>
                <a:extLst>
                  <a:ext uri="{0D108BD9-81ED-4DB2-BD59-A6C34878D82A}">
                    <a16:rowId xmlns:a16="http://schemas.microsoft.com/office/drawing/2014/main" val="2531536681"/>
                  </a:ext>
                </a:extLst>
              </a:tr>
              <a:tr h="1604050">
                <a:tc>
                  <a:txBody>
                    <a:bodyPr/>
                    <a:lstStyle/>
                    <a:p>
                      <a:r>
                        <a:rPr lang="en-US" dirty="0"/>
                        <a:t>“An Efficient Approach for Phishing Detection using Machine Learning”</a:t>
                      </a:r>
                    </a:p>
                    <a:p>
                      <a:r>
                        <a:rPr lang="en-US" sz="1400" dirty="0" err="1"/>
                        <a:t>Gandotra</a:t>
                      </a:r>
                      <a:r>
                        <a:rPr lang="en-US" sz="1400" dirty="0"/>
                        <a:t>, Ekta &amp; Gupta, Deepak (2021) 10.1007/978-981-15-8711-5_12</a:t>
                      </a:r>
                      <a:endParaRPr lang="en-US" sz="1400" dirty="0">
                        <a:latin typeface="+mn-lt"/>
                      </a:endParaRPr>
                    </a:p>
                  </a:txBody>
                  <a:tcPr/>
                </a:tc>
                <a:tc>
                  <a:txBody>
                    <a:bodyPr/>
                    <a:lstStyle/>
                    <a:p>
                      <a:pPr marL="285750" indent="-285750">
                        <a:buFont typeface="Arial" panose="020B0604020202020204" pitchFamily="34" charset="0"/>
                        <a:buChar char="•"/>
                      </a:pPr>
                      <a:r>
                        <a:rPr lang="en-US" sz="1400" dirty="0"/>
                        <a:t>Employs feature extraction mechanisms to capture diverse phishing website characteristics, such as URL-based, visual, and content-based features</a:t>
                      </a:r>
                      <a:endParaRPr lang="en-US" sz="1400" dirty="0">
                        <a:latin typeface="+mn-lt"/>
                      </a:endParaRPr>
                    </a:p>
                  </a:txBody>
                  <a:tcPr/>
                </a:tc>
                <a:tc>
                  <a:txBody>
                    <a:bodyPr/>
                    <a:lstStyle/>
                    <a:p>
                      <a:pPr marL="285750" indent="-285750">
                        <a:buFont typeface="Arial" panose="020B0604020202020204" pitchFamily="34" charset="0"/>
                        <a:buChar char="•"/>
                      </a:pPr>
                      <a:r>
                        <a:rPr lang="en-US" sz="1400" dirty="0"/>
                        <a:t>Utilizing various ML algorithms</a:t>
                      </a:r>
                      <a:r>
                        <a:rPr lang="en-IN" sz="1400" dirty="0"/>
                        <a:t> it achieved accurate identification with high detection rates and low false positive rates</a:t>
                      </a:r>
                      <a:endParaRPr lang="en-US" sz="1400" dirty="0">
                        <a:latin typeface="+mn-lt"/>
                      </a:endParaRPr>
                    </a:p>
                  </a:txBody>
                  <a:tcPr/>
                </a:tc>
                <a:extLst>
                  <a:ext uri="{0D108BD9-81ED-4DB2-BD59-A6C34878D82A}">
                    <a16:rowId xmlns:a16="http://schemas.microsoft.com/office/drawing/2014/main" val="1826827795"/>
                  </a:ext>
                </a:extLst>
              </a:tr>
              <a:tr h="2204764">
                <a:tc>
                  <a:txBody>
                    <a:bodyPr/>
                    <a:lstStyle/>
                    <a:p>
                      <a:r>
                        <a:rPr lang="en-US" sz="1800" kern="1200" dirty="0">
                          <a:effectLst/>
                        </a:rPr>
                        <a:t>“Applications of deep learning for phishing detection”</a:t>
                      </a:r>
                    </a:p>
                    <a:p>
                      <a:r>
                        <a:rPr lang="en-US" sz="1400" kern="1200" dirty="0" err="1">
                          <a:effectLst/>
                        </a:rPr>
                        <a:t>Catal</a:t>
                      </a:r>
                      <a:r>
                        <a:rPr lang="en-US" sz="1400" kern="1200" dirty="0">
                          <a:effectLst/>
                        </a:rPr>
                        <a:t>, C., </a:t>
                      </a:r>
                      <a:r>
                        <a:rPr lang="en-US" sz="1400" kern="1200" dirty="0" err="1">
                          <a:effectLst/>
                        </a:rPr>
                        <a:t>Giray</a:t>
                      </a:r>
                      <a:r>
                        <a:rPr lang="en-US" sz="1400" kern="1200" dirty="0">
                          <a:effectLst/>
                        </a:rPr>
                        <a:t>, G., </a:t>
                      </a:r>
                      <a:r>
                        <a:rPr lang="en-US" sz="1400" kern="1200" dirty="0" err="1">
                          <a:effectLst/>
                        </a:rPr>
                        <a:t>Tekinerdogan</a:t>
                      </a:r>
                      <a:r>
                        <a:rPr lang="en-US" sz="1400" kern="1200" dirty="0">
                          <a:effectLst/>
                        </a:rPr>
                        <a:t>, B. et al.</a:t>
                      </a:r>
                    </a:p>
                    <a:p>
                      <a:r>
                        <a:rPr lang="en-US" sz="1400" kern="1200" dirty="0" err="1">
                          <a:effectLst/>
                        </a:rPr>
                        <a:t>Knowl</a:t>
                      </a:r>
                      <a:r>
                        <a:rPr lang="en-US" sz="1400" kern="1200" dirty="0">
                          <a:effectLst/>
                        </a:rPr>
                        <a:t> Inf Syst 64, 1457–1500 (2022) 10.1007/s10115-022-01672-x</a:t>
                      </a:r>
                      <a:endParaRPr lang="en-IN" sz="1400" i="0" dirty="0">
                        <a:latin typeface="+mn-lt"/>
                      </a:endParaRPr>
                    </a:p>
                  </a:txBody>
                  <a:tcPr/>
                </a:tc>
                <a:tc>
                  <a:txBody>
                    <a:bodyPr/>
                    <a:lstStyle/>
                    <a:p>
                      <a:pPr marL="285750" indent="-285750">
                        <a:buFont typeface="Arial" panose="020B0604020202020204" pitchFamily="34" charset="0"/>
                        <a:buChar char="•"/>
                      </a:pPr>
                      <a:r>
                        <a:rPr lang="en-US" sz="1400" dirty="0"/>
                        <a:t>Proposed a deep-learning based approach</a:t>
                      </a:r>
                    </a:p>
                    <a:p>
                      <a:pPr marL="285750" indent="-285750">
                        <a:buFont typeface="Arial" panose="020B0604020202020204" pitchFamily="34" charset="0"/>
                        <a:buChar char="•"/>
                      </a:pPr>
                      <a:r>
                        <a:rPr lang="en-US" sz="1400" dirty="0"/>
                        <a:t>Designed a convolutional neural network architecture that leverages visual and textual features extracted from web pages</a:t>
                      </a:r>
                      <a:endParaRPr lang="en-IN" sz="1400" dirty="0">
                        <a:latin typeface="+mn-lt"/>
                      </a:endParaRPr>
                    </a:p>
                  </a:txBody>
                  <a:tcPr/>
                </a:tc>
                <a:tc>
                  <a:txBody>
                    <a:bodyPr/>
                    <a:lstStyle/>
                    <a:p>
                      <a:pPr marL="285750" indent="-285750">
                        <a:buFont typeface="Arial" panose="020B0604020202020204" pitchFamily="34" charset="0"/>
                        <a:buChar char="•"/>
                      </a:pPr>
                      <a:r>
                        <a:rPr lang="en-US" sz="1400" dirty="0"/>
                        <a:t>Exhibits better performance over traditional methods</a:t>
                      </a:r>
                    </a:p>
                    <a:p>
                      <a:pPr marL="285750" indent="-285750">
                        <a:buFont typeface="Arial" panose="020B0604020202020204" pitchFamily="34" charset="0"/>
                        <a:buChar char="•"/>
                      </a:pPr>
                      <a:r>
                        <a:rPr lang="en-US" sz="1400" dirty="0"/>
                        <a:t>High accuracy in identification of phishing websites even with complex attack strategies and obfuscation techniques</a:t>
                      </a:r>
                      <a:endParaRPr lang="en-IN" sz="1400" dirty="0">
                        <a:latin typeface="+mn-lt"/>
                      </a:endParaRPr>
                    </a:p>
                  </a:txBody>
                  <a:tcPr/>
                </a:tc>
                <a:extLst>
                  <a:ext uri="{0D108BD9-81ED-4DB2-BD59-A6C34878D82A}">
                    <a16:rowId xmlns:a16="http://schemas.microsoft.com/office/drawing/2014/main" val="4083159210"/>
                  </a:ext>
                </a:extLst>
              </a:tr>
            </a:tbl>
          </a:graphicData>
        </a:graphic>
      </p:graphicFrame>
    </p:spTree>
    <p:extLst>
      <p:ext uri="{BB962C8B-B14F-4D97-AF65-F5344CB8AC3E}">
        <p14:creationId xmlns:p14="http://schemas.microsoft.com/office/powerpoint/2010/main" val="70395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9D21-0562-7673-19AD-87CF80B53B00}"/>
              </a:ext>
            </a:extLst>
          </p:cNvPr>
          <p:cNvSpPr>
            <a:spLocks noGrp="1"/>
          </p:cNvSpPr>
          <p:nvPr>
            <p:ph type="title"/>
          </p:nvPr>
        </p:nvSpPr>
        <p:spPr>
          <a:xfrm>
            <a:off x="597017" y="496176"/>
            <a:ext cx="10515600" cy="1325563"/>
          </a:xfrm>
        </p:spPr>
        <p:txBody>
          <a:bodyPr/>
          <a:lstStyle/>
          <a:p>
            <a:r>
              <a:rPr lang="en-US" b="1" dirty="0"/>
              <a:t>Literature Review</a:t>
            </a:r>
            <a:endParaRPr lang="en-IN" dirty="0"/>
          </a:p>
        </p:txBody>
      </p:sp>
      <p:graphicFrame>
        <p:nvGraphicFramePr>
          <p:cNvPr id="4" name="Table 4">
            <a:extLst>
              <a:ext uri="{FF2B5EF4-FFF2-40B4-BE49-F238E27FC236}">
                <a16:creationId xmlns:a16="http://schemas.microsoft.com/office/drawing/2014/main" id="{6F4124C3-073F-513D-D38B-EC4A3CBC0477}"/>
              </a:ext>
            </a:extLst>
          </p:cNvPr>
          <p:cNvGraphicFramePr>
            <a:graphicFrameLocks noGrp="1"/>
          </p:cNvGraphicFramePr>
          <p:nvPr>
            <p:ph idx="1"/>
            <p:extLst>
              <p:ext uri="{D42A27DB-BD31-4B8C-83A1-F6EECF244321}">
                <p14:modId xmlns:p14="http://schemas.microsoft.com/office/powerpoint/2010/main" val="3944794369"/>
              </p:ext>
            </p:extLst>
          </p:nvPr>
        </p:nvGraphicFramePr>
        <p:xfrm>
          <a:off x="597017" y="1702965"/>
          <a:ext cx="10755081" cy="4496927"/>
        </p:xfrm>
        <a:graphic>
          <a:graphicData uri="http://schemas.openxmlformats.org/drawingml/2006/table">
            <a:tbl>
              <a:tblPr firstRow="1" bandRow="1">
                <a:tableStyleId>{6E25E649-3F16-4E02-A733-19D2CDBF48F0}</a:tableStyleId>
              </a:tblPr>
              <a:tblGrid>
                <a:gridCol w="3585027">
                  <a:extLst>
                    <a:ext uri="{9D8B030D-6E8A-4147-A177-3AD203B41FA5}">
                      <a16:colId xmlns:a16="http://schemas.microsoft.com/office/drawing/2014/main" val="2363119809"/>
                    </a:ext>
                  </a:extLst>
                </a:gridCol>
                <a:gridCol w="3585027">
                  <a:extLst>
                    <a:ext uri="{9D8B030D-6E8A-4147-A177-3AD203B41FA5}">
                      <a16:colId xmlns:a16="http://schemas.microsoft.com/office/drawing/2014/main" val="2523198171"/>
                    </a:ext>
                  </a:extLst>
                </a:gridCol>
                <a:gridCol w="3585027">
                  <a:extLst>
                    <a:ext uri="{9D8B030D-6E8A-4147-A177-3AD203B41FA5}">
                      <a16:colId xmlns:a16="http://schemas.microsoft.com/office/drawing/2014/main" val="585895142"/>
                    </a:ext>
                  </a:extLst>
                </a:gridCol>
              </a:tblGrid>
              <a:tr h="437276">
                <a:tc>
                  <a:txBody>
                    <a:bodyPr/>
                    <a:lstStyle/>
                    <a:p>
                      <a:pPr algn="ctr"/>
                      <a:r>
                        <a:rPr lang="en-US" dirty="0"/>
                        <a:t>Title</a:t>
                      </a:r>
                      <a:endParaRPr lang="en-IN" dirty="0"/>
                    </a:p>
                  </a:txBody>
                  <a:tcPr/>
                </a:tc>
                <a:tc>
                  <a:txBody>
                    <a:bodyPr/>
                    <a:lstStyle/>
                    <a:p>
                      <a:pPr algn="ctr"/>
                      <a:r>
                        <a:rPr lang="en-US" dirty="0"/>
                        <a:t>Proposed</a:t>
                      </a:r>
                      <a:endParaRPr lang="en-IN" dirty="0"/>
                    </a:p>
                  </a:txBody>
                  <a:tcPr/>
                </a:tc>
                <a:tc>
                  <a:txBody>
                    <a:bodyPr/>
                    <a:lstStyle/>
                    <a:p>
                      <a:pPr algn="ctr"/>
                      <a:r>
                        <a:rPr lang="en-US" dirty="0"/>
                        <a:t>Inference</a:t>
                      </a:r>
                      <a:endParaRPr lang="en-IN" dirty="0"/>
                    </a:p>
                  </a:txBody>
                  <a:tcPr/>
                </a:tc>
                <a:extLst>
                  <a:ext uri="{0D108BD9-81ED-4DB2-BD59-A6C34878D82A}">
                    <a16:rowId xmlns:a16="http://schemas.microsoft.com/office/drawing/2014/main" val="3776067959"/>
                  </a:ext>
                </a:extLst>
              </a:tr>
              <a:tr h="1900262">
                <a:tc>
                  <a:txBody>
                    <a:bodyPr/>
                    <a:lstStyle/>
                    <a:p>
                      <a:pPr algn="l"/>
                      <a:r>
                        <a:rPr lang="en-US" dirty="0"/>
                        <a:t>"</a:t>
                      </a:r>
                      <a:r>
                        <a:rPr lang="en-US" dirty="0" err="1"/>
                        <a:t>PhishGuard</a:t>
                      </a:r>
                      <a:r>
                        <a:rPr lang="en-US" dirty="0"/>
                        <a:t>: Machine Learning-Based Real-Time Phishing Detection"</a:t>
                      </a:r>
                      <a:endParaRPr lang="en-IN" dirty="0"/>
                    </a:p>
                  </a:txBody>
                  <a:tcPr/>
                </a:tc>
                <a:tc>
                  <a:txBody>
                    <a:bodyPr/>
                    <a:lstStyle/>
                    <a:p>
                      <a:pPr marL="285750" indent="-285750" algn="l">
                        <a:buFont typeface="Arial" panose="020B0604020202020204" pitchFamily="34" charset="0"/>
                        <a:buChar char="•"/>
                      </a:pPr>
                      <a:r>
                        <a:rPr lang="en-US" sz="1400" dirty="0"/>
                        <a:t>Employs an ensemble of classifiers for classifying web pages as legitimate or phishing</a:t>
                      </a:r>
                    </a:p>
                    <a:p>
                      <a:pPr marL="285750" indent="-285750" algn="l">
                        <a:buFont typeface="Arial" panose="020B0604020202020204" pitchFamily="34" charset="0"/>
                        <a:buChar char="•"/>
                      </a:pPr>
                      <a:r>
                        <a:rPr lang="en-US" sz="1400" dirty="0"/>
                        <a:t>incorporates a dynamic feature extraction module that captures structural and behavioral characteristics of web pages</a:t>
                      </a:r>
                      <a:endParaRPr lang="en-IN" sz="1400" dirty="0"/>
                    </a:p>
                  </a:txBody>
                  <a:tcPr/>
                </a:tc>
                <a:tc>
                  <a:txBody>
                    <a:bodyPr/>
                    <a:lstStyle/>
                    <a:p>
                      <a:pPr marL="285750" indent="-285750" algn="l">
                        <a:buFont typeface="Arial" panose="020B0604020202020204" pitchFamily="34" charset="0"/>
                        <a:buChar char="•"/>
                      </a:pPr>
                      <a:r>
                        <a:rPr lang="en-US" sz="1400" dirty="0"/>
                        <a:t>Prompt and accurate detection of phishing websites</a:t>
                      </a:r>
                    </a:p>
                    <a:p>
                      <a:pPr marL="285750" indent="-285750" algn="l">
                        <a:buFont typeface="Arial" panose="020B0604020202020204" pitchFamily="34" charset="0"/>
                        <a:buChar char="•"/>
                      </a:pPr>
                      <a:r>
                        <a:rPr lang="en-US" sz="1400" dirty="0"/>
                        <a:t>Enhances user protection</a:t>
                      </a:r>
                      <a:endParaRPr lang="en-IN" sz="1400" dirty="0"/>
                    </a:p>
                  </a:txBody>
                  <a:tcPr/>
                </a:tc>
                <a:extLst>
                  <a:ext uri="{0D108BD9-81ED-4DB2-BD59-A6C34878D82A}">
                    <a16:rowId xmlns:a16="http://schemas.microsoft.com/office/drawing/2014/main" val="271375274"/>
                  </a:ext>
                </a:extLst>
              </a:tr>
              <a:tr h="2159389">
                <a:tc>
                  <a:txBody>
                    <a:bodyPr/>
                    <a:lstStyle/>
                    <a:p>
                      <a:pPr algn="l"/>
                      <a:r>
                        <a:rPr lang="en-US" dirty="0"/>
                        <a:t>"Towards web phishing detection limitations and mitigation“</a:t>
                      </a:r>
                    </a:p>
                    <a:p>
                      <a:pPr algn="l"/>
                      <a:r>
                        <a:rPr lang="en-IN" sz="1400" dirty="0" err="1"/>
                        <a:t>Abuadbba</a:t>
                      </a:r>
                      <a:r>
                        <a:rPr lang="en-IN" sz="1400" dirty="0"/>
                        <a:t>, </a:t>
                      </a:r>
                      <a:r>
                        <a:rPr lang="en-IN" sz="1400" dirty="0" err="1"/>
                        <a:t>Alsharif</a:t>
                      </a:r>
                      <a:r>
                        <a:rPr lang="en-IN" sz="1400" dirty="0"/>
                        <a:t>, et al.</a:t>
                      </a:r>
                    </a:p>
                    <a:p>
                      <a:pPr algn="l"/>
                      <a:r>
                        <a:rPr lang="en-IN" sz="1400" dirty="0"/>
                        <a:t>arXiv:2204.00985 (2022)</a:t>
                      </a:r>
                    </a:p>
                  </a:txBody>
                  <a:tcPr/>
                </a:tc>
                <a:tc>
                  <a:txBody>
                    <a:bodyPr/>
                    <a:lstStyle/>
                    <a:p>
                      <a:pPr marL="285750" indent="-285750" algn="l">
                        <a:buFont typeface="Arial" panose="020B0604020202020204" pitchFamily="34" charset="0"/>
                        <a:buChar char="•"/>
                      </a:pPr>
                      <a:r>
                        <a:rPr lang="en-US" sz="1400" dirty="0"/>
                        <a:t>discusses drawbacks in current phishing detection techniques &amp; methods to improve them</a:t>
                      </a:r>
                    </a:p>
                    <a:p>
                      <a:pPr marL="285750" indent="-285750" algn="l">
                        <a:buFont typeface="Arial" panose="020B0604020202020204" pitchFamily="34" charset="0"/>
                        <a:buChar char="•"/>
                      </a:pPr>
                      <a:r>
                        <a:rPr lang="en-US" sz="1400" dirty="0"/>
                        <a:t>Proposed an Anti-</a:t>
                      </a:r>
                      <a:r>
                        <a:rPr lang="en-US" sz="1400" dirty="0" err="1"/>
                        <a:t>SubtlePhish</a:t>
                      </a:r>
                      <a:r>
                        <a:rPr lang="en-US" sz="1400" dirty="0"/>
                        <a:t> System Design utilizing Information Retrieval, correlation &amp; feature extraction and phishing detection</a:t>
                      </a:r>
                      <a:endParaRPr lang="en-IN" sz="1400" dirty="0"/>
                    </a:p>
                  </a:txBody>
                  <a:tcPr/>
                </a:tc>
                <a:tc>
                  <a:txBody>
                    <a:bodyPr/>
                    <a:lstStyle/>
                    <a:p>
                      <a:pPr marL="285750" indent="-285750" algn="l">
                        <a:buFont typeface="Arial" panose="020B0604020202020204" pitchFamily="34" charset="0"/>
                        <a:buChar char="•"/>
                      </a:pPr>
                      <a:r>
                        <a:rPr lang="en-US" sz="1400" dirty="0"/>
                        <a:t>Achieved high accuracy, precision and recall with quick detection</a:t>
                      </a:r>
                    </a:p>
                    <a:p>
                      <a:pPr marL="285750" indent="-285750" algn="l">
                        <a:buFont typeface="Arial" panose="020B0604020202020204" pitchFamily="34" charset="0"/>
                        <a:buChar char="•"/>
                      </a:pPr>
                      <a:r>
                        <a:rPr lang="en-US" sz="1400" dirty="0"/>
                        <a:t>flagged out all zero day phishing sites in the testing dataset on the first day</a:t>
                      </a:r>
                    </a:p>
                  </a:txBody>
                  <a:tcPr/>
                </a:tc>
                <a:extLst>
                  <a:ext uri="{0D108BD9-81ED-4DB2-BD59-A6C34878D82A}">
                    <a16:rowId xmlns:a16="http://schemas.microsoft.com/office/drawing/2014/main" val="838143765"/>
                  </a:ext>
                </a:extLst>
              </a:tr>
            </a:tbl>
          </a:graphicData>
        </a:graphic>
      </p:graphicFrame>
    </p:spTree>
    <p:extLst>
      <p:ext uri="{BB962C8B-B14F-4D97-AF65-F5344CB8AC3E}">
        <p14:creationId xmlns:p14="http://schemas.microsoft.com/office/powerpoint/2010/main" val="379196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9D21-0562-7673-19AD-87CF80B53B00}"/>
              </a:ext>
            </a:extLst>
          </p:cNvPr>
          <p:cNvSpPr>
            <a:spLocks noGrp="1"/>
          </p:cNvSpPr>
          <p:nvPr>
            <p:ph type="title"/>
          </p:nvPr>
        </p:nvSpPr>
        <p:spPr>
          <a:xfrm>
            <a:off x="531212" y="328397"/>
            <a:ext cx="10515600" cy="1325563"/>
          </a:xfrm>
        </p:spPr>
        <p:txBody>
          <a:bodyPr/>
          <a:lstStyle/>
          <a:p>
            <a:r>
              <a:rPr lang="en-US" b="1" dirty="0"/>
              <a:t>Literature Review</a:t>
            </a:r>
            <a:endParaRPr lang="en-IN" dirty="0"/>
          </a:p>
        </p:txBody>
      </p:sp>
      <p:graphicFrame>
        <p:nvGraphicFramePr>
          <p:cNvPr id="4" name="Table 4">
            <a:extLst>
              <a:ext uri="{FF2B5EF4-FFF2-40B4-BE49-F238E27FC236}">
                <a16:creationId xmlns:a16="http://schemas.microsoft.com/office/drawing/2014/main" id="{6F4124C3-073F-513D-D38B-EC4A3CBC0477}"/>
              </a:ext>
            </a:extLst>
          </p:cNvPr>
          <p:cNvGraphicFramePr>
            <a:graphicFrameLocks noGrp="1"/>
          </p:cNvGraphicFramePr>
          <p:nvPr>
            <p:ph idx="1"/>
            <p:extLst>
              <p:ext uri="{D42A27DB-BD31-4B8C-83A1-F6EECF244321}">
                <p14:modId xmlns:p14="http://schemas.microsoft.com/office/powerpoint/2010/main" val="658869389"/>
              </p:ext>
            </p:extLst>
          </p:nvPr>
        </p:nvGraphicFramePr>
        <p:xfrm>
          <a:off x="531212" y="1511347"/>
          <a:ext cx="10844349" cy="4933150"/>
        </p:xfrm>
        <a:graphic>
          <a:graphicData uri="http://schemas.openxmlformats.org/drawingml/2006/table">
            <a:tbl>
              <a:tblPr firstRow="1" bandRow="1">
                <a:tableStyleId>{6E25E649-3F16-4E02-A733-19D2CDBF48F0}</a:tableStyleId>
              </a:tblPr>
              <a:tblGrid>
                <a:gridCol w="3614783">
                  <a:extLst>
                    <a:ext uri="{9D8B030D-6E8A-4147-A177-3AD203B41FA5}">
                      <a16:colId xmlns:a16="http://schemas.microsoft.com/office/drawing/2014/main" val="2363119809"/>
                    </a:ext>
                  </a:extLst>
                </a:gridCol>
                <a:gridCol w="3614783">
                  <a:extLst>
                    <a:ext uri="{9D8B030D-6E8A-4147-A177-3AD203B41FA5}">
                      <a16:colId xmlns:a16="http://schemas.microsoft.com/office/drawing/2014/main" val="2523198171"/>
                    </a:ext>
                  </a:extLst>
                </a:gridCol>
                <a:gridCol w="3614783">
                  <a:extLst>
                    <a:ext uri="{9D8B030D-6E8A-4147-A177-3AD203B41FA5}">
                      <a16:colId xmlns:a16="http://schemas.microsoft.com/office/drawing/2014/main" val="585895142"/>
                    </a:ext>
                  </a:extLst>
                </a:gridCol>
              </a:tblGrid>
              <a:tr h="449165">
                <a:tc>
                  <a:txBody>
                    <a:bodyPr/>
                    <a:lstStyle/>
                    <a:p>
                      <a:pPr algn="ctr"/>
                      <a:r>
                        <a:rPr lang="en-US" dirty="0"/>
                        <a:t>Title</a:t>
                      </a:r>
                      <a:endParaRPr lang="en-IN" dirty="0"/>
                    </a:p>
                  </a:txBody>
                  <a:tcPr/>
                </a:tc>
                <a:tc>
                  <a:txBody>
                    <a:bodyPr/>
                    <a:lstStyle/>
                    <a:p>
                      <a:pPr algn="ctr"/>
                      <a:r>
                        <a:rPr lang="en-US" dirty="0"/>
                        <a:t>Proposed</a:t>
                      </a:r>
                      <a:endParaRPr lang="en-IN" dirty="0"/>
                    </a:p>
                  </a:txBody>
                  <a:tcPr/>
                </a:tc>
                <a:tc>
                  <a:txBody>
                    <a:bodyPr/>
                    <a:lstStyle/>
                    <a:p>
                      <a:pPr algn="ctr"/>
                      <a:r>
                        <a:rPr lang="en-US" dirty="0"/>
                        <a:t>Inference</a:t>
                      </a:r>
                      <a:endParaRPr lang="en-IN" dirty="0"/>
                    </a:p>
                  </a:txBody>
                  <a:tcPr/>
                </a:tc>
                <a:extLst>
                  <a:ext uri="{0D108BD9-81ED-4DB2-BD59-A6C34878D82A}">
                    <a16:rowId xmlns:a16="http://schemas.microsoft.com/office/drawing/2014/main" val="3776067959"/>
                  </a:ext>
                </a:extLst>
              </a:tr>
              <a:tr h="1895467">
                <a:tc>
                  <a:txBody>
                    <a:bodyPr/>
                    <a:lstStyle/>
                    <a:p>
                      <a:pPr algn="l"/>
                      <a:r>
                        <a:rPr lang="en-US" dirty="0"/>
                        <a:t>"Novel approach to phishing detection using ML and visual similarity”</a:t>
                      </a:r>
                    </a:p>
                    <a:p>
                      <a:pPr algn="l"/>
                      <a:r>
                        <a:rPr lang="en-IN" sz="1400" dirty="0" err="1"/>
                        <a:t>Sanghavi</a:t>
                      </a:r>
                      <a:r>
                        <a:rPr lang="en-IN" sz="1400" dirty="0"/>
                        <a:t>, Preet, et al.</a:t>
                      </a:r>
                    </a:p>
                    <a:p>
                      <a:pPr algn="l"/>
                      <a:r>
                        <a:rPr lang="en-US" sz="1400" dirty="0"/>
                        <a:t>Machine Learning and Autonomous Systems: Proceedings of ICMLAS 2021. Singapore: Springer Nature Singapore, 2022. 117-131.</a:t>
                      </a:r>
                      <a:endParaRPr lang="en-IN" sz="1400" dirty="0"/>
                    </a:p>
                  </a:txBody>
                  <a:tcPr/>
                </a:tc>
                <a:tc>
                  <a:txBody>
                    <a:bodyPr/>
                    <a:lstStyle/>
                    <a:p>
                      <a:pPr marL="285750" indent="-285750" algn="l">
                        <a:buFont typeface="Arial" panose="020B0604020202020204" pitchFamily="34" charset="0"/>
                        <a:buChar char="•"/>
                      </a:pPr>
                      <a:r>
                        <a:rPr lang="en-US" sz="1400" dirty="0"/>
                        <a:t>Proposes 2 approaches, first by tackling phishing using ML models of classifiers and second by using visual similarity with FFT with MSE &amp; SSIM values</a:t>
                      </a:r>
                    </a:p>
                    <a:p>
                      <a:pPr marL="285750" indent="-285750" algn="l">
                        <a:buFont typeface="Arial" panose="020B0604020202020204" pitchFamily="34" charset="0"/>
                        <a:buChar char="•"/>
                      </a:pPr>
                      <a:endParaRPr lang="en-IN" dirty="0"/>
                    </a:p>
                  </a:txBody>
                  <a:tcPr/>
                </a:tc>
                <a:tc>
                  <a:txBody>
                    <a:bodyPr/>
                    <a:lstStyle/>
                    <a:p>
                      <a:pPr marL="285750" indent="-285750" algn="l">
                        <a:buFont typeface="Arial" panose="020B0604020202020204" pitchFamily="34" charset="0"/>
                        <a:buChar char="•"/>
                      </a:pPr>
                      <a:r>
                        <a:rPr lang="en-US" sz="1400" dirty="0" err="1"/>
                        <a:t>Classfier</a:t>
                      </a:r>
                      <a:r>
                        <a:rPr lang="en-US" sz="1400" dirty="0"/>
                        <a:t> works better when most significant features are present in training set</a:t>
                      </a:r>
                    </a:p>
                    <a:p>
                      <a:pPr marL="285750" indent="-285750" algn="l">
                        <a:buFont typeface="Arial" panose="020B0604020202020204" pitchFamily="34" charset="0"/>
                        <a:buChar char="•"/>
                      </a:pPr>
                      <a:r>
                        <a:rPr lang="en-US" sz="1400" dirty="0"/>
                        <a:t>An ML model can be trained to accurately understand how the threshold value for SSIM varies</a:t>
                      </a:r>
                      <a:endParaRPr lang="en-IN" sz="1400" dirty="0"/>
                    </a:p>
                  </a:txBody>
                  <a:tcPr/>
                </a:tc>
                <a:extLst>
                  <a:ext uri="{0D108BD9-81ED-4DB2-BD59-A6C34878D82A}">
                    <a16:rowId xmlns:a16="http://schemas.microsoft.com/office/drawing/2014/main" val="271375274"/>
                  </a:ext>
                </a:extLst>
              </a:tr>
              <a:tr h="2502785">
                <a:tc>
                  <a:txBody>
                    <a:bodyPr/>
                    <a:lstStyle/>
                    <a:p>
                      <a:pPr algn="l"/>
                      <a:r>
                        <a:rPr lang="en-US" sz="1800" dirty="0"/>
                        <a:t>“Phishing Website Detection using Machine Learning</a:t>
                      </a:r>
                      <a:r>
                        <a:rPr lang="en-US" sz="1800" baseline="0" dirty="0"/>
                        <a:t> </a:t>
                      </a:r>
                      <a:r>
                        <a:rPr lang="en-US" sz="1800" dirty="0"/>
                        <a:t>Algorithms”</a:t>
                      </a:r>
                    </a:p>
                    <a:p>
                      <a:pPr algn="l"/>
                      <a:r>
                        <a:rPr lang="en-US" sz="1400" dirty="0"/>
                        <a:t>International Journal of Computer Applications (0975 – 8887) Volume 181 – No. 23, October 2018</a:t>
                      </a:r>
                      <a:endParaRPr lang="en-IN" sz="1400" dirty="0"/>
                    </a:p>
                  </a:txBody>
                  <a:tcPr/>
                </a:tc>
                <a:tc>
                  <a:txBody>
                    <a:bodyPr/>
                    <a:lstStyle/>
                    <a:p>
                      <a:pPr marL="285750" indent="-285750" algn="l">
                        <a:buFont typeface="Arial" panose="020B0604020202020204" pitchFamily="34" charset="0"/>
                        <a:buChar char="•"/>
                      </a:pPr>
                      <a:r>
                        <a:rPr lang="en-US" sz="1400" dirty="0"/>
                        <a:t>Three machine learning classification models -Decision Tree,</a:t>
                      </a:r>
                      <a:r>
                        <a:rPr lang="en-US" sz="1400" baseline="0" dirty="0"/>
                        <a:t> </a:t>
                      </a:r>
                      <a:r>
                        <a:rPr lang="en-US" sz="1400" dirty="0"/>
                        <a:t>Random forest and Support vector machine has been selected to detect phishing websites and comparison is done</a:t>
                      </a:r>
                      <a:r>
                        <a:rPr lang="en-US" sz="1400" baseline="0" dirty="0"/>
                        <a:t> between them with different data split ratio to compares the accuracy score</a:t>
                      </a:r>
                      <a:endParaRPr lang="en-IN" sz="1400" dirty="0"/>
                    </a:p>
                  </a:txBody>
                  <a:tcPr/>
                </a:tc>
                <a:tc>
                  <a:txBody>
                    <a:bodyPr/>
                    <a:lstStyle/>
                    <a:p>
                      <a:pPr marL="285750" indent="-285750" algn="l">
                        <a:buFont typeface="Arial" panose="020B0604020202020204" pitchFamily="34" charset="0"/>
                        <a:buChar char="•"/>
                      </a:pPr>
                      <a:r>
                        <a:rPr lang="en-US" sz="1400" dirty="0"/>
                        <a:t>Overall,</a:t>
                      </a:r>
                      <a:r>
                        <a:rPr lang="en-US" sz="1400" baseline="0" dirty="0"/>
                        <a:t> among the machine learning classification models, Random forest out performed with consistent best accuracy scores. </a:t>
                      </a:r>
                    </a:p>
                    <a:p>
                      <a:pPr marL="285750" indent="-285750" algn="l">
                        <a:buFont typeface="Arial" panose="020B0604020202020204" pitchFamily="34" charset="0"/>
                        <a:buChar char="•"/>
                      </a:pPr>
                      <a:r>
                        <a:rPr lang="en-US" sz="1400" baseline="0" dirty="0"/>
                        <a:t>The data split ratio that proved to be the most efficient among them was 90:10</a:t>
                      </a:r>
                      <a:endParaRPr lang="en-US" sz="1400" dirty="0"/>
                    </a:p>
                  </a:txBody>
                  <a:tcPr/>
                </a:tc>
                <a:extLst>
                  <a:ext uri="{0D108BD9-81ED-4DB2-BD59-A6C34878D82A}">
                    <a16:rowId xmlns:a16="http://schemas.microsoft.com/office/drawing/2014/main" val="838143765"/>
                  </a:ext>
                </a:extLst>
              </a:tr>
            </a:tbl>
          </a:graphicData>
        </a:graphic>
      </p:graphicFrame>
    </p:spTree>
    <p:extLst>
      <p:ext uri="{BB962C8B-B14F-4D97-AF65-F5344CB8AC3E}">
        <p14:creationId xmlns:p14="http://schemas.microsoft.com/office/powerpoint/2010/main" val="235546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742485"/>
            <a:ext cx="5029200" cy="5730949"/>
          </a:xfrm>
          <a:prstGeom prst="rect">
            <a:avLst/>
          </a:prstGeom>
        </p:spPr>
      </p:pic>
      <p:pic>
        <p:nvPicPr>
          <p:cNvPr id="5" name="Content Placeholder 4"/>
          <p:cNvPicPr>
            <a:picLocks noGrp="1" noChangeAspect="1"/>
          </p:cNvPicPr>
          <p:nvPr>
            <p:ph idx="1"/>
          </p:nvPr>
        </p:nvPicPr>
        <p:blipFill>
          <a:blip r:embed="rId3"/>
          <a:stretch>
            <a:fillRect/>
          </a:stretch>
        </p:blipFill>
        <p:spPr>
          <a:xfrm>
            <a:off x="6754313" y="2263006"/>
            <a:ext cx="4811155" cy="3713650"/>
          </a:xfrm>
          <a:prstGeom prst="rect">
            <a:avLst/>
          </a:prstGeom>
        </p:spPr>
      </p:pic>
    </p:spTree>
    <p:extLst>
      <p:ext uri="{BB962C8B-B14F-4D97-AF65-F5344CB8AC3E}">
        <p14:creationId xmlns:p14="http://schemas.microsoft.com/office/powerpoint/2010/main" val="361198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9C5C-E660-068A-7474-D1A2987C70CA}"/>
              </a:ext>
            </a:extLst>
          </p:cNvPr>
          <p:cNvSpPr>
            <a:spLocks noGrp="1"/>
          </p:cNvSpPr>
          <p:nvPr>
            <p:ph type="title"/>
          </p:nvPr>
        </p:nvSpPr>
        <p:spPr>
          <a:xfrm>
            <a:off x="575625" y="340098"/>
            <a:ext cx="10515600" cy="1325563"/>
          </a:xfrm>
        </p:spPr>
        <p:txBody>
          <a:bodyPr/>
          <a:lstStyle/>
          <a:p>
            <a:r>
              <a:rPr lang="en-US" b="1" dirty="0"/>
              <a:t>Literature Review</a:t>
            </a:r>
            <a:endParaRPr lang="en-IN" dirty="0"/>
          </a:p>
        </p:txBody>
      </p:sp>
      <p:sp>
        <p:nvSpPr>
          <p:cNvPr id="4" name="Content Placeholder 3">
            <a:extLst>
              <a:ext uri="{FF2B5EF4-FFF2-40B4-BE49-F238E27FC236}">
                <a16:creationId xmlns:a16="http://schemas.microsoft.com/office/drawing/2014/main" id="{AD2E2B4F-0221-0B23-CC18-6459480428A1}"/>
              </a:ext>
            </a:extLst>
          </p:cNvPr>
          <p:cNvSpPr txBox="1">
            <a:spLocks noGrp="1"/>
          </p:cNvSpPr>
          <p:nvPr>
            <p:ph idx="1"/>
          </p:nvPr>
        </p:nvSpPr>
        <p:spPr>
          <a:xfrm>
            <a:off x="755229" y="2214453"/>
            <a:ext cx="10515600" cy="4006225"/>
          </a:xfrm>
          <a:prstGeom prst="rect">
            <a:avLst/>
          </a:prstGeom>
          <a:noFill/>
        </p:spPr>
        <p:txBody>
          <a:bodyPr wrap="square" rtlCol="0">
            <a:spAutoFit/>
          </a:bodyPr>
          <a:lstStyle/>
          <a:p>
            <a:r>
              <a:rPr lang="en-US" sz="2000" b="1" dirty="0"/>
              <a:t>Learning</a:t>
            </a:r>
          </a:p>
          <a:p>
            <a:pPr marL="742950" lvl="1" indent="-285750">
              <a:buFont typeface="Arial" panose="020B0604020202020204" pitchFamily="34" charset="0"/>
              <a:buChar char="•"/>
            </a:pPr>
            <a:r>
              <a:rPr lang="en-US" dirty="0"/>
              <a:t>showcased the capabilities of machine learning &amp; deep learning techniques in accurately identifying phishing websites</a:t>
            </a:r>
          </a:p>
          <a:p>
            <a:pPr marL="742950" lvl="1" indent="-285750">
              <a:buFont typeface="Arial" panose="020B0604020202020204" pitchFamily="34" charset="0"/>
              <a:buChar char="•"/>
            </a:pPr>
            <a:r>
              <a:rPr lang="en-US" dirty="0"/>
              <a:t>Establish the data set most suitable for each model suggested</a:t>
            </a:r>
          </a:p>
          <a:p>
            <a:pPr marL="742950" lvl="1" indent="-285750">
              <a:buFont typeface="Arial" panose="020B0604020202020204" pitchFamily="34" charset="0"/>
              <a:buChar char="•"/>
            </a:pPr>
            <a:r>
              <a:rPr lang="en-US" dirty="0"/>
              <a:t>Compared the different classical machine and deep learning models that can be used with its accuracy percentage in order to decide which is the most feasible one</a:t>
            </a:r>
          </a:p>
          <a:p>
            <a:pPr marL="742950" lvl="1" indent="-285750">
              <a:buFont typeface="Arial" panose="020B0604020202020204" pitchFamily="34" charset="0"/>
              <a:buChar char="•"/>
            </a:pPr>
            <a:r>
              <a:rPr lang="en-US" dirty="0"/>
              <a:t>providing valuable insights for combating the ever-evolving threats posed by phishing attacks in real-time scenarios</a:t>
            </a:r>
          </a:p>
          <a:p>
            <a:pPr marL="742950" lvl="1" indent="-285750">
              <a:buFont typeface="Arial" panose="020B0604020202020204" pitchFamily="34" charset="0"/>
              <a:buChar char="•"/>
            </a:pPr>
            <a:endParaRPr lang="en-US" dirty="0"/>
          </a:p>
          <a:p>
            <a:pPr marL="457200" lvl="1" indent="0">
              <a:buNone/>
            </a:pPr>
            <a:r>
              <a:rPr lang="en-US" b="1" dirty="0"/>
              <a:t>Dataset used:</a:t>
            </a:r>
          </a:p>
          <a:p>
            <a:pPr marL="457200" lvl="1" indent="0">
              <a:buNone/>
            </a:pPr>
            <a:r>
              <a:rPr lang="en-US" dirty="0"/>
              <a:t>For phishing: https://www.phishtank.com/developer_info.php</a:t>
            </a:r>
          </a:p>
          <a:p>
            <a:pPr marL="457200" lvl="1" indent="0">
              <a:buNone/>
            </a:pPr>
            <a:r>
              <a:rPr lang="en-US" dirty="0"/>
              <a:t>For benign URL: https://www.unb.ca/cic/datasets/url-2016.html</a:t>
            </a:r>
          </a:p>
        </p:txBody>
      </p:sp>
    </p:spTree>
    <p:extLst>
      <p:ext uri="{BB962C8B-B14F-4D97-AF65-F5344CB8AC3E}">
        <p14:creationId xmlns:p14="http://schemas.microsoft.com/office/powerpoint/2010/main" val="346155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193</TotalTime>
  <Words>843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Condensed</vt:lpstr>
      <vt:lpstr>Century Gothic</vt:lpstr>
      <vt:lpstr>Wingdings 3</vt:lpstr>
      <vt:lpstr>Ion Boardroom</vt:lpstr>
      <vt:lpstr>Detection of Phishing Sites using ML</vt:lpstr>
      <vt:lpstr>Abstract</vt:lpstr>
      <vt:lpstr>Introduction</vt:lpstr>
      <vt:lpstr>Introduction</vt:lpstr>
      <vt:lpstr>Literature Review</vt:lpstr>
      <vt:lpstr>Literature Review</vt:lpstr>
      <vt:lpstr>Literature Review</vt:lpstr>
      <vt:lpstr>PowerPoint Presentation</vt:lpstr>
      <vt:lpstr>Literature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Sites using ML</dc:title>
  <dc:creator>Gauri</dc:creator>
  <cp:lastModifiedBy>Gauri</cp:lastModifiedBy>
  <cp:revision>31</cp:revision>
  <dcterms:created xsi:type="dcterms:W3CDTF">2023-06-07T18:47:42Z</dcterms:created>
  <dcterms:modified xsi:type="dcterms:W3CDTF">2023-06-15T04:14:09Z</dcterms:modified>
</cp:coreProperties>
</file>