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57" r:id="rId2"/>
    <p:sldId id="258" r:id="rId3"/>
    <p:sldId id="259" r:id="rId4"/>
    <p:sldId id="275" r:id="rId5"/>
    <p:sldId id="276" r:id="rId6"/>
    <p:sldId id="277" r:id="rId7"/>
    <p:sldId id="278" r:id="rId8"/>
    <p:sldId id="279" r:id="rId9"/>
    <p:sldId id="280" r:id="rId10"/>
    <p:sldId id="281" r:id="rId11"/>
    <p:sldId id="282" r:id="rId12"/>
    <p:sldId id="283" r:id="rId13"/>
    <p:sldId id="284" r:id="rId14"/>
    <p:sldId id="292" r:id="rId15"/>
    <p:sldId id="286" r:id="rId16"/>
    <p:sldId id="287" r:id="rId17"/>
    <p:sldId id="288" r:id="rId18"/>
    <p:sldId id="289" r:id="rId19"/>
    <p:sldId id="291" r:id="rId20"/>
    <p:sldId id="293" r:id="rId21"/>
    <p:sldId id="294" r:id="rId22"/>
    <p:sldId id="295" r:id="rId23"/>
    <p:sldId id="301" r:id="rId24"/>
    <p:sldId id="297" r:id="rId25"/>
    <p:sldId id="298" r:id="rId26"/>
    <p:sldId id="300" r:id="rId27"/>
    <p:sldId id="265" r:id="rId28"/>
    <p:sldId id="260" r:id="rId29"/>
    <p:sldId id="266" r:id="rId30"/>
    <p:sldId id="267" r:id="rId31"/>
    <p:sldId id="268" r:id="rId32"/>
    <p:sldId id="269" r:id="rId33"/>
    <p:sldId id="270" r:id="rId34"/>
    <p:sldId id="271" r:id="rId35"/>
    <p:sldId id="272" r:id="rId36"/>
    <p:sldId id="261" r:id="rId37"/>
    <p:sldId id="273" r:id="rId38"/>
    <p:sldId id="274" r:id="rId39"/>
    <p:sldId id="262" r:id="rId40"/>
    <p:sldId id="263" r:id="rId41"/>
    <p:sldId id="303" r:id="rId4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470" autoAdjust="0"/>
  </p:normalViewPr>
  <p:slideViewPr>
    <p:cSldViewPr showGuides="1">
      <p:cViewPr varScale="1">
        <p:scale>
          <a:sx n="59" d="100"/>
          <a:sy n="59" d="100"/>
        </p:scale>
        <p:origin x="964" y="4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12/12/2018</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12/12/2018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comes first and any risk to it cannot be tolerated</a:t>
            </a:r>
          </a:p>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22</a:t>
            </a:fld>
            <a:endParaRPr lang="en-US" dirty="0"/>
          </a:p>
        </p:txBody>
      </p:sp>
    </p:spTree>
    <p:extLst>
      <p:ext uri="{BB962C8B-B14F-4D97-AF65-F5344CB8AC3E}">
        <p14:creationId xmlns:p14="http://schemas.microsoft.com/office/powerpoint/2010/main" val="2154062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12/12/2018</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12/12/2018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12/12/2018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12/12/2018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12/12/2018</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12/12/2018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12/12/2018</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12/12/2018</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12/12/2018</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12/12/2018</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12/12/2018</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Cyber Security Program</a:t>
            </a:r>
          </a:p>
        </p:txBody>
      </p:sp>
      <p:sp>
        <p:nvSpPr>
          <p:cNvPr id="3" name="Content Placeholder 2"/>
          <p:cNvSpPr>
            <a:spLocks noGrp="1"/>
          </p:cNvSpPr>
          <p:nvPr>
            <p:ph type="subTitle" idx="1"/>
          </p:nvPr>
        </p:nvSpPr>
        <p:spPr/>
        <p:txBody>
          <a:bodyPr/>
          <a:lstStyle/>
          <a:p>
            <a:r>
              <a:rPr lang="en-US" dirty="0"/>
              <a:t>Tailor-made for NEWCO</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8593-E5B8-46FD-86E1-765E5617EB10}"/>
              </a:ext>
            </a:extLst>
          </p:cNvPr>
          <p:cNvSpPr>
            <a:spLocks noGrp="1"/>
          </p:cNvSpPr>
          <p:nvPr>
            <p:ph type="title"/>
          </p:nvPr>
        </p:nvSpPr>
        <p:spPr/>
        <p:txBody>
          <a:bodyPr/>
          <a:lstStyle/>
          <a:p>
            <a:r>
              <a:rPr lang="en-US" dirty="0"/>
              <a:t>METHODS TO SECURE NEWCO’S PROPRIETARY INFORMATION </a:t>
            </a:r>
          </a:p>
        </p:txBody>
      </p:sp>
      <p:sp>
        <p:nvSpPr>
          <p:cNvPr id="3" name="Content Placeholder 2">
            <a:extLst>
              <a:ext uri="{FF2B5EF4-FFF2-40B4-BE49-F238E27FC236}">
                <a16:creationId xmlns:a16="http://schemas.microsoft.com/office/drawing/2014/main" id="{22F886F5-FCE8-406B-9C84-3E5195D7D204}"/>
              </a:ext>
            </a:extLst>
          </p:cNvPr>
          <p:cNvSpPr>
            <a:spLocks noGrp="1"/>
          </p:cNvSpPr>
          <p:nvPr>
            <p:ph idx="1"/>
          </p:nvPr>
        </p:nvSpPr>
        <p:spPr/>
        <p:txBody>
          <a:bodyPr>
            <a:normAutofit lnSpcReduction="10000"/>
          </a:bodyPr>
          <a:lstStyle/>
          <a:p>
            <a:r>
              <a:rPr lang="en-US" dirty="0"/>
              <a:t>Adopt law to protect trade secrets from being misappropriated, which includes obtaining, disclosing, or using trade secrets without the owner’s permission.</a:t>
            </a:r>
          </a:p>
          <a:p>
            <a:r>
              <a:rPr lang="en-US" dirty="0"/>
              <a:t>Ensure that the employees and business partners execute a non-disclosure or confidentiality agreement, or include a non-disclosure or confidentiality provision in the employment and business agreements.</a:t>
            </a:r>
          </a:p>
          <a:p>
            <a:r>
              <a:rPr lang="en-US" dirty="0"/>
              <a:t>Informing all new employees of the company’s trade secret or confidentiality policy upon commencement of the employment relationship.</a:t>
            </a:r>
          </a:p>
          <a:p>
            <a:r>
              <a:rPr lang="en-US" dirty="0"/>
              <a:t>Clearly labeling or marking documents (including electronic versions) “confidential.”</a:t>
            </a:r>
          </a:p>
          <a:p>
            <a:r>
              <a:rPr lang="en-US" dirty="0"/>
              <a:t>Limiting access of suppliers or manufacturers to the specific information needed to perform their part of the work.</a:t>
            </a:r>
          </a:p>
          <a:p>
            <a:endParaRPr lang="en-US" dirty="0"/>
          </a:p>
        </p:txBody>
      </p:sp>
    </p:spTree>
    <p:extLst>
      <p:ext uri="{BB962C8B-B14F-4D97-AF65-F5344CB8AC3E}">
        <p14:creationId xmlns:p14="http://schemas.microsoft.com/office/powerpoint/2010/main" val="192441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279EA-C20D-4FDA-9211-3E653671FDD7}"/>
              </a:ext>
            </a:extLst>
          </p:cNvPr>
          <p:cNvSpPr>
            <a:spLocks noGrp="1"/>
          </p:cNvSpPr>
          <p:nvPr>
            <p:ph type="title"/>
          </p:nvPr>
        </p:nvSpPr>
        <p:spPr/>
        <p:txBody>
          <a:bodyPr/>
          <a:lstStyle/>
          <a:p>
            <a:r>
              <a:rPr lang="en-US" dirty="0"/>
              <a:t>METHODS TO SECURE NEWCO’S PROPRIETARY INFORMATION </a:t>
            </a:r>
          </a:p>
        </p:txBody>
      </p:sp>
      <p:sp>
        <p:nvSpPr>
          <p:cNvPr id="3" name="Content Placeholder 2">
            <a:extLst>
              <a:ext uri="{FF2B5EF4-FFF2-40B4-BE49-F238E27FC236}">
                <a16:creationId xmlns:a16="http://schemas.microsoft.com/office/drawing/2014/main" id="{3DD3EE7B-AD08-4BCA-9709-AAD4E8708977}"/>
              </a:ext>
            </a:extLst>
          </p:cNvPr>
          <p:cNvSpPr>
            <a:spLocks noGrp="1"/>
          </p:cNvSpPr>
          <p:nvPr>
            <p:ph idx="1"/>
          </p:nvPr>
        </p:nvSpPr>
        <p:spPr/>
        <p:txBody>
          <a:bodyPr/>
          <a:lstStyle/>
          <a:p>
            <a:r>
              <a:rPr lang="en-US" dirty="0"/>
              <a:t>Establishing and consistently enforcing policies and practices to prevent the inadvertent disclosure of information on websites or in marketing materials</a:t>
            </a:r>
          </a:p>
          <a:p>
            <a:r>
              <a:rPr lang="en-US" dirty="0"/>
              <a:t>Performing exit interviews of employees, obtaining all confidential information from them, and reminding them of their obligations to keep the information confidential after their employment ends.</a:t>
            </a:r>
          </a:p>
          <a:p>
            <a:r>
              <a:rPr lang="en-US" dirty="0"/>
              <a:t>Being careful with the garbage – shred any information that may be secret.</a:t>
            </a:r>
          </a:p>
          <a:p>
            <a:r>
              <a:rPr lang="en-US" dirty="0"/>
              <a:t>Physically restricting access to confidential information by storing the information in a locked room or file cabinet, or storing it electronically in a password-protected manner.</a:t>
            </a:r>
          </a:p>
        </p:txBody>
      </p:sp>
    </p:spTree>
    <p:extLst>
      <p:ext uri="{BB962C8B-B14F-4D97-AF65-F5344CB8AC3E}">
        <p14:creationId xmlns:p14="http://schemas.microsoft.com/office/powerpoint/2010/main" val="231414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8B90-576A-49B9-9445-77852679CA2E}"/>
              </a:ext>
            </a:extLst>
          </p:cNvPr>
          <p:cNvSpPr>
            <a:spLocks noGrp="1"/>
          </p:cNvSpPr>
          <p:nvPr>
            <p:ph type="title"/>
          </p:nvPr>
        </p:nvSpPr>
        <p:spPr/>
        <p:txBody>
          <a:bodyPr/>
          <a:lstStyle/>
          <a:p>
            <a:r>
              <a:rPr lang="en-US" dirty="0"/>
              <a:t>CLIENT BASED INFORMATION</a:t>
            </a:r>
          </a:p>
        </p:txBody>
      </p:sp>
      <p:sp>
        <p:nvSpPr>
          <p:cNvPr id="3" name="Content Placeholder 2">
            <a:extLst>
              <a:ext uri="{FF2B5EF4-FFF2-40B4-BE49-F238E27FC236}">
                <a16:creationId xmlns:a16="http://schemas.microsoft.com/office/drawing/2014/main" id="{79CB6B66-6AE0-4EA6-B3E7-62D15EF1FCD0}"/>
              </a:ext>
            </a:extLst>
          </p:cNvPr>
          <p:cNvSpPr>
            <a:spLocks noGrp="1"/>
          </p:cNvSpPr>
          <p:nvPr>
            <p:ph idx="1"/>
          </p:nvPr>
        </p:nvSpPr>
        <p:spPr/>
        <p:txBody>
          <a:bodyPr/>
          <a:lstStyle/>
          <a:p>
            <a:r>
              <a:rPr lang="en-US" b="1" dirty="0"/>
              <a:t>Client’s public information: </a:t>
            </a:r>
            <a:r>
              <a:rPr lang="en-US" dirty="0"/>
              <a:t>information that is not confidential and can be made public.</a:t>
            </a:r>
          </a:p>
          <a:p>
            <a:r>
              <a:rPr lang="en-US" b="1" dirty="0"/>
              <a:t>Client’s confidential and sensitive information: </a:t>
            </a:r>
            <a:r>
              <a:rPr lang="en-US" dirty="0"/>
              <a:t>Client media, Electronic transmissions from clients, Product information generated for the client.</a:t>
            </a:r>
          </a:p>
          <a:p>
            <a:r>
              <a:rPr lang="en-US" b="1" dirty="0"/>
              <a:t>Client’s National Security Information: </a:t>
            </a:r>
            <a:r>
              <a:rPr lang="en-US" dirty="0"/>
              <a:t>Security clearance data (C/S/TS)</a:t>
            </a:r>
          </a:p>
        </p:txBody>
      </p:sp>
    </p:spTree>
    <p:extLst>
      <p:ext uri="{BB962C8B-B14F-4D97-AF65-F5344CB8AC3E}">
        <p14:creationId xmlns:p14="http://schemas.microsoft.com/office/powerpoint/2010/main" val="390710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3454-1AB9-4A25-B898-72485958639A}"/>
              </a:ext>
            </a:extLst>
          </p:cNvPr>
          <p:cNvSpPr>
            <a:spLocks noGrp="1"/>
          </p:cNvSpPr>
          <p:nvPr>
            <p:ph type="title"/>
          </p:nvPr>
        </p:nvSpPr>
        <p:spPr/>
        <p:txBody>
          <a:bodyPr/>
          <a:lstStyle/>
          <a:p>
            <a:r>
              <a:rPr lang="en-US" dirty="0"/>
              <a:t>METHODS TO SECURE NEWCO’S CLIENT BASED DATA</a:t>
            </a:r>
          </a:p>
        </p:txBody>
      </p:sp>
      <p:sp>
        <p:nvSpPr>
          <p:cNvPr id="3" name="Content Placeholder 2">
            <a:extLst>
              <a:ext uri="{FF2B5EF4-FFF2-40B4-BE49-F238E27FC236}">
                <a16:creationId xmlns:a16="http://schemas.microsoft.com/office/drawing/2014/main" id="{F7ED287B-4505-4F92-BAAF-2331730CDBA5}"/>
              </a:ext>
            </a:extLst>
          </p:cNvPr>
          <p:cNvSpPr>
            <a:spLocks noGrp="1"/>
          </p:cNvSpPr>
          <p:nvPr>
            <p:ph idx="1"/>
          </p:nvPr>
        </p:nvSpPr>
        <p:spPr/>
        <p:txBody>
          <a:bodyPr>
            <a:normAutofit fontScale="92500" lnSpcReduction="20000"/>
          </a:bodyPr>
          <a:lstStyle/>
          <a:p>
            <a:r>
              <a:rPr lang="en-US" b="1" dirty="0"/>
              <a:t>Use multiple authentication layers: </a:t>
            </a:r>
            <a:r>
              <a:rPr lang="en-US" dirty="0"/>
              <a:t>ensures that the right person is accessing client’s account and conducting the transaction. </a:t>
            </a:r>
          </a:p>
          <a:p>
            <a:r>
              <a:rPr lang="en-US" b="1" dirty="0"/>
              <a:t>Check for PCI compliance: </a:t>
            </a:r>
            <a:r>
              <a:rPr lang="en-US" dirty="0"/>
              <a:t>securing Credit card payments, encrypting Client’s Information, ensures safety of Client’s information</a:t>
            </a:r>
          </a:p>
          <a:p>
            <a:r>
              <a:rPr lang="en-US" b="1" dirty="0"/>
              <a:t>Limit Employee access to Client data: </a:t>
            </a:r>
            <a:r>
              <a:rPr lang="en-US" dirty="0"/>
              <a:t>Password-protect office computers and servers to limit access to Client data, Change passwords when employees leave the company.</a:t>
            </a:r>
          </a:p>
          <a:p>
            <a:r>
              <a:rPr lang="en-US" b="1" dirty="0"/>
              <a:t>Keep up with upgrades: </a:t>
            </a:r>
            <a:r>
              <a:rPr lang="en-US" dirty="0"/>
              <a:t>Hackers are always looking for new ways to access data. Keep your security software up-to-date to get the most protection.</a:t>
            </a:r>
          </a:p>
          <a:p>
            <a:r>
              <a:rPr lang="en-US" dirty="0"/>
              <a:t>Notify clients and customers when data has been compromised.</a:t>
            </a:r>
          </a:p>
          <a:p>
            <a:r>
              <a:rPr lang="en-US" dirty="0"/>
              <a:t>If you move to the cloud make sure that the ability to encrypt the data – both in the cloud and also when being transferred – is on your core requirements list.</a:t>
            </a:r>
          </a:p>
        </p:txBody>
      </p:sp>
    </p:spTree>
    <p:extLst>
      <p:ext uri="{BB962C8B-B14F-4D97-AF65-F5344CB8AC3E}">
        <p14:creationId xmlns:p14="http://schemas.microsoft.com/office/powerpoint/2010/main" val="85447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F57A-F20E-42E0-8C36-29685FDB5203}"/>
              </a:ext>
            </a:extLst>
          </p:cNvPr>
          <p:cNvSpPr>
            <a:spLocks noGrp="1"/>
          </p:cNvSpPr>
          <p:nvPr>
            <p:ph type="ctrTitle"/>
          </p:nvPr>
        </p:nvSpPr>
        <p:spPr/>
        <p:txBody>
          <a:bodyPr/>
          <a:lstStyle/>
          <a:p>
            <a:r>
              <a:rPr lang="en-IN" dirty="0"/>
              <a:t>Risk Management Strategy</a:t>
            </a:r>
            <a:endParaRPr lang="en-US" dirty="0"/>
          </a:p>
        </p:txBody>
      </p:sp>
      <p:pic>
        <p:nvPicPr>
          <p:cNvPr id="6146" name="Picture 2" descr="Image result for risk management">
            <a:extLst>
              <a:ext uri="{FF2B5EF4-FFF2-40B4-BE49-F238E27FC236}">
                <a16:creationId xmlns:a16="http://schemas.microsoft.com/office/drawing/2014/main" id="{A084A4F1-6793-4E6B-9A55-639824599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4" y="3276600"/>
            <a:ext cx="4571998"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3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14451-3BE4-410B-AE1D-34DB9EAAA35A}"/>
              </a:ext>
            </a:extLst>
          </p:cNvPr>
          <p:cNvSpPr>
            <a:spLocks noGrp="1"/>
          </p:cNvSpPr>
          <p:nvPr>
            <p:ph type="title"/>
          </p:nvPr>
        </p:nvSpPr>
        <p:spPr/>
        <p:txBody>
          <a:bodyPr/>
          <a:lstStyle/>
          <a:p>
            <a:r>
              <a:rPr lang="en-IN" dirty="0"/>
              <a:t>Why is risk management required? </a:t>
            </a:r>
            <a:endParaRPr lang="en-US" dirty="0"/>
          </a:p>
        </p:txBody>
      </p:sp>
      <p:sp>
        <p:nvSpPr>
          <p:cNvPr id="3" name="Content Placeholder 2">
            <a:extLst>
              <a:ext uri="{FF2B5EF4-FFF2-40B4-BE49-F238E27FC236}">
                <a16:creationId xmlns:a16="http://schemas.microsoft.com/office/drawing/2014/main" id="{4C0348DB-B7F7-4D22-8E75-2B710D2DE6A8}"/>
              </a:ext>
            </a:extLst>
          </p:cNvPr>
          <p:cNvSpPr>
            <a:spLocks noGrp="1"/>
          </p:cNvSpPr>
          <p:nvPr>
            <p:ph idx="1"/>
          </p:nvPr>
        </p:nvSpPr>
        <p:spPr/>
        <p:txBody>
          <a:bodyPr/>
          <a:lstStyle/>
          <a:p>
            <a:r>
              <a:rPr lang="en-IN" dirty="0"/>
              <a:t>Risk is the main source of uncertainty in any organization.</a:t>
            </a:r>
          </a:p>
          <a:p>
            <a:r>
              <a:rPr lang="en-IN" dirty="0"/>
              <a:t>Companies increasingly focus on identifying risks and manage them before they affect the business.</a:t>
            </a:r>
          </a:p>
          <a:p>
            <a:r>
              <a:rPr lang="en-GB" dirty="0"/>
              <a:t>Risk management is the planned and systematic approach to the identification, evaluation and control of risk.</a:t>
            </a:r>
            <a:endParaRPr lang="en-IN" dirty="0"/>
          </a:p>
          <a:p>
            <a:r>
              <a:rPr lang="en-IN" dirty="0"/>
              <a:t>NEWCO being a company that predominantly focuses on Federal Clients aims at maintaining low or zero risk.</a:t>
            </a:r>
          </a:p>
        </p:txBody>
      </p:sp>
    </p:spTree>
    <p:extLst>
      <p:ext uri="{BB962C8B-B14F-4D97-AF65-F5344CB8AC3E}">
        <p14:creationId xmlns:p14="http://schemas.microsoft.com/office/powerpoint/2010/main" val="7513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FB73-1AC9-49C0-86BA-DA7381C5F144}"/>
              </a:ext>
            </a:extLst>
          </p:cNvPr>
          <p:cNvSpPr>
            <a:spLocks noGrp="1"/>
          </p:cNvSpPr>
          <p:nvPr>
            <p:ph type="title"/>
          </p:nvPr>
        </p:nvSpPr>
        <p:spPr>
          <a:xfrm>
            <a:off x="1141412" y="190500"/>
            <a:ext cx="8686801" cy="1066800"/>
          </a:xfrm>
        </p:spPr>
        <p:txBody>
          <a:bodyPr/>
          <a:lstStyle/>
          <a:p>
            <a:r>
              <a:rPr lang="en-US" dirty="0"/>
              <a:t>SCOPE</a:t>
            </a:r>
          </a:p>
        </p:txBody>
      </p:sp>
      <p:sp>
        <p:nvSpPr>
          <p:cNvPr id="3" name="Content Placeholder 2">
            <a:extLst>
              <a:ext uri="{FF2B5EF4-FFF2-40B4-BE49-F238E27FC236}">
                <a16:creationId xmlns:a16="http://schemas.microsoft.com/office/drawing/2014/main" id="{38AFF9CC-7B1F-4232-B8D3-12BDB943B7CA}"/>
              </a:ext>
            </a:extLst>
          </p:cNvPr>
          <p:cNvSpPr>
            <a:spLocks noGrp="1"/>
          </p:cNvSpPr>
          <p:nvPr>
            <p:ph idx="1"/>
          </p:nvPr>
        </p:nvSpPr>
        <p:spPr>
          <a:xfrm>
            <a:off x="836612" y="1489435"/>
            <a:ext cx="3581400" cy="4381500"/>
          </a:xfrm>
        </p:spPr>
        <p:txBody>
          <a:bodyPr>
            <a:normAutofit/>
          </a:bodyPr>
          <a:lstStyle/>
          <a:p>
            <a:pPr marL="45720" indent="0">
              <a:buNone/>
            </a:pPr>
            <a:r>
              <a:rPr lang="en-US" sz="2400" dirty="0"/>
              <a:t>NEWCO maintains a corporate risk management strategy which controls risks associated with the company as a whole, its relationship with its clients and the management of new and existing business relationships.</a:t>
            </a:r>
          </a:p>
          <a:p>
            <a:endParaRPr lang="en-US" sz="2400" dirty="0"/>
          </a:p>
        </p:txBody>
      </p:sp>
      <p:pic>
        <p:nvPicPr>
          <p:cNvPr id="7170" name="Picture 2" descr="Image result for risk management is important">
            <a:extLst>
              <a:ext uri="{FF2B5EF4-FFF2-40B4-BE49-F238E27FC236}">
                <a16:creationId xmlns:a16="http://schemas.microsoft.com/office/drawing/2014/main" id="{AF2D31C2-B594-4E9C-8506-C3BED26ED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012" y="533400"/>
            <a:ext cx="6399213"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68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CD81-5B51-420F-ABC2-27D40DBCE5DD}"/>
              </a:ext>
            </a:extLst>
          </p:cNvPr>
          <p:cNvSpPr>
            <a:spLocks noGrp="1"/>
          </p:cNvSpPr>
          <p:nvPr>
            <p:ph type="title"/>
          </p:nvPr>
        </p:nvSpPr>
        <p:spPr/>
        <p:txBody>
          <a:bodyPr/>
          <a:lstStyle/>
          <a:p>
            <a:r>
              <a:rPr lang="en-IN" dirty="0"/>
              <a:t>Whom does Risk apply to?	</a:t>
            </a:r>
            <a:endParaRPr lang="en-US" dirty="0"/>
          </a:p>
        </p:txBody>
      </p:sp>
      <p:sp>
        <p:nvSpPr>
          <p:cNvPr id="3" name="Content Placeholder 2">
            <a:extLst>
              <a:ext uri="{FF2B5EF4-FFF2-40B4-BE49-F238E27FC236}">
                <a16:creationId xmlns:a16="http://schemas.microsoft.com/office/drawing/2014/main" id="{614DA89D-D7E2-4673-A9BE-1E7CAC8AFD81}"/>
              </a:ext>
            </a:extLst>
          </p:cNvPr>
          <p:cNvSpPr>
            <a:spLocks noGrp="1"/>
          </p:cNvSpPr>
          <p:nvPr>
            <p:ph idx="1"/>
          </p:nvPr>
        </p:nvSpPr>
        <p:spPr/>
        <p:txBody>
          <a:bodyPr/>
          <a:lstStyle/>
          <a:p>
            <a:pPr marL="342900" indent="-342900"/>
            <a:r>
              <a:rPr lang="en-IN" b="1" dirty="0"/>
              <a:t>All full-time, part-time, contract employees and other individuals as required by binding agreement or obligation</a:t>
            </a:r>
            <a:r>
              <a:rPr lang="en-IN" dirty="0"/>
              <a:t> with NEWCO who develop, acquire, deliver, use, operate, support or manage NEWCO’s information technology.</a:t>
            </a:r>
          </a:p>
          <a:p>
            <a:pPr marL="342900" indent="-342900"/>
            <a:r>
              <a:rPr lang="en-IN" dirty="0"/>
              <a:t>It </a:t>
            </a:r>
            <a:r>
              <a:rPr lang="en-IN" b="1" dirty="0"/>
              <a:t>applies to all the resources used to exploit or defend cyberspace </a:t>
            </a:r>
            <a:r>
              <a:rPr lang="en-IN" dirty="0"/>
              <a:t>; it includes all networked or standalone NEWCO information technology </a:t>
            </a:r>
            <a:r>
              <a:rPr lang="en-US" dirty="0"/>
              <a:t>used to receive, process, store, display, or transmit NEWCO information, as well as partnered systems where it is agreed that NEWCO standards are followed.  </a:t>
            </a:r>
          </a:p>
          <a:p>
            <a:endParaRPr lang="en-US" dirty="0"/>
          </a:p>
        </p:txBody>
      </p:sp>
    </p:spTree>
    <p:extLst>
      <p:ext uri="{BB962C8B-B14F-4D97-AF65-F5344CB8AC3E}">
        <p14:creationId xmlns:p14="http://schemas.microsoft.com/office/powerpoint/2010/main" val="1129344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E088-3B3F-49A8-BCB8-CF70C6543C91}"/>
              </a:ext>
            </a:extLst>
          </p:cNvPr>
          <p:cNvSpPr>
            <a:spLocks noGrp="1"/>
          </p:cNvSpPr>
          <p:nvPr>
            <p:ph type="title"/>
          </p:nvPr>
        </p:nvSpPr>
        <p:spPr/>
        <p:txBody>
          <a:bodyPr/>
          <a:lstStyle/>
          <a:p>
            <a:r>
              <a:rPr lang="en-IN" dirty="0"/>
              <a:t>Process of Risk Management</a:t>
            </a:r>
            <a:endParaRPr lang="en-US" dirty="0"/>
          </a:p>
        </p:txBody>
      </p:sp>
      <p:sp>
        <p:nvSpPr>
          <p:cNvPr id="3" name="Content Placeholder 2">
            <a:extLst>
              <a:ext uri="{FF2B5EF4-FFF2-40B4-BE49-F238E27FC236}">
                <a16:creationId xmlns:a16="http://schemas.microsoft.com/office/drawing/2014/main" id="{FA2AAF07-5BF2-48F9-BEF1-FA01D3426A64}"/>
              </a:ext>
            </a:extLst>
          </p:cNvPr>
          <p:cNvSpPr>
            <a:spLocks noGrp="1"/>
          </p:cNvSpPr>
          <p:nvPr>
            <p:ph idx="1"/>
          </p:nvPr>
        </p:nvSpPr>
        <p:spPr>
          <a:xfrm>
            <a:off x="1065213" y="1828800"/>
            <a:ext cx="6400799" cy="4191000"/>
          </a:xfrm>
        </p:spPr>
        <p:txBody>
          <a:bodyPr/>
          <a:lstStyle/>
          <a:p>
            <a:pPr marL="45720" indent="0">
              <a:buNone/>
            </a:pPr>
            <a:r>
              <a:rPr lang="en-US" dirty="0"/>
              <a:t>We adopt </a:t>
            </a:r>
            <a:r>
              <a:rPr lang="en-US" b="1" dirty="0"/>
              <a:t>NIST (National Institute of Security and Technology)</a:t>
            </a:r>
            <a:r>
              <a:rPr lang="en-US" dirty="0"/>
              <a:t> framework.</a:t>
            </a:r>
          </a:p>
          <a:p>
            <a:pPr marL="45720" indent="0">
              <a:buNone/>
            </a:pPr>
            <a:r>
              <a:rPr lang="en-US" dirty="0"/>
              <a:t>(</a:t>
            </a:r>
            <a:r>
              <a:rPr lang="en-US" dirty="0" err="1"/>
              <a:t>i</a:t>
            </a:r>
            <a:r>
              <a:rPr lang="en-US" dirty="0"/>
              <a:t>) </a:t>
            </a:r>
            <a:r>
              <a:rPr lang="en-US" b="1" dirty="0"/>
              <a:t>Frame risk </a:t>
            </a:r>
          </a:p>
          <a:p>
            <a:pPr marL="45720" indent="0">
              <a:buNone/>
            </a:pPr>
            <a:r>
              <a:rPr lang="en-US" dirty="0"/>
              <a:t>(ii) </a:t>
            </a:r>
            <a:r>
              <a:rPr lang="en-US" b="1" dirty="0"/>
              <a:t>Assess risk</a:t>
            </a:r>
          </a:p>
          <a:p>
            <a:pPr marL="45720" indent="0">
              <a:buNone/>
            </a:pPr>
            <a:r>
              <a:rPr lang="en-US" dirty="0"/>
              <a:t>(iii) </a:t>
            </a:r>
            <a:r>
              <a:rPr lang="en-US" b="1" dirty="0"/>
              <a:t>Respond</a:t>
            </a:r>
            <a:r>
              <a:rPr lang="en-US" dirty="0"/>
              <a:t> to risk once determined </a:t>
            </a:r>
          </a:p>
          <a:p>
            <a:pPr marL="45720" indent="0">
              <a:buNone/>
            </a:pPr>
            <a:r>
              <a:rPr lang="en-US" dirty="0"/>
              <a:t>(iv) </a:t>
            </a:r>
            <a:r>
              <a:rPr lang="en-US" b="1" dirty="0"/>
              <a:t>Monitor risk </a:t>
            </a:r>
            <a:r>
              <a:rPr lang="en-US" dirty="0"/>
              <a:t>on an ongoing basis using effective organizational communications and a feedback loop for continuous improvement in the risk-related activities of organizations. </a:t>
            </a:r>
          </a:p>
          <a:p>
            <a:endParaRPr lang="en-US" dirty="0"/>
          </a:p>
        </p:txBody>
      </p:sp>
      <p:pic>
        <p:nvPicPr>
          <p:cNvPr id="8196" name="Picture 4" descr="Related image">
            <a:extLst>
              <a:ext uri="{FF2B5EF4-FFF2-40B4-BE49-F238E27FC236}">
                <a16:creationId xmlns:a16="http://schemas.microsoft.com/office/drawing/2014/main" id="{87D773F9-08ED-406E-8F5A-368C663A8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612" y="990600"/>
            <a:ext cx="39243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45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0F0B-0570-42FA-90AB-87C7FFD51E7A}"/>
              </a:ext>
            </a:extLst>
          </p:cNvPr>
          <p:cNvSpPr>
            <a:spLocks noGrp="1"/>
          </p:cNvSpPr>
          <p:nvPr>
            <p:ph type="title"/>
          </p:nvPr>
        </p:nvSpPr>
        <p:spPr/>
        <p:txBody>
          <a:bodyPr/>
          <a:lstStyle/>
          <a:p>
            <a:r>
              <a:rPr lang="en-IN" dirty="0"/>
              <a:t>Risk Planning</a:t>
            </a:r>
            <a:endParaRPr lang="en-US" dirty="0"/>
          </a:p>
        </p:txBody>
      </p:sp>
      <p:sp>
        <p:nvSpPr>
          <p:cNvPr id="3" name="Content Placeholder 2">
            <a:extLst>
              <a:ext uri="{FF2B5EF4-FFF2-40B4-BE49-F238E27FC236}">
                <a16:creationId xmlns:a16="http://schemas.microsoft.com/office/drawing/2014/main" id="{1C782197-7DDC-415F-9F6A-8DCC4DE2C61D}"/>
              </a:ext>
            </a:extLst>
          </p:cNvPr>
          <p:cNvSpPr>
            <a:spLocks noGrp="1"/>
          </p:cNvSpPr>
          <p:nvPr>
            <p:ph idx="1"/>
          </p:nvPr>
        </p:nvSpPr>
        <p:spPr>
          <a:xfrm>
            <a:off x="1065212" y="1828800"/>
            <a:ext cx="10058400" cy="4267200"/>
          </a:xfrm>
        </p:spPr>
        <p:txBody>
          <a:bodyPr>
            <a:normAutofit fontScale="85000" lnSpcReduction="20000"/>
          </a:bodyPr>
          <a:lstStyle/>
          <a:p>
            <a:pPr marL="45720" indent="0">
              <a:buNone/>
            </a:pPr>
            <a:r>
              <a:rPr lang="en-IN" dirty="0"/>
              <a:t>The primary objective of Risk Planning is to prepare management responses for each of the identified threats and opportunities to reduce or remove threats which are encountered</a:t>
            </a:r>
          </a:p>
          <a:p>
            <a:pPr marL="0" indent="0">
              <a:buNone/>
            </a:pPr>
            <a:r>
              <a:rPr lang="en-IN" sz="3200" dirty="0"/>
              <a:t>Risk Response Categories</a:t>
            </a:r>
          </a:p>
          <a:p>
            <a:pPr lvl="0"/>
            <a:r>
              <a:rPr lang="en-US" b="1" dirty="0"/>
              <a:t>Avoid</a:t>
            </a:r>
            <a:r>
              <a:rPr lang="en-US" dirty="0"/>
              <a:t> – typically change an aspect of the project so the threat can no longer happen</a:t>
            </a:r>
          </a:p>
          <a:p>
            <a:pPr lvl="0"/>
            <a:r>
              <a:rPr lang="en-US" b="1" dirty="0"/>
              <a:t>Reduce</a:t>
            </a:r>
            <a:r>
              <a:rPr lang="en-US" dirty="0"/>
              <a:t> – Either reduce the chance of the threat occurring or reduce the impact of the threat should it occur</a:t>
            </a:r>
          </a:p>
          <a:p>
            <a:pPr lvl="0"/>
            <a:r>
              <a:rPr lang="en-US" b="1" dirty="0"/>
              <a:t>Fallback</a:t>
            </a:r>
            <a:r>
              <a:rPr lang="en-US" dirty="0"/>
              <a:t> – Build a fallback plan for actions which will reduce the threat should the risk occur</a:t>
            </a:r>
          </a:p>
          <a:p>
            <a:pPr lvl="0"/>
            <a:r>
              <a:rPr lang="en-US" b="1" dirty="0"/>
              <a:t>Exploit</a:t>
            </a:r>
            <a:r>
              <a:rPr lang="en-US" dirty="0"/>
              <a:t> – seize an opportunity to ensure the opportunity will happen and the beneficial outcome will be realized</a:t>
            </a:r>
          </a:p>
          <a:p>
            <a:pPr lvl="0"/>
            <a:r>
              <a:rPr lang="en-US" b="1" dirty="0"/>
              <a:t>Enhance</a:t>
            </a:r>
            <a:r>
              <a:rPr lang="en-US" dirty="0"/>
              <a:t> – take actions to improve the probability of an event occurring and to enhance the beneficial outcome should it occur</a:t>
            </a:r>
          </a:p>
          <a:p>
            <a:pPr lvl="0"/>
            <a:r>
              <a:rPr lang="en-US" b="1" dirty="0"/>
              <a:t>Reject</a:t>
            </a:r>
            <a:r>
              <a:rPr lang="en-US" dirty="0"/>
              <a:t> – a conscious decision not to exploit an opportunity as it is more economical to continue without responding</a:t>
            </a:r>
          </a:p>
          <a:p>
            <a:endParaRPr lang="en-US" dirty="0"/>
          </a:p>
        </p:txBody>
      </p:sp>
    </p:spTree>
    <p:extLst>
      <p:ext uri="{BB962C8B-B14F-4D97-AF65-F5344CB8AC3E}">
        <p14:creationId xmlns:p14="http://schemas.microsoft.com/office/powerpoint/2010/main" val="316946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Vision Statement</a:t>
            </a:r>
          </a:p>
        </p:txBody>
      </p:sp>
      <p:sp>
        <p:nvSpPr>
          <p:cNvPr id="3" name="Content Placeholder 2"/>
          <p:cNvSpPr>
            <a:spLocks noGrp="1"/>
          </p:cNvSpPr>
          <p:nvPr>
            <p:ph idx="1"/>
          </p:nvPr>
        </p:nvSpPr>
        <p:spPr>
          <a:xfrm>
            <a:off x="1065213" y="1828800"/>
            <a:ext cx="4876800" cy="4191000"/>
          </a:xfrm>
        </p:spPr>
        <p:txBody>
          <a:bodyPr/>
          <a:lstStyle/>
          <a:p>
            <a:r>
              <a:rPr lang="en-US" i="1" dirty="0"/>
              <a:t>Establish a clear operating model across IT, Security, the Business, and other control functions (Risk, Compliance, Audit)</a:t>
            </a:r>
          </a:p>
          <a:p>
            <a:r>
              <a:rPr lang="en-US" i="1" dirty="0"/>
              <a:t>Ensure security roles, responsibilities and reporting lines are clear and at the right level</a:t>
            </a:r>
          </a:p>
          <a:p>
            <a:r>
              <a:rPr lang="en-US" i="1" dirty="0"/>
              <a:t>Establish true ownership and accountability for information security controls and business protection across the Enterprise</a:t>
            </a:r>
          </a:p>
        </p:txBody>
      </p:sp>
      <p:pic>
        <p:nvPicPr>
          <p:cNvPr id="2050" name="Picture 2" descr="Image result for vision">
            <a:extLst>
              <a:ext uri="{FF2B5EF4-FFF2-40B4-BE49-F238E27FC236}">
                <a16:creationId xmlns:a16="http://schemas.microsoft.com/office/drawing/2014/main" id="{8E5F60EA-B4B2-4BD3-A725-EE9A2CC31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0612" y="990600"/>
            <a:ext cx="4648200" cy="4385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0D25-2FB3-49F9-A240-55AA8BAC34BE}"/>
              </a:ext>
            </a:extLst>
          </p:cNvPr>
          <p:cNvSpPr>
            <a:spLocks noGrp="1"/>
          </p:cNvSpPr>
          <p:nvPr>
            <p:ph type="title"/>
          </p:nvPr>
        </p:nvSpPr>
        <p:spPr/>
        <p:txBody>
          <a:bodyPr/>
          <a:lstStyle/>
          <a:p>
            <a:r>
              <a:rPr lang="en-IN" dirty="0"/>
              <a:t>Risk Management – CONOPS</a:t>
            </a:r>
            <a:endParaRPr lang="en-US" dirty="0"/>
          </a:p>
        </p:txBody>
      </p:sp>
      <p:sp>
        <p:nvSpPr>
          <p:cNvPr id="3" name="Content Placeholder 2">
            <a:extLst>
              <a:ext uri="{FF2B5EF4-FFF2-40B4-BE49-F238E27FC236}">
                <a16:creationId xmlns:a16="http://schemas.microsoft.com/office/drawing/2014/main" id="{2D3ABEFF-B79E-4C1F-9C4F-90AA3238FDD9}"/>
              </a:ext>
            </a:extLst>
          </p:cNvPr>
          <p:cNvSpPr>
            <a:spLocks noGrp="1"/>
          </p:cNvSpPr>
          <p:nvPr>
            <p:ph idx="1"/>
          </p:nvPr>
        </p:nvSpPr>
        <p:spPr/>
        <p:txBody>
          <a:bodyPr/>
          <a:lstStyle/>
          <a:p>
            <a:r>
              <a:rPr lang="en-IN" dirty="0"/>
              <a:t>NEWCO’s Risk Management governance structure will be designed to address risks at System(managed), Operational(balanced) and Enterprise(governed) Levels.</a:t>
            </a:r>
          </a:p>
          <a:p>
            <a:r>
              <a:rPr lang="en-IN" dirty="0"/>
              <a:t>Cyber Risk to NEWCO IT is actively assessed and managed at the individual IT, Control System and Platform System level.</a:t>
            </a:r>
          </a:p>
          <a:p>
            <a:pPr lvl="3"/>
            <a:r>
              <a:rPr lang="en-IN" dirty="0"/>
              <a:t> </a:t>
            </a:r>
            <a:r>
              <a:rPr lang="en-US" dirty="0"/>
              <a:t>Implement guidance from higher Tiers into each phase of individual Systems’ Development Life Cycles.</a:t>
            </a:r>
          </a:p>
          <a:p>
            <a:pPr lvl="3"/>
            <a:r>
              <a:rPr lang="en-US" dirty="0"/>
              <a:t>Monitor their systems’ cybersecurity performance. Develop metrics/performance measures; take measurements, make control adjustments, and report status to Tier 2 on a continuous basis</a:t>
            </a:r>
          </a:p>
          <a:p>
            <a:r>
              <a:rPr lang="en-IN" dirty="0"/>
              <a:t>Cyber Risk to NEWCO operations are managed at the Director level.</a:t>
            </a:r>
          </a:p>
          <a:p>
            <a:pPr lvl="3"/>
            <a:r>
              <a:rPr lang="en-US" dirty="0"/>
              <a:t>Design, develop, and implement NEWCO’s mission/business processes that support missions and functions defined at Tier 1.</a:t>
            </a:r>
          </a:p>
          <a:p>
            <a:pPr lvl="3"/>
            <a:r>
              <a:rPr lang="en-US" dirty="0"/>
              <a:t>Based on cyber risk inputs from Tier 3, develop a risk response strategy to address the balance between NEWCO’s mission accomplishment and cyber risk.</a:t>
            </a:r>
          </a:p>
        </p:txBody>
      </p:sp>
    </p:spTree>
    <p:extLst>
      <p:ext uri="{BB962C8B-B14F-4D97-AF65-F5344CB8AC3E}">
        <p14:creationId xmlns:p14="http://schemas.microsoft.com/office/powerpoint/2010/main" val="10441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78700-C200-444F-B668-B9373F733CCE}"/>
              </a:ext>
            </a:extLst>
          </p:cNvPr>
          <p:cNvSpPr>
            <a:spLocks noGrp="1"/>
          </p:cNvSpPr>
          <p:nvPr>
            <p:ph type="title"/>
          </p:nvPr>
        </p:nvSpPr>
        <p:spPr/>
        <p:txBody>
          <a:bodyPr/>
          <a:lstStyle/>
          <a:p>
            <a:r>
              <a:rPr lang="en-IN" dirty="0"/>
              <a:t>Risk Management – CONOPS</a:t>
            </a:r>
            <a:endParaRPr lang="en-US" dirty="0"/>
          </a:p>
        </p:txBody>
      </p:sp>
      <p:sp>
        <p:nvSpPr>
          <p:cNvPr id="3" name="Content Placeholder 2">
            <a:extLst>
              <a:ext uri="{FF2B5EF4-FFF2-40B4-BE49-F238E27FC236}">
                <a16:creationId xmlns:a16="http://schemas.microsoft.com/office/drawing/2014/main" id="{10B42AD2-E93A-41AF-AE1D-B4B7829494C9}"/>
              </a:ext>
            </a:extLst>
          </p:cNvPr>
          <p:cNvSpPr>
            <a:spLocks noGrp="1"/>
          </p:cNvSpPr>
          <p:nvPr>
            <p:ph idx="1"/>
          </p:nvPr>
        </p:nvSpPr>
        <p:spPr/>
        <p:txBody>
          <a:bodyPr/>
          <a:lstStyle/>
          <a:p>
            <a:r>
              <a:rPr lang="en-IN" sz="1600" dirty="0"/>
              <a:t>Cyber Risk Management activities are governed at the CISO/CIO level , the senior leaders must determine NEWCO’s risk tolerance and reflect this in NEWCO’s policy and investment decisions.</a:t>
            </a:r>
          </a:p>
          <a:p>
            <a:r>
              <a:rPr lang="en-US" sz="1600" dirty="0"/>
              <a:t>Establish governance structures and processes to provide strategic direction, ensure that [Organization] missions and business objectives are achieved; risks are identified and proactively managed, and ensuring that NEWCO’s IT and cybersecurity resources are employed efficiently and responsibly.</a:t>
            </a:r>
          </a:p>
          <a:p>
            <a:pPr marL="45720" indent="0">
              <a:buNone/>
            </a:pPr>
            <a:r>
              <a:rPr lang="en-US" dirty="0"/>
              <a:t>	</a:t>
            </a:r>
          </a:p>
        </p:txBody>
      </p:sp>
      <p:pic>
        <p:nvPicPr>
          <p:cNvPr id="4" name="Picture 3">
            <a:extLst>
              <a:ext uri="{FF2B5EF4-FFF2-40B4-BE49-F238E27FC236}">
                <a16:creationId xmlns:a16="http://schemas.microsoft.com/office/drawing/2014/main" id="{47BD6E38-BBD0-4779-B061-A42A3ABC7604}"/>
              </a:ext>
            </a:extLst>
          </p:cNvPr>
          <p:cNvPicPr>
            <a:picLocks noChangeAspect="1"/>
          </p:cNvPicPr>
          <p:nvPr/>
        </p:nvPicPr>
        <p:blipFill>
          <a:blip r:embed="rId2"/>
          <a:stretch>
            <a:fillRect/>
          </a:stretch>
        </p:blipFill>
        <p:spPr>
          <a:xfrm>
            <a:off x="2132012" y="3916444"/>
            <a:ext cx="5853260" cy="2484356"/>
          </a:xfrm>
          <a:prstGeom prst="rect">
            <a:avLst/>
          </a:prstGeom>
        </p:spPr>
      </p:pic>
    </p:spTree>
    <p:extLst>
      <p:ext uri="{BB962C8B-B14F-4D97-AF65-F5344CB8AC3E}">
        <p14:creationId xmlns:p14="http://schemas.microsoft.com/office/powerpoint/2010/main" val="34032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8337-1CEE-4B67-94A0-CB342384D03A}"/>
              </a:ext>
            </a:extLst>
          </p:cNvPr>
          <p:cNvSpPr>
            <a:spLocks noGrp="1"/>
          </p:cNvSpPr>
          <p:nvPr>
            <p:ph type="title"/>
          </p:nvPr>
        </p:nvSpPr>
        <p:spPr/>
        <p:txBody>
          <a:bodyPr/>
          <a:lstStyle/>
          <a:p>
            <a:r>
              <a:rPr lang="en-IN" dirty="0"/>
              <a:t>Risk Tolerance Baseline: Risks that cannot be tolerated</a:t>
            </a:r>
            <a:endParaRPr lang="en-US" dirty="0"/>
          </a:p>
        </p:txBody>
      </p:sp>
      <p:sp>
        <p:nvSpPr>
          <p:cNvPr id="3" name="Content Placeholder 2">
            <a:extLst>
              <a:ext uri="{FF2B5EF4-FFF2-40B4-BE49-F238E27FC236}">
                <a16:creationId xmlns:a16="http://schemas.microsoft.com/office/drawing/2014/main" id="{554EFB10-1031-4810-9DC6-438D12963B0D}"/>
              </a:ext>
            </a:extLst>
          </p:cNvPr>
          <p:cNvSpPr>
            <a:spLocks noGrp="1"/>
          </p:cNvSpPr>
          <p:nvPr>
            <p:ph idx="1"/>
          </p:nvPr>
        </p:nvSpPr>
        <p:spPr/>
        <p:txBody>
          <a:bodyPr>
            <a:normAutofit/>
          </a:bodyPr>
          <a:lstStyle/>
          <a:p>
            <a:r>
              <a:rPr lang="en-US" sz="2400" b="1" dirty="0"/>
              <a:t>Development risk: If the project fails and outputs are not achieved</a:t>
            </a:r>
          </a:p>
          <a:p>
            <a:r>
              <a:rPr lang="en-US" sz="2400" b="1" dirty="0"/>
              <a:t>Physical Security risks: Unsafe environment to operate.</a:t>
            </a:r>
          </a:p>
          <a:p>
            <a:r>
              <a:rPr lang="en-US" sz="2400" b="1" dirty="0"/>
              <a:t>Cyber Security Risk: Cyber criminals attacking the Organization.</a:t>
            </a:r>
          </a:p>
          <a:p>
            <a:r>
              <a:rPr lang="en-US" sz="2400" b="1" dirty="0"/>
              <a:t>Reputational risks: Cross-cutting risks not fully addressed (gender, environment, climate change) or a scandal with a partner.</a:t>
            </a:r>
          </a:p>
          <a:p>
            <a:r>
              <a:rPr lang="en-US" sz="2400" b="1" dirty="0"/>
              <a:t>Business Risk: Copyright Infringement</a:t>
            </a:r>
          </a:p>
        </p:txBody>
      </p:sp>
    </p:spTree>
    <p:extLst>
      <p:ext uri="{BB962C8B-B14F-4D97-AF65-F5344CB8AC3E}">
        <p14:creationId xmlns:p14="http://schemas.microsoft.com/office/powerpoint/2010/main" val="301317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92AD-B9B3-4027-B17F-9E8729619EFB}"/>
              </a:ext>
            </a:extLst>
          </p:cNvPr>
          <p:cNvSpPr>
            <a:spLocks noGrp="1"/>
          </p:cNvSpPr>
          <p:nvPr>
            <p:ph type="title"/>
          </p:nvPr>
        </p:nvSpPr>
        <p:spPr/>
        <p:txBody>
          <a:bodyPr/>
          <a:lstStyle/>
          <a:p>
            <a:r>
              <a:rPr lang="en-US" dirty="0"/>
              <a:t>ROLE STRUCTURE</a:t>
            </a:r>
          </a:p>
        </p:txBody>
      </p:sp>
      <p:pic>
        <p:nvPicPr>
          <p:cNvPr id="5" name="Content Placeholder 4" descr="A screenshot of a cell phone&#10;&#10;Description generated with very high confidence">
            <a:extLst>
              <a:ext uri="{FF2B5EF4-FFF2-40B4-BE49-F238E27FC236}">
                <a16:creationId xmlns:a16="http://schemas.microsoft.com/office/drawing/2014/main" id="{1868E115-C202-43BC-A915-A462C83B60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876" y="2057400"/>
            <a:ext cx="5855736" cy="3882327"/>
          </a:xfrm>
        </p:spPr>
      </p:pic>
      <p:sp>
        <p:nvSpPr>
          <p:cNvPr id="6" name="TextBox 5">
            <a:extLst>
              <a:ext uri="{FF2B5EF4-FFF2-40B4-BE49-F238E27FC236}">
                <a16:creationId xmlns:a16="http://schemas.microsoft.com/office/drawing/2014/main" id="{07A06CB4-F1ED-4F9C-AA43-2EC252F0F61D}"/>
              </a:ext>
            </a:extLst>
          </p:cNvPr>
          <p:cNvSpPr txBox="1"/>
          <p:nvPr/>
        </p:nvSpPr>
        <p:spPr>
          <a:xfrm>
            <a:off x="7237412" y="2732040"/>
            <a:ext cx="3733800" cy="2308324"/>
          </a:xfrm>
          <a:prstGeom prst="rect">
            <a:avLst/>
          </a:prstGeom>
          <a:noFill/>
          <a:ln>
            <a:solidFill>
              <a:schemeClr val="bg2"/>
            </a:solidFill>
          </a:ln>
        </p:spPr>
        <p:txBody>
          <a:bodyPr wrap="square" rtlCol="0" anchor="ctr" anchorCtr="1">
            <a:spAutoFit/>
          </a:bodyPr>
          <a:lstStyle/>
          <a:p>
            <a:r>
              <a:rPr lang="en-US" sz="2400" b="1" dirty="0"/>
              <a:t>Both CIO and CISO individually report to the CEO, however, CISO is still connected to CIO to discuss and get approvals</a:t>
            </a:r>
          </a:p>
        </p:txBody>
      </p:sp>
    </p:spTree>
    <p:extLst>
      <p:ext uri="{BB962C8B-B14F-4D97-AF65-F5344CB8AC3E}">
        <p14:creationId xmlns:p14="http://schemas.microsoft.com/office/powerpoint/2010/main" val="362102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BD5B-9D30-4FD9-BF94-5585E14124E4}"/>
              </a:ext>
            </a:extLst>
          </p:cNvPr>
          <p:cNvSpPr>
            <a:spLocks noGrp="1"/>
          </p:cNvSpPr>
          <p:nvPr>
            <p:ph type="title"/>
          </p:nvPr>
        </p:nvSpPr>
        <p:spPr/>
        <p:txBody>
          <a:bodyPr/>
          <a:lstStyle/>
          <a:p>
            <a:r>
              <a:rPr lang="en-IN" dirty="0"/>
              <a:t>Continuously Monitoring Risks </a:t>
            </a:r>
            <a:endParaRPr lang="en-US" dirty="0"/>
          </a:p>
        </p:txBody>
      </p:sp>
      <p:sp>
        <p:nvSpPr>
          <p:cNvPr id="3" name="Content Placeholder 2">
            <a:extLst>
              <a:ext uri="{FF2B5EF4-FFF2-40B4-BE49-F238E27FC236}">
                <a16:creationId xmlns:a16="http://schemas.microsoft.com/office/drawing/2014/main" id="{128CE913-C302-423A-A7EA-3BE3C475D5D1}"/>
              </a:ext>
            </a:extLst>
          </p:cNvPr>
          <p:cNvSpPr>
            <a:spLocks noGrp="1"/>
          </p:cNvSpPr>
          <p:nvPr>
            <p:ph idx="1"/>
          </p:nvPr>
        </p:nvSpPr>
        <p:spPr>
          <a:xfrm>
            <a:off x="1065212" y="1828800"/>
            <a:ext cx="9677400" cy="4191000"/>
          </a:xfrm>
        </p:spPr>
        <p:txBody>
          <a:bodyPr>
            <a:normAutofit/>
          </a:bodyPr>
          <a:lstStyle/>
          <a:p>
            <a:pPr marL="45720" indent="0">
              <a:buNone/>
            </a:pPr>
            <a:r>
              <a:rPr lang="en-US" sz="2800" dirty="0"/>
              <a:t>Key concepts:</a:t>
            </a:r>
          </a:p>
          <a:p>
            <a:pPr marL="45720" indent="0">
              <a:buNone/>
            </a:pPr>
            <a:endParaRPr lang="en-US" sz="2800" dirty="0"/>
          </a:p>
          <a:p>
            <a:pPr lvl="2"/>
            <a:r>
              <a:rPr lang="en-US" sz="2800" dirty="0"/>
              <a:t>Maximum automation.</a:t>
            </a:r>
          </a:p>
          <a:p>
            <a:pPr lvl="2"/>
            <a:r>
              <a:rPr lang="en-US" sz="2800" dirty="0"/>
              <a:t>Monitor continuously (as in constantly – not periodically or episodically).</a:t>
            </a:r>
          </a:p>
          <a:p>
            <a:pPr lvl="2"/>
            <a:r>
              <a:rPr lang="en-US" sz="2800" dirty="0"/>
              <a:t>Develop/provide a Common Operating Picture.</a:t>
            </a:r>
          </a:p>
          <a:p>
            <a:pPr lvl="2"/>
            <a:r>
              <a:rPr lang="en-US" sz="2800" dirty="0"/>
              <a:t>Maximize communications between tiers 1, 2 and 3.</a:t>
            </a:r>
          </a:p>
        </p:txBody>
      </p:sp>
    </p:spTree>
    <p:extLst>
      <p:ext uri="{BB962C8B-B14F-4D97-AF65-F5344CB8AC3E}">
        <p14:creationId xmlns:p14="http://schemas.microsoft.com/office/powerpoint/2010/main" val="130986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0A17-1608-48DE-B016-98C7F3D3EFBC}"/>
              </a:ext>
            </a:extLst>
          </p:cNvPr>
          <p:cNvSpPr>
            <a:spLocks noGrp="1"/>
          </p:cNvSpPr>
          <p:nvPr>
            <p:ph type="title"/>
          </p:nvPr>
        </p:nvSpPr>
        <p:spPr/>
        <p:txBody>
          <a:bodyPr/>
          <a:lstStyle/>
          <a:p>
            <a:r>
              <a:rPr lang="en-IN" dirty="0"/>
              <a:t>Budgeting and Risk Management for the next 3 years</a:t>
            </a:r>
            <a:endParaRPr lang="en-US" dirty="0"/>
          </a:p>
        </p:txBody>
      </p:sp>
      <p:graphicFrame>
        <p:nvGraphicFramePr>
          <p:cNvPr id="8" name="Content Placeholder 7">
            <a:extLst>
              <a:ext uri="{FF2B5EF4-FFF2-40B4-BE49-F238E27FC236}">
                <a16:creationId xmlns:a16="http://schemas.microsoft.com/office/drawing/2014/main" id="{E8A43877-64E3-4C19-946E-0881254EADF7}"/>
              </a:ext>
            </a:extLst>
          </p:cNvPr>
          <p:cNvGraphicFramePr>
            <a:graphicFrameLocks noGrp="1"/>
          </p:cNvGraphicFramePr>
          <p:nvPr>
            <p:ph idx="1"/>
            <p:extLst>
              <p:ext uri="{D42A27DB-BD31-4B8C-83A1-F6EECF244321}">
                <p14:modId xmlns:p14="http://schemas.microsoft.com/office/powerpoint/2010/main" val="2092523125"/>
              </p:ext>
            </p:extLst>
          </p:nvPr>
        </p:nvGraphicFramePr>
        <p:xfrm>
          <a:off x="455612" y="1828800"/>
          <a:ext cx="10591800" cy="3657600"/>
        </p:xfrm>
        <a:graphic>
          <a:graphicData uri="http://schemas.openxmlformats.org/drawingml/2006/table">
            <a:tbl>
              <a:tblPr firstRow="1" bandRow="1">
                <a:tableStyleId>{5C22544A-7EE6-4342-B048-85BDC9FD1C3A}</a:tableStyleId>
              </a:tblPr>
              <a:tblGrid>
                <a:gridCol w="2118360">
                  <a:extLst>
                    <a:ext uri="{9D8B030D-6E8A-4147-A177-3AD203B41FA5}">
                      <a16:colId xmlns:a16="http://schemas.microsoft.com/office/drawing/2014/main" val="3576722032"/>
                    </a:ext>
                  </a:extLst>
                </a:gridCol>
                <a:gridCol w="2118360">
                  <a:extLst>
                    <a:ext uri="{9D8B030D-6E8A-4147-A177-3AD203B41FA5}">
                      <a16:colId xmlns:a16="http://schemas.microsoft.com/office/drawing/2014/main" val="3096677138"/>
                    </a:ext>
                  </a:extLst>
                </a:gridCol>
                <a:gridCol w="2118360">
                  <a:extLst>
                    <a:ext uri="{9D8B030D-6E8A-4147-A177-3AD203B41FA5}">
                      <a16:colId xmlns:a16="http://schemas.microsoft.com/office/drawing/2014/main" val="1531575021"/>
                    </a:ext>
                  </a:extLst>
                </a:gridCol>
                <a:gridCol w="2118360">
                  <a:extLst>
                    <a:ext uri="{9D8B030D-6E8A-4147-A177-3AD203B41FA5}">
                      <a16:colId xmlns:a16="http://schemas.microsoft.com/office/drawing/2014/main" val="1366626429"/>
                    </a:ext>
                  </a:extLst>
                </a:gridCol>
                <a:gridCol w="2118360">
                  <a:extLst>
                    <a:ext uri="{9D8B030D-6E8A-4147-A177-3AD203B41FA5}">
                      <a16:colId xmlns:a16="http://schemas.microsoft.com/office/drawing/2014/main" val="4063164212"/>
                    </a:ext>
                  </a:extLst>
                </a:gridCol>
              </a:tblGrid>
              <a:tr h="731520">
                <a:tc>
                  <a:txBody>
                    <a:bodyPr/>
                    <a:lstStyle/>
                    <a:p>
                      <a:pPr algn="ctr"/>
                      <a:endParaRPr lang="en-US" dirty="0"/>
                    </a:p>
                  </a:txBody>
                  <a:tcPr/>
                </a:tc>
                <a:tc>
                  <a:txBody>
                    <a:bodyPr/>
                    <a:lstStyle/>
                    <a:p>
                      <a:pPr algn="ctr"/>
                      <a:r>
                        <a:rPr lang="en-US" dirty="0"/>
                        <a:t>Year 1</a:t>
                      </a:r>
                    </a:p>
                  </a:txBody>
                  <a:tcPr/>
                </a:tc>
                <a:tc>
                  <a:txBody>
                    <a:bodyPr/>
                    <a:lstStyle/>
                    <a:p>
                      <a:pPr algn="ctr"/>
                      <a:r>
                        <a:rPr lang="en-US" dirty="0"/>
                        <a:t>Year 2</a:t>
                      </a:r>
                    </a:p>
                  </a:txBody>
                  <a:tcPr/>
                </a:tc>
                <a:tc>
                  <a:txBody>
                    <a:bodyPr/>
                    <a:lstStyle/>
                    <a:p>
                      <a:pPr algn="ctr"/>
                      <a:r>
                        <a:rPr lang="en-US" dirty="0"/>
                        <a:t>Year 3</a:t>
                      </a:r>
                    </a:p>
                  </a:txBody>
                  <a:tcPr/>
                </a:tc>
                <a:tc>
                  <a:txBody>
                    <a:bodyPr/>
                    <a:lstStyle/>
                    <a:p>
                      <a:pPr algn="ctr"/>
                      <a:r>
                        <a:rPr lang="en-US" dirty="0"/>
                        <a:t>Year 4</a:t>
                      </a:r>
                    </a:p>
                  </a:txBody>
                  <a:tcPr/>
                </a:tc>
                <a:extLst>
                  <a:ext uri="{0D108BD9-81ED-4DB2-BD59-A6C34878D82A}">
                    <a16:rowId xmlns:a16="http://schemas.microsoft.com/office/drawing/2014/main" val="2618882216"/>
                  </a:ext>
                </a:extLst>
              </a:tr>
              <a:tr h="731520">
                <a:tc>
                  <a:txBody>
                    <a:bodyPr/>
                    <a:lstStyle/>
                    <a:p>
                      <a:pPr algn="ctr"/>
                      <a:r>
                        <a:rPr lang="en-US" dirty="0"/>
                        <a:t>Preventive Control</a:t>
                      </a:r>
                    </a:p>
                  </a:txBody>
                  <a:tcPr/>
                </a:tc>
                <a:tc>
                  <a:txBody>
                    <a:bodyPr/>
                    <a:lstStyle/>
                    <a:p>
                      <a:pPr algn="ctr"/>
                      <a:r>
                        <a:rPr lang="en-US" dirty="0"/>
                        <a:t>40%</a:t>
                      </a:r>
                    </a:p>
                  </a:txBody>
                  <a:tcPr/>
                </a:tc>
                <a:tc>
                  <a:txBody>
                    <a:bodyPr/>
                    <a:lstStyle/>
                    <a:p>
                      <a:pPr algn="ctr"/>
                      <a:r>
                        <a:rPr lang="en-US" dirty="0"/>
                        <a:t>20%</a:t>
                      </a:r>
                    </a:p>
                  </a:txBody>
                  <a:tcPr/>
                </a:tc>
                <a:tc>
                  <a:txBody>
                    <a:bodyPr/>
                    <a:lstStyle/>
                    <a:p>
                      <a:pPr algn="ctr"/>
                      <a:r>
                        <a:rPr lang="en-US" dirty="0"/>
                        <a:t>20%</a:t>
                      </a:r>
                    </a:p>
                  </a:txBody>
                  <a:tcPr/>
                </a:tc>
                <a:tc>
                  <a:txBody>
                    <a:bodyPr/>
                    <a:lstStyle/>
                    <a:p>
                      <a:pPr algn="ctr"/>
                      <a:r>
                        <a:rPr lang="en-US" dirty="0"/>
                        <a:t>35%</a:t>
                      </a:r>
                    </a:p>
                  </a:txBody>
                  <a:tcPr/>
                </a:tc>
                <a:extLst>
                  <a:ext uri="{0D108BD9-81ED-4DB2-BD59-A6C34878D82A}">
                    <a16:rowId xmlns:a16="http://schemas.microsoft.com/office/drawing/2014/main" val="3961721414"/>
                  </a:ext>
                </a:extLst>
              </a:tr>
              <a:tr h="731520">
                <a:tc>
                  <a:txBody>
                    <a:bodyPr/>
                    <a:lstStyle/>
                    <a:p>
                      <a:pPr algn="ctr"/>
                      <a:r>
                        <a:rPr lang="en-US" dirty="0"/>
                        <a:t>Detective Control </a:t>
                      </a:r>
                    </a:p>
                  </a:txBody>
                  <a:tcPr/>
                </a:tc>
                <a:tc>
                  <a:txBody>
                    <a:bodyPr/>
                    <a:lstStyle/>
                    <a:p>
                      <a:pPr algn="ctr"/>
                      <a:r>
                        <a:rPr lang="en-US" dirty="0"/>
                        <a:t>20%</a:t>
                      </a:r>
                    </a:p>
                  </a:txBody>
                  <a:tcPr/>
                </a:tc>
                <a:tc>
                  <a:txBody>
                    <a:bodyPr/>
                    <a:lstStyle/>
                    <a:p>
                      <a:pPr algn="ctr"/>
                      <a:r>
                        <a:rPr lang="en-US" dirty="0"/>
                        <a:t>30%</a:t>
                      </a:r>
                    </a:p>
                  </a:txBody>
                  <a:tcPr/>
                </a:tc>
                <a:tc>
                  <a:txBody>
                    <a:bodyPr/>
                    <a:lstStyle/>
                    <a:p>
                      <a:pPr algn="ctr"/>
                      <a:r>
                        <a:rPr lang="en-US" dirty="0"/>
                        <a:t>30%</a:t>
                      </a:r>
                    </a:p>
                  </a:txBody>
                  <a:tcPr/>
                </a:tc>
                <a:tc>
                  <a:txBody>
                    <a:bodyPr/>
                    <a:lstStyle/>
                    <a:p>
                      <a:pPr algn="ctr"/>
                      <a:r>
                        <a:rPr lang="en-US" dirty="0"/>
                        <a:t>30%</a:t>
                      </a:r>
                    </a:p>
                  </a:txBody>
                  <a:tcPr/>
                </a:tc>
                <a:extLst>
                  <a:ext uri="{0D108BD9-81ED-4DB2-BD59-A6C34878D82A}">
                    <a16:rowId xmlns:a16="http://schemas.microsoft.com/office/drawing/2014/main" val="4003160898"/>
                  </a:ext>
                </a:extLst>
              </a:tr>
              <a:tr h="731520">
                <a:tc>
                  <a:txBody>
                    <a:bodyPr/>
                    <a:lstStyle/>
                    <a:p>
                      <a:pPr algn="ctr"/>
                      <a:r>
                        <a:rPr lang="en-US" dirty="0"/>
                        <a:t>Reactive Control</a:t>
                      </a:r>
                    </a:p>
                  </a:txBody>
                  <a:tcPr/>
                </a:tc>
                <a:tc>
                  <a:txBody>
                    <a:bodyPr/>
                    <a:lstStyle/>
                    <a:p>
                      <a:pPr algn="ctr"/>
                      <a:r>
                        <a:rPr lang="en-US" dirty="0"/>
                        <a:t>20%</a:t>
                      </a:r>
                    </a:p>
                  </a:txBody>
                  <a:tcPr/>
                </a:tc>
                <a:tc>
                  <a:txBody>
                    <a:bodyPr/>
                    <a:lstStyle/>
                    <a:p>
                      <a:pPr algn="ctr"/>
                      <a:r>
                        <a:rPr lang="en-US" dirty="0"/>
                        <a:t>30%</a:t>
                      </a:r>
                    </a:p>
                  </a:txBody>
                  <a:tcPr/>
                </a:tc>
                <a:tc>
                  <a:txBody>
                    <a:bodyPr/>
                    <a:lstStyle/>
                    <a:p>
                      <a:pPr algn="ctr"/>
                      <a:r>
                        <a:rPr lang="en-US" dirty="0"/>
                        <a:t>25%</a:t>
                      </a:r>
                    </a:p>
                  </a:txBody>
                  <a:tcPr/>
                </a:tc>
                <a:tc>
                  <a:txBody>
                    <a:bodyPr/>
                    <a:lstStyle/>
                    <a:p>
                      <a:pPr algn="ctr"/>
                      <a:r>
                        <a:rPr lang="en-US" dirty="0"/>
                        <a:t>20%</a:t>
                      </a:r>
                    </a:p>
                  </a:txBody>
                  <a:tcPr/>
                </a:tc>
                <a:extLst>
                  <a:ext uri="{0D108BD9-81ED-4DB2-BD59-A6C34878D82A}">
                    <a16:rowId xmlns:a16="http://schemas.microsoft.com/office/drawing/2014/main" val="2200281008"/>
                  </a:ext>
                </a:extLst>
              </a:tr>
              <a:tr h="731520">
                <a:tc>
                  <a:txBody>
                    <a:bodyPr/>
                    <a:lstStyle/>
                    <a:p>
                      <a:pPr algn="ctr"/>
                      <a:r>
                        <a:rPr lang="en-US" dirty="0"/>
                        <a:t>Protective Control</a:t>
                      </a:r>
                    </a:p>
                  </a:txBody>
                  <a:tcPr/>
                </a:tc>
                <a:tc>
                  <a:txBody>
                    <a:bodyPr/>
                    <a:lstStyle/>
                    <a:p>
                      <a:pPr algn="ctr"/>
                      <a:r>
                        <a:rPr lang="en-US" dirty="0"/>
                        <a:t>20%</a:t>
                      </a:r>
                    </a:p>
                  </a:txBody>
                  <a:tcPr/>
                </a:tc>
                <a:tc>
                  <a:txBody>
                    <a:bodyPr/>
                    <a:lstStyle/>
                    <a:p>
                      <a:pPr algn="ctr"/>
                      <a:r>
                        <a:rPr lang="en-US" dirty="0"/>
                        <a:t>20%</a:t>
                      </a:r>
                    </a:p>
                  </a:txBody>
                  <a:tcPr/>
                </a:tc>
                <a:tc>
                  <a:txBody>
                    <a:bodyPr/>
                    <a:lstStyle/>
                    <a:p>
                      <a:pPr algn="ctr"/>
                      <a:r>
                        <a:rPr lang="en-US" dirty="0"/>
                        <a:t>25%</a:t>
                      </a:r>
                    </a:p>
                  </a:txBody>
                  <a:tcPr/>
                </a:tc>
                <a:tc>
                  <a:txBody>
                    <a:bodyPr/>
                    <a:lstStyle/>
                    <a:p>
                      <a:pPr algn="ctr"/>
                      <a:r>
                        <a:rPr lang="en-US" dirty="0"/>
                        <a:t>15%</a:t>
                      </a:r>
                    </a:p>
                  </a:txBody>
                  <a:tcPr/>
                </a:tc>
                <a:extLst>
                  <a:ext uri="{0D108BD9-81ED-4DB2-BD59-A6C34878D82A}">
                    <a16:rowId xmlns:a16="http://schemas.microsoft.com/office/drawing/2014/main" val="2600199397"/>
                  </a:ext>
                </a:extLst>
              </a:tr>
            </a:tbl>
          </a:graphicData>
        </a:graphic>
      </p:graphicFrame>
    </p:spTree>
    <p:extLst>
      <p:ext uri="{BB962C8B-B14F-4D97-AF65-F5344CB8AC3E}">
        <p14:creationId xmlns:p14="http://schemas.microsoft.com/office/powerpoint/2010/main" val="53395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E3AB-88E9-44F4-9CDA-ED5194C9B305}"/>
              </a:ext>
            </a:extLst>
          </p:cNvPr>
          <p:cNvSpPr>
            <a:spLocks noGrp="1"/>
          </p:cNvSpPr>
          <p:nvPr>
            <p:ph type="ctrTitle"/>
          </p:nvPr>
        </p:nvSpPr>
        <p:spPr/>
        <p:txBody>
          <a:bodyPr/>
          <a:lstStyle/>
          <a:p>
            <a:r>
              <a:rPr lang="en-US" dirty="0"/>
              <a:t>Continuous Monitoring: Plan Goal</a:t>
            </a:r>
          </a:p>
        </p:txBody>
      </p:sp>
      <p:sp>
        <p:nvSpPr>
          <p:cNvPr id="3" name="Subtitle 2">
            <a:extLst>
              <a:ext uri="{FF2B5EF4-FFF2-40B4-BE49-F238E27FC236}">
                <a16:creationId xmlns:a16="http://schemas.microsoft.com/office/drawing/2014/main" id="{0B13A910-C544-4609-B0A1-9E0184F4796D}"/>
              </a:ext>
            </a:extLst>
          </p:cNvPr>
          <p:cNvSpPr>
            <a:spLocks noGrp="1"/>
          </p:cNvSpPr>
          <p:nvPr>
            <p:ph type="subTitle" idx="1"/>
          </p:nvPr>
        </p:nvSpPr>
        <p:spPr/>
        <p:txBody>
          <a:bodyPr>
            <a:normAutofit fontScale="92500" lnSpcReduction="20000"/>
          </a:bodyPr>
          <a:lstStyle/>
          <a:p>
            <a:r>
              <a:rPr lang="en-US" dirty="0"/>
              <a:t>The main goal is to maintain ongoing awareness of information security, vulnerabilities, and threats to support organizational risk management decisions</a:t>
            </a:r>
          </a:p>
        </p:txBody>
      </p:sp>
    </p:spTree>
    <p:extLst>
      <p:ext uri="{BB962C8B-B14F-4D97-AF65-F5344CB8AC3E}">
        <p14:creationId xmlns:p14="http://schemas.microsoft.com/office/powerpoint/2010/main" val="99952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0CA2-A4F3-4F22-8E59-34CD65233461}"/>
              </a:ext>
            </a:extLst>
          </p:cNvPr>
          <p:cNvSpPr>
            <a:spLocks noGrp="1"/>
          </p:cNvSpPr>
          <p:nvPr>
            <p:ph type="title"/>
          </p:nvPr>
        </p:nvSpPr>
        <p:spPr/>
        <p:txBody>
          <a:bodyPr/>
          <a:lstStyle/>
          <a:p>
            <a:r>
              <a:rPr lang="en-US" dirty="0"/>
              <a:t>Objectives of Continuous Monitoring</a:t>
            </a:r>
          </a:p>
        </p:txBody>
      </p:sp>
      <p:sp>
        <p:nvSpPr>
          <p:cNvPr id="3" name="Content Placeholder 2">
            <a:extLst>
              <a:ext uri="{FF2B5EF4-FFF2-40B4-BE49-F238E27FC236}">
                <a16:creationId xmlns:a16="http://schemas.microsoft.com/office/drawing/2014/main" id="{26758959-13C5-4DE7-A1A3-F38F52B61F8D}"/>
              </a:ext>
            </a:extLst>
          </p:cNvPr>
          <p:cNvSpPr>
            <a:spLocks noGrp="1"/>
          </p:cNvSpPr>
          <p:nvPr>
            <p:ph idx="1"/>
          </p:nvPr>
        </p:nvSpPr>
        <p:spPr>
          <a:xfrm>
            <a:off x="1065212" y="2133600"/>
            <a:ext cx="8686801" cy="4191000"/>
          </a:xfrm>
        </p:spPr>
        <p:txBody>
          <a:bodyPr/>
          <a:lstStyle/>
          <a:p>
            <a:r>
              <a:rPr lang="en-US" dirty="0"/>
              <a:t>Establish an ISCM program</a:t>
            </a:r>
          </a:p>
          <a:p>
            <a:r>
              <a:rPr lang="en-US" dirty="0"/>
              <a:t>Implement the ISCM program</a:t>
            </a:r>
          </a:p>
          <a:p>
            <a:r>
              <a:rPr lang="en-US" dirty="0"/>
              <a:t>Analyze and Report findings</a:t>
            </a:r>
          </a:p>
          <a:p>
            <a:r>
              <a:rPr lang="en-US" dirty="0"/>
              <a:t>Respond to findings</a:t>
            </a:r>
          </a:p>
          <a:p>
            <a:r>
              <a:rPr lang="en-US" dirty="0"/>
              <a:t>Review and Update ISCM strategy and program</a:t>
            </a:r>
          </a:p>
        </p:txBody>
      </p:sp>
      <p:pic>
        <p:nvPicPr>
          <p:cNvPr id="9218" name="Picture 2" descr="Image result for continuous monitoring">
            <a:extLst>
              <a:ext uri="{FF2B5EF4-FFF2-40B4-BE49-F238E27FC236}">
                <a16:creationId xmlns:a16="http://schemas.microsoft.com/office/drawing/2014/main" id="{EACB63A8-562F-425E-9694-1E330917F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212" y="1752600"/>
            <a:ext cx="3433763" cy="309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27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8161" y="3429000"/>
            <a:ext cx="8686801" cy="2286000"/>
          </a:xfrm>
        </p:spPr>
        <p:txBody>
          <a:bodyPr/>
          <a:lstStyle/>
          <a:p>
            <a:pPr marL="45720" indent="0">
              <a:buNone/>
            </a:pPr>
            <a:r>
              <a:rPr lang="en-US" dirty="0"/>
              <a:t>Rather than enforcing a static, point-in-time reauthorization process, NEWCO shall conduct ongoing authorizations of their information systems and environments in which those systems operate, including common controls, through the implementation of their risk management programs.</a:t>
            </a:r>
          </a:p>
          <a:p>
            <a:pPr marL="45720" indent="0">
              <a:buNone/>
            </a:pPr>
            <a:endParaRPr lang="en-US" dirty="0"/>
          </a:p>
        </p:txBody>
      </p:sp>
      <p:pic>
        <p:nvPicPr>
          <p:cNvPr id="10242" name="Picture 2" descr="Image result for what are we achieving">
            <a:extLst>
              <a:ext uri="{FF2B5EF4-FFF2-40B4-BE49-F238E27FC236}">
                <a16:creationId xmlns:a16="http://schemas.microsoft.com/office/drawing/2014/main" id="{6456FDEC-39BD-4BDD-9DA6-81E5A5B43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609600"/>
            <a:ext cx="103251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EF0C7-0EA6-437B-BD3B-3EA54E5F297C}"/>
              </a:ext>
            </a:extLst>
          </p:cNvPr>
          <p:cNvSpPr>
            <a:spLocks noGrp="1"/>
          </p:cNvSpPr>
          <p:nvPr>
            <p:ph type="title"/>
          </p:nvPr>
        </p:nvSpPr>
        <p:spPr/>
        <p:txBody>
          <a:bodyPr/>
          <a:lstStyle/>
          <a:p>
            <a:r>
              <a:rPr lang="en-US" dirty="0"/>
              <a:t>Information Flow and Principle Authorities of ISCM</a:t>
            </a:r>
          </a:p>
        </p:txBody>
      </p:sp>
      <p:sp>
        <p:nvSpPr>
          <p:cNvPr id="3" name="Content Placeholder 2">
            <a:extLst>
              <a:ext uri="{FF2B5EF4-FFF2-40B4-BE49-F238E27FC236}">
                <a16:creationId xmlns:a16="http://schemas.microsoft.com/office/drawing/2014/main" id="{494BF2B9-8759-4088-BCC6-252EDBA48C80}"/>
              </a:ext>
            </a:extLst>
          </p:cNvPr>
          <p:cNvSpPr>
            <a:spLocks noGrp="1"/>
          </p:cNvSpPr>
          <p:nvPr>
            <p:ph idx="1"/>
          </p:nvPr>
        </p:nvSpPr>
        <p:spPr/>
        <p:txBody>
          <a:bodyPr/>
          <a:lstStyle/>
          <a:p>
            <a:pPr marL="45720" indent="0">
              <a:buNone/>
            </a:pPr>
            <a:r>
              <a:rPr lang="en-US" dirty="0"/>
              <a:t>The bottom-up (from Tier 3 to Tier 1), top-down (from Tier 1 to Tier 3) approach ensures information flows up to leadership when new risk is discovered, down when new weaknesses or vulnerabilities must be validated, and laterally to facilitate risk management across all systems.</a:t>
            </a:r>
          </a:p>
          <a:p>
            <a:pPr marL="45720" indent="0">
              <a:buNone/>
            </a:pPr>
            <a:r>
              <a:rPr lang="en-US" dirty="0"/>
              <a:t>Tier 1 – Top Management Executives</a:t>
            </a:r>
          </a:p>
          <a:p>
            <a:pPr marL="45720" indent="0">
              <a:buNone/>
            </a:pPr>
            <a:r>
              <a:rPr lang="en-US" dirty="0"/>
              <a:t>Tier 2 – Operational Managers and Security Owners</a:t>
            </a:r>
          </a:p>
          <a:p>
            <a:pPr marL="45720" indent="0">
              <a:buNone/>
            </a:pPr>
            <a:r>
              <a:rPr lang="en-US" dirty="0"/>
              <a:t>Tier 3 – System, Security Engineers and Administrators</a:t>
            </a:r>
          </a:p>
          <a:p>
            <a:pPr marL="45720" indent="0">
              <a:buNone/>
            </a:pPr>
            <a:endParaRPr lang="en-US" dirty="0"/>
          </a:p>
        </p:txBody>
      </p:sp>
    </p:spTree>
    <p:extLst>
      <p:ext uri="{BB962C8B-B14F-4D97-AF65-F5344CB8AC3E}">
        <p14:creationId xmlns:p14="http://schemas.microsoft.com/office/powerpoint/2010/main" val="391560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r>
              <a:rPr lang="en-US" sz="4900" dirty="0"/>
              <a:t>Our </a:t>
            </a:r>
            <a:r>
              <a:rPr lang="en-US" sz="4400" dirty="0"/>
              <a:t>Goals and Objective</a:t>
            </a:r>
            <a:endParaRPr lang="en-US" dirty="0"/>
          </a:p>
        </p:txBody>
      </p:sp>
      <p:sp>
        <p:nvSpPr>
          <p:cNvPr id="3" name="Content Placeholder 2"/>
          <p:cNvSpPr>
            <a:spLocks noGrp="1"/>
          </p:cNvSpPr>
          <p:nvPr>
            <p:ph idx="1"/>
          </p:nvPr>
        </p:nvSpPr>
        <p:spPr>
          <a:xfrm>
            <a:off x="4951412" y="1828800"/>
            <a:ext cx="5562601" cy="3810000"/>
          </a:xfrm>
        </p:spPr>
        <p:txBody>
          <a:bodyPr/>
          <a:lstStyle/>
          <a:p>
            <a:pPr marL="45720" indent="0">
              <a:buNone/>
            </a:pPr>
            <a:r>
              <a:rPr lang="en-US" dirty="0"/>
              <a:t>Cyber-crime is constantly on the rise, and many smaller businesses are extremely vulnerable as a result of ineffective cyber security. </a:t>
            </a:r>
          </a:p>
          <a:p>
            <a:pPr marL="45720" indent="0">
              <a:buNone/>
            </a:pPr>
            <a:r>
              <a:rPr lang="en-US" dirty="0"/>
              <a:t>IT security solutions are essential for all kinds of businesses, particularly when you think about how important the internet and your digital systems are for your day-to-day operations.</a:t>
            </a:r>
          </a:p>
          <a:p>
            <a:pPr marL="45720" indent="0">
              <a:buNone/>
            </a:pPr>
            <a:r>
              <a:rPr lang="en-US" dirty="0"/>
              <a:t>We offer a comprehensive solution to protect against a diverse range of issues</a:t>
            </a:r>
          </a:p>
          <a:p>
            <a:pPr marL="45720" indent="0">
              <a:buNone/>
            </a:pPr>
            <a:endParaRPr lang="en-US" dirty="0"/>
          </a:p>
        </p:txBody>
      </p:sp>
      <p:pic>
        <p:nvPicPr>
          <p:cNvPr id="3074" name="Picture 2" descr="Image result for goal">
            <a:extLst>
              <a:ext uri="{FF2B5EF4-FFF2-40B4-BE49-F238E27FC236}">
                <a16:creationId xmlns:a16="http://schemas.microsoft.com/office/drawing/2014/main" id="{88A81AFF-4C10-4189-A5A7-023E95A5F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1828800"/>
            <a:ext cx="4191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A0E3-E36F-40E2-BE59-2B90567D2F42}"/>
              </a:ext>
            </a:extLst>
          </p:cNvPr>
          <p:cNvSpPr>
            <a:spLocks noGrp="1"/>
          </p:cNvSpPr>
          <p:nvPr>
            <p:ph type="title"/>
          </p:nvPr>
        </p:nvSpPr>
        <p:spPr/>
        <p:txBody>
          <a:bodyPr/>
          <a:lstStyle/>
          <a:p>
            <a:r>
              <a:rPr lang="en-US" dirty="0"/>
              <a:t>Principle Roles</a:t>
            </a:r>
          </a:p>
        </p:txBody>
      </p:sp>
      <p:sp>
        <p:nvSpPr>
          <p:cNvPr id="3" name="Content Placeholder 2">
            <a:extLst>
              <a:ext uri="{FF2B5EF4-FFF2-40B4-BE49-F238E27FC236}">
                <a16:creationId xmlns:a16="http://schemas.microsoft.com/office/drawing/2014/main" id="{9DCDD442-33BE-4351-8B01-99F543261DC0}"/>
              </a:ext>
            </a:extLst>
          </p:cNvPr>
          <p:cNvSpPr>
            <a:spLocks noGrp="1"/>
          </p:cNvSpPr>
          <p:nvPr>
            <p:ph idx="1"/>
          </p:nvPr>
        </p:nvSpPr>
        <p:spPr/>
        <p:txBody>
          <a:bodyPr>
            <a:normAutofit lnSpcReduction="10000"/>
          </a:bodyPr>
          <a:lstStyle/>
          <a:p>
            <a:pPr marL="45720" indent="0">
              <a:buNone/>
            </a:pPr>
            <a:r>
              <a:rPr lang="en-US" sz="2400" b="1" dirty="0">
                <a:solidFill>
                  <a:schemeClr val="tx2">
                    <a:lumMod val="60000"/>
                    <a:lumOff val="40000"/>
                  </a:schemeClr>
                </a:solidFill>
              </a:rPr>
              <a:t>Tier 1 authorities:</a:t>
            </a:r>
          </a:p>
          <a:p>
            <a:pPr marL="45720" indent="0">
              <a:buNone/>
            </a:pPr>
            <a:r>
              <a:rPr lang="en-US" b="1" dirty="0"/>
              <a:t>CISO (Chief Information Security Officer)</a:t>
            </a:r>
            <a:r>
              <a:rPr lang="en-US" dirty="0"/>
              <a:t>:</a:t>
            </a:r>
          </a:p>
          <a:p>
            <a:pPr lvl="0"/>
            <a:r>
              <a:rPr lang="en-US" dirty="0"/>
              <a:t>Maintaining an agency-wide NEWCO ISCM Strategy and Program.</a:t>
            </a:r>
          </a:p>
          <a:p>
            <a:pPr lvl="0"/>
            <a:r>
              <a:rPr lang="en-US" dirty="0"/>
              <a:t>Acquiring or developing and maintaining automated tools to support ISCM and ongoing authorizations.</a:t>
            </a:r>
          </a:p>
          <a:p>
            <a:pPr marL="45720" lvl="0" indent="0">
              <a:buNone/>
            </a:pPr>
            <a:r>
              <a:rPr lang="en-US" b="1" dirty="0"/>
              <a:t>CIO (Chief Information Officer)</a:t>
            </a:r>
            <a:r>
              <a:rPr lang="en-US" dirty="0"/>
              <a:t>:</a:t>
            </a:r>
          </a:p>
          <a:p>
            <a:r>
              <a:rPr lang="en-US" dirty="0"/>
              <a:t>Reviewing continuous monitoring reports/dashboard and making a risk-based determination on a system’s ongoing authorization status.</a:t>
            </a:r>
          </a:p>
          <a:p>
            <a:r>
              <a:rPr lang="en-US" dirty="0"/>
              <a:t>Ensuring the organization’s ISCM program is applied with respect to a given information system.</a:t>
            </a:r>
          </a:p>
          <a:p>
            <a:pPr marL="45720" lvl="0" indent="0">
              <a:buNone/>
            </a:pPr>
            <a:endParaRPr lang="en-US" dirty="0"/>
          </a:p>
        </p:txBody>
      </p:sp>
    </p:spTree>
    <p:extLst>
      <p:ext uri="{BB962C8B-B14F-4D97-AF65-F5344CB8AC3E}">
        <p14:creationId xmlns:p14="http://schemas.microsoft.com/office/powerpoint/2010/main" val="233514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A0E3-E36F-40E2-BE59-2B90567D2F42}"/>
              </a:ext>
            </a:extLst>
          </p:cNvPr>
          <p:cNvSpPr>
            <a:spLocks noGrp="1"/>
          </p:cNvSpPr>
          <p:nvPr>
            <p:ph type="title"/>
          </p:nvPr>
        </p:nvSpPr>
        <p:spPr/>
        <p:txBody>
          <a:bodyPr/>
          <a:lstStyle/>
          <a:p>
            <a:r>
              <a:rPr lang="en-US" dirty="0"/>
              <a:t>Principle Roles</a:t>
            </a:r>
          </a:p>
        </p:txBody>
      </p:sp>
      <p:sp>
        <p:nvSpPr>
          <p:cNvPr id="3" name="Content Placeholder 2">
            <a:extLst>
              <a:ext uri="{FF2B5EF4-FFF2-40B4-BE49-F238E27FC236}">
                <a16:creationId xmlns:a16="http://schemas.microsoft.com/office/drawing/2014/main" id="{9DCDD442-33BE-4351-8B01-99F543261DC0}"/>
              </a:ext>
            </a:extLst>
          </p:cNvPr>
          <p:cNvSpPr>
            <a:spLocks noGrp="1"/>
          </p:cNvSpPr>
          <p:nvPr>
            <p:ph idx="1"/>
          </p:nvPr>
        </p:nvSpPr>
        <p:spPr/>
        <p:txBody>
          <a:bodyPr>
            <a:normAutofit fontScale="92500" lnSpcReduction="20000"/>
          </a:bodyPr>
          <a:lstStyle/>
          <a:p>
            <a:pPr marL="45720" indent="0">
              <a:buNone/>
            </a:pPr>
            <a:r>
              <a:rPr lang="en-US" sz="2600" b="1" dirty="0">
                <a:solidFill>
                  <a:schemeClr val="tx2">
                    <a:lumMod val="60000"/>
                    <a:lumOff val="40000"/>
                  </a:schemeClr>
                </a:solidFill>
              </a:rPr>
              <a:t>Tier 2 authorities:</a:t>
            </a:r>
          </a:p>
          <a:p>
            <a:pPr marL="45720" indent="0">
              <a:buNone/>
            </a:pPr>
            <a:r>
              <a:rPr lang="en-US" b="1" dirty="0"/>
              <a:t>ISSM (Information System Security Manager)</a:t>
            </a:r>
            <a:r>
              <a:rPr lang="en-US" dirty="0"/>
              <a:t>:</a:t>
            </a:r>
          </a:p>
          <a:p>
            <a:pPr lvl="0"/>
            <a:r>
              <a:rPr lang="en-US" dirty="0"/>
              <a:t>Responsible for ensuring proper protection or corrective measures have been taken when an incident or vulnerability has been discovered.</a:t>
            </a:r>
          </a:p>
          <a:p>
            <a:pPr lvl="0"/>
            <a:r>
              <a:rPr lang="en-US" dirty="0"/>
              <a:t>Responsible for maintaining System Security Plans and all documentation associated with Continuous Monitoring Plan.</a:t>
            </a:r>
          </a:p>
          <a:p>
            <a:pPr marL="45720" lvl="0" indent="0">
              <a:buNone/>
            </a:pPr>
            <a:r>
              <a:rPr lang="en-US" b="1" dirty="0"/>
              <a:t>ISSO (Information System Security Owner)</a:t>
            </a:r>
            <a:r>
              <a:rPr lang="en-US" dirty="0"/>
              <a:t>:</a:t>
            </a:r>
          </a:p>
          <a:p>
            <a:pPr lvl="0"/>
            <a:r>
              <a:rPr lang="en-US" dirty="0"/>
              <a:t>Ensuring required continuous monitoring controls and settings are in place and operating in accordance with NEWCO and Federal policies and requirements.</a:t>
            </a:r>
          </a:p>
          <a:p>
            <a:pPr lvl="0"/>
            <a:r>
              <a:rPr lang="en-US" dirty="0"/>
              <a:t>Assisting in remediation activities as necessary to maintain ongoing authorization.</a:t>
            </a:r>
          </a:p>
          <a:p>
            <a:pPr marL="45720" lvl="0" indent="0">
              <a:buNone/>
            </a:pPr>
            <a:endParaRPr lang="en-US" dirty="0"/>
          </a:p>
        </p:txBody>
      </p:sp>
    </p:spTree>
    <p:extLst>
      <p:ext uri="{BB962C8B-B14F-4D97-AF65-F5344CB8AC3E}">
        <p14:creationId xmlns:p14="http://schemas.microsoft.com/office/powerpoint/2010/main" val="206668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A0E3-E36F-40E2-BE59-2B90567D2F42}"/>
              </a:ext>
            </a:extLst>
          </p:cNvPr>
          <p:cNvSpPr>
            <a:spLocks noGrp="1"/>
          </p:cNvSpPr>
          <p:nvPr>
            <p:ph type="title"/>
          </p:nvPr>
        </p:nvSpPr>
        <p:spPr/>
        <p:txBody>
          <a:bodyPr/>
          <a:lstStyle/>
          <a:p>
            <a:r>
              <a:rPr lang="en-US" dirty="0"/>
              <a:t>Principle Roles</a:t>
            </a:r>
          </a:p>
        </p:txBody>
      </p:sp>
      <p:sp>
        <p:nvSpPr>
          <p:cNvPr id="3" name="Content Placeholder 2">
            <a:extLst>
              <a:ext uri="{FF2B5EF4-FFF2-40B4-BE49-F238E27FC236}">
                <a16:creationId xmlns:a16="http://schemas.microsoft.com/office/drawing/2014/main" id="{9DCDD442-33BE-4351-8B01-99F543261DC0}"/>
              </a:ext>
            </a:extLst>
          </p:cNvPr>
          <p:cNvSpPr>
            <a:spLocks noGrp="1"/>
          </p:cNvSpPr>
          <p:nvPr>
            <p:ph idx="1"/>
          </p:nvPr>
        </p:nvSpPr>
        <p:spPr/>
        <p:txBody>
          <a:bodyPr>
            <a:normAutofit/>
          </a:bodyPr>
          <a:lstStyle/>
          <a:p>
            <a:pPr marL="45720" indent="0">
              <a:buNone/>
            </a:pPr>
            <a:r>
              <a:rPr lang="en-US" sz="2600" b="1" dirty="0">
                <a:solidFill>
                  <a:schemeClr val="tx2">
                    <a:lumMod val="60000"/>
                    <a:lumOff val="40000"/>
                  </a:schemeClr>
                </a:solidFill>
              </a:rPr>
              <a:t>Tier 3 authorities:</a:t>
            </a:r>
          </a:p>
          <a:p>
            <a:pPr marL="45720" indent="0">
              <a:buNone/>
            </a:pPr>
            <a:r>
              <a:rPr lang="en-US" b="1" dirty="0"/>
              <a:t>SE &amp; SA (Security Engineers and System Administrators)</a:t>
            </a:r>
            <a:r>
              <a:rPr lang="en-US" dirty="0"/>
              <a:t>:</a:t>
            </a:r>
          </a:p>
          <a:p>
            <a:pPr lvl="0"/>
            <a:r>
              <a:rPr lang="en-US" dirty="0"/>
              <a:t>Ensuring required continuous monitoring controls and settings are in place and operating in accordance with NEWCO and Federal policies and requirements.</a:t>
            </a:r>
          </a:p>
          <a:p>
            <a:pPr lvl="0"/>
            <a:r>
              <a:rPr lang="en-US" dirty="0"/>
              <a:t>Maintaining required continuous monitoring documentation.</a:t>
            </a:r>
          </a:p>
          <a:p>
            <a:pPr lvl="0"/>
            <a:r>
              <a:rPr lang="en-US" dirty="0"/>
              <a:t>Reviewing continuous monitoring reports/dashboard and responding, as necessary, to maintain a system’s ongoing authorization.</a:t>
            </a:r>
          </a:p>
          <a:p>
            <a:pPr lvl="0"/>
            <a:r>
              <a:rPr lang="en-US" dirty="0"/>
              <a:t>Assisting in determining whether a breach or information system change requires an event-driven reauthorization</a:t>
            </a:r>
          </a:p>
          <a:p>
            <a:pPr marL="45720" lvl="0" indent="0">
              <a:buNone/>
            </a:pPr>
            <a:endParaRPr lang="en-US" dirty="0"/>
          </a:p>
        </p:txBody>
      </p:sp>
    </p:spTree>
    <p:extLst>
      <p:ext uri="{BB962C8B-B14F-4D97-AF65-F5344CB8AC3E}">
        <p14:creationId xmlns:p14="http://schemas.microsoft.com/office/powerpoint/2010/main" val="167425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1C9A6-6207-4B3C-958C-E1F88091A9CF}"/>
              </a:ext>
            </a:extLst>
          </p:cNvPr>
          <p:cNvSpPr>
            <a:spLocks noGrp="1"/>
          </p:cNvSpPr>
          <p:nvPr>
            <p:ph type="title"/>
          </p:nvPr>
        </p:nvSpPr>
        <p:spPr>
          <a:xfrm>
            <a:off x="1065212" y="533400"/>
            <a:ext cx="9448800" cy="1066800"/>
          </a:xfrm>
        </p:spPr>
        <p:txBody>
          <a:bodyPr/>
          <a:lstStyle/>
          <a:p>
            <a:r>
              <a:rPr lang="en-US" dirty="0"/>
              <a:t>Concept of Operations</a:t>
            </a:r>
          </a:p>
        </p:txBody>
      </p:sp>
      <p:pic>
        <p:nvPicPr>
          <p:cNvPr id="4" name="Content Placeholder 3">
            <a:extLst>
              <a:ext uri="{FF2B5EF4-FFF2-40B4-BE49-F238E27FC236}">
                <a16:creationId xmlns:a16="http://schemas.microsoft.com/office/drawing/2014/main" id="{35B73BF3-CFD9-4E6D-8921-CDA258F9EE5E}"/>
              </a:ext>
            </a:extLst>
          </p:cNvPr>
          <p:cNvPicPr>
            <a:picLocks noGrp="1" noChangeAspect="1"/>
          </p:cNvPicPr>
          <p:nvPr>
            <p:ph idx="1"/>
          </p:nvPr>
        </p:nvPicPr>
        <p:blipFill>
          <a:blip r:embed="rId2"/>
          <a:stretch>
            <a:fillRect/>
          </a:stretch>
        </p:blipFill>
        <p:spPr>
          <a:xfrm>
            <a:off x="1065212" y="1676400"/>
            <a:ext cx="9853246" cy="4791060"/>
          </a:xfrm>
          <a:prstGeom prst="rect">
            <a:avLst/>
          </a:prstGeom>
        </p:spPr>
      </p:pic>
    </p:spTree>
    <p:extLst>
      <p:ext uri="{BB962C8B-B14F-4D97-AF65-F5344CB8AC3E}">
        <p14:creationId xmlns:p14="http://schemas.microsoft.com/office/powerpoint/2010/main" val="316566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80D6-8C47-47A7-B100-2B3DCE90E1D0}"/>
              </a:ext>
            </a:extLst>
          </p:cNvPr>
          <p:cNvSpPr>
            <a:spLocks noGrp="1"/>
          </p:cNvSpPr>
          <p:nvPr>
            <p:ph type="title"/>
          </p:nvPr>
        </p:nvSpPr>
        <p:spPr/>
        <p:txBody>
          <a:bodyPr/>
          <a:lstStyle/>
          <a:p>
            <a:r>
              <a:rPr lang="en-US" dirty="0"/>
              <a:t>Concept of Operations</a:t>
            </a:r>
          </a:p>
        </p:txBody>
      </p:sp>
      <p:sp>
        <p:nvSpPr>
          <p:cNvPr id="3" name="Content Placeholder 2">
            <a:extLst>
              <a:ext uri="{FF2B5EF4-FFF2-40B4-BE49-F238E27FC236}">
                <a16:creationId xmlns:a16="http://schemas.microsoft.com/office/drawing/2014/main" id="{BA134F63-526B-49B2-BD8E-E08CDEA430FE}"/>
              </a:ext>
            </a:extLst>
          </p:cNvPr>
          <p:cNvSpPr>
            <a:spLocks noGrp="1"/>
          </p:cNvSpPr>
          <p:nvPr>
            <p:ph idx="1"/>
          </p:nvPr>
        </p:nvSpPr>
        <p:spPr/>
        <p:txBody>
          <a:bodyPr>
            <a:normAutofit lnSpcReduction="10000"/>
          </a:bodyPr>
          <a:lstStyle/>
          <a:p>
            <a:r>
              <a:rPr lang="en-US" dirty="0"/>
              <a:t>Continuous monitoring involves both automated and manual tasks at all three levels - system, operational and physical level.</a:t>
            </a:r>
          </a:p>
          <a:p>
            <a:r>
              <a:rPr lang="en-US" dirty="0"/>
              <a:t>However, automated processes including the use of automated support, can make the process of continuous monitoring more cost-effective, consistent, and efficient.</a:t>
            </a:r>
          </a:p>
          <a:p>
            <a:r>
              <a:rPr lang="en-US" dirty="0"/>
              <a:t>Both Internal and External Information are to be continuously monitored. Internal Aspects can be accomplished through Security Testing and System Monitoring. External Aspects is accomplished by the ISSM by reviewing such things as the NVD, the CWE, the OWASP Top 10 Vulnerabilities and the SANS Cyber Defense Reports among others. </a:t>
            </a:r>
          </a:p>
          <a:p>
            <a:r>
              <a:rPr lang="en-US" dirty="0"/>
              <a:t>To improve the Continuous monitoring plan in NEWCO, a well-defined Security Lifecycle Management implemented to provide overall ISCM Health checks and improvisation</a:t>
            </a:r>
          </a:p>
          <a:p>
            <a:endParaRPr lang="en-US" dirty="0"/>
          </a:p>
        </p:txBody>
      </p:sp>
    </p:spTree>
    <p:extLst>
      <p:ext uri="{BB962C8B-B14F-4D97-AF65-F5344CB8AC3E}">
        <p14:creationId xmlns:p14="http://schemas.microsoft.com/office/powerpoint/2010/main" val="145171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F0A79-68E1-4FDA-AAD4-71BE69A8E515}"/>
              </a:ext>
            </a:extLst>
          </p:cNvPr>
          <p:cNvSpPr>
            <a:spLocks noGrp="1"/>
          </p:cNvSpPr>
          <p:nvPr>
            <p:ph type="title"/>
          </p:nvPr>
        </p:nvSpPr>
        <p:spPr/>
        <p:txBody>
          <a:bodyPr/>
          <a:lstStyle/>
          <a:p>
            <a:r>
              <a:rPr lang="en-US" dirty="0"/>
              <a:t>Information Flow and Decision Points</a:t>
            </a:r>
          </a:p>
        </p:txBody>
      </p:sp>
      <p:sp>
        <p:nvSpPr>
          <p:cNvPr id="3" name="Content Placeholder 2">
            <a:extLst>
              <a:ext uri="{FF2B5EF4-FFF2-40B4-BE49-F238E27FC236}">
                <a16:creationId xmlns:a16="http://schemas.microsoft.com/office/drawing/2014/main" id="{66F4912E-C85D-46B8-87D8-3943B551A807}"/>
              </a:ext>
            </a:extLst>
          </p:cNvPr>
          <p:cNvSpPr>
            <a:spLocks noGrp="1"/>
          </p:cNvSpPr>
          <p:nvPr>
            <p:ph idx="1"/>
          </p:nvPr>
        </p:nvSpPr>
        <p:spPr/>
        <p:txBody>
          <a:bodyPr>
            <a:normAutofit/>
          </a:bodyPr>
          <a:lstStyle/>
          <a:p>
            <a:r>
              <a:rPr lang="en-US" dirty="0"/>
              <a:t>A feedback mechanism is necessary ensure agency information systems continue to perform in accordance with its ISCM Plan as approved by the Tier 1. </a:t>
            </a:r>
          </a:p>
          <a:p>
            <a:r>
              <a:rPr lang="en-US" dirty="0"/>
              <a:t>The Tier 2 will provide semiannual status reports to the Tier 1 on system performance with the ISCM program. The status reports provide information which can be used to measure performance related to the commitments made in the system’s ISCM Plan.</a:t>
            </a:r>
          </a:p>
          <a:p>
            <a:r>
              <a:rPr lang="en-US" dirty="0"/>
              <a:t>The report will track submission of required ISCM deliverables to the Tier 2 and continued effectiveness of ISCM/CDM automated capabilities for each information system (as applicable).</a:t>
            </a:r>
          </a:p>
          <a:p>
            <a:endParaRPr lang="en-US" dirty="0"/>
          </a:p>
        </p:txBody>
      </p:sp>
    </p:spTree>
    <p:extLst>
      <p:ext uri="{BB962C8B-B14F-4D97-AF65-F5344CB8AC3E}">
        <p14:creationId xmlns:p14="http://schemas.microsoft.com/office/powerpoint/2010/main" val="140657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and Mechanisms</a:t>
            </a:r>
          </a:p>
        </p:txBody>
      </p:sp>
      <p:sp>
        <p:nvSpPr>
          <p:cNvPr id="3" name="Content Placeholder 2"/>
          <p:cNvSpPr>
            <a:spLocks noGrp="1"/>
          </p:cNvSpPr>
          <p:nvPr>
            <p:ph idx="1"/>
          </p:nvPr>
        </p:nvSpPr>
        <p:spPr/>
        <p:txBody>
          <a:bodyPr>
            <a:normAutofit/>
          </a:bodyPr>
          <a:lstStyle/>
          <a:p>
            <a:pPr marL="45720" indent="0">
              <a:buNone/>
            </a:pPr>
            <a:r>
              <a:rPr lang="en-US" dirty="0"/>
              <a:t>At System Level:</a:t>
            </a:r>
          </a:p>
          <a:p>
            <a:r>
              <a:rPr lang="en-US" i="1" dirty="0"/>
              <a:t>Monitoring the system for anomalous activity</a:t>
            </a:r>
          </a:p>
          <a:p>
            <a:r>
              <a:rPr lang="en-US" i="1" dirty="0"/>
              <a:t>Testing the application’s security capabilities at a predetermined interval and for configuration changes</a:t>
            </a:r>
          </a:p>
          <a:p>
            <a:r>
              <a:rPr lang="en-US" i="1" dirty="0"/>
              <a:t>Analyzing and validating the metrics of the monitored results obtained from IT enabled dashboards of the automated tasks</a:t>
            </a:r>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0C19-73A1-4C4E-993A-255B9AC16D88}"/>
              </a:ext>
            </a:extLst>
          </p:cNvPr>
          <p:cNvSpPr>
            <a:spLocks noGrp="1"/>
          </p:cNvSpPr>
          <p:nvPr>
            <p:ph type="title"/>
          </p:nvPr>
        </p:nvSpPr>
        <p:spPr/>
        <p:txBody>
          <a:bodyPr/>
          <a:lstStyle/>
          <a:p>
            <a:r>
              <a:rPr lang="en-US" dirty="0"/>
              <a:t>Tools and Mechanisms</a:t>
            </a:r>
          </a:p>
        </p:txBody>
      </p:sp>
      <p:sp>
        <p:nvSpPr>
          <p:cNvPr id="3" name="Content Placeholder 2">
            <a:extLst>
              <a:ext uri="{FF2B5EF4-FFF2-40B4-BE49-F238E27FC236}">
                <a16:creationId xmlns:a16="http://schemas.microsoft.com/office/drawing/2014/main" id="{466B0A58-FF26-4344-B0E4-6D4931743785}"/>
              </a:ext>
            </a:extLst>
          </p:cNvPr>
          <p:cNvSpPr>
            <a:spLocks noGrp="1"/>
          </p:cNvSpPr>
          <p:nvPr>
            <p:ph idx="1"/>
          </p:nvPr>
        </p:nvSpPr>
        <p:spPr/>
        <p:txBody>
          <a:bodyPr/>
          <a:lstStyle/>
          <a:p>
            <a:pPr marL="45720" indent="0">
              <a:buNone/>
            </a:pPr>
            <a:r>
              <a:rPr lang="en-US" dirty="0"/>
              <a:t>At operational and enterprise level:</a:t>
            </a:r>
          </a:p>
          <a:p>
            <a:r>
              <a:rPr lang="en-US" i="1" dirty="0"/>
              <a:t>Paper based data and other evidences from processes and transactions such as manual reviews of exception reports and real-time approval of transactions by Security Managers. </a:t>
            </a:r>
          </a:p>
          <a:p>
            <a:r>
              <a:rPr lang="en-US" i="1" dirty="0"/>
              <a:t>Continuous Auditing process using advanced analytical tools to automate the auditing plan to extract and analyze data and specified intervals. </a:t>
            </a:r>
          </a:p>
          <a:p>
            <a:r>
              <a:rPr lang="en-US" i="1" dirty="0"/>
              <a:t>Monitoring the threat environment to identify trends, new weaknesses or vulnerabilities, and changes in threats.</a:t>
            </a:r>
          </a:p>
          <a:p>
            <a:pPr marL="45720" indent="0">
              <a:buNone/>
            </a:pPr>
            <a:endParaRPr lang="en-US" dirty="0"/>
          </a:p>
        </p:txBody>
      </p:sp>
    </p:spTree>
    <p:extLst>
      <p:ext uri="{BB962C8B-B14F-4D97-AF65-F5344CB8AC3E}">
        <p14:creationId xmlns:p14="http://schemas.microsoft.com/office/powerpoint/2010/main" val="202240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80BF0-238C-4ADC-8DF4-0661B09160B5}"/>
              </a:ext>
            </a:extLst>
          </p:cNvPr>
          <p:cNvSpPr>
            <a:spLocks noGrp="1"/>
          </p:cNvSpPr>
          <p:nvPr>
            <p:ph type="title"/>
          </p:nvPr>
        </p:nvSpPr>
        <p:spPr/>
        <p:txBody>
          <a:bodyPr/>
          <a:lstStyle/>
          <a:p>
            <a:r>
              <a:rPr lang="en-US" dirty="0"/>
              <a:t>Continuous Monitoring Dashboard</a:t>
            </a:r>
          </a:p>
        </p:txBody>
      </p:sp>
      <p:sp>
        <p:nvSpPr>
          <p:cNvPr id="3" name="Content Placeholder 2">
            <a:extLst>
              <a:ext uri="{FF2B5EF4-FFF2-40B4-BE49-F238E27FC236}">
                <a16:creationId xmlns:a16="http://schemas.microsoft.com/office/drawing/2014/main" id="{8FC00F01-77B4-4157-9402-62BE1BE76418}"/>
              </a:ext>
            </a:extLst>
          </p:cNvPr>
          <p:cNvSpPr>
            <a:spLocks noGrp="1"/>
          </p:cNvSpPr>
          <p:nvPr>
            <p:ph idx="1"/>
          </p:nvPr>
        </p:nvSpPr>
        <p:spPr>
          <a:xfrm>
            <a:off x="1065212" y="1828800"/>
            <a:ext cx="9753600" cy="4495800"/>
          </a:xfrm>
        </p:spPr>
        <p:txBody>
          <a:bodyPr>
            <a:normAutofit/>
          </a:bodyPr>
          <a:lstStyle/>
          <a:p>
            <a:pPr marL="45720" indent="0">
              <a:buNone/>
            </a:pPr>
            <a:r>
              <a:rPr lang="en-US" b="1" dirty="0"/>
              <a:t>Include 3 Interfaces: Tier 1, Tier 2, Tier 3</a:t>
            </a:r>
          </a:p>
          <a:p>
            <a:r>
              <a:rPr lang="en-US" dirty="0"/>
              <a:t>Tier 1 interface:</a:t>
            </a:r>
          </a:p>
          <a:p>
            <a:pPr marL="365760" lvl="1" indent="0">
              <a:buNone/>
            </a:pPr>
            <a:r>
              <a:rPr lang="en-US" i="1" dirty="0"/>
              <a:t>A high-level view displays the top continuous, or long-term, events detected on the network in the last 5 days. The table is sorted so that the continuous events detected most often are at the top.</a:t>
            </a:r>
            <a:endParaRPr lang="en-US" dirty="0"/>
          </a:p>
          <a:p>
            <a:r>
              <a:rPr lang="en-US" dirty="0"/>
              <a:t>Tier 2 interface:</a:t>
            </a:r>
          </a:p>
          <a:p>
            <a:pPr marL="365760" lvl="1" indent="0">
              <a:buNone/>
            </a:pPr>
            <a:r>
              <a:rPr lang="en-US" i="1" dirty="0"/>
              <a:t>This view displays the top large event anomalies, or spikes, detected on the network in the last 72 hours. The table is sorted so that the anomalies detected most often are at the top. This view also has a continuous monitoring assessment matrix which assists the organization in monitoring changes on its network. </a:t>
            </a:r>
            <a:endParaRPr lang="en-US" dirty="0"/>
          </a:p>
          <a:p>
            <a:r>
              <a:rPr lang="en-US" dirty="0"/>
              <a:t>Tier 3 interface:</a:t>
            </a:r>
          </a:p>
          <a:p>
            <a:pPr marL="365760" lvl="1" indent="0">
              <a:buNone/>
            </a:pPr>
            <a:r>
              <a:rPr lang="en-US" i="1" dirty="0"/>
              <a:t>A further detailed view with all the necessary views for displayed every 12 hours. All events or anomalies are alerted by Red flashes and SOC analysts and System admins are responsible to check on timely manner and take necessary remediation. </a:t>
            </a:r>
          </a:p>
          <a:p>
            <a:pPr marL="365760" lvl="1" indent="0">
              <a:buNone/>
            </a:pPr>
            <a:endParaRPr lang="en-US" i="1" dirty="0"/>
          </a:p>
        </p:txBody>
      </p:sp>
    </p:spTree>
    <p:extLst>
      <p:ext uri="{BB962C8B-B14F-4D97-AF65-F5344CB8AC3E}">
        <p14:creationId xmlns:p14="http://schemas.microsoft.com/office/powerpoint/2010/main" val="244452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What to do next?</a:t>
            </a:r>
          </a:p>
        </p:txBody>
      </p:sp>
      <p:sp>
        <p:nvSpPr>
          <p:cNvPr id="3" name="Content Placeholder 2"/>
          <p:cNvSpPr>
            <a:spLocks noGrp="1"/>
          </p:cNvSpPr>
          <p:nvPr>
            <p:ph idx="1"/>
          </p:nvPr>
        </p:nvSpPr>
        <p:spPr/>
        <p:txBody>
          <a:bodyPr>
            <a:normAutofit lnSpcReduction="10000"/>
          </a:bodyPr>
          <a:lstStyle/>
          <a:p>
            <a:r>
              <a:rPr lang="en-US" dirty="0"/>
              <a:t>The Administration should focus on, and recommend, long-term authorization and sufficient appropriations for, high-quality, effective cybersecurity education and workforce development programs in its budget proposals in order to grow and sustain the cybersecurity workforce.</a:t>
            </a:r>
          </a:p>
          <a:p>
            <a:r>
              <a:rPr lang="en-US" dirty="0"/>
              <a:t>Emphasizing and expanding opportunities for retraining so that current employees as well as displaced workers and veterans can be reskilled to take on cybersecurity roles.</a:t>
            </a:r>
          </a:p>
          <a:p>
            <a:r>
              <a:rPr lang="en-US" dirty="0"/>
              <a:t>Using virtual training and assessment environments and improve assessment tools that match candidates with the skills and knowledge needed to succeed in the workforce and as lifelong learners.</a:t>
            </a:r>
          </a:p>
          <a:p>
            <a:r>
              <a:rPr lang="en-US" dirty="0"/>
              <a:t>Providing greater financial assistance and other incentives to subsidize cybersecurity education and training costs to employees.</a:t>
            </a:r>
          </a:p>
          <a:p>
            <a:pPr marL="45720" indent="0">
              <a:buNone/>
            </a:pPr>
            <a:endParaRPr 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2430-EBD7-45C5-97D3-A28FE33003D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8978D830-3ACE-4602-B3F6-17606FA32356}"/>
              </a:ext>
            </a:extLst>
          </p:cNvPr>
          <p:cNvSpPr>
            <a:spLocks noGrp="1"/>
          </p:cNvSpPr>
          <p:nvPr>
            <p:ph idx="1"/>
          </p:nvPr>
        </p:nvSpPr>
        <p:spPr>
          <a:xfrm>
            <a:off x="1065213" y="1828800"/>
            <a:ext cx="4114800" cy="4191000"/>
          </a:xfrm>
        </p:spPr>
        <p:txBody>
          <a:bodyPr/>
          <a:lstStyle/>
          <a:p>
            <a:r>
              <a:rPr lang="en-US" dirty="0"/>
              <a:t>Appreciation of the sensitivity of NEWCO’s information</a:t>
            </a:r>
          </a:p>
          <a:p>
            <a:r>
              <a:rPr lang="en-US" dirty="0"/>
              <a:t>Risk Management Strategy</a:t>
            </a:r>
          </a:p>
          <a:p>
            <a:r>
              <a:rPr lang="en-US" dirty="0"/>
              <a:t>Risk Tolerance Baseline</a:t>
            </a:r>
          </a:p>
          <a:p>
            <a:r>
              <a:rPr lang="en-US" dirty="0"/>
              <a:t>Recommendation for NEWCO’s cyber organizational structure</a:t>
            </a:r>
          </a:p>
          <a:p>
            <a:r>
              <a:rPr lang="en-US" dirty="0"/>
              <a:t>Continuous Monitoring Plan</a:t>
            </a:r>
          </a:p>
        </p:txBody>
      </p:sp>
      <p:pic>
        <p:nvPicPr>
          <p:cNvPr id="1026" name="Picture 2" descr="Image result for contents">
            <a:extLst>
              <a:ext uri="{FF2B5EF4-FFF2-40B4-BE49-F238E27FC236}">
                <a16:creationId xmlns:a16="http://schemas.microsoft.com/office/drawing/2014/main" id="{C2F17C5F-AC4C-42CB-9EBE-F1DB73441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612" y="1371600"/>
            <a:ext cx="47244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99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a:xfrm>
            <a:off x="1065213" y="1828800"/>
            <a:ext cx="5715000" cy="4191000"/>
          </a:xfrm>
        </p:spPr>
        <p:txBody>
          <a:bodyPr/>
          <a:lstStyle/>
          <a:p>
            <a:r>
              <a:rPr lang="en-US" dirty="0"/>
              <a:t>Our cybersecurity program focused on offering a comprehensive solution to protect against a diverse range of issues.</a:t>
            </a:r>
          </a:p>
          <a:p>
            <a:r>
              <a:rPr lang="en-US" dirty="0"/>
              <a:t>The future of cybersecurity will in one sense be like the present: hard to define and potentially unbounded as digital technologies interact with human beings across virtually all aspects of politics, society, the economy, and beyond.</a:t>
            </a:r>
          </a:p>
          <a:p>
            <a:r>
              <a:rPr lang="en-US" dirty="0"/>
              <a:t>We have tried to stretch imaginations just enough to see over-the-horizon glimpses of how the problem set will shift and what new opportunities will arise.</a:t>
            </a:r>
          </a:p>
        </p:txBody>
      </p:sp>
      <p:pic>
        <p:nvPicPr>
          <p:cNvPr id="1026" name="Picture 2" descr="Image result for conclusion">
            <a:extLst>
              <a:ext uri="{FF2B5EF4-FFF2-40B4-BE49-F238E27FC236}">
                <a16:creationId xmlns:a16="http://schemas.microsoft.com/office/drawing/2014/main" id="{EBEF55F7-A21C-468D-801C-41F2D491D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612" y="1828800"/>
            <a:ext cx="4283676"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B6E204-1C2D-4B7B-84FD-D56EEB1F1B91}"/>
              </a:ext>
            </a:extLst>
          </p:cNvPr>
          <p:cNvSpPr/>
          <p:nvPr/>
        </p:nvSpPr>
        <p:spPr>
          <a:xfrm>
            <a:off x="4350507" y="2967335"/>
            <a:ext cx="348781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321751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C792-3CFE-4563-8A3C-48C4CD39DA87}"/>
              </a:ext>
            </a:extLst>
          </p:cNvPr>
          <p:cNvSpPr>
            <a:spLocks noGrp="1"/>
          </p:cNvSpPr>
          <p:nvPr>
            <p:ph type="title"/>
          </p:nvPr>
        </p:nvSpPr>
        <p:spPr/>
        <p:txBody>
          <a:bodyPr/>
          <a:lstStyle/>
          <a:p>
            <a:r>
              <a:rPr lang="en-US" dirty="0"/>
              <a:t>We Understand the Value: NEWCO Information Sensitivity Structure</a:t>
            </a:r>
          </a:p>
        </p:txBody>
      </p:sp>
      <p:sp>
        <p:nvSpPr>
          <p:cNvPr id="3" name="Content Placeholder 2">
            <a:extLst>
              <a:ext uri="{FF2B5EF4-FFF2-40B4-BE49-F238E27FC236}">
                <a16:creationId xmlns:a16="http://schemas.microsoft.com/office/drawing/2014/main" id="{6EA3D2EC-1154-411D-AC19-52059B5E88B3}"/>
              </a:ext>
            </a:extLst>
          </p:cNvPr>
          <p:cNvSpPr>
            <a:spLocks noGrp="1"/>
          </p:cNvSpPr>
          <p:nvPr>
            <p:ph idx="1"/>
          </p:nvPr>
        </p:nvSpPr>
        <p:spPr>
          <a:xfrm>
            <a:off x="5180012" y="1676400"/>
            <a:ext cx="6172200" cy="4191000"/>
          </a:xfrm>
        </p:spPr>
        <p:txBody>
          <a:bodyPr/>
          <a:lstStyle/>
          <a:p>
            <a:pPr marL="45720" indent="0">
              <a:buNone/>
            </a:pPr>
            <a:r>
              <a:rPr lang="en-US" b="1" dirty="0"/>
              <a:t>There are two main categories of Information:</a:t>
            </a:r>
          </a:p>
          <a:p>
            <a:pPr marL="45720" indent="0">
              <a:buNone/>
            </a:pPr>
            <a:r>
              <a:rPr lang="en-US" b="1" dirty="0"/>
              <a:t>A) NEWCO’s Internal Information </a:t>
            </a:r>
          </a:p>
          <a:p>
            <a:pPr marL="45720" indent="0">
              <a:buNone/>
            </a:pPr>
            <a:r>
              <a:rPr lang="en-US" b="1" dirty="0"/>
              <a:t>B) Client Information</a:t>
            </a:r>
          </a:p>
          <a:p>
            <a:r>
              <a:rPr lang="en-US" dirty="0"/>
              <a:t>NEWCO’s Internal Information consists of Employee’s private information and NEWCO’s Proprietary Information</a:t>
            </a:r>
          </a:p>
          <a:p>
            <a:r>
              <a:rPr lang="en-US" dirty="0"/>
              <a:t>Client Information consists of Public information, Unclassified but not authorized for public release, Sensitive but Unclassified, National Security Information (C/S/TS)</a:t>
            </a:r>
          </a:p>
        </p:txBody>
      </p:sp>
      <p:pic>
        <p:nvPicPr>
          <p:cNvPr id="5" name="Picture 4">
            <a:extLst>
              <a:ext uri="{FF2B5EF4-FFF2-40B4-BE49-F238E27FC236}">
                <a16:creationId xmlns:a16="http://schemas.microsoft.com/office/drawing/2014/main" id="{07C9B881-3E70-47E9-ADF1-A5177948BA7B}"/>
              </a:ext>
            </a:extLst>
          </p:cNvPr>
          <p:cNvPicPr>
            <a:picLocks noChangeAspect="1"/>
          </p:cNvPicPr>
          <p:nvPr/>
        </p:nvPicPr>
        <p:blipFill>
          <a:blip r:embed="rId2"/>
          <a:stretch>
            <a:fillRect/>
          </a:stretch>
        </p:blipFill>
        <p:spPr>
          <a:xfrm>
            <a:off x="531812" y="1676400"/>
            <a:ext cx="4191000" cy="4126523"/>
          </a:xfrm>
          <a:prstGeom prst="rect">
            <a:avLst/>
          </a:prstGeom>
        </p:spPr>
      </p:pic>
    </p:spTree>
    <p:extLst>
      <p:ext uri="{BB962C8B-B14F-4D97-AF65-F5344CB8AC3E}">
        <p14:creationId xmlns:p14="http://schemas.microsoft.com/office/powerpoint/2010/main" val="161986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4AE2-51A2-43F2-B7C6-D806883CD0AA}"/>
              </a:ext>
            </a:extLst>
          </p:cNvPr>
          <p:cNvSpPr>
            <a:spLocks noGrp="1"/>
          </p:cNvSpPr>
          <p:nvPr>
            <p:ph type="title"/>
          </p:nvPr>
        </p:nvSpPr>
        <p:spPr>
          <a:xfrm>
            <a:off x="836612" y="228600"/>
            <a:ext cx="10515600" cy="1066800"/>
          </a:xfrm>
        </p:spPr>
        <p:txBody>
          <a:bodyPr>
            <a:normAutofit/>
          </a:bodyPr>
          <a:lstStyle/>
          <a:p>
            <a:r>
              <a:rPr lang="en-US" sz="3200" dirty="0"/>
              <a:t>PURPOSE OF INFORMATION SENSITIVITY ANALYSIS</a:t>
            </a:r>
          </a:p>
        </p:txBody>
      </p:sp>
      <p:sp>
        <p:nvSpPr>
          <p:cNvPr id="3" name="Content Placeholder 2">
            <a:extLst>
              <a:ext uri="{FF2B5EF4-FFF2-40B4-BE49-F238E27FC236}">
                <a16:creationId xmlns:a16="http://schemas.microsoft.com/office/drawing/2014/main" id="{F8FFCF3C-C54A-474E-891E-6B551F84C14E}"/>
              </a:ext>
            </a:extLst>
          </p:cNvPr>
          <p:cNvSpPr>
            <a:spLocks noGrp="1"/>
          </p:cNvSpPr>
          <p:nvPr>
            <p:ph idx="1"/>
          </p:nvPr>
        </p:nvSpPr>
        <p:spPr>
          <a:xfrm>
            <a:off x="1038486" y="1604865"/>
            <a:ext cx="9982200" cy="3200400"/>
          </a:xfrm>
        </p:spPr>
        <p:txBody>
          <a:bodyPr>
            <a:normAutofit fontScale="85000" lnSpcReduction="10000"/>
          </a:bodyPr>
          <a:lstStyle/>
          <a:p>
            <a:r>
              <a:rPr lang="en-US" b="1" dirty="0"/>
              <a:t>To protect and classify information from a wide range of threats, to ensure business continuity and minimize business risk</a:t>
            </a:r>
          </a:p>
          <a:p>
            <a:r>
              <a:rPr lang="en-US" b="1" dirty="0"/>
              <a:t>To manage and secure NEWCO’s information assets and the use made of these assets by employees and contractors who may legitimately process NEWCO’s information on behalf of the organization. </a:t>
            </a:r>
          </a:p>
          <a:p>
            <a:r>
              <a:rPr lang="en-US" b="1" dirty="0"/>
              <a:t>To ensure that the confidentiality, integrity and availability of the information is secured and maintained.</a:t>
            </a:r>
          </a:p>
          <a:p>
            <a:r>
              <a:rPr lang="en-US" b="1" dirty="0"/>
              <a:t>This will benefit: Information owners, Business process owners, IT system owners, IT system and application programmers, Security managers/information system security directors for overseeing organizations’ cybersecurity program implementation, Information system security staffs and who accept residual risk in information technology systems</a:t>
            </a:r>
          </a:p>
          <a:p>
            <a:endParaRPr lang="en-US" dirty="0"/>
          </a:p>
        </p:txBody>
      </p:sp>
      <p:pic>
        <p:nvPicPr>
          <p:cNvPr id="5122" name="Picture 2" descr="Image result for why">
            <a:extLst>
              <a:ext uri="{FF2B5EF4-FFF2-40B4-BE49-F238E27FC236}">
                <a16:creationId xmlns:a16="http://schemas.microsoft.com/office/drawing/2014/main" id="{68CA9B06-9906-44BD-AFD5-1501EE014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662" y="5029200"/>
            <a:ext cx="971550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52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08CA-2394-4997-9FA3-7A4E72DE8C94}"/>
              </a:ext>
            </a:extLst>
          </p:cNvPr>
          <p:cNvSpPr>
            <a:spLocks noGrp="1"/>
          </p:cNvSpPr>
          <p:nvPr>
            <p:ph type="title"/>
          </p:nvPr>
        </p:nvSpPr>
        <p:spPr/>
        <p:txBody>
          <a:bodyPr/>
          <a:lstStyle/>
          <a:p>
            <a:r>
              <a:rPr lang="en-US" dirty="0"/>
              <a:t>NEWCO’S PRIVATE EMPLOYEE INFORMATION</a:t>
            </a:r>
          </a:p>
        </p:txBody>
      </p:sp>
      <p:sp>
        <p:nvSpPr>
          <p:cNvPr id="3" name="Content Placeholder 2">
            <a:extLst>
              <a:ext uri="{FF2B5EF4-FFF2-40B4-BE49-F238E27FC236}">
                <a16:creationId xmlns:a16="http://schemas.microsoft.com/office/drawing/2014/main" id="{98D59A95-C4A1-454B-8F13-408FEAB671F1}"/>
              </a:ext>
            </a:extLst>
          </p:cNvPr>
          <p:cNvSpPr>
            <a:spLocks noGrp="1"/>
          </p:cNvSpPr>
          <p:nvPr>
            <p:ph idx="1"/>
          </p:nvPr>
        </p:nvSpPr>
        <p:spPr/>
        <p:txBody>
          <a:bodyPr/>
          <a:lstStyle/>
          <a:p>
            <a:r>
              <a:rPr lang="en-US" dirty="0"/>
              <a:t>Personal information: SSN, Address, Date of Birth, Marital Status.</a:t>
            </a:r>
          </a:p>
          <a:p>
            <a:r>
              <a:rPr lang="en-US" dirty="0"/>
              <a:t>Hiring Information: Job Application, Resume, Employment history, background checks, I-9 forms.</a:t>
            </a:r>
          </a:p>
          <a:p>
            <a:r>
              <a:rPr lang="en-US" dirty="0"/>
              <a:t>Performance Information: performance reviews, warnings and disciplinary notices, job descriptions, job changes/promotions</a:t>
            </a:r>
          </a:p>
          <a:p>
            <a:r>
              <a:rPr lang="en-US" dirty="0"/>
              <a:t>Compensation and benefits: Salary, bonuses, other forms of pay and benefits information</a:t>
            </a:r>
          </a:p>
          <a:p>
            <a:r>
              <a:rPr lang="en-US" dirty="0"/>
              <a:t>Health and Medical Information</a:t>
            </a:r>
          </a:p>
          <a:p>
            <a:r>
              <a:rPr lang="en-US" dirty="0"/>
              <a:t>Investigation Records: Complaints of harassments, violation of rules or policies, performance issues, safety and security issues.</a:t>
            </a:r>
          </a:p>
          <a:p>
            <a:endParaRPr lang="en-US" dirty="0"/>
          </a:p>
        </p:txBody>
      </p:sp>
    </p:spTree>
    <p:extLst>
      <p:ext uri="{BB962C8B-B14F-4D97-AF65-F5344CB8AC3E}">
        <p14:creationId xmlns:p14="http://schemas.microsoft.com/office/powerpoint/2010/main" val="211458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3CA4-DC03-48A9-B5F0-A262F672ECF4}"/>
              </a:ext>
            </a:extLst>
          </p:cNvPr>
          <p:cNvSpPr>
            <a:spLocks noGrp="1"/>
          </p:cNvSpPr>
          <p:nvPr>
            <p:ph type="title"/>
          </p:nvPr>
        </p:nvSpPr>
        <p:spPr/>
        <p:txBody>
          <a:bodyPr/>
          <a:lstStyle/>
          <a:p>
            <a:r>
              <a:rPr lang="en-US" dirty="0"/>
              <a:t>METHODS TO SECURE EMPLOYEE’S PRIVATE INFORMATION</a:t>
            </a:r>
          </a:p>
        </p:txBody>
      </p:sp>
      <p:sp>
        <p:nvSpPr>
          <p:cNvPr id="3" name="Content Placeholder 2">
            <a:extLst>
              <a:ext uri="{FF2B5EF4-FFF2-40B4-BE49-F238E27FC236}">
                <a16:creationId xmlns:a16="http://schemas.microsoft.com/office/drawing/2014/main" id="{6F7C43B8-FF30-4682-A579-54098EF07B40}"/>
              </a:ext>
            </a:extLst>
          </p:cNvPr>
          <p:cNvSpPr>
            <a:spLocks noGrp="1"/>
          </p:cNvSpPr>
          <p:nvPr>
            <p:ph idx="1"/>
          </p:nvPr>
        </p:nvSpPr>
        <p:spPr/>
        <p:txBody>
          <a:bodyPr>
            <a:normAutofit fontScale="92500" lnSpcReduction="20000"/>
          </a:bodyPr>
          <a:lstStyle/>
          <a:p>
            <a:r>
              <a:rPr lang="en-US" dirty="0"/>
              <a:t>Be aware of their obligations under the profusion of data protection laws and regulations that govern the collection, use and transfer of personal information. </a:t>
            </a:r>
          </a:p>
          <a:p>
            <a:r>
              <a:rPr lang="en-US" dirty="0"/>
              <a:t>It should be noted that data privacy laws are not restricted to protecting active employee information, so companies' obligations extend to any non-employee groups such job applicants, consultants, independent contractors and terminated or retired employees.</a:t>
            </a:r>
          </a:p>
          <a:p>
            <a:r>
              <a:rPr lang="en-US" dirty="0"/>
              <a:t>Adopt the Health Insurance Portability and Accountability Act ("HIPAA"), covering certain health related information; the Genetic Information Nondiscrimination Act ("GINA"), which applies specifically to genetic information; and the Fair and Accurate Credit Transactions Act ("FACTA"), designed to protect consumer credit information.</a:t>
            </a:r>
          </a:p>
          <a:p>
            <a:r>
              <a:rPr lang="en-US" dirty="0"/>
              <a:t>Limit access to Personal Data to the extent practicable and provide training to staff who handle Personal Data; ensure third parties receiving Personal Data are subject to and apply appropriate security measures with all applicable data protection laws and regulations.</a:t>
            </a:r>
          </a:p>
          <a:p>
            <a:endParaRPr lang="en-US" dirty="0"/>
          </a:p>
        </p:txBody>
      </p:sp>
    </p:spTree>
    <p:extLst>
      <p:ext uri="{BB962C8B-B14F-4D97-AF65-F5344CB8AC3E}">
        <p14:creationId xmlns:p14="http://schemas.microsoft.com/office/powerpoint/2010/main" val="867406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2C66-2BBD-4F6A-ACB3-BF1907E10A04}"/>
              </a:ext>
            </a:extLst>
          </p:cNvPr>
          <p:cNvSpPr>
            <a:spLocks noGrp="1"/>
          </p:cNvSpPr>
          <p:nvPr>
            <p:ph type="title"/>
          </p:nvPr>
        </p:nvSpPr>
        <p:spPr/>
        <p:txBody>
          <a:bodyPr/>
          <a:lstStyle/>
          <a:p>
            <a:r>
              <a:rPr lang="en-US" dirty="0"/>
              <a:t>NEWCO’S PROPRIETARY INFORMATION</a:t>
            </a:r>
          </a:p>
        </p:txBody>
      </p:sp>
      <p:sp>
        <p:nvSpPr>
          <p:cNvPr id="3" name="Content Placeholder 2">
            <a:extLst>
              <a:ext uri="{FF2B5EF4-FFF2-40B4-BE49-F238E27FC236}">
                <a16:creationId xmlns:a16="http://schemas.microsoft.com/office/drawing/2014/main" id="{74767DAA-DB7E-4FB3-8793-94D3998C3B16}"/>
              </a:ext>
            </a:extLst>
          </p:cNvPr>
          <p:cNvSpPr>
            <a:spLocks noGrp="1"/>
          </p:cNvSpPr>
          <p:nvPr>
            <p:ph idx="1"/>
          </p:nvPr>
        </p:nvSpPr>
        <p:spPr/>
        <p:txBody>
          <a:bodyPr/>
          <a:lstStyle/>
          <a:p>
            <a:r>
              <a:rPr lang="en-US" dirty="0"/>
              <a:t>Proprietary information include trade secrets which provide great value to a business and in many cases may be a business’s greatest asset because the secret information and know-how is what allows a company to separate itself from the competition</a:t>
            </a:r>
          </a:p>
          <a:p>
            <a:r>
              <a:rPr lang="en-US" dirty="0"/>
              <a:t>NEWCO’s Business plans and operations</a:t>
            </a:r>
          </a:p>
          <a:p>
            <a:r>
              <a:rPr lang="en-US" dirty="0"/>
              <a:t>Finance and budgets</a:t>
            </a:r>
          </a:p>
          <a:p>
            <a:r>
              <a:rPr lang="en-US" dirty="0"/>
              <a:t>Proprietary tools, methods, formulas and growth plans</a:t>
            </a:r>
          </a:p>
          <a:p>
            <a:r>
              <a:rPr lang="en-US" dirty="0"/>
              <a:t>Research and development information</a:t>
            </a:r>
          </a:p>
          <a:p>
            <a:r>
              <a:rPr lang="en-US" dirty="0"/>
              <a:t>Sales and Marketing information</a:t>
            </a:r>
          </a:p>
        </p:txBody>
      </p:sp>
    </p:spTree>
    <p:extLst>
      <p:ext uri="{BB962C8B-B14F-4D97-AF65-F5344CB8AC3E}">
        <p14:creationId xmlns:p14="http://schemas.microsoft.com/office/powerpoint/2010/main" val="156616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896</TotalTime>
  <Words>2682</Words>
  <Application>Microsoft Office PowerPoint</Application>
  <PresentationFormat>Custom</PresentationFormat>
  <Paragraphs>224</Paragraphs>
  <Slides>41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Century Gothic</vt:lpstr>
      <vt:lpstr>Palatino Linotype</vt:lpstr>
      <vt:lpstr>Business strategy presentation</vt:lpstr>
      <vt:lpstr>Cyber Security Program</vt:lpstr>
      <vt:lpstr>Vision Statement</vt:lpstr>
      <vt:lpstr> Our Goals and Objective</vt:lpstr>
      <vt:lpstr>Contents</vt:lpstr>
      <vt:lpstr>We Understand the Value: NEWCO Information Sensitivity Structure</vt:lpstr>
      <vt:lpstr>PURPOSE OF INFORMATION SENSITIVITY ANALYSIS</vt:lpstr>
      <vt:lpstr>NEWCO’S PRIVATE EMPLOYEE INFORMATION</vt:lpstr>
      <vt:lpstr>METHODS TO SECURE EMPLOYEE’S PRIVATE INFORMATION</vt:lpstr>
      <vt:lpstr>NEWCO’S PROPRIETARY INFORMATION</vt:lpstr>
      <vt:lpstr>METHODS TO SECURE NEWCO’S PROPRIETARY INFORMATION </vt:lpstr>
      <vt:lpstr>METHODS TO SECURE NEWCO’S PROPRIETARY INFORMATION </vt:lpstr>
      <vt:lpstr>CLIENT BASED INFORMATION</vt:lpstr>
      <vt:lpstr>METHODS TO SECURE NEWCO’S CLIENT BASED DATA</vt:lpstr>
      <vt:lpstr>Risk Management Strategy</vt:lpstr>
      <vt:lpstr>Why is risk management required? </vt:lpstr>
      <vt:lpstr>SCOPE</vt:lpstr>
      <vt:lpstr>Whom does Risk apply to? </vt:lpstr>
      <vt:lpstr>Process of Risk Management</vt:lpstr>
      <vt:lpstr>Risk Planning</vt:lpstr>
      <vt:lpstr>Risk Management – CONOPS</vt:lpstr>
      <vt:lpstr>Risk Management – CONOPS</vt:lpstr>
      <vt:lpstr>Risk Tolerance Baseline: Risks that cannot be tolerated</vt:lpstr>
      <vt:lpstr>ROLE STRUCTURE</vt:lpstr>
      <vt:lpstr>Continuously Monitoring Risks </vt:lpstr>
      <vt:lpstr>Budgeting and Risk Management for the next 3 years</vt:lpstr>
      <vt:lpstr>Continuous Monitoring: Plan Goal</vt:lpstr>
      <vt:lpstr>Objectives of Continuous Monitoring</vt:lpstr>
      <vt:lpstr>PowerPoint Presentation</vt:lpstr>
      <vt:lpstr>Information Flow and Principle Authorities of ISCM</vt:lpstr>
      <vt:lpstr>Principle Roles</vt:lpstr>
      <vt:lpstr>Principle Roles</vt:lpstr>
      <vt:lpstr>Principle Roles</vt:lpstr>
      <vt:lpstr>Concept of Operations</vt:lpstr>
      <vt:lpstr>Concept of Operations</vt:lpstr>
      <vt:lpstr>Information Flow and Decision Points</vt:lpstr>
      <vt:lpstr>Tools and Mechanisms</vt:lpstr>
      <vt:lpstr>Tools and Mechanisms</vt:lpstr>
      <vt:lpstr>Continuous Monitoring Dashboard</vt:lpstr>
      <vt:lpstr>Recommendations: What to do next?</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Program</dc:title>
  <dc:creator>Shriya</dc:creator>
  <cp:lastModifiedBy>Shriya</cp:lastModifiedBy>
  <cp:revision>76</cp:revision>
  <dcterms:created xsi:type="dcterms:W3CDTF">2018-12-04T16:03:58Z</dcterms:created>
  <dcterms:modified xsi:type="dcterms:W3CDTF">2018-12-12T23:11:16Z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