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62" r:id="rId3"/>
    <p:sldId id="263" r:id="rId4"/>
    <p:sldId id="322" r:id="rId5"/>
    <p:sldId id="267" r:id="rId6"/>
    <p:sldId id="268" r:id="rId7"/>
    <p:sldId id="269" r:id="rId8"/>
    <p:sldId id="333" r:id="rId9"/>
    <p:sldId id="334" r:id="rId10"/>
    <p:sldId id="335" r:id="rId11"/>
    <p:sldId id="336" r:id="rId12"/>
    <p:sldId id="337" r:id="rId13"/>
    <p:sldId id="338" r:id="rId14"/>
    <p:sldId id="339" r:id="rId15"/>
    <p:sldId id="340" r:id="rId16"/>
    <p:sldId id="341" r:id="rId17"/>
    <p:sldId id="323" r:id="rId18"/>
    <p:sldId id="324" r:id="rId19"/>
    <p:sldId id="325" r:id="rId20"/>
    <p:sldId id="257" r:id="rId21"/>
    <p:sldId id="259" r:id="rId22"/>
    <p:sldId id="260" r:id="rId23"/>
    <p:sldId id="261" r:id="rId24"/>
    <p:sldId id="326" r:id="rId25"/>
    <p:sldId id="327" r:id="rId26"/>
    <p:sldId id="328" r:id="rId27"/>
    <p:sldId id="329" r:id="rId28"/>
    <p:sldId id="330" r:id="rId29"/>
    <p:sldId id="266" r:id="rId30"/>
    <p:sldId id="342" r:id="rId31"/>
    <p:sldId id="343" r:id="rId32"/>
    <p:sldId id="344" r:id="rId33"/>
    <p:sldId id="345" r:id="rId34"/>
    <p:sldId id="264" r:id="rId35"/>
    <p:sldId id="332" r:id="rId36"/>
    <p:sldId id="299" r:id="rId37"/>
    <p:sldId id="331" r:id="rId38"/>
    <p:sldId id="26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ieeexplore.ieee.org/xpl/mostRecentIssue.jsp?punumber=6170041"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ieeexplore.ieee.org/xpl/mostRecentIssue.jsp?punumber=617004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553DB-1F9C-4A6B-BE61-AB2C9D207A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82A7BE-78C4-4802-801B-79DD962A709E}">
      <dgm:prSet/>
      <dgm:spPr/>
      <dgm:t>
        <a:bodyPr/>
        <a:lstStyle/>
        <a:p>
          <a:r>
            <a:rPr lang="en-US" b="0" dirty="0"/>
            <a:t>[1] Chaitra S. and Sharma R. Integration of Software Router with Wi-Fi for Enhanced Security. IEEE 7th International Advance Computing Conference, pp. 33-36, 2017.</a:t>
          </a:r>
        </a:p>
      </dgm:t>
    </dgm:pt>
    <dgm:pt modelId="{02567763-5FFA-4713-BCC0-1C8D4283AC20}" type="parTrans" cxnId="{C9C849B0-B7A5-4F95-A74F-C73D3A18FE35}">
      <dgm:prSet/>
      <dgm:spPr/>
      <dgm:t>
        <a:bodyPr/>
        <a:lstStyle/>
        <a:p>
          <a:endParaRPr lang="en-US"/>
        </a:p>
      </dgm:t>
    </dgm:pt>
    <dgm:pt modelId="{0514B14C-9342-46EA-9BE5-53DD2C4D4CBF}" type="sibTrans" cxnId="{C9C849B0-B7A5-4F95-A74F-C73D3A18FE35}">
      <dgm:prSet/>
      <dgm:spPr/>
      <dgm:t>
        <a:bodyPr/>
        <a:lstStyle/>
        <a:p>
          <a:endParaRPr lang="en-US"/>
        </a:p>
      </dgm:t>
    </dgm:pt>
    <dgm:pt modelId="{4292209D-7CD9-473B-A5BD-B07B1C553C34}">
      <dgm:prSet/>
      <dgm:spPr/>
      <dgm:t>
        <a:bodyPr/>
        <a:lstStyle/>
        <a:p>
          <a:r>
            <a:rPr lang="en-US" b="0" dirty="0"/>
            <a:t>[2] Park K., Yong Soo Kim Y., Kim J., Security Enhanced IEEE 802.1x Authentication Method for WLAN Mobile Router, </a:t>
          </a:r>
          <a:r>
            <a:rPr lang="en-US" b="0" dirty="0">
              <a:hlinkClick xmlns:r="http://schemas.openxmlformats.org/officeDocument/2006/relationships" r:id="rId1"/>
            </a:rPr>
            <a:t>2012 14th International Conference on Advanced Communication Technology (ICACT)</a:t>
          </a:r>
          <a:r>
            <a:rPr lang="en-US" b="0" dirty="0"/>
            <a:t>,  pp. 550-553, 2012. </a:t>
          </a:r>
        </a:p>
      </dgm:t>
    </dgm:pt>
    <dgm:pt modelId="{5B933B76-95E5-40EB-94BC-970BF70D13A1}" type="parTrans" cxnId="{7E7DE006-130D-4F5E-B9D8-81CFC79AB9DD}">
      <dgm:prSet/>
      <dgm:spPr/>
      <dgm:t>
        <a:bodyPr/>
        <a:lstStyle/>
        <a:p>
          <a:endParaRPr lang="en-US"/>
        </a:p>
      </dgm:t>
    </dgm:pt>
    <dgm:pt modelId="{A45DA38D-CA9A-4AF2-9973-3A34FF796E51}" type="sibTrans" cxnId="{7E7DE006-130D-4F5E-B9D8-81CFC79AB9DD}">
      <dgm:prSet/>
      <dgm:spPr/>
      <dgm:t>
        <a:bodyPr/>
        <a:lstStyle/>
        <a:p>
          <a:endParaRPr lang="en-US"/>
        </a:p>
      </dgm:t>
    </dgm:pt>
    <dgm:pt modelId="{1C42ADEC-FD73-4399-86C2-1955A9F85B97}">
      <dgm:prSet/>
      <dgm:spPr/>
      <dgm:t>
        <a:bodyPr/>
        <a:lstStyle/>
        <a:p>
          <a:r>
            <a:rPr lang="en-US" b="0" dirty="0"/>
            <a:t>[3] </a:t>
          </a:r>
          <a:r>
            <a:rPr lang="en-US" b="0" dirty="0" err="1"/>
            <a:t>Waichal</a:t>
          </a:r>
          <a:r>
            <a:rPr lang="en-US" b="0" dirty="0"/>
            <a:t> S., </a:t>
          </a:r>
          <a:r>
            <a:rPr lang="en-US" b="0" dirty="0" err="1"/>
            <a:t>Sonune</a:t>
          </a:r>
          <a:r>
            <a:rPr lang="en-US" b="0" dirty="0"/>
            <a:t> G., and </a:t>
          </a:r>
          <a:r>
            <a:rPr lang="en-US" b="0" dirty="0" err="1"/>
            <a:t>Meshram</a:t>
          </a:r>
          <a:r>
            <a:rPr lang="en-US" b="0" dirty="0"/>
            <a:t> B.B. Router attacks detection through log analysis and defense mechanism. IRACST – International Journal of Computer Networks and Wireless Communications, Vol.3, pp. 251-256, 2013</a:t>
          </a:r>
        </a:p>
      </dgm:t>
    </dgm:pt>
    <dgm:pt modelId="{FED7632D-D73F-4611-B4A9-7F22123E92D9}" type="parTrans" cxnId="{56FDC21C-9C70-407C-9066-7A557BED18DF}">
      <dgm:prSet/>
      <dgm:spPr/>
      <dgm:t>
        <a:bodyPr/>
        <a:lstStyle/>
        <a:p>
          <a:endParaRPr lang="en-US"/>
        </a:p>
      </dgm:t>
    </dgm:pt>
    <dgm:pt modelId="{B8F6DDEF-660F-4D3C-99C3-F5722D0C37DF}" type="sibTrans" cxnId="{56FDC21C-9C70-407C-9066-7A557BED18DF}">
      <dgm:prSet/>
      <dgm:spPr/>
      <dgm:t>
        <a:bodyPr/>
        <a:lstStyle/>
        <a:p>
          <a:endParaRPr lang="en-US"/>
        </a:p>
      </dgm:t>
    </dgm:pt>
    <dgm:pt modelId="{4692BC52-20FF-46A8-A73A-B348C806FE34}">
      <dgm:prSet/>
      <dgm:spPr/>
      <dgm:t>
        <a:bodyPr/>
        <a:lstStyle/>
        <a:p>
          <a:r>
            <a:rPr lang="en-US" dirty="0"/>
            <a:t>[4] Owning Your Home Network: Router Security Revisited. </a:t>
          </a:r>
        </a:p>
      </dgm:t>
    </dgm:pt>
    <dgm:pt modelId="{28E30BF0-0AC1-4FC0-B01C-1152E09C60DB}" type="parTrans" cxnId="{1822AD67-BBA8-4EA6-A7BF-91F542578BE7}">
      <dgm:prSet/>
      <dgm:spPr/>
      <dgm:t>
        <a:bodyPr/>
        <a:lstStyle/>
        <a:p>
          <a:endParaRPr lang="en-US"/>
        </a:p>
      </dgm:t>
    </dgm:pt>
    <dgm:pt modelId="{54BF8260-6F60-4473-BD73-1A59F55FE59E}" type="sibTrans" cxnId="{1822AD67-BBA8-4EA6-A7BF-91F542578BE7}">
      <dgm:prSet/>
      <dgm:spPr/>
      <dgm:t>
        <a:bodyPr/>
        <a:lstStyle/>
        <a:p>
          <a:endParaRPr lang="en-US"/>
        </a:p>
      </dgm:t>
    </dgm:pt>
    <dgm:pt modelId="{BC4A00EA-E134-44B8-8CD9-BF014DB8597E}">
      <dgm:prSet/>
      <dgm:spPr/>
      <dgm:t>
        <a:bodyPr/>
        <a:lstStyle/>
        <a:p>
          <a:r>
            <a:rPr lang="en-US" dirty="0"/>
            <a:t>[5] A Scalable Method for Router Attack Detection[2395]</a:t>
          </a:r>
        </a:p>
      </dgm:t>
    </dgm:pt>
    <dgm:pt modelId="{2C799CF8-F261-4C22-BAAD-415273BACBC5}" type="parTrans" cxnId="{A98D620F-490C-4637-B2C4-E6BADC5A4664}">
      <dgm:prSet/>
      <dgm:spPr/>
      <dgm:t>
        <a:bodyPr/>
        <a:lstStyle/>
        <a:p>
          <a:endParaRPr lang="en-US"/>
        </a:p>
      </dgm:t>
    </dgm:pt>
    <dgm:pt modelId="{F62FE067-357A-4113-B97C-43D8F8CA6D5B}" type="sibTrans" cxnId="{A98D620F-490C-4637-B2C4-E6BADC5A4664}">
      <dgm:prSet/>
      <dgm:spPr/>
      <dgm:t>
        <a:bodyPr/>
        <a:lstStyle/>
        <a:p>
          <a:endParaRPr lang="en-US"/>
        </a:p>
      </dgm:t>
    </dgm:pt>
    <dgm:pt modelId="{187EB1B1-57E3-464C-B669-57F718C66655}">
      <dgm:prSet/>
      <dgm:spPr/>
      <dgm:t>
        <a:bodyPr/>
        <a:lstStyle/>
        <a:p>
          <a:r>
            <a:rPr lang="en-US" dirty="0"/>
            <a:t>[6] Release the Kraken New KRACKs in the 80211 Standard[2399]</a:t>
          </a:r>
        </a:p>
      </dgm:t>
    </dgm:pt>
    <dgm:pt modelId="{889029AE-3BAA-4766-B1F0-5D9D0B9F0EBB}" type="parTrans" cxnId="{50BDCB0F-7C37-45E4-9ED3-439D498AB741}">
      <dgm:prSet/>
      <dgm:spPr/>
      <dgm:t>
        <a:bodyPr/>
        <a:lstStyle/>
        <a:p>
          <a:endParaRPr lang="en-US"/>
        </a:p>
      </dgm:t>
    </dgm:pt>
    <dgm:pt modelId="{06EFB678-76FE-4AEF-AF7E-748EAFE44867}" type="sibTrans" cxnId="{50BDCB0F-7C37-45E4-9ED3-439D498AB741}">
      <dgm:prSet/>
      <dgm:spPr/>
      <dgm:t>
        <a:bodyPr/>
        <a:lstStyle/>
        <a:p>
          <a:endParaRPr lang="en-US"/>
        </a:p>
      </dgm:t>
    </dgm:pt>
    <dgm:pt modelId="{22BC41B2-C71C-435E-8218-ABCBD2D18095}" type="pres">
      <dgm:prSet presAssocID="{546553DB-1F9C-4A6B-BE61-AB2C9D207A08}" presName="linear" presStyleCnt="0">
        <dgm:presLayoutVars>
          <dgm:animLvl val="lvl"/>
          <dgm:resizeHandles val="exact"/>
        </dgm:presLayoutVars>
      </dgm:prSet>
      <dgm:spPr/>
    </dgm:pt>
    <dgm:pt modelId="{5F9DFC58-F369-411D-B09B-7DF98305F3E0}" type="pres">
      <dgm:prSet presAssocID="{5D82A7BE-78C4-4802-801B-79DD962A709E}" presName="parentText" presStyleLbl="node1" presStyleIdx="0" presStyleCnt="6">
        <dgm:presLayoutVars>
          <dgm:chMax val="0"/>
          <dgm:bulletEnabled val="1"/>
        </dgm:presLayoutVars>
      </dgm:prSet>
      <dgm:spPr/>
    </dgm:pt>
    <dgm:pt modelId="{F7D82575-CB6D-45C8-9C87-D7DF6A6CDAEF}" type="pres">
      <dgm:prSet presAssocID="{0514B14C-9342-46EA-9BE5-53DD2C4D4CBF}" presName="spacer" presStyleCnt="0"/>
      <dgm:spPr/>
    </dgm:pt>
    <dgm:pt modelId="{C6F8B2A5-2C5E-46E6-8668-D728B1356251}" type="pres">
      <dgm:prSet presAssocID="{4292209D-7CD9-473B-A5BD-B07B1C553C34}" presName="parentText" presStyleLbl="node1" presStyleIdx="1" presStyleCnt="6">
        <dgm:presLayoutVars>
          <dgm:chMax val="0"/>
          <dgm:bulletEnabled val="1"/>
        </dgm:presLayoutVars>
      </dgm:prSet>
      <dgm:spPr/>
    </dgm:pt>
    <dgm:pt modelId="{FFC2C248-6ED8-43FD-8044-96D0CFABF3B8}" type="pres">
      <dgm:prSet presAssocID="{A45DA38D-CA9A-4AF2-9973-3A34FF796E51}" presName="spacer" presStyleCnt="0"/>
      <dgm:spPr/>
    </dgm:pt>
    <dgm:pt modelId="{3F870A6D-B395-46A6-A214-B06ED440E347}" type="pres">
      <dgm:prSet presAssocID="{1C42ADEC-FD73-4399-86C2-1955A9F85B97}" presName="parentText" presStyleLbl="node1" presStyleIdx="2" presStyleCnt="6">
        <dgm:presLayoutVars>
          <dgm:chMax val="0"/>
          <dgm:bulletEnabled val="1"/>
        </dgm:presLayoutVars>
      </dgm:prSet>
      <dgm:spPr/>
    </dgm:pt>
    <dgm:pt modelId="{D5BFEBC4-96FB-4564-A4EB-5B022C99B00C}" type="pres">
      <dgm:prSet presAssocID="{B8F6DDEF-660F-4D3C-99C3-F5722D0C37DF}" presName="spacer" presStyleCnt="0"/>
      <dgm:spPr/>
    </dgm:pt>
    <dgm:pt modelId="{0CA2F0AA-50D3-4E32-99EE-8D1677DFCCC7}" type="pres">
      <dgm:prSet presAssocID="{4692BC52-20FF-46A8-A73A-B348C806FE34}" presName="parentText" presStyleLbl="node1" presStyleIdx="3" presStyleCnt="6">
        <dgm:presLayoutVars>
          <dgm:chMax val="0"/>
          <dgm:bulletEnabled val="1"/>
        </dgm:presLayoutVars>
      </dgm:prSet>
      <dgm:spPr/>
    </dgm:pt>
    <dgm:pt modelId="{EA023081-41FC-4A92-95D0-8E82FF94E441}" type="pres">
      <dgm:prSet presAssocID="{54BF8260-6F60-4473-BD73-1A59F55FE59E}" presName="spacer" presStyleCnt="0"/>
      <dgm:spPr/>
    </dgm:pt>
    <dgm:pt modelId="{6F7B62A9-0229-4EA2-94F2-C78225135EED}" type="pres">
      <dgm:prSet presAssocID="{BC4A00EA-E134-44B8-8CD9-BF014DB8597E}" presName="parentText" presStyleLbl="node1" presStyleIdx="4" presStyleCnt="6">
        <dgm:presLayoutVars>
          <dgm:chMax val="0"/>
          <dgm:bulletEnabled val="1"/>
        </dgm:presLayoutVars>
      </dgm:prSet>
      <dgm:spPr/>
    </dgm:pt>
    <dgm:pt modelId="{8BF7B6C6-9CB6-4F4F-9A48-2365DBE4ACB0}" type="pres">
      <dgm:prSet presAssocID="{F62FE067-357A-4113-B97C-43D8F8CA6D5B}" presName="spacer" presStyleCnt="0"/>
      <dgm:spPr/>
    </dgm:pt>
    <dgm:pt modelId="{67CA8A04-F04D-4EDB-A004-0FD917AA680B}" type="pres">
      <dgm:prSet presAssocID="{187EB1B1-57E3-464C-B669-57F718C66655}" presName="parentText" presStyleLbl="node1" presStyleIdx="5" presStyleCnt="6" custLinFactY="142428" custLinFactNeighborY="200000">
        <dgm:presLayoutVars>
          <dgm:chMax val="0"/>
          <dgm:bulletEnabled val="1"/>
        </dgm:presLayoutVars>
      </dgm:prSet>
      <dgm:spPr/>
    </dgm:pt>
  </dgm:ptLst>
  <dgm:cxnLst>
    <dgm:cxn modelId="{7E7DE006-130D-4F5E-B9D8-81CFC79AB9DD}" srcId="{546553DB-1F9C-4A6B-BE61-AB2C9D207A08}" destId="{4292209D-7CD9-473B-A5BD-B07B1C553C34}" srcOrd="1" destOrd="0" parTransId="{5B933B76-95E5-40EB-94BC-970BF70D13A1}" sibTransId="{A45DA38D-CA9A-4AF2-9973-3A34FF796E51}"/>
    <dgm:cxn modelId="{A98D620F-490C-4637-B2C4-E6BADC5A4664}" srcId="{546553DB-1F9C-4A6B-BE61-AB2C9D207A08}" destId="{BC4A00EA-E134-44B8-8CD9-BF014DB8597E}" srcOrd="4" destOrd="0" parTransId="{2C799CF8-F261-4C22-BAAD-415273BACBC5}" sibTransId="{F62FE067-357A-4113-B97C-43D8F8CA6D5B}"/>
    <dgm:cxn modelId="{50BDCB0F-7C37-45E4-9ED3-439D498AB741}" srcId="{546553DB-1F9C-4A6B-BE61-AB2C9D207A08}" destId="{187EB1B1-57E3-464C-B669-57F718C66655}" srcOrd="5" destOrd="0" parTransId="{889029AE-3BAA-4766-B1F0-5D9D0B9F0EBB}" sibTransId="{06EFB678-76FE-4AEF-AF7E-748EAFE44867}"/>
    <dgm:cxn modelId="{E048CD10-FDC4-4B19-9F73-76475DA30D57}" type="presOf" srcId="{5D82A7BE-78C4-4802-801B-79DD962A709E}" destId="{5F9DFC58-F369-411D-B09B-7DF98305F3E0}" srcOrd="0" destOrd="0" presId="urn:microsoft.com/office/officeart/2005/8/layout/vList2"/>
    <dgm:cxn modelId="{56FDC21C-9C70-407C-9066-7A557BED18DF}" srcId="{546553DB-1F9C-4A6B-BE61-AB2C9D207A08}" destId="{1C42ADEC-FD73-4399-86C2-1955A9F85B97}" srcOrd="2" destOrd="0" parTransId="{FED7632D-D73F-4611-B4A9-7F22123E92D9}" sibTransId="{B8F6DDEF-660F-4D3C-99C3-F5722D0C37DF}"/>
    <dgm:cxn modelId="{52C4FB2C-1CDD-4136-B586-290443CABE05}" type="presOf" srcId="{187EB1B1-57E3-464C-B669-57F718C66655}" destId="{67CA8A04-F04D-4EDB-A004-0FD917AA680B}" srcOrd="0" destOrd="0" presId="urn:microsoft.com/office/officeart/2005/8/layout/vList2"/>
    <dgm:cxn modelId="{1D2BD05D-EF75-4911-B714-188DDCA4D2C5}" type="presOf" srcId="{4692BC52-20FF-46A8-A73A-B348C806FE34}" destId="{0CA2F0AA-50D3-4E32-99EE-8D1677DFCCC7}" srcOrd="0" destOrd="0" presId="urn:microsoft.com/office/officeart/2005/8/layout/vList2"/>
    <dgm:cxn modelId="{7715B946-9772-4181-9EEE-6F38850737BD}" type="presOf" srcId="{BC4A00EA-E134-44B8-8CD9-BF014DB8597E}" destId="{6F7B62A9-0229-4EA2-94F2-C78225135EED}" srcOrd="0" destOrd="0" presId="urn:microsoft.com/office/officeart/2005/8/layout/vList2"/>
    <dgm:cxn modelId="{1822AD67-BBA8-4EA6-A7BF-91F542578BE7}" srcId="{546553DB-1F9C-4A6B-BE61-AB2C9D207A08}" destId="{4692BC52-20FF-46A8-A73A-B348C806FE34}" srcOrd="3" destOrd="0" parTransId="{28E30BF0-0AC1-4FC0-B01C-1152E09C60DB}" sibTransId="{54BF8260-6F60-4473-BD73-1A59F55FE59E}"/>
    <dgm:cxn modelId="{CF641A74-A7AF-4447-900E-BA8912EF0178}" type="presOf" srcId="{546553DB-1F9C-4A6B-BE61-AB2C9D207A08}" destId="{22BC41B2-C71C-435E-8218-ABCBD2D18095}" srcOrd="0" destOrd="0" presId="urn:microsoft.com/office/officeart/2005/8/layout/vList2"/>
    <dgm:cxn modelId="{97C6C2AC-BD61-4BD1-B4FE-29FE641EC017}" type="presOf" srcId="{1C42ADEC-FD73-4399-86C2-1955A9F85B97}" destId="{3F870A6D-B395-46A6-A214-B06ED440E347}" srcOrd="0" destOrd="0" presId="urn:microsoft.com/office/officeart/2005/8/layout/vList2"/>
    <dgm:cxn modelId="{C9C849B0-B7A5-4F95-A74F-C73D3A18FE35}" srcId="{546553DB-1F9C-4A6B-BE61-AB2C9D207A08}" destId="{5D82A7BE-78C4-4802-801B-79DD962A709E}" srcOrd="0" destOrd="0" parTransId="{02567763-5FFA-4713-BCC0-1C8D4283AC20}" sibTransId="{0514B14C-9342-46EA-9BE5-53DD2C4D4CBF}"/>
    <dgm:cxn modelId="{1A0D0CBE-25CD-428C-AA81-EA14ED081A6C}" type="presOf" srcId="{4292209D-7CD9-473B-A5BD-B07B1C553C34}" destId="{C6F8B2A5-2C5E-46E6-8668-D728B1356251}" srcOrd="0" destOrd="0" presId="urn:microsoft.com/office/officeart/2005/8/layout/vList2"/>
    <dgm:cxn modelId="{23EE47E8-A444-4105-9C31-FA93F1B4A4A0}" type="presParOf" srcId="{22BC41B2-C71C-435E-8218-ABCBD2D18095}" destId="{5F9DFC58-F369-411D-B09B-7DF98305F3E0}" srcOrd="0" destOrd="0" presId="urn:microsoft.com/office/officeart/2005/8/layout/vList2"/>
    <dgm:cxn modelId="{AF4FF9F9-5D86-49E5-9834-BB342B5135F8}" type="presParOf" srcId="{22BC41B2-C71C-435E-8218-ABCBD2D18095}" destId="{F7D82575-CB6D-45C8-9C87-D7DF6A6CDAEF}" srcOrd="1" destOrd="0" presId="urn:microsoft.com/office/officeart/2005/8/layout/vList2"/>
    <dgm:cxn modelId="{459EF037-7117-4525-940C-8031843924AE}" type="presParOf" srcId="{22BC41B2-C71C-435E-8218-ABCBD2D18095}" destId="{C6F8B2A5-2C5E-46E6-8668-D728B1356251}" srcOrd="2" destOrd="0" presId="urn:microsoft.com/office/officeart/2005/8/layout/vList2"/>
    <dgm:cxn modelId="{9B9B211D-D39C-4E1A-907E-C41627E15FF7}" type="presParOf" srcId="{22BC41B2-C71C-435E-8218-ABCBD2D18095}" destId="{FFC2C248-6ED8-43FD-8044-96D0CFABF3B8}" srcOrd="3" destOrd="0" presId="urn:microsoft.com/office/officeart/2005/8/layout/vList2"/>
    <dgm:cxn modelId="{B956B089-6505-4880-8DFF-7B86FCC71AF9}" type="presParOf" srcId="{22BC41B2-C71C-435E-8218-ABCBD2D18095}" destId="{3F870A6D-B395-46A6-A214-B06ED440E347}" srcOrd="4" destOrd="0" presId="urn:microsoft.com/office/officeart/2005/8/layout/vList2"/>
    <dgm:cxn modelId="{0873801A-C659-480F-AD8A-6A5996FD255B}" type="presParOf" srcId="{22BC41B2-C71C-435E-8218-ABCBD2D18095}" destId="{D5BFEBC4-96FB-4564-A4EB-5B022C99B00C}" srcOrd="5" destOrd="0" presId="urn:microsoft.com/office/officeart/2005/8/layout/vList2"/>
    <dgm:cxn modelId="{F6D04DA6-EDAB-4F9F-BE20-75B74A9825CC}" type="presParOf" srcId="{22BC41B2-C71C-435E-8218-ABCBD2D18095}" destId="{0CA2F0AA-50D3-4E32-99EE-8D1677DFCCC7}" srcOrd="6" destOrd="0" presId="urn:microsoft.com/office/officeart/2005/8/layout/vList2"/>
    <dgm:cxn modelId="{455C4F03-9E2F-4155-BC6B-536B71622BC8}" type="presParOf" srcId="{22BC41B2-C71C-435E-8218-ABCBD2D18095}" destId="{EA023081-41FC-4A92-95D0-8E82FF94E441}" srcOrd="7" destOrd="0" presId="urn:microsoft.com/office/officeart/2005/8/layout/vList2"/>
    <dgm:cxn modelId="{FA618604-9C2E-4D38-B377-7CF0C71EB040}" type="presParOf" srcId="{22BC41B2-C71C-435E-8218-ABCBD2D18095}" destId="{6F7B62A9-0229-4EA2-94F2-C78225135EED}" srcOrd="8" destOrd="0" presId="urn:microsoft.com/office/officeart/2005/8/layout/vList2"/>
    <dgm:cxn modelId="{6C4037E5-F337-452E-8A6D-296B08544A00}" type="presParOf" srcId="{22BC41B2-C71C-435E-8218-ABCBD2D18095}" destId="{8BF7B6C6-9CB6-4F4F-9A48-2365DBE4ACB0}" srcOrd="9" destOrd="0" presId="urn:microsoft.com/office/officeart/2005/8/layout/vList2"/>
    <dgm:cxn modelId="{2B0F01D3-FF30-4DF1-85FE-EF2D864CD6D5}" type="presParOf" srcId="{22BC41B2-C71C-435E-8218-ABCBD2D18095}" destId="{67CA8A04-F04D-4EDB-A004-0FD917AA680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553DB-1F9C-4A6B-BE61-AB2C9D207A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82A7BE-78C4-4802-801B-79DD962A709E}">
      <dgm:prSet/>
      <dgm:spPr/>
      <dgm:t>
        <a:bodyPr/>
        <a:lstStyle/>
        <a:p>
          <a:r>
            <a:rPr lang="en-US" b="0" dirty="0"/>
            <a:t>[7] K. H. YEUNG and W. K. FUNG Attacking Routers by Packet Misrouting,  2004 Tele traffics and Networking Laboratory, City University of Hong Kong</a:t>
          </a:r>
        </a:p>
      </dgm:t>
    </dgm:pt>
    <dgm:pt modelId="{02567763-5FFA-4713-BCC0-1C8D4283AC20}" type="parTrans" cxnId="{C9C849B0-B7A5-4F95-A74F-C73D3A18FE35}">
      <dgm:prSet/>
      <dgm:spPr/>
      <dgm:t>
        <a:bodyPr/>
        <a:lstStyle/>
        <a:p>
          <a:endParaRPr lang="en-US"/>
        </a:p>
      </dgm:t>
    </dgm:pt>
    <dgm:pt modelId="{0514B14C-9342-46EA-9BE5-53DD2C4D4CBF}" type="sibTrans" cxnId="{C9C849B0-B7A5-4F95-A74F-C73D3A18FE35}">
      <dgm:prSet/>
      <dgm:spPr/>
      <dgm:t>
        <a:bodyPr/>
        <a:lstStyle/>
        <a:p>
          <a:endParaRPr lang="en-US"/>
        </a:p>
      </dgm:t>
    </dgm:pt>
    <dgm:pt modelId="{4292209D-7CD9-473B-A5BD-B07B1C553C34}">
      <dgm:prSet/>
      <dgm:spPr/>
      <dgm:t>
        <a:bodyPr/>
        <a:lstStyle/>
        <a:p>
          <a:r>
            <a:rPr lang="en-US" b="0" dirty="0"/>
            <a:t>[8] Joey </a:t>
          </a:r>
          <a:r>
            <a:rPr lang="en-US" b="0" dirty="0" err="1"/>
            <a:t>Costoya</a:t>
          </a:r>
          <a:r>
            <a:rPr lang="en-US" b="0" dirty="0"/>
            <a:t>, Ryan Flores, Lion Gu,  2016, Home Routers - Understanding Attacks and Defense Strategies, Trend Micro Forward-Looking Threat Research (FTR) Team, Trend Labs research paper.</a:t>
          </a:r>
        </a:p>
      </dgm:t>
    </dgm:pt>
    <dgm:pt modelId="{5B933B76-95E5-40EB-94BC-970BF70D13A1}" type="parTrans" cxnId="{7E7DE006-130D-4F5E-B9D8-81CFC79AB9DD}">
      <dgm:prSet/>
      <dgm:spPr/>
      <dgm:t>
        <a:bodyPr/>
        <a:lstStyle/>
        <a:p>
          <a:endParaRPr lang="en-US"/>
        </a:p>
      </dgm:t>
    </dgm:pt>
    <dgm:pt modelId="{A45DA38D-CA9A-4AF2-9973-3A34FF796E51}" type="sibTrans" cxnId="{7E7DE006-130D-4F5E-B9D8-81CFC79AB9DD}">
      <dgm:prSet/>
      <dgm:spPr/>
      <dgm:t>
        <a:bodyPr/>
        <a:lstStyle/>
        <a:p>
          <a:endParaRPr lang="en-US"/>
        </a:p>
      </dgm:t>
    </dgm:pt>
    <dgm:pt modelId="{1C42ADEC-FD73-4399-86C2-1955A9F85B97}">
      <dgm:prSet custT="1"/>
      <dgm:spPr/>
      <dgm:t>
        <a:bodyPr/>
        <a:lstStyle/>
        <a:p>
          <a:r>
            <a:rPr lang="en-US" sz="1800" b="0" dirty="0"/>
            <a:t>[9] </a:t>
          </a:r>
          <a:r>
            <a:rPr lang="en-US" sz="1800" b="0" dirty="0" err="1"/>
            <a:t>Saili</a:t>
          </a:r>
          <a:r>
            <a:rPr lang="en-US" sz="1800" b="0" dirty="0"/>
            <a:t> </a:t>
          </a:r>
          <a:r>
            <a:rPr lang="en-US" sz="1800" b="0" dirty="0" err="1"/>
            <a:t>Waichal</a:t>
          </a:r>
          <a:r>
            <a:rPr lang="en-US" sz="1800" b="0" dirty="0"/>
            <a:t>, </a:t>
          </a:r>
          <a:r>
            <a:rPr lang="en-US" sz="1800" b="0" dirty="0" err="1"/>
            <a:t>B.B.Meshram</a:t>
          </a:r>
          <a:r>
            <a:rPr lang="en-US" sz="1800" b="0" dirty="0"/>
            <a:t>, Router Attacks-Detection And Defense Mechanisms,  international journal of scientific &amp; technology research volume 2, issue 6, June 2013</a:t>
          </a:r>
        </a:p>
      </dgm:t>
    </dgm:pt>
    <dgm:pt modelId="{FED7632D-D73F-4611-B4A9-7F22123E92D9}" type="parTrans" cxnId="{56FDC21C-9C70-407C-9066-7A557BED18DF}">
      <dgm:prSet/>
      <dgm:spPr/>
      <dgm:t>
        <a:bodyPr/>
        <a:lstStyle/>
        <a:p>
          <a:endParaRPr lang="en-US"/>
        </a:p>
      </dgm:t>
    </dgm:pt>
    <dgm:pt modelId="{B8F6DDEF-660F-4D3C-99C3-F5722D0C37DF}" type="sibTrans" cxnId="{56FDC21C-9C70-407C-9066-7A557BED18DF}">
      <dgm:prSet/>
      <dgm:spPr/>
      <dgm:t>
        <a:bodyPr/>
        <a:lstStyle/>
        <a:p>
          <a:endParaRPr lang="en-US"/>
        </a:p>
      </dgm:t>
    </dgm:pt>
    <dgm:pt modelId="{4692BC52-20FF-46A8-A73A-B348C806FE34}">
      <dgm:prSet/>
      <dgm:spPr/>
      <dgm:t>
        <a:bodyPr/>
        <a:lstStyle/>
        <a:p>
          <a:r>
            <a:rPr lang="en-US" dirty="0"/>
            <a:t>[10] </a:t>
          </a:r>
          <a:r>
            <a:rPr lang="en-US" dirty="0" err="1"/>
            <a:t>Weiteng</a:t>
          </a:r>
          <a:r>
            <a:rPr lang="en-US" dirty="0"/>
            <a:t> Chen and </a:t>
          </a:r>
          <a:r>
            <a:rPr lang="en-US" dirty="0" err="1"/>
            <a:t>Zhiyun</a:t>
          </a:r>
          <a:r>
            <a:rPr lang="en-US" dirty="0"/>
            <a:t> Qian, University of California, Riverside, 2016, Off-Path TCP Exploit: How Wireless Routers Can Jeopardize Your Secrets, 27th USENIX Security Symposium.</a:t>
          </a:r>
        </a:p>
      </dgm:t>
    </dgm:pt>
    <dgm:pt modelId="{28E30BF0-0AC1-4FC0-B01C-1152E09C60DB}" type="parTrans" cxnId="{1822AD67-BBA8-4EA6-A7BF-91F542578BE7}">
      <dgm:prSet/>
      <dgm:spPr/>
      <dgm:t>
        <a:bodyPr/>
        <a:lstStyle/>
        <a:p>
          <a:endParaRPr lang="en-US"/>
        </a:p>
      </dgm:t>
    </dgm:pt>
    <dgm:pt modelId="{54BF8260-6F60-4473-BD73-1A59F55FE59E}" type="sibTrans" cxnId="{1822AD67-BBA8-4EA6-A7BF-91F542578BE7}">
      <dgm:prSet/>
      <dgm:spPr/>
      <dgm:t>
        <a:bodyPr/>
        <a:lstStyle/>
        <a:p>
          <a:endParaRPr lang="en-US"/>
        </a:p>
      </dgm:t>
    </dgm:pt>
    <dgm:pt modelId="{22BC41B2-C71C-435E-8218-ABCBD2D18095}" type="pres">
      <dgm:prSet presAssocID="{546553DB-1F9C-4A6B-BE61-AB2C9D207A08}" presName="linear" presStyleCnt="0">
        <dgm:presLayoutVars>
          <dgm:animLvl val="lvl"/>
          <dgm:resizeHandles val="exact"/>
        </dgm:presLayoutVars>
      </dgm:prSet>
      <dgm:spPr/>
    </dgm:pt>
    <dgm:pt modelId="{5F9DFC58-F369-411D-B09B-7DF98305F3E0}" type="pres">
      <dgm:prSet presAssocID="{5D82A7BE-78C4-4802-801B-79DD962A709E}" presName="parentText" presStyleLbl="node1" presStyleIdx="0" presStyleCnt="4">
        <dgm:presLayoutVars>
          <dgm:chMax val="0"/>
          <dgm:bulletEnabled val="1"/>
        </dgm:presLayoutVars>
      </dgm:prSet>
      <dgm:spPr/>
    </dgm:pt>
    <dgm:pt modelId="{F7D82575-CB6D-45C8-9C87-D7DF6A6CDAEF}" type="pres">
      <dgm:prSet presAssocID="{0514B14C-9342-46EA-9BE5-53DD2C4D4CBF}" presName="spacer" presStyleCnt="0"/>
      <dgm:spPr/>
    </dgm:pt>
    <dgm:pt modelId="{C6F8B2A5-2C5E-46E6-8668-D728B1356251}" type="pres">
      <dgm:prSet presAssocID="{4292209D-7CD9-473B-A5BD-B07B1C553C34}" presName="parentText" presStyleLbl="node1" presStyleIdx="1" presStyleCnt="4">
        <dgm:presLayoutVars>
          <dgm:chMax val="0"/>
          <dgm:bulletEnabled val="1"/>
        </dgm:presLayoutVars>
      </dgm:prSet>
      <dgm:spPr/>
    </dgm:pt>
    <dgm:pt modelId="{FFC2C248-6ED8-43FD-8044-96D0CFABF3B8}" type="pres">
      <dgm:prSet presAssocID="{A45DA38D-CA9A-4AF2-9973-3A34FF796E51}" presName="spacer" presStyleCnt="0"/>
      <dgm:spPr/>
    </dgm:pt>
    <dgm:pt modelId="{3F870A6D-B395-46A6-A214-B06ED440E347}" type="pres">
      <dgm:prSet presAssocID="{1C42ADEC-FD73-4399-86C2-1955A9F85B97}" presName="parentText" presStyleLbl="node1" presStyleIdx="2" presStyleCnt="4">
        <dgm:presLayoutVars>
          <dgm:chMax val="0"/>
          <dgm:bulletEnabled val="1"/>
        </dgm:presLayoutVars>
      </dgm:prSet>
      <dgm:spPr/>
    </dgm:pt>
    <dgm:pt modelId="{D5BFEBC4-96FB-4564-A4EB-5B022C99B00C}" type="pres">
      <dgm:prSet presAssocID="{B8F6DDEF-660F-4D3C-99C3-F5722D0C37DF}" presName="spacer" presStyleCnt="0"/>
      <dgm:spPr/>
    </dgm:pt>
    <dgm:pt modelId="{0CA2F0AA-50D3-4E32-99EE-8D1677DFCCC7}" type="pres">
      <dgm:prSet presAssocID="{4692BC52-20FF-46A8-A73A-B348C806FE34}" presName="parentText" presStyleLbl="node1" presStyleIdx="3" presStyleCnt="4">
        <dgm:presLayoutVars>
          <dgm:chMax val="0"/>
          <dgm:bulletEnabled val="1"/>
        </dgm:presLayoutVars>
      </dgm:prSet>
      <dgm:spPr/>
    </dgm:pt>
  </dgm:ptLst>
  <dgm:cxnLst>
    <dgm:cxn modelId="{7E7DE006-130D-4F5E-B9D8-81CFC79AB9DD}" srcId="{546553DB-1F9C-4A6B-BE61-AB2C9D207A08}" destId="{4292209D-7CD9-473B-A5BD-B07B1C553C34}" srcOrd="1" destOrd="0" parTransId="{5B933B76-95E5-40EB-94BC-970BF70D13A1}" sibTransId="{A45DA38D-CA9A-4AF2-9973-3A34FF796E51}"/>
    <dgm:cxn modelId="{E048CD10-FDC4-4B19-9F73-76475DA30D57}" type="presOf" srcId="{5D82A7BE-78C4-4802-801B-79DD962A709E}" destId="{5F9DFC58-F369-411D-B09B-7DF98305F3E0}" srcOrd="0" destOrd="0" presId="urn:microsoft.com/office/officeart/2005/8/layout/vList2"/>
    <dgm:cxn modelId="{56FDC21C-9C70-407C-9066-7A557BED18DF}" srcId="{546553DB-1F9C-4A6B-BE61-AB2C9D207A08}" destId="{1C42ADEC-FD73-4399-86C2-1955A9F85B97}" srcOrd="2" destOrd="0" parTransId="{FED7632D-D73F-4611-B4A9-7F22123E92D9}" sibTransId="{B8F6DDEF-660F-4D3C-99C3-F5722D0C37DF}"/>
    <dgm:cxn modelId="{1D2BD05D-EF75-4911-B714-188DDCA4D2C5}" type="presOf" srcId="{4692BC52-20FF-46A8-A73A-B348C806FE34}" destId="{0CA2F0AA-50D3-4E32-99EE-8D1677DFCCC7}" srcOrd="0" destOrd="0" presId="urn:microsoft.com/office/officeart/2005/8/layout/vList2"/>
    <dgm:cxn modelId="{1822AD67-BBA8-4EA6-A7BF-91F542578BE7}" srcId="{546553DB-1F9C-4A6B-BE61-AB2C9D207A08}" destId="{4692BC52-20FF-46A8-A73A-B348C806FE34}" srcOrd="3" destOrd="0" parTransId="{28E30BF0-0AC1-4FC0-B01C-1152E09C60DB}" sibTransId="{54BF8260-6F60-4473-BD73-1A59F55FE59E}"/>
    <dgm:cxn modelId="{CF641A74-A7AF-4447-900E-BA8912EF0178}" type="presOf" srcId="{546553DB-1F9C-4A6B-BE61-AB2C9D207A08}" destId="{22BC41B2-C71C-435E-8218-ABCBD2D18095}" srcOrd="0" destOrd="0" presId="urn:microsoft.com/office/officeart/2005/8/layout/vList2"/>
    <dgm:cxn modelId="{97C6C2AC-BD61-4BD1-B4FE-29FE641EC017}" type="presOf" srcId="{1C42ADEC-FD73-4399-86C2-1955A9F85B97}" destId="{3F870A6D-B395-46A6-A214-B06ED440E347}" srcOrd="0" destOrd="0" presId="urn:microsoft.com/office/officeart/2005/8/layout/vList2"/>
    <dgm:cxn modelId="{C9C849B0-B7A5-4F95-A74F-C73D3A18FE35}" srcId="{546553DB-1F9C-4A6B-BE61-AB2C9D207A08}" destId="{5D82A7BE-78C4-4802-801B-79DD962A709E}" srcOrd="0" destOrd="0" parTransId="{02567763-5FFA-4713-BCC0-1C8D4283AC20}" sibTransId="{0514B14C-9342-46EA-9BE5-53DD2C4D4CBF}"/>
    <dgm:cxn modelId="{1A0D0CBE-25CD-428C-AA81-EA14ED081A6C}" type="presOf" srcId="{4292209D-7CD9-473B-A5BD-B07B1C553C34}" destId="{C6F8B2A5-2C5E-46E6-8668-D728B1356251}" srcOrd="0" destOrd="0" presId="urn:microsoft.com/office/officeart/2005/8/layout/vList2"/>
    <dgm:cxn modelId="{23EE47E8-A444-4105-9C31-FA93F1B4A4A0}" type="presParOf" srcId="{22BC41B2-C71C-435E-8218-ABCBD2D18095}" destId="{5F9DFC58-F369-411D-B09B-7DF98305F3E0}" srcOrd="0" destOrd="0" presId="urn:microsoft.com/office/officeart/2005/8/layout/vList2"/>
    <dgm:cxn modelId="{AF4FF9F9-5D86-49E5-9834-BB342B5135F8}" type="presParOf" srcId="{22BC41B2-C71C-435E-8218-ABCBD2D18095}" destId="{F7D82575-CB6D-45C8-9C87-D7DF6A6CDAEF}" srcOrd="1" destOrd="0" presId="urn:microsoft.com/office/officeart/2005/8/layout/vList2"/>
    <dgm:cxn modelId="{459EF037-7117-4525-940C-8031843924AE}" type="presParOf" srcId="{22BC41B2-C71C-435E-8218-ABCBD2D18095}" destId="{C6F8B2A5-2C5E-46E6-8668-D728B1356251}" srcOrd="2" destOrd="0" presId="urn:microsoft.com/office/officeart/2005/8/layout/vList2"/>
    <dgm:cxn modelId="{9B9B211D-D39C-4E1A-907E-C41627E15FF7}" type="presParOf" srcId="{22BC41B2-C71C-435E-8218-ABCBD2D18095}" destId="{FFC2C248-6ED8-43FD-8044-96D0CFABF3B8}" srcOrd="3" destOrd="0" presId="urn:microsoft.com/office/officeart/2005/8/layout/vList2"/>
    <dgm:cxn modelId="{B956B089-6505-4880-8DFF-7B86FCC71AF9}" type="presParOf" srcId="{22BC41B2-C71C-435E-8218-ABCBD2D18095}" destId="{3F870A6D-B395-46A6-A214-B06ED440E347}" srcOrd="4" destOrd="0" presId="urn:microsoft.com/office/officeart/2005/8/layout/vList2"/>
    <dgm:cxn modelId="{0873801A-C659-480F-AD8A-6A5996FD255B}" type="presParOf" srcId="{22BC41B2-C71C-435E-8218-ABCBD2D18095}" destId="{D5BFEBC4-96FB-4564-A4EB-5B022C99B00C}" srcOrd="5" destOrd="0" presId="urn:microsoft.com/office/officeart/2005/8/layout/vList2"/>
    <dgm:cxn modelId="{F6D04DA6-EDAB-4F9F-BE20-75B74A9825CC}" type="presParOf" srcId="{22BC41B2-C71C-435E-8218-ABCBD2D18095}" destId="{0CA2F0AA-50D3-4E32-99EE-8D1677DFCC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DFC58-F369-411D-B09B-7DF98305F3E0}">
      <dsp:nvSpPr>
        <dsp:cNvPr id="0" name=""/>
        <dsp:cNvSpPr/>
      </dsp:nvSpPr>
      <dsp:spPr>
        <a:xfrm>
          <a:off x="0" y="74630"/>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[1] Chaitra S. and Sharma R. Integration of Software Router with Wi-Fi for Enhanced Security. IEEE 7th International Advance Computing Conference, pp. 33-36, 2017.</a:t>
          </a:r>
        </a:p>
      </dsp:txBody>
      <dsp:txXfrm>
        <a:off x="26387" y="101017"/>
        <a:ext cx="10126276" cy="487766"/>
      </dsp:txXfrm>
    </dsp:sp>
    <dsp:sp modelId="{C6F8B2A5-2C5E-46E6-8668-D728B1356251}">
      <dsp:nvSpPr>
        <dsp:cNvPr id="0" name=""/>
        <dsp:cNvSpPr/>
      </dsp:nvSpPr>
      <dsp:spPr>
        <a:xfrm>
          <a:off x="0" y="655489"/>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[2] Park K., Yong Soo Kim Y., Kim J., Security Enhanced IEEE 802.1x Authentication Method for WLAN Mobile Router, </a:t>
          </a:r>
          <a:r>
            <a:rPr lang="en-US" sz="1400" b="0" kern="1200" dirty="0">
              <a:hlinkClick xmlns:r="http://schemas.openxmlformats.org/officeDocument/2006/relationships" r:id="rId1"/>
            </a:rPr>
            <a:t>2012 14th International Conference on Advanced Communication Technology (ICACT)</a:t>
          </a:r>
          <a:r>
            <a:rPr lang="en-US" sz="1400" b="0" kern="1200" dirty="0"/>
            <a:t>,  pp. 550-553, 2012. </a:t>
          </a:r>
        </a:p>
      </dsp:txBody>
      <dsp:txXfrm>
        <a:off x="26387" y="681876"/>
        <a:ext cx="10126276" cy="487766"/>
      </dsp:txXfrm>
    </dsp:sp>
    <dsp:sp modelId="{3F870A6D-B395-46A6-A214-B06ED440E347}">
      <dsp:nvSpPr>
        <dsp:cNvPr id="0" name=""/>
        <dsp:cNvSpPr/>
      </dsp:nvSpPr>
      <dsp:spPr>
        <a:xfrm>
          <a:off x="0" y="1236349"/>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[3] </a:t>
          </a:r>
          <a:r>
            <a:rPr lang="en-US" sz="1400" b="0" kern="1200" dirty="0" err="1"/>
            <a:t>Waichal</a:t>
          </a:r>
          <a:r>
            <a:rPr lang="en-US" sz="1400" b="0" kern="1200" dirty="0"/>
            <a:t> S., </a:t>
          </a:r>
          <a:r>
            <a:rPr lang="en-US" sz="1400" b="0" kern="1200" dirty="0" err="1"/>
            <a:t>Sonune</a:t>
          </a:r>
          <a:r>
            <a:rPr lang="en-US" sz="1400" b="0" kern="1200" dirty="0"/>
            <a:t> G., and </a:t>
          </a:r>
          <a:r>
            <a:rPr lang="en-US" sz="1400" b="0" kern="1200" dirty="0" err="1"/>
            <a:t>Meshram</a:t>
          </a:r>
          <a:r>
            <a:rPr lang="en-US" sz="1400" b="0" kern="1200" dirty="0"/>
            <a:t> B.B. Router attacks detection through log analysis and defense mechanism. IRACST – International Journal of Computer Networks and Wireless Communications, Vol.3, pp. 251-256, 2013</a:t>
          </a:r>
        </a:p>
      </dsp:txBody>
      <dsp:txXfrm>
        <a:off x="26387" y="1262736"/>
        <a:ext cx="10126276" cy="487766"/>
      </dsp:txXfrm>
    </dsp:sp>
    <dsp:sp modelId="{0CA2F0AA-50D3-4E32-99EE-8D1677DFCCC7}">
      <dsp:nvSpPr>
        <dsp:cNvPr id="0" name=""/>
        <dsp:cNvSpPr/>
      </dsp:nvSpPr>
      <dsp:spPr>
        <a:xfrm>
          <a:off x="0" y="1817209"/>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[4] Owning Your Home Network: Router Security Revisited. </a:t>
          </a:r>
        </a:p>
      </dsp:txBody>
      <dsp:txXfrm>
        <a:off x="26387" y="1843596"/>
        <a:ext cx="10126276" cy="487766"/>
      </dsp:txXfrm>
    </dsp:sp>
    <dsp:sp modelId="{6F7B62A9-0229-4EA2-94F2-C78225135EED}">
      <dsp:nvSpPr>
        <dsp:cNvPr id="0" name=""/>
        <dsp:cNvSpPr/>
      </dsp:nvSpPr>
      <dsp:spPr>
        <a:xfrm>
          <a:off x="0" y="2398069"/>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[5] A Scalable Method for Router Attack Detection[2395]</a:t>
          </a:r>
        </a:p>
      </dsp:txBody>
      <dsp:txXfrm>
        <a:off x="26387" y="2424456"/>
        <a:ext cx="10126276" cy="487766"/>
      </dsp:txXfrm>
    </dsp:sp>
    <dsp:sp modelId="{67CA8A04-F04D-4EDB-A004-0FD917AA680B}">
      <dsp:nvSpPr>
        <dsp:cNvPr id="0" name=""/>
        <dsp:cNvSpPr/>
      </dsp:nvSpPr>
      <dsp:spPr>
        <a:xfrm>
          <a:off x="0" y="3053560"/>
          <a:ext cx="10179050" cy="5405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[6] Release the Kraken New KRACKs in the 80211 Standard[2399]</a:t>
          </a:r>
        </a:p>
      </dsp:txBody>
      <dsp:txXfrm>
        <a:off x="26387" y="3079947"/>
        <a:ext cx="10126276" cy="487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DFC58-F369-411D-B09B-7DF98305F3E0}">
      <dsp:nvSpPr>
        <dsp:cNvPr id="0" name=""/>
        <dsp:cNvSpPr/>
      </dsp:nvSpPr>
      <dsp:spPr>
        <a:xfrm>
          <a:off x="0" y="247789"/>
          <a:ext cx="10179050" cy="73359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kern="1200" dirty="0"/>
            <a:t>[7] K. H. YEUNG and W. K. FUNG Attacking Routers by Packet Misrouting,  2004 Tele traffics and Networking Laboratory, City University of Hong Kong</a:t>
          </a:r>
        </a:p>
      </dsp:txBody>
      <dsp:txXfrm>
        <a:off x="35811" y="283600"/>
        <a:ext cx="10107428" cy="661968"/>
      </dsp:txXfrm>
    </dsp:sp>
    <dsp:sp modelId="{C6F8B2A5-2C5E-46E6-8668-D728B1356251}">
      <dsp:nvSpPr>
        <dsp:cNvPr id="0" name=""/>
        <dsp:cNvSpPr/>
      </dsp:nvSpPr>
      <dsp:spPr>
        <a:xfrm>
          <a:off x="0" y="1036099"/>
          <a:ext cx="10179050" cy="73359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kern="1200" dirty="0"/>
            <a:t>[8] Joey </a:t>
          </a:r>
          <a:r>
            <a:rPr lang="en-US" sz="1900" b="0" kern="1200" dirty="0" err="1"/>
            <a:t>Costoya</a:t>
          </a:r>
          <a:r>
            <a:rPr lang="en-US" sz="1900" b="0" kern="1200" dirty="0"/>
            <a:t>, Ryan Flores, Lion Gu,  2016, Home Routers - Understanding Attacks and Defense Strategies, Trend Micro Forward-Looking Threat Research (FTR) Team, Trend Labs research paper.</a:t>
          </a:r>
        </a:p>
      </dsp:txBody>
      <dsp:txXfrm>
        <a:off x="35811" y="1071910"/>
        <a:ext cx="10107428" cy="661968"/>
      </dsp:txXfrm>
    </dsp:sp>
    <dsp:sp modelId="{3F870A6D-B395-46A6-A214-B06ED440E347}">
      <dsp:nvSpPr>
        <dsp:cNvPr id="0" name=""/>
        <dsp:cNvSpPr/>
      </dsp:nvSpPr>
      <dsp:spPr>
        <a:xfrm>
          <a:off x="0" y="1824410"/>
          <a:ext cx="10179050" cy="73359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[9] </a:t>
          </a:r>
          <a:r>
            <a:rPr lang="en-US" sz="1800" b="0" kern="1200" dirty="0" err="1"/>
            <a:t>Saili</a:t>
          </a:r>
          <a:r>
            <a:rPr lang="en-US" sz="1800" b="0" kern="1200" dirty="0"/>
            <a:t> </a:t>
          </a:r>
          <a:r>
            <a:rPr lang="en-US" sz="1800" b="0" kern="1200" dirty="0" err="1"/>
            <a:t>Waichal</a:t>
          </a:r>
          <a:r>
            <a:rPr lang="en-US" sz="1800" b="0" kern="1200" dirty="0"/>
            <a:t>, </a:t>
          </a:r>
          <a:r>
            <a:rPr lang="en-US" sz="1800" b="0" kern="1200" dirty="0" err="1"/>
            <a:t>B.B.Meshram</a:t>
          </a:r>
          <a:r>
            <a:rPr lang="en-US" sz="1800" b="0" kern="1200" dirty="0"/>
            <a:t>, Router Attacks-Detection And Defense Mechanisms,  international journal of scientific &amp; technology research volume 2, issue 6, June 2013</a:t>
          </a:r>
        </a:p>
      </dsp:txBody>
      <dsp:txXfrm>
        <a:off x="35811" y="1860221"/>
        <a:ext cx="10107428" cy="661968"/>
      </dsp:txXfrm>
    </dsp:sp>
    <dsp:sp modelId="{0CA2F0AA-50D3-4E32-99EE-8D1677DFCCC7}">
      <dsp:nvSpPr>
        <dsp:cNvPr id="0" name=""/>
        <dsp:cNvSpPr/>
      </dsp:nvSpPr>
      <dsp:spPr>
        <a:xfrm>
          <a:off x="0" y="2612720"/>
          <a:ext cx="10179050" cy="73359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[10] </a:t>
          </a:r>
          <a:r>
            <a:rPr lang="en-US" sz="1900" kern="1200" dirty="0" err="1"/>
            <a:t>Weiteng</a:t>
          </a:r>
          <a:r>
            <a:rPr lang="en-US" sz="1900" kern="1200" dirty="0"/>
            <a:t> Chen and </a:t>
          </a:r>
          <a:r>
            <a:rPr lang="en-US" sz="1900" kern="1200" dirty="0" err="1"/>
            <a:t>Zhiyun</a:t>
          </a:r>
          <a:r>
            <a:rPr lang="en-US" sz="1900" kern="1200" dirty="0"/>
            <a:t> Qian, University of California, Riverside, 2016, Off-Path TCP Exploit: How Wireless Routers Can Jeopardize Your Secrets, 27th USENIX Security Symposium.</a:t>
          </a:r>
        </a:p>
      </dsp:txBody>
      <dsp:txXfrm>
        <a:off x="35811" y="2648531"/>
        <a:ext cx="10107428" cy="6619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EA80D-F159-4C0A-9D13-15B6159D01A9}"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4E4FC-4D57-405E-B30C-8A81F48862D6}" type="slidenum">
              <a:rPr lang="en-US" smtClean="0"/>
              <a:t>‹#›</a:t>
            </a:fld>
            <a:endParaRPr lang="en-US"/>
          </a:p>
        </p:txBody>
      </p:sp>
    </p:spTree>
    <p:extLst>
      <p:ext uri="{BB962C8B-B14F-4D97-AF65-F5344CB8AC3E}">
        <p14:creationId xmlns:p14="http://schemas.microsoft.com/office/powerpoint/2010/main" val="248268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Suppose we have a server on Net-2</a:t>
            </a:r>
          </a:p>
          <a:p>
            <a:r>
              <a:rPr lang="en-US" sz="1200" dirty="0"/>
              <a:t>with IP address 192.168.6.2. Note that R2 is the</a:t>
            </a:r>
          </a:p>
          <a:p>
            <a:r>
              <a:rPr lang="en-US" sz="1200" dirty="0"/>
              <a:t>compromised router. Under normal condition R2</a:t>
            </a:r>
          </a:p>
          <a:p>
            <a:r>
              <a:rPr lang="en-US" sz="1200" dirty="0"/>
              <a:t>will forward packets destined to 192.168.6.2 to R4.</a:t>
            </a:r>
          </a:p>
          <a:p>
            <a:r>
              <a:rPr lang="en-US" sz="1200" dirty="0"/>
              <a:t>But if we set up a static route (in R2) which</a:t>
            </a:r>
          </a:p>
          <a:p>
            <a:r>
              <a:rPr lang="en-US" sz="1200" dirty="0"/>
              <a:t>forwards all these packets to R3, a routing loop for</a:t>
            </a:r>
          </a:p>
          <a:p>
            <a:r>
              <a:rPr lang="en-US" sz="1200" dirty="0"/>
              <a:t>the address 192.168.6.2 is created. Figure 2 shows</a:t>
            </a:r>
          </a:p>
          <a:p>
            <a:r>
              <a:rPr lang="en-US" sz="1200" dirty="0"/>
              <a:t>the configuration of R2 with the static route setting</a:t>
            </a:r>
          </a:p>
          <a:p>
            <a:r>
              <a:rPr lang="en-US" sz="1200" dirty="0"/>
              <a:t>being highlighted. Note that this static route is not</a:t>
            </a:r>
          </a:p>
          <a:p>
            <a:r>
              <a:rPr lang="en-US" sz="1200" dirty="0"/>
              <a:t>redistributed to the OSPF routing process in R2.</a:t>
            </a:r>
          </a:p>
          <a:p>
            <a:r>
              <a:rPr lang="en-US" sz="1200" dirty="0"/>
              <a:t>This means that other routers will not know about</a:t>
            </a:r>
          </a:p>
          <a:p>
            <a:r>
              <a:rPr lang="en-US" sz="1200" dirty="0"/>
              <a:t>this static route in R2</a:t>
            </a:r>
          </a:p>
          <a:p>
            <a:endParaRPr lang="en-US" dirty="0"/>
          </a:p>
        </p:txBody>
      </p:sp>
      <p:sp>
        <p:nvSpPr>
          <p:cNvPr id="4" name="Slide Number Placeholder 3"/>
          <p:cNvSpPr>
            <a:spLocks noGrp="1"/>
          </p:cNvSpPr>
          <p:nvPr>
            <p:ph type="sldNum" sz="quarter" idx="10"/>
          </p:nvPr>
        </p:nvSpPr>
        <p:spPr/>
        <p:txBody>
          <a:bodyPr/>
          <a:lstStyle/>
          <a:p>
            <a:fld id="{52A4E4FC-4D57-405E-B30C-8A81F48862D6}" type="slidenum">
              <a:rPr lang="en-US" smtClean="0"/>
              <a:t>5</a:t>
            </a:fld>
            <a:endParaRPr lang="en-US"/>
          </a:p>
        </p:txBody>
      </p:sp>
    </p:spTree>
    <p:extLst>
      <p:ext uri="{BB962C8B-B14F-4D97-AF65-F5344CB8AC3E}">
        <p14:creationId xmlns:p14="http://schemas.microsoft.com/office/powerpoint/2010/main" val="224285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 counter for packets that flow ―through‖ both a, b</a:t>
            </a:r>
          </a:p>
          <a:p>
            <a:r>
              <a:rPr lang="en-US" dirty="0"/>
              <a:t>2. A counter for packets whose source is a but which flows through b</a:t>
            </a:r>
          </a:p>
          <a:p>
            <a:r>
              <a:rPr lang="en-US" dirty="0"/>
              <a:t>3. A counter for packets that flow ―through‖ a but whose destination is b</a:t>
            </a:r>
          </a:p>
          <a:p>
            <a:endParaRPr lang="en-US" dirty="0"/>
          </a:p>
          <a:p>
            <a:r>
              <a:rPr lang="en-US" sz="1200" b="0" i="0" u="none" strike="noStrike" kern="1200" baseline="0" dirty="0">
                <a:solidFill>
                  <a:schemeClr val="tx1"/>
                </a:solidFill>
                <a:latin typeface="+mn-lt"/>
                <a:ea typeface="+mn-ea"/>
                <a:cs typeface="+mn-cs"/>
              </a:rPr>
              <a:t>Similarly router a will also maintain three more counters for the opposite direction. </a:t>
            </a:r>
            <a:endParaRPr lang="en-US" dirty="0"/>
          </a:p>
        </p:txBody>
      </p:sp>
      <p:sp>
        <p:nvSpPr>
          <p:cNvPr id="4" name="Slide Number Placeholder 3"/>
          <p:cNvSpPr>
            <a:spLocks noGrp="1"/>
          </p:cNvSpPr>
          <p:nvPr>
            <p:ph type="sldNum" sz="quarter" idx="10"/>
          </p:nvPr>
        </p:nvSpPr>
        <p:spPr/>
        <p:txBody>
          <a:bodyPr/>
          <a:lstStyle/>
          <a:p>
            <a:fld id="{3B264128-965C-4436-AAA5-DD7C3C4241AC}" type="slidenum">
              <a:rPr lang="en-US" smtClean="0"/>
              <a:t>18</a:t>
            </a:fld>
            <a:endParaRPr lang="en-US"/>
          </a:p>
        </p:txBody>
      </p:sp>
    </p:spTree>
    <p:extLst>
      <p:ext uri="{BB962C8B-B14F-4D97-AF65-F5344CB8AC3E}">
        <p14:creationId xmlns:p14="http://schemas.microsoft.com/office/powerpoint/2010/main" val="418738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with example of kitten drag and drop feature</a:t>
            </a:r>
          </a:p>
        </p:txBody>
      </p:sp>
      <p:sp>
        <p:nvSpPr>
          <p:cNvPr id="4" name="Slide Number Placeholder 3"/>
          <p:cNvSpPr>
            <a:spLocks noGrp="1"/>
          </p:cNvSpPr>
          <p:nvPr>
            <p:ph type="sldNum" sz="quarter" idx="10"/>
          </p:nvPr>
        </p:nvSpPr>
        <p:spPr/>
        <p:txBody>
          <a:bodyPr/>
          <a:lstStyle/>
          <a:p>
            <a:fld id="{52A4E4FC-4D57-405E-B30C-8A81F48862D6}" type="slidenum">
              <a:rPr lang="en-US" smtClean="0"/>
              <a:t>22</a:t>
            </a:fld>
            <a:endParaRPr lang="en-US"/>
          </a:p>
        </p:txBody>
      </p:sp>
    </p:spTree>
    <p:extLst>
      <p:ext uri="{BB962C8B-B14F-4D97-AF65-F5344CB8AC3E}">
        <p14:creationId xmlns:p14="http://schemas.microsoft.com/office/powerpoint/2010/main" val="841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C0D356D-063E-4F2A-B421-91A78F7FD4CF}" type="datetime1">
              <a:rPr lang="en-US" smtClean="0"/>
              <a:t>12/10/2018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1BBB9-C2E6-42F0-8EF6-1ED4904D20A8}" type="datetime1">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C3EB6-6FED-4119-9B47-02F4ADA2AE8D}" type="datetime1">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8E4A4-CAA1-4A97-B004-632F1A97BEEA}" type="datetime1">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D57CF05-899A-4DFA-9AE0-5F720E96F200}" type="datetime1">
              <a:rPr lang="en-US" smtClean="0"/>
              <a:t>12/10/2018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67A34-D91E-4E06-92EF-2ECC69F3229C}" type="datetime1">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7AAB0-39C4-414E-8EEA-3FD6A7B0E240}" type="datetime1">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8CF25-D424-4D64-B35A-E0B388709E7E}" type="datetime1">
              <a:rPr lang="en-US" smtClean="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CEB14-1C23-45F7-A8A5-BBB6C3869B2C}" type="datetime1">
              <a:rPr lang="en-US" smtClean="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A449B279-B7BB-44CF-B686-E2ADE5C79B0B}" type="datetime1">
              <a:rPr lang="en-US" smtClean="0"/>
              <a:t>12/10/2018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7FE2BEC-37AC-49DB-8E66-A93D95DBBFF7}" type="datetime1">
              <a:rPr lang="en-US" smtClean="0"/>
              <a:t>12/10/2018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20956F-790B-4F30-BBCF-CFF3E930FC76}" type="datetime1">
              <a:rPr lang="en-US" smtClean="0"/>
              <a:t>12/10/2018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9tut.com/rip-routing-protocol-tutoria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incapsula.com/web-application-security/cross-site-scripting-xss-attacks.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etsparker.com/blog/web-security/same-site-cookie-attribute-prevent-cross-site-request-forgery/"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artechverse.blogspot.com/2015/07/clickjaking.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capsula.com/blog/how-to-identify-a-mirai-style-ddos-attack.html"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hyperlink" Target="https://www.allaboutcircuits.com/news/krack-attack-in-wpa-2-devices-threatens-the-4-way-handshake-protoco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B754-98A2-4F90-ACD6-A7E44DFC4849}"/>
              </a:ext>
            </a:extLst>
          </p:cNvPr>
          <p:cNvSpPr>
            <a:spLocks noGrp="1"/>
          </p:cNvSpPr>
          <p:nvPr>
            <p:ph type="ctrTitle"/>
          </p:nvPr>
        </p:nvSpPr>
        <p:spPr/>
        <p:txBody>
          <a:bodyPr/>
          <a:lstStyle/>
          <a:p>
            <a:r>
              <a:rPr lang="en-US" dirty="0"/>
              <a:t>TimeLine of Router</a:t>
            </a:r>
          </a:p>
        </p:txBody>
      </p:sp>
      <p:sp>
        <p:nvSpPr>
          <p:cNvPr id="3" name="Subtitle 2">
            <a:extLst>
              <a:ext uri="{FF2B5EF4-FFF2-40B4-BE49-F238E27FC236}">
                <a16:creationId xmlns:a16="http://schemas.microsoft.com/office/drawing/2014/main" id="{C3B5002E-EA2F-496D-B0FB-D81871C8C746}"/>
              </a:ext>
            </a:extLst>
          </p:cNvPr>
          <p:cNvSpPr>
            <a:spLocks noGrp="1"/>
          </p:cNvSpPr>
          <p:nvPr>
            <p:ph type="subTitle" idx="1"/>
          </p:nvPr>
        </p:nvSpPr>
        <p:spPr/>
        <p:txBody>
          <a:bodyPr>
            <a:normAutofit/>
          </a:bodyPr>
          <a:lstStyle/>
          <a:p>
            <a:r>
              <a:rPr lang="en-US" sz="2400" dirty="0"/>
              <a:t>Attacks and Defenses</a:t>
            </a:r>
          </a:p>
        </p:txBody>
      </p:sp>
      <p:sp>
        <p:nvSpPr>
          <p:cNvPr id="4" name="Slide Number Placeholder 3">
            <a:extLst>
              <a:ext uri="{FF2B5EF4-FFF2-40B4-BE49-F238E27FC236}">
                <a16:creationId xmlns:a16="http://schemas.microsoft.com/office/drawing/2014/main" id="{9CBF86A6-ED3C-47BE-91AF-5229D97BAF40}"/>
              </a:ext>
            </a:extLst>
          </p:cNvPr>
          <p:cNvSpPr>
            <a:spLocks noGrp="1"/>
          </p:cNvSpPr>
          <p:nvPr>
            <p:ph type="sldNum" sz="quarter" idx="12"/>
          </p:nvPr>
        </p:nvSpPr>
        <p:spPr/>
        <p:txBody>
          <a:bodyPr/>
          <a:lstStyle/>
          <a:p>
            <a:fld id="{71766878-3199-4EAB-94E7-2D6D11070E14}" type="slidenum">
              <a:rPr lang="en-US" smtClean="0"/>
              <a:pPr/>
              <a:t>1</a:t>
            </a:fld>
            <a:endParaRPr lang="en-US" dirty="0"/>
          </a:p>
        </p:txBody>
      </p:sp>
    </p:spTree>
    <p:extLst>
      <p:ext uri="{BB962C8B-B14F-4D97-AF65-F5344CB8AC3E}">
        <p14:creationId xmlns:p14="http://schemas.microsoft.com/office/powerpoint/2010/main" val="240637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262491"/>
            <a:ext cx="10595727" cy="1492132"/>
          </a:xfrm>
        </p:spPr>
        <p:txBody>
          <a:bodyPr>
            <a:normAutofit/>
          </a:bodyPr>
          <a:lstStyle/>
          <a:p>
            <a:r>
              <a:rPr lang="en-US" sz="3200" b="1" dirty="0">
                <a:solidFill>
                  <a:schemeClr val="accent1"/>
                </a:solidFill>
              </a:rPr>
              <a:t>Trusted Platform Module [2]</a:t>
            </a:r>
          </a:p>
        </p:txBody>
      </p:sp>
      <p:sp>
        <p:nvSpPr>
          <p:cNvPr id="5" name="Rectangle 4">
            <a:extLst>
              <a:ext uri="{FF2B5EF4-FFF2-40B4-BE49-F238E27FC236}">
                <a16:creationId xmlns:a16="http://schemas.microsoft.com/office/drawing/2014/main" id="{0A5F351D-8AFE-44D6-9537-4E1EF76D1F83}"/>
              </a:ext>
            </a:extLst>
          </p:cNvPr>
          <p:cNvSpPr/>
          <p:nvPr/>
        </p:nvSpPr>
        <p:spPr>
          <a:xfrm>
            <a:off x="2238373" y="6081632"/>
            <a:ext cx="8790988" cy="430887"/>
          </a:xfrm>
          <a:prstGeom prst="rect">
            <a:avLst/>
          </a:prstGeom>
        </p:spPr>
        <p:txBody>
          <a:bodyPr wrap="square">
            <a:spAutoFit/>
          </a:bodyPr>
          <a:lstStyle/>
          <a:p>
            <a:r>
              <a:rPr lang="en-US" sz="2200" b="1" dirty="0"/>
              <a:t>Fig. 3 Architecture of Trusted Platform Module [2].</a:t>
            </a:r>
          </a:p>
        </p:txBody>
      </p:sp>
      <p:pic>
        <p:nvPicPr>
          <p:cNvPr id="7" name="Picture 6">
            <a:extLst>
              <a:ext uri="{FF2B5EF4-FFF2-40B4-BE49-F238E27FC236}">
                <a16:creationId xmlns:a16="http://schemas.microsoft.com/office/drawing/2014/main" id="{8BB49E44-24C1-4FAF-9A0A-12B0DEAB4975}"/>
              </a:ext>
            </a:extLst>
          </p:cNvPr>
          <p:cNvPicPr>
            <a:picLocks noChangeAspect="1"/>
          </p:cNvPicPr>
          <p:nvPr/>
        </p:nvPicPr>
        <p:blipFill>
          <a:blip r:embed="rId2"/>
          <a:stretch>
            <a:fillRect/>
          </a:stretch>
        </p:blipFill>
        <p:spPr>
          <a:xfrm>
            <a:off x="1162212" y="2432119"/>
            <a:ext cx="10462662" cy="3624479"/>
          </a:xfrm>
          <a:prstGeom prst="rect">
            <a:avLst/>
          </a:prstGeom>
        </p:spPr>
      </p:pic>
      <p:sp>
        <p:nvSpPr>
          <p:cNvPr id="3" name="Rectangle 2">
            <a:extLst>
              <a:ext uri="{FF2B5EF4-FFF2-40B4-BE49-F238E27FC236}">
                <a16:creationId xmlns:a16="http://schemas.microsoft.com/office/drawing/2014/main" id="{6715DA6D-134C-40A9-A3D4-56295CE310F4}"/>
              </a:ext>
            </a:extLst>
          </p:cNvPr>
          <p:cNvSpPr/>
          <p:nvPr/>
        </p:nvSpPr>
        <p:spPr>
          <a:xfrm>
            <a:off x="945393" y="1008557"/>
            <a:ext cx="10244221" cy="1225528"/>
          </a:xfrm>
          <a:prstGeom prst="rect">
            <a:avLst/>
          </a:prstGeom>
        </p:spPr>
        <p:txBody>
          <a:bodyPr wrap="square">
            <a:spAutoFit/>
          </a:bodyPr>
          <a:lstStyle/>
          <a:p>
            <a:pPr marL="457200" marR="0">
              <a:lnSpc>
                <a:spcPct val="107000"/>
              </a:lnSpc>
              <a:spcBef>
                <a:spcPts val="0"/>
              </a:spcBef>
              <a:spcAft>
                <a:spcPts val="0"/>
              </a:spcAft>
            </a:pPr>
            <a:r>
              <a:rPr lang="en-US" b="1" dirty="0">
                <a:latin typeface="Arial" panose="020B0604020202020204" pitchFamily="34" charset="0"/>
                <a:cs typeface="Arial" panose="020B0604020202020204" pitchFamily="34" charset="0"/>
              </a:rPr>
              <a:t>It is a secure crypto processor composed of an independent chipset</a:t>
            </a:r>
            <a:r>
              <a:rPr lang="en-US" b="1" dirty="0">
                <a:latin typeface="Calibri" panose="020F0502020204030204" pitchFamily="34" charset="0"/>
                <a:cs typeface="Times New Roman" panose="02020603050405020304" pitchFamily="18" charset="0"/>
              </a:rPr>
              <a:t>  </a:t>
            </a:r>
            <a:r>
              <a:rPr lang="en-US" i="1" dirty="0">
                <a:latin typeface="Calibri" panose="020F0502020204030204" pitchFamily="34" charset="0"/>
                <a:ea typeface="Calibri" panose="020F0502020204030204" pitchFamily="34" charset="0"/>
                <a:cs typeface="Times New Roman" panose="02020603050405020304" pitchFamily="18" charset="0"/>
              </a:rPr>
              <a:t>(It has Random Number Generator, Hash engine, RSA engine , RSA key generator, key storage)</a:t>
            </a:r>
          </a:p>
          <a:p>
            <a:pPr marL="457200" marR="0">
              <a:lnSpc>
                <a:spcPct val="107000"/>
              </a:lnSpc>
              <a:spcBef>
                <a:spcPts val="0"/>
              </a:spcBef>
              <a:spcAft>
                <a:spcPts val="0"/>
              </a:spcAft>
            </a:pPr>
            <a:r>
              <a:rPr lang="en-US" sz="16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222222"/>
                </a:solidFill>
                <a:latin typeface="Arial" panose="020B0604020202020204" pitchFamily="34" charset="0"/>
                <a:ea typeface="Calibri" panose="020F0502020204030204" pitchFamily="34" charset="0"/>
                <a:cs typeface="Times New Roman" panose="02020603050405020304" pitchFamily="18" charset="0"/>
              </a:rPr>
              <a:t>       It can authenticate hardware devices </a:t>
            </a:r>
            <a:r>
              <a:rPr lang="en-US" sz="16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(Chip has a unique and secret RSA key) </a:t>
            </a:r>
            <a:endParaRPr lang="en-US" i="1" dirty="0"/>
          </a:p>
        </p:txBody>
      </p:sp>
      <p:sp>
        <p:nvSpPr>
          <p:cNvPr id="4" name="Slide Number Placeholder 3">
            <a:extLst>
              <a:ext uri="{FF2B5EF4-FFF2-40B4-BE49-F238E27FC236}">
                <a16:creationId xmlns:a16="http://schemas.microsoft.com/office/drawing/2014/main" id="{99BB3991-3847-475F-9447-E09AB32B1495}"/>
              </a:ext>
            </a:extLst>
          </p:cNvPr>
          <p:cNvSpPr>
            <a:spLocks noGrp="1"/>
          </p:cNvSpPr>
          <p:nvPr>
            <p:ph type="sldNum" sz="quarter" idx="12"/>
          </p:nvPr>
        </p:nvSpPr>
        <p:spPr/>
        <p:txBody>
          <a:bodyPr/>
          <a:lstStyle/>
          <a:p>
            <a:fld id="{71766878-3199-4EAB-94E7-2D6D11070E14}" type="slidenum">
              <a:rPr lang="en-US" smtClean="0"/>
              <a:t>10</a:t>
            </a:fld>
            <a:endParaRPr lang="en-US" dirty="0"/>
          </a:p>
        </p:txBody>
      </p:sp>
    </p:spTree>
    <p:extLst>
      <p:ext uri="{BB962C8B-B14F-4D97-AF65-F5344CB8AC3E}">
        <p14:creationId xmlns:p14="http://schemas.microsoft.com/office/powerpoint/2010/main" val="421399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135576"/>
            <a:ext cx="10595727" cy="1107051"/>
          </a:xfrm>
        </p:spPr>
        <p:txBody>
          <a:bodyPr>
            <a:normAutofit/>
          </a:bodyPr>
          <a:lstStyle/>
          <a:p>
            <a:r>
              <a:rPr lang="en-US" sz="3200" b="1" dirty="0">
                <a:solidFill>
                  <a:schemeClr val="accent1"/>
                </a:solidFill>
              </a:rPr>
              <a:t>proposed authentication method [2] </a:t>
            </a:r>
          </a:p>
        </p:txBody>
      </p:sp>
      <p:sp>
        <p:nvSpPr>
          <p:cNvPr id="8" name="TextBox 7">
            <a:extLst>
              <a:ext uri="{FF2B5EF4-FFF2-40B4-BE49-F238E27FC236}">
                <a16:creationId xmlns:a16="http://schemas.microsoft.com/office/drawing/2014/main" id="{FA610273-FDB6-4A17-97A2-E5B3B78DF656}"/>
              </a:ext>
            </a:extLst>
          </p:cNvPr>
          <p:cNvSpPr txBox="1"/>
          <p:nvPr/>
        </p:nvSpPr>
        <p:spPr>
          <a:xfrm>
            <a:off x="4389199" y="6422941"/>
            <a:ext cx="6989974" cy="369332"/>
          </a:xfrm>
          <a:prstGeom prst="rect">
            <a:avLst/>
          </a:prstGeom>
          <a:noFill/>
        </p:spPr>
        <p:txBody>
          <a:bodyPr wrap="square" rtlCol="0">
            <a:spAutoFit/>
          </a:bodyPr>
          <a:lstStyle/>
          <a:p>
            <a:r>
              <a:rPr lang="en-US" b="1" dirty="0"/>
              <a:t>Fig 4.  Access Point initialization &amp; registration procedure [2] </a:t>
            </a:r>
            <a:endParaRPr lang="en-US" dirty="0"/>
          </a:p>
        </p:txBody>
      </p:sp>
      <p:pic>
        <p:nvPicPr>
          <p:cNvPr id="9" name="Picture 8">
            <a:extLst>
              <a:ext uri="{FF2B5EF4-FFF2-40B4-BE49-F238E27FC236}">
                <a16:creationId xmlns:a16="http://schemas.microsoft.com/office/drawing/2014/main" id="{0D3CFF34-79D7-4D3C-8558-F1DD6E0E0E6D}"/>
              </a:ext>
            </a:extLst>
          </p:cNvPr>
          <p:cNvPicPr>
            <a:picLocks noChangeAspect="1"/>
          </p:cNvPicPr>
          <p:nvPr/>
        </p:nvPicPr>
        <p:blipFill>
          <a:blip r:embed="rId2"/>
          <a:stretch>
            <a:fillRect/>
          </a:stretch>
        </p:blipFill>
        <p:spPr>
          <a:xfrm>
            <a:off x="5759777" y="830376"/>
            <a:ext cx="4597938" cy="5574868"/>
          </a:xfrm>
          <a:prstGeom prst="rect">
            <a:avLst/>
          </a:prstGeom>
        </p:spPr>
      </p:pic>
      <p:sp>
        <p:nvSpPr>
          <p:cNvPr id="3" name="Rectangle 2">
            <a:extLst>
              <a:ext uri="{FF2B5EF4-FFF2-40B4-BE49-F238E27FC236}">
                <a16:creationId xmlns:a16="http://schemas.microsoft.com/office/drawing/2014/main" id="{B9C36DD6-0110-4609-96F5-138C1B3AC91D}"/>
              </a:ext>
            </a:extLst>
          </p:cNvPr>
          <p:cNvSpPr/>
          <p:nvPr/>
        </p:nvSpPr>
        <p:spPr>
          <a:xfrm>
            <a:off x="603312" y="2371420"/>
            <a:ext cx="5156460" cy="3100464"/>
          </a:xfrm>
          <a:prstGeom prst="rect">
            <a:avLst/>
          </a:prstGeom>
        </p:spPr>
        <p:txBody>
          <a:bodyPr wrap="square">
            <a:spAutoFit/>
          </a:bodyPr>
          <a:lstStyle/>
          <a:p>
            <a:pPr marL="45720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cs typeface="Times New Roman" panose="02020603050405020304" pitchFamily="18" charset="0"/>
              </a:rPr>
              <a:t>This method applies a new device authentication method using TPM</a:t>
            </a:r>
          </a:p>
          <a:p>
            <a:pPr marL="457200" marR="0">
              <a:lnSpc>
                <a:spcPct val="107000"/>
              </a:lnSpc>
              <a:spcBef>
                <a:spcPts val="0"/>
              </a:spcBef>
              <a:spcAft>
                <a:spcPts val="0"/>
              </a:spcAft>
            </a:pPr>
            <a:endParaRPr lang="en-US" b="1" dirty="0">
              <a:latin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cs typeface="Times New Roman" panose="02020603050405020304" pitchFamily="18" charset="0"/>
              </a:rPr>
              <a:t>The </a:t>
            </a:r>
            <a:r>
              <a:rPr lang="en-US" b="1" dirty="0" err="1">
                <a:latin typeface="Calibri" panose="020F0502020204030204" pitchFamily="34" charset="0"/>
                <a:cs typeface="Times New Roman" panose="02020603050405020304" pitchFamily="18" charset="0"/>
              </a:rPr>
              <a:t>EK_pri</a:t>
            </a:r>
            <a:r>
              <a:rPr lang="en-US" b="1" dirty="0">
                <a:latin typeface="Calibri" panose="020F0502020204030204" pitchFamily="34" charset="0"/>
                <a:cs typeface="Times New Roman" panose="02020603050405020304" pitchFamily="18" charset="0"/>
              </a:rPr>
              <a:t> used by the AP in the</a:t>
            </a:r>
          </a:p>
          <a:p>
            <a:pPr marL="457200" marR="0">
              <a:lnSpc>
                <a:spcPct val="107000"/>
              </a:lnSpc>
              <a:spcBef>
                <a:spcPts val="0"/>
              </a:spcBef>
              <a:spcAft>
                <a:spcPts val="0"/>
              </a:spcAft>
            </a:pPr>
            <a:r>
              <a:rPr lang="en-US" b="1" dirty="0">
                <a:latin typeface="Calibri" panose="020F0502020204030204" pitchFamily="34" charset="0"/>
                <a:cs typeface="Times New Roman" panose="02020603050405020304" pitchFamily="18" charset="0"/>
              </a:rPr>
              <a:t>     encryption exists only in the TPM and</a:t>
            </a:r>
          </a:p>
          <a:p>
            <a:pPr marL="457200" marR="0">
              <a:lnSpc>
                <a:spcPct val="107000"/>
              </a:lnSpc>
              <a:spcBef>
                <a:spcPts val="0"/>
              </a:spcBef>
              <a:spcAft>
                <a:spcPts val="0"/>
              </a:spcAft>
            </a:pPr>
            <a:r>
              <a:rPr lang="en-US" b="1" dirty="0">
                <a:latin typeface="Calibri" panose="020F0502020204030204" pitchFamily="34" charset="0"/>
                <a:cs typeface="Times New Roman" panose="02020603050405020304" pitchFamily="18" charset="0"/>
              </a:rPr>
              <a:t>     cannot be modified.</a:t>
            </a:r>
          </a:p>
          <a:p>
            <a:pPr marL="45720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latin typeface="Calibri" panose="020F0502020204030204" pitchFamily="34" charset="0"/>
                <a:ea typeface="Calibri" panose="020F0502020204030204" pitchFamily="34" charset="0"/>
                <a:cs typeface="Times New Roman" panose="02020603050405020304" pitchFamily="18" charset="0"/>
              </a:rPr>
              <a:t>Only those APs known by the server can</a:t>
            </a:r>
          </a:p>
          <a:p>
            <a:r>
              <a:rPr lang="en-US" b="1" dirty="0">
                <a:latin typeface="Calibri" panose="020F0502020204030204" pitchFamily="34" charset="0"/>
                <a:ea typeface="Calibri" panose="020F0502020204030204" pitchFamily="34" charset="0"/>
                <a:cs typeface="Times New Roman" panose="02020603050405020304" pitchFamily="18" charset="0"/>
              </a:rPr>
              <a:t>            register their </a:t>
            </a:r>
            <a:r>
              <a:rPr lang="en-US" b="1" dirty="0" err="1">
                <a:latin typeface="Calibri" panose="020F0502020204030204" pitchFamily="34" charset="0"/>
                <a:ea typeface="Calibri" panose="020F0502020204030204" pitchFamily="34" charset="0"/>
                <a:cs typeface="Times New Roman" panose="02020603050405020304" pitchFamily="18" charset="0"/>
              </a:rPr>
              <a:t>AIKcert</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t>Attestation Identity</a:t>
            </a:r>
          </a:p>
          <a:p>
            <a:r>
              <a:rPr lang="en-US" dirty="0"/>
              <a:t>          Keys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A1CE9493-62FF-43BD-8C3D-564E965BBB31}"/>
              </a:ext>
            </a:extLst>
          </p:cNvPr>
          <p:cNvSpPr>
            <a:spLocks noGrp="1"/>
          </p:cNvSpPr>
          <p:nvPr>
            <p:ph type="sldNum" sz="quarter" idx="12"/>
          </p:nvPr>
        </p:nvSpPr>
        <p:spPr/>
        <p:txBody>
          <a:bodyPr/>
          <a:lstStyle/>
          <a:p>
            <a:fld id="{71766878-3199-4EAB-94E7-2D6D11070E14}" type="slidenum">
              <a:rPr lang="en-US" smtClean="0"/>
              <a:t>11</a:t>
            </a:fld>
            <a:endParaRPr lang="en-US" dirty="0"/>
          </a:p>
        </p:txBody>
      </p:sp>
    </p:spTree>
    <p:extLst>
      <p:ext uri="{BB962C8B-B14F-4D97-AF65-F5344CB8AC3E}">
        <p14:creationId xmlns:p14="http://schemas.microsoft.com/office/powerpoint/2010/main" val="164717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154430"/>
            <a:ext cx="10595727" cy="1107051"/>
          </a:xfrm>
        </p:spPr>
        <p:txBody>
          <a:bodyPr>
            <a:normAutofit/>
          </a:bodyPr>
          <a:lstStyle/>
          <a:p>
            <a:r>
              <a:rPr lang="en-US" sz="3200" b="1" dirty="0">
                <a:solidFill>
                  <a:schemeClr val="accent1"/>
                </a:solidFill>
              </a:rPr>
              <a:t>authentication PROSEDURE [2] </a:t>
            </a:r>
          </a:p>
        </p:txBody>
      </p:sp>
      <p:sp>
        <p:nvSpPr>
          <p:cNvPr id="8" name="TextBox 7">
            <a:extLst>
              <a:ext uri="{FF2B5EF4-FFF2-40B4-BE49-F238E27FC236}">
                <a16:creationId xmlns:a16="http://schemas.microsoft.com/office/drawing/2014/main" id="{FA610273-FDB6-4A17-97A2-E5B3B78DF656}"/>
              </a:ext>
            </a:extLst>
          </p:cNvPr>
          <p:cNvSpPr txBox="1"/>
          <p:nvPr/>
        </p:nvSpPr>
        <p:spPr>
          <a:xfrm>
            <a:off x="4602635" y="6492512"/>
            <a:ext cx="8578392" cy="369332"/>
          </a:xfrm>
          <a:prstGeom prst="rect">
            <a:avLst/>
          </a:prstGeom>
          <a:noFill/>
        </p:spPr>
        <p:txBody>
          <a:bodyPr wrap="square" rtlCol="0">
            <a:spAutoFit/>
          </a:bodyPr>
          <a:lstStyle/>
          <a:p>
            <a:r>
              <a:rPr lang="en-US" sz="1600" b="1" dirty="0"/>
              <a:t>Fig. 5 Security enhanced IEEE 802.1x authentication procedure [2]</a:t>
            </a:r>
            <a:r>
              <a:rPr lang="en-US" b="1" dirty="0"/>
              <a:t> </a:t>
            </a:r>
          </a:p>
        </p:txBody>
      </p:sp>
      <p:pic>
        <p:nvPicPr>
          <p:cNvPr id="5" name="Picture 4">
            <a:extLst>
              <a:ext uri="{FF2B5EF4-FFF2-40B4-BE49-F238E27FC236}">
                <a16:creationId xmlns:a16="http://schemas.microsoft.com/office/drawing/2014/main" id="{C6CB213F-79F7-4659-8539-2CAB5E329F9A}"/>
              </a:ext>
            </a:extLst>
          </p:cNvPr>
          <p:cNvPicPr>
            <a:picLocks noChangeAspect="1"/>
          </p:cNvPicPr>
          <p:nvPr/>
        </p:nvPicPr>
        <p:blipFill>
          <a:blip r:embed="rId2"/>
          <a:stretch>
            <a:fillRect/>
          </a:stretch>
        </p:blipFill>
        <p:spPr>
          <a:xfrm>
            <a:off x="5231876" y="762302"/>
            <a:ext cx="4958745" cy="5654709"/>
          </a:xfrm>
          <a:prstGeom prst="rect">
            <a:avLst/>
          </a:prstGeom>
        </p:spPr>
      </p:pic>
      <p:sp>
        <p:nvSpPr>
          <p:cNvPr id="3" name="Rectangle 2">
            <a:extLst>
              <a:ext uri="{FF2B5EF4-FFF2-40B4-BE49-F238E27FC236}">
                <a16:creationId xmlns:a16="http://schemas.microsoft.com/office/drawing/2014/main" id="{6714502E-7E02-43AA-BC34-D65FEC5C93AA}"/>
              </a:ext>
            </a:extLst>
          </p:cNvPr>
          <p:cNvSpPr/>
          <p:nvPr/>
        </p:nvSpPr>
        <p:spPr>
          <a:xfrm>
            <a:off x="578176" y="1642708"/>
            <a:ext cx="4587711" cy="5026184"/>
          </a:xfrm>
          <a:prstGeom prst="rect">
            <a:avLst/>
          </a:prstGeom>
        </p:spPr>
        <p:txBody>
          <a:bodyPr wrap="square">
            <a:spAutoFit/>
          </a:bodyPr>
          <a:lstStyle/>
          <a:p>
            <a:pPr marL="45720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The server verifies the attestation value presented by the AP requesting for access</a:t>
            </a:r>
            <a:r>
              <a:rPr lang="en-US" dirty="0">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The </a:t>
            </a:r>
            <a:r>
              <a:rPr lang="en-US" b="1" dirty="0" err="1">
                <a:latin typeface="Calibri" panose="020F0502020204030204" pitchFamily="34" charset="0"/>
                <a:ea typeface="Calibri" panose="020F0502020204030204" pitchFamily="34" charset="0"/>
                <a:cs typeface="Times New Roman" panose="02020603050405020304" pitchFamily="18" charset="0"/>
              </a:rPr>
              <a:t>EK_pub</a:t>
            </a:r>
            <a:r>
              <a:rPr lang="en-US" b="1" dirty="0">
                <a:latin typeface="Calibri" panose="020F0502020204030204" pitchFamily="34" charset="0"/>
                <a:ea typeface="Calibri" panose="020F0502020204030204" pitchFamily="34" charset="0"/>
                <a:cs typeface="Times New Roman" panose="02020603050405020304" pitchFamily="18" charset="0"/>
              </a:rPr>
              <a:t> (Endorsement key) of the TPM encrypts with a key in the process of delivering the MSK</a:t>
            </a: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The encrypted MSK can be decrypted by only those APs registered with the server</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b="1" dirty="0">
              <a:latin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b="1" dirty="0">
                <a:latin typeface="Calibri" panose="020F0502020204030204" pitchFamily="34" charset="0"/>
                <a:cs typeface="Times New Roman" panose="02020603050405020304" pitchFamily="18" charset="0"/>
              </a:rPr>
              <a:t>• The integrity of the APs requesting access is verified </a:t>
            </a:r>
            <a:endParaRPr lang="en-US" i="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i="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Calibri" panose="020F0502020204030204" pitchFamily="34" charset="0"/>
                <a:cs typeface="Times New Roman" panose="02020603050405020304" pitchFamily="18" charset="0"/>
              </a:rPr>
              <a:t>MITM attacks using rogue APs can be fundamentally blocked</a:t>
            </a:r>
          </a:p>
        </p:txBody>
      </p:sp>
      <p:sp>
        <p:nvSpPr>
          <p:cNvPr id="4" name="Slide Number Placeholder 3">
            <a:extLst>
              <a:ext uri="{FF2B5EF4-FFF2-40B4-BE49-F238E27FC236}">
                <a16:creationId xmlns:a16="http://schemas.microsoft.com/office/drawing/2014/main" id="{6EEF64EB-2682-4681-BB54-E77BD5423E82}"/>
              </a:ext>
            </a:extLst>
          </p:cNvPr>
          <p:cNvSpPr>
            <a:spLocks noGrp="1"/>
          </p:cNvSpPr>
          <p:nvPr>
            <p:ph type="sldNum" sz="quarter" idx="12"/>
          </p:nvPr>
        </p:nvSpPr>
        <p:spPr/>
        <p:txBody>
          <a:bodyPr/>
          <a:lstStyle/>
          <a:p>
            <a:fld id="{71766878-3199-4EAB-94E7-2D6D11070E14}" type="slidenum">
              <a:rPr lang="en-US" smtClean="0"/>
              <a:t>12</a:t>
            </a:fld>
            <a:endParaRPr lang="en-US" dirty="0"/>
          </a:p>
        </p:txBody>
      </p:sp>
    </p:spTree>
    <p:extLst>
      <p:ext uri="{BB962C8B-B14F-4D97-AF65-F5344CB8AC3E}">
        <p14:creationId xmlns:p14="http://schemas.microsoft.com/office/powerpoint/2010/main" val="242828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251677" y="1078378"/>
            <a:ext cx="2917551" cy="4701244"/>
          </a:xfrm>
        </p:spPr>
        <p:txBody>
          <a:bodyPr vert="horz" lIns="91440" tIns="45720" rIns="91440" bIns="45720" rtlCol="0" anchor="ctr">
            <a:normAutofit/>
          </a:bodyPr>
          <a:lstStyle/>
          <a:p>
            <a:r>
              <a:rPr lang="en-US" sz="3600" b="1" dirty="0">
                <a:solidFill>
                  <a:schemeClr val="tx2">
                    <a:lumMod val="50000"/>
                    <a:lumOff val="50000"/>
                  </a:schemeClr>
                </a:solidFill>
              </a:rPr>
              <a:t>Router  Attacks  Detection  Through  Log Analysis  and  Defense  Mechanism </a:t>
            </a:r>
          </a:p>
        </p:txBody>
      </p:sp>
      <p:sp>
        <p:nvSpPr>
          <p:cNvPr id="6" name="Text Placeholder 3"/>
          <p:cNvSpPr txBox="1">
            <a:spLocks/>
          </p:cNvSpPr>
          <p:nvPr/>
        </p:nvSpPr>
        <p:spPr>
          <a:xfrm>
            <a:off x="5386688" y="935626"/>
            <a:ext cx="6447825" cy="5519566"/>
          </a:xfrm>
          <a:prstGeom prst="rect">
            <a:avLst/>
          </a:prstGeom>
        </p:spPr>
        <p:txBody>
          <a:bodyPr vert="horz" lIns="91440" tIns="45720" rIns="91440" bIns="45720" rtlCol="0" anchor="ctr">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A router can be attacked in many ways by a hacker (mostly):</a:t>
            </a:r>
          </a:p>
          <a:p>
            <a:pPr marL="457200" lvl="1">
              <a:lnSpc>
                <a:spcPct val="100000"/>
              </a:lnSpc>
              <a:buNone/>
            </a:pPr>
            <a:r>
              <a:rPr lang="en-US" b="1" dirty="0">
                <a:latin typeface="Times New Roman" panose="02020603050405020304" pitchFamily="18" charset="0"/>
                <a:cs typeface="Times New Roman" panose="02020603050405020304" pitchFamily="18" charset="0"/>
              </a:rPr>
              <a:t>1. DDoS Attack (ARP poisoning, Smurf attack, Ping of Death)</a:t>
            </a:r>
          </a:p>
          <a:p>
            <a:pPr marL="457200" lvl="1">
              <a:lnSpc>
                <a:spcPct val="100000"/>
              </a:lnSpc>
              <a:buNone/>
            </a:pPr>
            <a:r>
              <a:rPr lang="en-US" b="1" dirty="0">
                <a:latin typeface="Times New Roman" panose="02020603050405020304" pitchFamily="18" charset="0"/>
                <a:cs typeface="Times New Roman" panose="02020603050405020304" pitchFamily="18" charset="0"/>
              </a:rPr>
              <a:t>2. Man in the Middle (</a:t>
            </a:r>
            <a:r>
              <a:rPr lang="en-US" b="1" dirty="0" err="1">
                <a:latin typeface="Times New Roman" panose="02020603050405020304" pitchFamily="18" charset="0"/>
                <a:cs typeface="Times New Roman" panose="02020603050405020304" pitchFamily="18" charset="0"/>
              </a:rPr>
              <a:t>MiM</a:t>
            </a:r>
            <a:r>
              <a:rPr lang="en-US" b="1" dirty="0">
                <a:latin typeface="Times New Roman" panose="02020603050405020304" pitchFamily="18" charset="0"/>
                <a:cs typeface="Times New Roman" panose="02020603050405020304" pitchFamily="18" charset="0"/>
              </a:rPr>
              <a:t>) attacks (ICMP redirect attack)</a:t>
            </a:r>
          </a:p>
          <a:p>
            <a:pPr marL="0">
              <a:lnSpc>
                <a:spcPct val="100000"/>
              </a:lnSpc>
              <a:buNone/>
            </a:pPr>
            <a:endParaRPr lang="en-US" sz="1800" b="1" dirty="0">
              <a:latin typeface="Times New Roman" panose="02020603050405020304" pitchFamily="18" charset="0"/>
              <a:cs typeface="Times New Roman" panose="02020603050405020304" pitchFamily="18" charset="0"/>
            </a:endParaRPr>
          </a:p>
          <a:p>
            <a:pPr lvl="1">
              <a:lnSpc>
                <a:spcPct val="100000"/>
              </a:lnSpc>
            </a:pPr>
            <a:r>
              <a:rPr lang="en-US" b="1" dirty="0">
                <a:latin typeface="Times New Roman" panose="02020603050405020304" pitchFamily="18" charset="0"/>
                <a:cs typeface="Times New Roman" panose="02020603050405020304" pitchFamily="18" charset="0"/>
              </a:rPr>
              <a:t>Analysis of router’s logs can give a lot of insight in attacks detection</a:t>
            </a:r>
          </a:p>
          <a:p>
            <a:pPr lvl="1">
              <a:lnSpc>
                <a:spcPct val="100000"/>
              </a:lnSpc>
            </a:pPr>
            <a:r>
              <a:rPr lang="en-US" b="1" dirty="0">
                <a:latin typeface="Times New Roman" panose="02020603050405020304" pitchFamily="18" charset="0"/>
                <a:cs typeface="Times New Roman" panose="02020603050405020304" pitchFamily="18" charset="0"/>
              </a:rPr>
              <a:t>ACL on the router is as defense mechanism</a:t>
            </a:r>
          </a:p>
          <a:p>
            <a:pPr>
              <a:lnSpc>
                <a:spcPct val="100000"/>
              </a:lnSpc>
            </a:pPr>
            <a:endParaRPr lang="en-US" sz="1800" b="1" dirty="0">
              <a:latin typeface="Times New Roman" panose="02020603050405020304" pitchFamily="18" charset="0"/>
              <a:cs typeface="Times New Roman" panose="02020603050405020304" pitchFamily="18" charset="0"/>
            </a:endParaRPr>
          </a:p>
          <a:p>
            <a:pPr marL="0" indent="0">
              <a:lnSpc>
                <a:spcPct val="100000"/>
              </a:lnSpc>
              <a:buNone/>
            </a:pPr>
            <a:r>
              <a:rPr lang="en-US" sz="2200" b="1" dirty="0">
                <a:latin typeface="Times New Roman" panose="02020603050405020304" pitchFamily="18" charset="0"/>
                <a:cs typeface="Times New Roman" panose="02020603050405020304" pitchFamily="18" charset="0"/>
              </a:rPr>
              <a:t>PROPOSED SYSTEM </a:t>
            </a:r>
          </a:p>
          <a:p>
            <a:pPr lvl="1">
              <a:lnSpc>
                <a:spcPct val="100000"/>
              </a:lnSpc>
            </a:pPr>
            <a:r>
              <a:rPr lang="en-US" b="1" dirty="0">
                <a:latin typeface="Times New Roman" panose="02020603050405020304" pitchFamily="18" charset="0"/>
                <a:cs typeface="Times New Roman" panose="02020603050405020304" pitchFamily="18" charset="0"/>
              </a:rPr>
              <a:t>Router Configuration (to direct logs to another host (Syslog server). </a:t>
            </a:r>
          </a:p>
          <a:p>
            <a:pPr lvl="1">
              <a:lnSpc>
                <a:spcPct val="100000"/>
              </a:lnSpc>
            </a:pPr>
            <a:r>
              <a:rPr lang="en-US" b="1" dirty="0">
                <a:latin typeface="Times New Roman" panose="02020603050405020304" pitchFamily="18" charset="0"/>
                <a:cs typeface="Times New Roman" panose="02020603050405020304" pitchFamily="18" charset="0"/>
              </a:rPr>
              <a:t>Syslog Server (Routers have very less memory. Also, log analysis can be done effectively on this machine).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9B2EC9E-4AE9-42BA-83EB-E88C0319DEAA}"/>
              </a:ext>
            </a:extLst>
          </p:cNvPr>
          <p:cNvSpPr>
            <a:spLocks noGrp="1"/>
          </p:cNvSpPr>
          <p:nvPr>
            <p:ph type="sldNum" sz="quarter" idx="12"/>
          </p:nvPr>
        </p:nvSpPr>
        <p:spPr/>
        <p:txBody>
          <a:bodyPr/>
          <a:lstStyle/>
          <a:p>
            <a:fld id="{71766878-3199-4EAB-94E7-2D6D11070E14}" type="slidenum">
              <a:rPr lang="en-US" smtClean="0"/>
              <a:t>13</a:t>
            </a:fld>
            <a:endParaRPr lang="en-US" dirty="0"/>
          </a:p>
        </p:txBody>
      </p:sp>
      <p:sp>
        <p:nvSpPr>
          <p:cNvPr id="4" name="Rectangle 3">
            <a:extLst>
              <a:ext uri="{FF2B5EF4-FFF2-40B4-BE49-F238E27FC236}">
                <a16:creationId xmlns:a16="http://schemas.microsoft.com/office/drawing/2014/main" id="{6EEC7F81-A266-41D8-B120-39A2F9B4768E}"/>
              </a:ext>
            </a:extLst>
          </p:cNvPr>
          <p:cNvSpPr/>
          <p:nvPr/>
        </p:nvSpPr>
        <p:spPr>
          <a:xfrm rot="16200000">
            <a:off x="-441335" y="323165"/>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2013</a:t>
            </a:r>
          </a:p>
        </p:txBody>
      </p:sp>
    </p:spTree>
    <p:extLst>
      <p:ext uri="{BB962C8B-B14F-4D97-AF65-F5344CB8AC3E}">
        <p14:creationId xmlns:p14="http://schemas.microsoft.com/office/powerpoint/2010/main" val="92790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35834" y="228901"/>
            <a:ext cx="10595727" cy="668533"/>
          </a:xfrm>
        </p:spPr>
        <p:txBody>
          <a:bodyPr>
            <a:normAutofit/>
          </a:bodyPr>
          <a:lstStyle/>
          <a:p>
            <a:r>
              <a:rPr lang="en-US" sz="3200" b="1" dirty="0">
                <a:solidFill>
                  <a:schemeClr val="accent1"/>
                </a:solidFill>
              </a:rPr>
              <a:t>DEPLOYMENT OF Syslog Server [3]</a:t>
            </a:r>
          </a:p>
        </p:txBody>
      </p:sp>
      <p:pic>
        <p:nvPicPr>
          <p:cNvPr id="6" name="Picture 5">
            <a:extLst>
              <a:ext uri="{FF2B5EF4-FFF2-40B4-BE49-F238E27FC236}">
                <a16:creationId xmlns:a16="http://schemas.microsoft.com/office/drawing/2014/main" id="{AA34F5E7-CCFE-475D-9A62-2850FE227501}"/>
              </a:ext>
            </a:extLst>
          </p:cNvPr>
          <p:cNvPicPr>
            <a:picLocks noChangeAspect="1"/>
          </p:cNvPicPr>
          <p:nvPr/>
        </p:nvPicPr>
        <p:blipFill>
          <a:blip r:embed="rId2"/>
          <a:stretch>
            <a:fillRect/>
          </a:stretch>
        </p:blipFill>
        <p:spPr>
          <a:xfrm>
            <a:off x="4240664" y="1115491"/>
            <a:ext cx="7643037" cy="4859462"/>
          </a:xfrm>
          <a:prstGeom prst="rect">
            <a:avLst/>
          </a:prstGeom>
        </p:spPr>
      </p:pic>
      <p:sp>
        <p:nvSpPr>
          <p:cNvPr id="3" name="Rectangle 2"/>
          <p:cNvSpPr/>
          <p:nvPr/>
        </p:nvSpPr>
        <p:spPr>
          <a:xfrm>
            <a:off x="4307438" y="6013949"/>
            <a:ext cx="7650480" cy="400110"/>
          </a:xfrm>
          <a:prstGeom prst="rect">
            <a:avLst/>
          </a:prstGeom>
        </p:spPr>
        <p:txBody>
          <a:bodyPr wrap="square">
            <a:spAutoFit/>
          </a:bodyPr>
          <a:lstStyle/>
          <a:p>
            <a:r>
              <a:rPr lang="en-US" sz="2000" b="1" dirty="0">
                <a:solidFill>
                  <a:schemeClr val="tx1">
                    <a:lumMod val="95000"/>
                    <a:lumOff val="5000"/>
                  </a:schemeClr>
                </a:solidFill>
              </a:rPr>
              <a:t>Fig 2. Deployment of Syslog Server in Campus Network [3]</a:t>
            </a:r>
          </a:p>
        </p:txBody>
      </p:sp>
      <p:sp>
        <p:nvSpPr>
          <p:cNvPr id="4" name="Rectangle 3">
            <a:extLst>
              <a:ext uri="{FF2B5EF4-FFF2-40B4-BE49-F238E27FC236}">
                <a16:creationId xmlns:a16="http://schemas.microsoft.com/office/drawing/2014/main" id="{727A1DC6-6C9C-4A13-9EF0-EF2B0B1747D8}"/>
              </a:ext>
            </a:extLst>
          </p:cNvPr>
          <p:cNvSpPr/>
          <p:nvPr/>
        </p:nvSpPr>
        <p:spPr>
          <a:xfrm>
            <a:off x="898688" y="2828835"/>
            <a:ext cx="3341976" cy="2031325"/>
          </a:xfrm>
          <a:prstGeom prst="rect">
            <a:avLst/>
          </a:prstGeom>
        </p:spPr>
        <p:txBody>
          <a:bodyPr wrap="square">
            <a:spAutoFit/>
          </a:bodyPr>
          <a:lstStyle/>
          <a:p>
            <a:r>
              <a:rPr lang="en-US" b="1" dirty="0"/>
              <a:t>The Syslog server is connected to the core switch </a:t>
            </a:r>
          </a:p>
          <a:p>
            <a:endParaRPr lang="en-US" b="1" dirty="0"/>
          </a:p>
          <a:p>
            <a:r>
              <a:rPr lang="en-US" b="1" dirty="0"/>
              <a:t>All the routers can direct their logs to the Syslog server </a:t>
            </a:r>
            <a:r>
              <a:rPr lang="en-US" i="1" dirty="0"/>
              <a:t>(Network admin can monitor all the routers)</a:t>
            </a:r>
          </a:p>
        </p:txBody>
      </p:sp>
      <p:sp>
        <p:nvSpPr>
          <p:cNvPr id="5" name="Slide Number Placeholder 4">
            <a:extLst>
              <a:ext uri="{FF2B5EF4-FFF2-40B4-BE49-F238E27FC236}">
                <a16:creationId xmlns:a16="http://schemas.microsoft.com/office/drawing/2014/main" id="{D6C3CCF7-0248-48DD-A294-2772B2D9E32C}"/>
              </a:ext>
            </a:extLst>
          </p:cNvPr>
          <p:cNvSpPr>
            <a:spLocks noGrp="1"/>
          </p:cNvSpPr>
          <p:nvPr>
            <p:ph type="sldNum" sz="quarter" idx="12"/>
          </p:nvPr>
        </p:nvSpPr>
        <p:spPr/>
        <p:txBody>
          <a:bodyPr/>
          <a:lstStyle/>
          <a:p>
            <a:fld id="{71766878-3199-4EAB-94E7-2D6D11070E14}" type="slidenum">
              <a:rPr lang="en-US" smtClean="0"/>
              <a:t>14</a:t>
            </a:fld>
            <a:endParaRPr lang="en-US" dirty="0"/>
          </a:p>
        </p:txBody>
      </p:sp>
    </p:spTree>
    <p:extLst>
      <p:ext uri="{BB962C8B-B14F-4D97-AF65-F5344CB8AC3E}">
        <p14:creationId xmlns:p14="http://schemas.microsoft.com/office/powerpoint/2010/main" val="286569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23039" y="6365350"/>
            <a:ext cx="7783484" cy="369332"/>
          </a:xfrm>
          <a:prstGeom prst="rect">
            <a:avLst/>
          </a:prstGeom>
        </p:spPr>
        <p:txBody>
          <a:bodyPr wrap="square">
            <a:spAutoFit/>
          </a:bodyPr>
          <a:lstStyle/>
          <a:p>
            <a:r>
              <a:rPr lang="en-US" b="1" dirty="0">
                <a:solidFill>
                  <a:schemeClr val="tx1">
                    <a:lumMod val="95000"/>
                    <a:lumOff val="5000"/>
                  </a:schemeClr>
                </a:solidFill>
              </a:rPr>
              <a:t>Fig 2. Components of log analyzing system [3]</a:t>
            </a:r>
          </a:p>
        </p:txBody>
      </p:sp>
      <p:pic>
        <p:nvPicPr>
          <p:cNvPr id="5" name="Picture 4">
            <a:extLst>
              <a:ext uri="{FF2B5EF4-FFF2-40B4-BE49-F238E27FC236}">
                <a16:creationId xmlns:a16="http://schemas.microsoft.com/office/drawing/2014/main" id="{BA721A61-1268-400D-BB01-F7C1378BD3DA}"/>
              </a:ext>
            </a:extLst>
          </p:cNvPr>
          <p:cNvPicPr>
            <a:picLocks noChangeAspect="1"/>
          </p:cNvPicPr>
          <p:nvPr/>
        </p:nvPicPr>
        <p:blipFill>
          <a:blip r:embed="rId2"/>
          <a:stretch>
            <a:fillRect/>
          </a:stretch>
        </p:blipFill>
        <p:spPr>
          <a:xfrm>
            <a:off x="4606285" y="870518"/>
            <a:ext cx="7208495" cy="5386273"/>
          </a:xfrm>
          <a:prstGeom prst="rect">
            <a:avLst/>
          </a:prstGeom>
        </p:spPr>
      </p:pic>
      <p:sp>
        <p:nvSpPr>
          <p:cNvPr id="8" name="Title 1">
            <a:extLst>
              <a:ext uri="{FF2B5EF4-FFF2-40B4-BE49-F238E27FC236}">
                <a16:creationId xmlns:a16="http://schemas.microsoft.com/office/drawing/2014/main" id="{B9F88487-5499-416E-B3F6-ACDEAE187FB7}"/>
              </a:ext>
            </a:extLst>
          </p:cNvPr>
          <p:cNvSpPr txBox="1">
            <a:spLocks/>
          </p:cNvSpPr>
          <p:nvPr/>
        </p:nvSpPr>
        <p:spPr>
          <a:xfrm>
            <a:off x="1044147" y="167574"/>
            <a:ext cx="10595727" cy="66853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3200" b="1" dirty="0">
                <a:solidFill>
                  <a:schemeClr val="accent1"/>
                </a:solidFill>
              </a:rPr>
              <a:t>Components  of  the  log  analyzing  system [3]</a:t>
            </a:r>
          </a:p>
        </p:txBody>
      </p:sp>
      <p:sp>
        <p:nvSpPr>
          <p:cNvPr id="2" name="Rectangle 1">
            <a:extLst>
              <a:ext uri="{FF2B5EF4-FFF2-40B4-BE49-F238E27FC236}">
                <a16:creationId xmlns:a16="http://schemas.microsoft.com/office/drawing/2014/main" id="{F7D71D06-C1A5-4F90-A0E3-D29D2B6C2266}"/>
              </a:ext>
            </a:extLst>
          </p:cNvPr>
          <p:cNvSpPr/>
          <p:nvPr/>
        </p:nvSpPr>
        <p:spPr>
          <a:xfrm>
            <a:off x="898689" y="2577936"/>
            <a:ext cx="3726450" cy="3693319"/>
          </a:xfrm>
          <a:prstGeom prst="rect">
            <a:avLst/>
          </a:prstGeom>
        </p:spPr>
        <p:txBody>
          <a:bodyPr wrap="square">
            <a:spAutoFit/>
          </a:bodyPr>
          <a:lstStyle/>
          <a:p>
            <a:r>
              <a:rPr lang="en-US" b="1" dirty="0">
                <a:latin typeface="Times New Roman" panose="02020603050405020304" pitchFamily="18" charset="0"/>
              </a:rPr>
              <a:t>Syslog file are separated</a:t>
            </a:r>
          </a:p>
          <a:p>
            <a:r>
              <a:rPr lang="en-US" b="1" dirty="0">
                <a:latin typeface="Times New Roman" panose="02020603050405020304" pitchFamily="18" charset="0"/>
              </a:rPr>
              <a:t>and written into separate files according to protocol.</a:t>
            </a:r>
          </a:p>
          <a:p>
            <a:endParaRPr lang="en-US" b="1" dirty="0">
              <a:latin typeface="Times New Roman" panose="02020603050405020304" pitchFamily="18" charset="0"/>
            </a:endParaRPr>
          </a:p>
          <a:p>
            <a:r>
              <a:rPr lang="en-US" b="1" dirty="0">
                <a:latin typeface="Times New Roman" panose="02020603050405020304" pitchFamily="18" charset="0"/>
              </a:rPr>
              <a:t>The algorithms for detection of router attacks</a:t>
            </a:r>
          </a:p>
          <a:p>
            <a:endParaRPr lang="en-US" b="1" dirty="0">
              <a:latin typeface="Times New Roman" panose="02020603050405020304" pitchFamily="18" charset="0"/>
            </a:endParaRPr>
          </a:p>
          <a:p>
            <a:r>
              <a:rPr lang="en-US" b="1" dirty="0">
                <a:latin typeface="Times New Roman" panose="02020603050405020304" pitchFamily="18" charset="0"/>
              </a:rPr>
              <a:t>Communication with router module will be required to configure ACLs on the router to defend the attack</a:t>
            </a:r>
          </a:p>
          <a:p>
            <a:endParaRPr lang="en-US" b="1" dirty="0">
              <a:latin typeface="Times New Roman" panose="02020603050405020304" pitchFamily="18" charset="0"/>
            </a:endParaRPr>
          </a:p>
          <a:p>
            <a:endParaRPr lang="en-US" b="1" dirty="0">
              <a:latin typeface="Times New Roman" panose="02020603050405020304" pitchFamily="18" charset="0"/>
            </a:endParaRPr>
          </a:p>
          <a:p>
            <a:endParaRPr lang="en-US" b="1" dirty="0"/>
          </a:p>
        </p:txBody>
      </p:sp>
      <p:sp>
        <p:nvSpPr>
          <p:cNvPr id="4" name="Slide Number Placeholder 3">
            <a:extLst>
              <a:ext uri="{FF2B5EF4-FFF2-40B4-BE49-F238E27FC236}">
                <a16:creationId xmlns:a16="http://schemas.microsoft.com/office/drawing/2014/main" id="{E92ED33B-B9DF-49C4-B812-69288688185A}"/>
              </a:ext>
            </a:extLst>
          </p:cNvPr>
          <p:cNvSpPr>
            <a:spLocks noGrp="1"/>
          </p:cNvSpPr>
          <p:nvPr>
            <p:ph type="sldNum" sz="quarter" idx="12"/>
          </p:nvPr>
        </p:nvSpPr>
        <p:spPr/>
        <p:txBody>
          <a:bodyPr/>
          <a:lstStyle/>
          <a:p>
            <a:fld id="{71766878-3199-4EAB-94E7-2D6D11070E14}" type="slidenum">
              <a:rPr lang="en-US" smtClean="0"/>
              <a:t>15</a:t>
            </a:fld>
            <a:endParaRPr lang="en-US" dirty="0"/>
          </a:p>
        </p:txBody>
      </p:sp>
    </p:spTree>
    <p:extLst>
      <p:ext uri="{BB962C8B-B14F-4D97-AF65-F5344CB8AC3E}">
        <p14:creationId xmlns:p14="http://schemas.microsoft.com/office/powerpoint/2010/main" val="21240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184115"/>
            <a:ext cx="10595727" cy="668533"/>
          </a:xfrm>
        </p:spPr>
        <p:txBody>
          <a:bodyPr>
            <a:normAutofit/>
          </a:bodyPr>
          <a:lstStyle/>
          <a:p>
            <a:r>
              <a:rPr lang="en-US" sz="3200" b="1" dirty="0">
                <a:solidFill>
                  <a:schemeClr val="accent1"/>
                </a:solidFill>
              </a:rPr>
              <a:t>Attacks Detection [3].</a:t>
            </a:r>
          </a:p>
        </p:txBody>
      </p:sp>
      <p:sp>
        <p:nvSpPr>
          <p:cNvPr id="3" name="Rectangle 2"/>
          <p:cNvSpPr/>
          <p:nvPr/>
        </p:nvSpPr>
        <p:spPr>
          <a:xfrm>
            <a:off x="1123203" y="5559941"/>
            <a:ext cx="10595727" cy="338554"/>
          </a:xfrm>
          <a:prstGeom prst="rect">
            <a:avLst/>
          </a:prstGeom>
        </p:spPr>
        <p:txBody>
          <a:bodyPr wrap="square">
            <a:spAutoFit/>
          </a:bodyPr>
          <a:lstStyle/>
          <a:p>
            <a:r>
              <a:rPr lang="en-US" sz="1600" b="1" dirty="0"/>
              <a:t>Fig. 5 Algorithm for detecting Open Shortest Path First protocol (OSPF) hello packets deletion attack [3]</a:t>
            </a:r>
            <a:endParaRPr lang="en-US" sz="1600" b="1" dirty="0">
              <a:solidFill>
                <a:schemeClr val="tx1">
                  <a:lumMod val="95000"/>
                  <a:lumOff val="5000"/>
                </a:schemeClr>
              </a:solidFill>
            </a:endParaRPr>
          </a:p>
        </p:txBody>
      </p:sp>
      <p:pic>
        <p:nvPicPr>
          <p:cNvPr id="6" name="Picture 5">
            <a:extLst>
              <a:ext uri="{FF2B5EF4-FFF2-40B4-BE49-F238E27FC236}">
                <a16:creationId xmlns:a16="http://schemas.microsoft.com/office/drawing/2014/main" id="{183FF8A7-C65C-4649-82C3-249C22D5ED1C}"/>
              </a:ext>
            </a:extLst>
          </p:cNvPr>
          <p:cNvPicPr>
            <a:picLocks noChangeAspect="1"/>
          </p:cNvPicPr>
          <p:nvPr/>
        </p:nvPicPr>
        <p:blipFill>
          <a:blip r:embed="rId2"/>
          <a:stretch>
            <a:fillRect/>
          </a:stretch>
        </p:blipFill>
        <p:spPr>
          <a:xfrm>
            <a:off x="1027521" y="1229997"/>
            <a:ext cx="5820620" cy="4387513"/>
          </a:xfrm>
          <a:prstGeom prst="rect">
            <a:avLst/>
          </a:prstGeom>
        </p:spPr>
      </p:pic>
      <p:pic>
        <p:nvPicPr>
          <p:cNvPr id="7" name="Picture 6">
            <a:extLst>
              <a:ext uri="{FF2B5EF4-FFF2-40B4-BE49-F238E27FC236}">
                <a16:creationId xmlns:a16="http://schemas.microsoft.com/office/drawing/2014/main" id="{8AC6F998-DF3A-41AF-963B-08C5160D2BEB}"/>
              </a:ext>
            </a:extLst>
          </p:cNvPr>
          <p:cNvPicPr>
            <a:picLocks noChangeAspect="1"/>
          </p:cNvPicPr>
          <p:nvPr/>
        </p:nvPicPr>
        <p:blipFill>
          <a:blip r:embed="rId3"/>
          <a:stretch>
            <a:fillRect/>
          </a:stretch>
        </p:blipFill>
        <p:spPr>
          <a:xfrm>
            <a:off x="6920916" y="1262135"/>
            <a:ext cx="4702332" cy="2838094"/>
          </a:xfrm>
          <a:prstGeom prst="rect">
            <a:avLst/>
          </a:prstGeom>
        </p:spPr>
      </p:pic>
      <p:sp>
        <p:nvSpPr>
          <p:cNvPr id="4" name="Rectangle 3"/>
          <p:cNvSpPr/>
          <p:nvPr/>
        </p:nvSpPr>
        <p:spPr>
          <a:xfrm>
            <a:off x="936077" y="822273"/>
            <a:ext cx="10595727" cy="338554"/>
          </a:xfrm>
          <a:prstGeom prst="rect">
            <a:avLst/>
          </a:prstGeom>
        </p:spPr>
        <p:txBody>
          <a:bodyPr wrap="square">
            <a:spAutoFit/>
          </a:bodyPr>
          <a:lstStyle/>
          <a:p>
            <a:r>
              <a:rPr lang="en-US" sz="1600" b="1" dirty="0"/>
              <a:t>Algorithm for detecting OSPF hello packets deletion attack.                      Log entries during port scan attack </a:t>
            </a:r>
          </a:p>
        </p:txBody>
      </p:sp>
      <p:sp>
        <p:nvSpPr>
          <p:cNvPr id="5" name="Rectangle 4">
            <a:extLst>
              <a:ext uri="{FF2B5EF4-FFF2-40B4-BE49-F238E27FC236}">
                <a16:creationId xmlns:a16="http://schemas.microsoft.com/office/drawing/2014/main" id="{154BFEAD-2BA5-4CE8-B583-EA0D81E1AA4C}"/>
              </a:ext>
            </a:extLst>
          </p:cNvPr>
          <p:cNvSpPr/>
          <p:nvPr/>
        </p:nvSpPr>
        <p:spPr>
          <a:xfrm>
            <a:off x="1206633" y="6219142"/>
            <a:ext cx="10428868" cy="369332"/>
          </a:xfrm>
          <a:prstGeom prst="rect">
            <a:avLst/>
          </a:prstGeom>
        </p:spPr>
        <p:txBody>
          <a:bodyPr wrap="square">
            <a:spAutoFit/>
          </a:bodyPr>
          <a:lstStyle/>
          <a:p>
            <a:r>
              <a:rPr lang="en-US" b="1" dirty="0">
                <a:solidFill>
                  <a:schemeClr val="tx1">
                    <a:lumMod val="95000"/>
                    <a:lumOff val="5000"/>
                  </a:schemeClr>
                </a:solidFill>
                <a:latin typeface="Arial Black" panose="020B0A04020102020204" pitchFamily="34" charset="0"/>
              </a:rPr>
              <a:t>Analysis of router’s logs can give a lot of insight in attacks detection</a:t>
            </a:r>
          </a:p>
        </p:txBody>
      </p:sp>
      <p:sp>
        <p:nvSpPr>
          <p:cNvPr id="8" name="Slide Number Placeholder 7">
            <a:extLst>
              <a:ext uri="{FF2B5EF4-FFF2-40B4-BE49-F238E27FC236}">
                <a16:creationId xmlns:a16="http://schemas.microsoft.com/office/drawing/2014/main" id="{D9AD9D9B-05AA-40BE-85FE-D4744A4B8089}"/>
              </a:ext>
            </a:extLst>
          </p:cNvPr>
          <p:cNvSpPr>
            <a:spLocks noGrp="1"/>
          </p:cNvSpPr>
          <p:nvPr>
            <p:ph type="sldNum" sz="quarter" idx="12"/>
          </p:nvPr>
        </p:nvSpPr>
        <p:spPr/>
        <p:txBody>
          <a:bodyPr/>
          <a:lstStyle/>
          <a:p>
            <a:fld id="{71766878-3199-4EAB-94E7-2D6D11070E14}" type="slidenum">
              <a:rPr lang="en-US" smtClean="0"/>
              <a:t>16</a:t>
            </a:fld>
            <a:endParaRPr lang="en-US" dirty="0"/>
          </a:p>
        </p:txBody>
      </p:sp>
    </p:spTree>
    <p:extLst>
      <p:ext uri="{BB962C8B-B14F-4D97-AF65-F5344CB8AC3E}">
        <p14:creationId xmlns:p14="http://schemas.microsoft.com/office/powerpoint/2010/main" val="150117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8F1390-D5DD-4C83-BA9C-F361A33FC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C26729-DDBB-4A09-8789-01DEDF5BB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5913" y="-188080"/>
            <a:ext cx="1900163"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642726" y="136525"/>
            <a:ext cx="10668004" cy="947272"/>
          </a:xfrm>
        </p:spPr>
        <p:txBody>
          <a:bodyPr anchor="ctr">
            <a:normAutofit/>
          </a:bodyPr>
          <a:lstStyle/>
          <a:p>
            <a:r>
              <a:rPr lang="en-US" sz="3100" dirty="0"/>
              <a:t>Router Attacks-Detection And Defense Mechanisms [9]</a:t>
            </a:r>
          </a:p>
        </p:txBody>
      </p:sp>
      <p:sp>
        <p:nvSpPr>
          <p:cNvPr id="3" name="Content Placeholder 2">
            <a:extLst>
              <a:ext uri="{FF2B5EF4-FFF2-40B4-BE49-F238E27FC236}">
                <a16:creationId xmlns:a16="http://schemas.microsoft.com/office/drawing/2014/main" id="{6F5D13EB-2262-45E2-B1B5-6B3000D344BB}"/>
              </a:ext>
            </a:extLst>
          </p:cNvPr>
          <p:cNvSpPr>
            <a:spLocks noGrp="1"/>
          </p:cNvSpPr>
          <p:nvPr>
            <p:ph idx="1"/>
          </p:nvPr>
        </p:nvSpPr>
        <p:spPr>
          <a:xfrm>
            <a:off x="642726" y="1220322"/>
            <a:ext cx="5370448" cy="3683215"/>
          </a:xfrm>
        </p:spPr>
        <p:txBody>
          <a:bodyPr anchor="ctr">
            <a:normAutofit/>
          </a:bodyPr>
          <a:lstStyle/>
          <a:p>
            <a:pPr marL="0" indent="0">
              <a:buNone/>
            </a:pPr>
            <a:r>
              <a:rPr lang="en-US" b="1" dirty="0">
                <a:solidFill>
                  <a:schemeClr val="tx2"/>
                </a:solidFill>
              </a:rPr>
              <a:t>Denial-Service attacks on routers:</a:t>
            </a:r>
          </a:p>
          <a:p>
            <a:r>
              <a:rPr lang="en-US" dirty="0">
                <a:solidFill>
                  <a:schemeClr val="tx2"/>
                </a:solidFill>
              </a:rPr>
              <a:t>Address Resolution Protocol poisoning</a:t>
            </a:r>
          </a:p>
          <a:p>
            <a:r>
              <a:rPr lang="en-US" dirty="0">
                <a:solidFill>
                  <a:schemeClr val="tx2"/>
                </a:solidFill>
              </a:rPr>
              <a:t>The attacker forms a packet containing more than 65536 bytes. IP protocol cannot handle packets with size more than 65536</a:t>
            </a:r>
          </a:p>
          <a:p>
            <a:r>
              <a:rPr lang="en-US" dirty="0">
                <a:solidFill>
                  <a:schemeClr val="tx2"/>
                </a:solidFill>
              </a:rPr>
              <a:t>The attacker sends out a lot of ICMP echo request packets to different hosts. The source address of all these echo request packets is kept as the address of the victim by the attacker</a:t>
            </a:r>
          </a:p>
          <a:p>
            <a:pPr marL="0" indent="0">
              <a:buNone/>
            </a:pPr>
            <a:endParaRPr lang="en-US" dirty="0">
              <a:solidFill>
                <a:schemeClr val="tx2"/>
              </a:solidFill>
            </a:endParaRPr>
          </a:p>
        </p:txBody>
      </p:sp>
      <p:sp>
        <p:nvSpPr>
          <p:cNvPr id="4" name="Rectangle 3">
            <a:extLst>
              <a:ext uri="{FF2B5EF4-FFF2-40B4-BE49-F238E27FC236}">
                <a16:creationId xmlns:a16="http://schemas.microsoft.com/office/drawing/2014/main" id="{5CF821C6-B91F-47E7-8717-3E2AB9AA2D58}"/>
              </a:ext>
            </a:extLst>
          </p:cNvPr>
          <p:cNvSpPr/>
          <p:nvPr/>
        </p:nvSpPr>
        <p:spPr>
          <a:xfrm rot="16200000">
            <a:off x="-403832" y="5281003"/>
            <a:ext cx="1569660" cy="923330"/>
          </a:xfrm>
          <a:prstGeom prst="rect">
            <a:avLst/>
          </a:prstGeom>
          <a:noFill/>
        </p:spPr>
        <p:txBody>
          <a:bodyPr wrap="none" lIns="91440" tIns="45720" rIns="91440" bIns="45720">
            <a:spAutoFit/>
          </a:bodyPr>
          <a:lstStyle/>
          <a:p>
            <a:pPr algn="ctr"/>
            <a:r>
              <a:rPr lang="en-US" sz="5400" b="0" cap="none" spc="0" dirty="0">
                <a:ln w="0"/>
                <a:solidFill>
                  <a:schemeClr val="accent1">
                    <a:lumMod val="75000"/>
                  </a:schemeClr>
                </a:solidFill>
                <a:effectLst>
                  <a:reflection blurRad="6350" stA="53000" endA="300" endPos="35500" dir="5400000" sy="-90000" algn="bl" rotWithShape="0"/>
                </a:effectLst>
              </a:rPr>
              <a:t>2013</a:t>
            </a:r>
          </a:p>
        </p:txBody>
      </p:sp>
      <p:sp>
        <p:nvSpPr>
          <p:cNvPr id="5" name="Slide Number Placeholder 4">
            <a:extLst>
              <a:ext uri="{FF2B5EF4-FFF2-40B4-BE49-F238E27FC236}">
                <a16:creationId xmlns:a16="http://schemas.microsoft.com/office/drawing/2014/main" id="{AB04C579-A833-434C-8A19-BABAD1FD302B}"/>
              </a:ext>
            </a:extLst>
          </p:cNvPr>
          <p:cNvSpPr>
            <a:spLocks noGrp="1"/>
          </p:cNvSpPr>
          <p:nvPr>
            <p:ph type="sldNum" sz="quarter" idx="12"/>
          </p:nvPr>
        </p:nvSpPr>
        <p:spPr/>
        <p:txBody>
          <a:bodyPr/>
          <a:lstStyle/>
          <a:p>
            <a:fld id="{71766878-3199-4EAB-94E7-2D6D11070E14}" type="slidenum">
              <a:rPr lang="en-US" smtClean="0"/>
              <a:t>17</a:t>
            </a:fld>
            <a:endParaRPr lang="en-US" dirty="0"/>
          </a:p>
        </p:txBody>
      </p:sp>
      <p:pic>
        <p:nvPicPr>
          <p:cNvPr id="6" name="Picture 5">
            <a:extLst>
              <a:ext uri="{FF2B5EF4-FFF2-40B4-BE49-F238E27FC236}">
                <a16:creationId xmlns:a16="http://schemas.microsoft.com/office/drawing/2014/main" id="{FE120C5B-9095-49D3-A968-BBDA06DC7EAB}"/>
              </a:ext>
            </a:extLst>
          </p:cNvPr>
          <p:cNvPicPr>
            <a:picLocks noChangeAspect="1"/>
          </p:cNvPicPr>
          <p:nvPr/>
        </p:nvPicPr>
        <p:blipFill>
          <a:blip r:embed="rId2"/>
          <a:stretch>
            <a:fillRect/>
          </a:stretch>
        </p:blipFill>
        <p:spPr>
          <a:xfrm>
            <a:off x="6481555" y="1083797"/>
            <a:ext cx="4441549" cy="3790828"/>
          </a:xfrm>
          <a:prstGeom prst="rect">
            <a:avLst/>
          </a:prstGeom>
        </p:spPr>
      </p:pic>
    </p:spTree>
    <p:extLst>
      <p:ext uri="{BB962C8B-B14F-4D97-AF65-F5344CB8AC3E}">
        <p14:creationId xmlns:p14="http://schemas.microsoft.com/office/powerpoint/2010/main" val="366499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87D9197-4A85-4276-8FC4-67873E207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10">
            <a:extLst>
              <a:ext uri="{FF2B5EF4-FFF2-40B4-BE49-F238E27FC236}">
                <a16:creationId xmlns:a16="http://schemas.microsoft.com/office/drawing/2014/main" id="{01B5B487-A1DE-47E1-B06D-F13BBCCA7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FDBB6309-20CB-4652-B910-7A637B72993A}"/>
              </a:ext>
            </a:extLst>
          </p:cNvPr>
          <p:cNvSpPr>
            <a:spLocks noGrp="1"/>
          </p:cNvSpPr>
          <p:nvPr>
            <p:ph type="title"/>
          </p:nvPr>
        </p:nvSpPr>
        <p:spPr>
          <a:xfrm>
            <a:off x="754144" y="484631"/>
            <a:ext cx="6340519" cy="1638469"/>
          </a:xfrm>
        </p:spPr>
        <p:txBody>
          <a:bodyPr>
            <a:normAutofit/>
          </a:bodyPr>
          <a:lstStyle/>
          <a:p>
            <a:r>
              <a:rPr lang="en-US"/>
              <a:t>How to Defend?</a:t>
            </a:r>
          </a:p>
        </p:txBody>
      </p:sp>
      <p:sp>
        <p:nvSpPr>
          <p:cNvPr id="19" name="Rectangle 18">
            <a:extLst>
              <a:ext uri="{FF2B5EF4-FFF2-40B4-BE49-F238E27FC236}">
                <a16:creationId xmlns:a16="http://schemas.microsoft.com/office/drawing/2014/main" id="{2E45AF6B-4F42-45F1-A22C-AF0FCA89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F5AB3D4-A53A-4B1B-90C0-49792D55A5D3}"/>
              </a:ext>
            </a:extLst>
          </p:cNvPr>
          <p:cNvSpPr>
            <a:spLocks noGrp="1"/>
          </p:cNvSpPr>
          <p:nvPr>
            <p:ph idx="1"/>
          </p:nvPr>
        </p:nvSpPr>
        <p:spPr>
          <a:xfrm>
            <a:off x="631445" y="1841843"/>
            <a:ext cx="6306309" cy="3930227"/>
          </a:xfrm>
        </p:spPr>
        <p:txBody>
          <a:bodyPr>
            <a:normAutofit/>
          </a:bodyPr>
          <a:lstStyle/>
          <a:p>
            <a:pPr marL="0" indent="0">
              <a:buNone/>
            </a:pPr>
            <a:r>
              <a:rPr lang="en-US" dirty="0">
                <a:solidFill>
                  <a:srgbClr val="000000"/>
                </a:solidFill>
              </a:rPr>
              <a:t>The number of packets (consider size) that are outgoing from a should be equal to the number of packets that are incoming to b. This is the rule when both a, b are internal routers. Same rule can be transformed when some source or destination is involved.</a:t>
            </a:r>
          </a:p>
        </p:txBody>
      </p:sp>
      <p:pic>
        <p:nvPicPr>
          <p:cNvPr id="8" name="Content Placeholder 3">
            <a:extLst>
              <a:ext uri="{FF2B5EF4-FFF2-40B4-BE49-F238E27FC236}">
                <a16:creationId xmlns:a16="http://schemas.microsoft.com/office/drawing/2014/main" id="{6E4CD373-0F7F-422F-BF34-4107E328AF77}"/>
              </a:ext>
            </a:extLst>
          </p:cNvPr>
          <p:cNvPicPr>
            <a:picLocks noChangeAspect="1"/>
          </p:cNvPicPr>
          <p:nvPr/>
        </p:nvPicPr>
        <p:blipFill>
          <a:blip r:embed="rId3"/>
          <a:stretch>
            <a:fillRect/>
          </a:stretch>
        </p:blipFill>
        <p:spPr>
          <a:xfrm>
            <a:off x="7812157" y="1932868"/>
            <a:ext cx="4041887" cy="3328930"/>
          </a:xfrm>
          <a:prstGeom prst="rect">
            <a:avLst/>
          </a:prstGeom>
        </p:spPr>
      </p:pic>
      <p:pic>
        <p:nvPicPr>
          <p:cNvPr id="5" name="Picture 4">
            <a:extLst>
              <a:ext uri="{FF2B5EF4-FFF2-40B4-BE49-F238E27FC236}">
                <a16:creationId xmlns:a16="http://schemas.microsoft.com/office/drawing/2014/main" id="{B02F08FA-28FA-4D8D-BA4F-F6372A1A9510}"/>
              </a:ext>
            </a:extLst>
          </p:cNvPr>
          <p:cNvPicPr>
            <a:picLocks noChangeAspect="1"/>
          </p:cNvPicPr>
          <p:nvPr/>
        </p:nvPicPr>
        <p:blipFill>
          <a:blip r:embed="rId4"/>
          <a:stretch>
            <a:fillRect/>
          </a:stretch>
        </p:blipFill>
        <p:spPr>
          <a:xfrm>
            <a:off x="611037" y="4070323"/>
            <a:ext cx="6483626" cy="2117974"/>
          </a:xfrm>
          <a:prstGeom prst="rect">
            <a:avLst/>
          </a:prstGeom>
        </p:spPr>
      </p:pic>
      <p:sp>
        <p:nvSpPr>
          <p:cNvPr id="3" name="Slide Number Placeholder 2">
            <a:extLst>
              <a:ext uri="{FF2B5EF4-FFF2-40B4-BE49-F238E27FC236}">
                <a16:creationId xmlns:a16="http://schemas.microsoft.com/office/drawing/2014/main" id="{44D1CD84-0039-4E92-88DE-3DAD8CFC1295}"/>
              </a:ext>
            </a:extLst>
          </p:cNvPr>
          <p:cNvSpPr>
            <a:spLocks noGrp="1"/>
          </p:cNvSpPr>
          <p:nvPr>
            <p:ph type="sldNum" sz="quarter" idx="12"/>
          </p:nvPr>
        </p:nvSpPr>
        <p:spPr/>
        <p:txBody>
          <a:bodyPr/>
          <a:lstStyle/>
          <a:p>
            <a:fld id="{71766878-3199-4EAB-94E7-2D6D11070E14}" type="slidenum">
              <a:rPr lang="en-US" smtClean="0"/>
              <a:t>18</a:t>
            </a:fld>
            <a:endParaRPr lang="en-US" dirty="0"/>
          </a:p>
        </p:txBody>
      </p:sp>
      <p:sp>
        <p:nvSpPr>
          <p:cNvPr id="4" name="TextBox 3">
            <a:extLst>
              <a:ext uri="{FF2B5EF4-FFF2-40B4-BE49-F238E27FC236}">
                <a16:creationId xmlns:a16="http://schemas.microsoft.com/office/drawing/2014/main" id="{0DBE179E-6772-4D1B-818F-36CEE786B2FD}"/>
              </a:ext>
            </a:extLst>
          </p:cNvPr>
          <p:cNvSpPr txBox="1"/>
          <p:nvPr/>
        </p:nvSpPr>
        <p:spPr>
          <a:xfrm>
            <a:off x="7961243" y="5575852"/>
            <a:ext cx="3786809" cy="369332"/>
          </a:xfrm>
          <a:prstGeom prst="rect">
            <a:avLst/>
          </a:prstGeom>
          <a:noFill/>
        </p:spPr>
        <p:txBody>
          <a:bodyPr wrap="square" rtlCol="0">
            <a:spAutoFit/>
          </a:bodyPr>
          <a:lstStyle/>
          <a:p>
            <a:r>
              <a:rPr lang="en-US" dirty="0"/>
              <a:t>Fig 2: Router with processing units</a:t>
            </a:r>
          </a:p>
        </p:txBody>
      </p:sp>
      <p:sp>
        <p:nvSpPr>
          <p:cNvPr id="6" name="TextBox 5">
            <a:extLst>
              <a:ext uri="{FF2B5EF4-FFF2-40B4-BE49-F238E27FC236}">
                <a16:creationId xmlns:a16="http://schemas.microsoft.com/office/drawing/2014/main" id="{733C87CC-1A3E-4F39-8610-C5335CB7CB35}"/>
              </a:ext>
            </a:extLst>
          </p:cNvPr>
          <p:cNvSpPr txBox="1"/>
          <p:nvPr/>
        </p:nvSpPr>
        <p:spPr>
          <a:xfrm>
            <a:off x="1673087" y="6313149"/>
            <a:ext cx="4929809" cy="369332"/>
          </a:xfrm>
          <a:prstGeom prst="rect">
            <a:avLst/>
          </a:prstGeom>
          <a:noFill/>
        </p:spPr>
        <p:txBody>
          <a:bodyPr wrap="square" rtlCol="0">
            <a:spAutoFit/>
          </a:bodyPr>
          <a:lstStyle/>
          <a:p>
            <a:r>
              <a:rPr lang="en-US" dirty="0"/>
              <a:t>Fig 4: Counters maintained by router</a:t>
            </a:r>
          </a:p>
        </p:txBody>
      </p:sp>
    </p:spTree>
    <p:extLst>
      <p:ext uri="{BB962C8B-B14F-4D97-AF65-F5344CB8AC3E}">
        <p14:creationId xmlns:p14="http://schemas.microsoft.com/office/powerpoint/2010/main" val="220692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8D2D-5E3E-4655-84AF-6E467DFA0316}"/>
              </a:ext>
            </a:extLst>
          </p:cNvPr>
          <p:cNvSpPr>
            <a:spLocks noGrp="1"/>
          </p:cNvSpPr>
          <p:nvPr>
            <p:ph type="title"/>
          </p:nvPr>
        </p:nvSpPr>
        <p:spPr>
          <a:xfrm>
            <a:off x="1251678" y="645105"/>
            <a:ext cx="8170618" cy="1320855"/>
          </a:xfrm>
        </p:spPr>
        <p:txBody>
          <a:bodyPr>
            <a:normAutofit/>
          </a:bodyPr>
          <a:lstStyle/>
          <a:p>
            <a:r>
              <a:rPr lang="en-US" sz="3700" dirty="0"/>
              <a:t>LOG MONITORING TO PREVENT Attacks</a:t>
            </a:r>
          </a:p>
        </p:txBody>
      </p:sp>
      <p:sp>
        <p:nvSpPr>
          <p:cNvPr id="3" name="Content Placeholder 2">
            <a:extLst>
              <a:ext uri="{FF2B5EF4-FFF2-40B4-BE49-F238E27FC236}">
                <a16:creationId xmlns:a16="http://schemas.microsoft.com/office/drawing/2014/main" id="{80C0806A-5F86-494D-82A3-C100CE98C184}"/>
              </a:ext>
            </a:extLst>
          </p:cNvPr>
          <p:cNvSpPr>
            <a:spLocks noGrp="1"/>
          </p:cNvSpPr>
          <p:nvPr>
            <p:ph idx="1"/>
          </p:nvPr>
        </p:nvSpPr>
        <p:spPr>
          <a:xfrm>
            <a:off x="1251678" y="2286001"/>
            <a:ext cx="4363595" cy="3593591"/>
          </a:xfrm>
        </p:spPr>
        <p:txBody>
          <a:bodyPr>
            <a:normAutofit/>
          </a:bodyPr>
          <a:lstStyle/>
          <a:p>
            <a:r>
              <a:rPr lang="en-US" dirty="0">
                <a:solidFill>
                  <a:schemeClr val="tx1"/>
                </a:solidFill>
              </a:rPr>
              <a:t>Direct the router logs to a separate syslog server</a:t>
            </a:r>
          </a:p>
          <a:p>
            <a:r>
              <a:rPr lang="en-US" dirty="0">
                <a:solidFill>
                  <a:schemeClr val="tx1"/>
                </a:solidFill>
              </a:rPr>
              <a:t>To maintain huge logs using the logging trap command limits the logging messages sent to syslog servers to logging messages with a level up to and including the specified level argument.</a:t>
            </a:r>
          </a:p>
          <a:p>
            <a:r>
              <a:rPr lang="en-US" dirty="0">
                <a:solidFill>
                  <a:schemeClr val="tx1"/>
                </a:solidFill>
              </a:rPr>
              <a:t>Create a logging analysis program</a:t>
            </a:r>
          </a:p>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3BEACFE0-DB8B-4159-B607-D1892DECF1CD}"/>
              </a:ext>
            </a:extLst>
          </p:cNvPr>
          <p:cNvPicPr>
            <a:picLocks noChangeAspect="1"/>
          </p:cNvPicPr>
          <p:nvPr/>
        </p:nvPicPr>
        <p:blipFill>
          <a:blip r:embed="rId2"/>
          <a:stretch>
            <a:fillRect/>
          </a:stretch>
        </p:blipFill>
        <p:spPr>
          <a:xfrm>
            <a:off x="6098193" y="1908519"/>
            <a:ext cx="5176744" cy="3866116"/>
          </a:xfrm>
          <a:prstGeom prst="rect">
            <a:avLst/>
          </a:prstGeom>
        </p:spPr>
      </p:pic>
      <p:sp>
        <p:nvSpPr>
          <p:cNvPr id="5" name="Slide Number Placeholder 4">
            <a:extLst>
              <a:ext uri="{FF2B5EF4-FFF2-40B4-BE49-F238E27FC236}">
                <a16:creationId xmlns:a16="http://schemas.microsoft.com/office/drawing/2014/main" id="{FE595D22-39BE-4332-B626-4FE42100ABD6}"/>
              </a:ext>
            </a:extLst>
          </p:cNvPr>
          <p:cNvSpPr>
            <a:spLocks noGrp="1"/>
          </p:cNvSpPr>
          <p:nvPr>
            <p:ph type="sldNum" sz="quarter" idx="12"/>
          </p:nvPr>
        </p:nvSpPr>
        <p:spPr/>
        <p:txBody>
          <a:bodyPr/>
          <a:lstStyle/>
          <a:p>
            <a:fld id="{71766878-3199-4EAB-94E7-2D6D11070E14}" type="slidenum">
              <a:rPr lang="en-US" smtClean="0"/>
              <a:t>19</a:t>
            </a:fld>
            <a:endParaRPr lang="en-US" dirty="0"/>
          </a:p>
        </p:txBody>
      </p:sp>
      <p:sp>
        <p:nvSpPr>
          <p:cNvPr id="6" name="TextBox 5">
            <a:extLst>
              <a:ext uri="{FF2B5EF4-FFF2-40B4-BE49-F238E27FC236}">
                <a16:creationId xmlns:a16="http://schemas.microsoft.com/office/drawing/2014/main" id="{C252D5F9-6FE8-46A7-8D69-C209EF695688}"/>
              </a:ext>
            </a:extLst>
          </p:cNvPr>
          <p:cNvSpPr txBox="1"/>
          <p:nvPr/>
        </p:nvSpPr>
        <p:spPr>
          <a:xfrm>
            <a:off x="6838122" y="5807940"/>
            <a:ext cx="4591878" cy="369332"/>
          </a:xfrm>
          <a:prstGeom prst="rect">
            <a:avLst/>
          </a:prstGeom>
          <a:noFill/>
        </p:spPr>
        <p:txBody>
          <a:bodyPr wrap="square" rtlCol="0">
            <a:spAutoFit/>
          </a:bodyPr>
          <a:lstStyle/>
          <a:p>
            <a:r>
              <a:rPr lang="en-US" dirty="0"/>
              <a:t>Fig. 7 Deployment of analyzing program</a:t>
            </a:r>
          </a:p>
        </p:txBody>
      </p:sp>
    </p:spTree>
    <p:extLst>
      <p:ext uri="{BB962C8B-B14F-4D97-AF65-F5344CB8AC3E}">
        <p14:creationId xmlns:p14="http://schemas.microsoft.com/office/powerpoint/2010/main" val="44984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AF98-D6EF-4003-A9CE-FF6A9090F1F4}"/>
              </a:ext>
            </a:extLst>
          </p:cNvPr>
          <p:cNvSpPr>
            <a:spLocks noGrp="1"/>
          </p:cNvSpPr>
          <p:nvPr>
            <p:ph type="title"/>
          </p:nvPr>
        </p:nvSpPr>
        <p:spPr>
          <a:xfrm>
            <a:off x="1251677" y="645105"/>
            <a:ext cx="4357499" cy="1320855"/>
          </a:xfrm>
        </p:spPr>
        <p:txBody>
          <a:bodyPr>
            <a:normAutofit/>
          </a:bodyPr>
          <a:lstStyle/>
          <a:p>
            <a:r>
              <a:rPr lang="en-US" sz="2100" dirty="0"/>
              <a:t>A Scalable Method for Router Detection and Location in Link State Routing</a:t>
            </a:r>
          </a:p>
        </p:txBody>
      </p:sp>
      <p:sp>
        <p:nvSpPr>
          <p:cNvPr id="10" name="Content Placeholder 9">
            <a:extLst>
              <a:ext uri="{FF2B5EF4-FFF2-40B4-BE49-F238E27FC236}">
                <a16:creationId xmlns:a16="http://schemas.microsoft.com/office/drawing/2014/main" id="{07940E05-16DD-4C26-A927-4A198A84E587}"/>
              </a:ext>
            </a:extLst>
          </p:cNvPr>
          <p:cNvSpPr>
            <a:spLocks noGrp="1"/>
          </p:cNvSpPr>
          <p:nvPr>
            <p:ph idx="1"/>
          </p:nvPr>
        </p:nvSpPr>
        <p:spPr>
          <a:xfrm>
            <a:off x="1251678" y="2186609"/>
            <a:ext cx="4363595" cy="3593591"/>
          </a:xfrm>
        </p:spPr>
        <p:txBody>
          <a:bodyPr>
            <a:normAutofit/>
          </a:bodyPr>
          <a:lstStyle/>
          <a:p>
            <a:r>
              <a:rPr lang="en-US" dirty="0"/>
              <a:t>Routing table poisoning can lead to many problems such as dos, packet congestion, Over whelmed host, Looping , Access to data.</a:t>
            </a:r>
          </a:p>
        </p:txBody>
      </p:sp>
      <p:pic>
        <p:nvPicPr>
          <p:cNvPr id="8" name="Content Placeholder 4" descr="A screenshot of a cell phone&#10;&#10;Description generated with high confidence">
            <a:extLst>
              <a:ext uri="{FF2B5EF4-FFF2-40B4-BE49-F238E27FC236}">
                <a16:creationId xmlns:a16="http://schemas.microsoft.com/office/drawing/2014/main" id="{3B2D2631-3944-4F23-949F-48F5307C05AD}"/>
              </a:ext>
            </a:extLst>
          </p:cNvPr>
          <p:cNvPicPr>
            <a:picLocks noChangeAspect="1"/>
          </p:cNvPicPr>
          <p:nvPr/>
        </p:nvPicPr>
        <p:blipFill>
          <a:blip r:embed="rId2"/>
          <a:stretch>
            <a:fillRect/>
          </a:stretch>
        </p:blipFill>
        <p:spPr>
          <a:xfrm>
            <a:off x="6564229" y="645105"/>
            <a:ext cx="4244671" cy="2716590"/>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8360A31C-DB78-4D3A-8844-F0A972DA333F}"/>
              </a:ext>
            </a:extLst>
          </p:cNvPr>
          <p:cNvPicPr>
            <a:picLocks noChangeAspect="1"/>
          </p:cNvPicPr>
          <p:nvPr/>
        </p:nvPicPr>
        <p:blipFill>
          <a:blip r:embed="rId3"/>
          <a:stretch>
            <a:fillRect/>
          </a:stretch>
        </p:blipFill>
        <p:spPr>
          <a:xfrm>
            <a:off x="6098193" y="3522563"/>
            <a:ext cx="5176744" cy="2562488"/>
          </a:xfrm>
          <a:prstGeom prst="rect">
            <a:avLst/>
          </a:prstGeom>
        </p:spPr>
      </p:pic>
      <p:sp>
        <p:nvSpPr>
          <p:cNvPr id="3" name="Rectangle 2">
            <a:extLst>
              <a:ext uri="{FF2B5EF4-FFF2-40B4-BE49-F238E27FC236}">
                <a16:creationId xmlns:a16="http://schemas.microsoft.com/office/drawing/2014/main" id="{C255F8EE-8C98-433C-99D9-C6485C088E08}"/>
              </a:ext>
            </a:extLst>
          </p:cNvPr>
          <p:cNvSpPr/>
          <p:nvPr/>
        </p:nvSpPr>
        <p:spPr>
          <a:xfrm rot="16200000">
            <a:off x="-472344" y="542187"/>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2003</a:t>
            </a:r>
          </a:p>
        </p:txBody>
      </p:sp>
      <p:sp>
        <p:nvSpPr>
          <p:cNvPr id="4" name="Slide Number Placeholder 3">
            <a:extLst>
              <a:ext uri="{FF2B5EF4-FFF2-40B4-BE49-F238E27FC236}">
                <a16:creationId xmlns:a16="http://schemas.microsoft.com/office/drawing/2014/main" id="{E570A15E-4AA0-46CA-98E4-435A5556EADB}"/>
              </a:ext>
            </a:extLst>
          </p:cNvPr>
          <p:cNvSpPr>
            <a:spLocks noGrp="1"/>
          </p:cNvSpPr>
          <p:nvPr>
            <p:ph type="sldNum" sz="quarter" idx="12"/>
          </p:nvPr>
        </p:nvSpPr>
        <p:spPr/>
        <p:txBody>
          <a:bodyPr/>
          <a:lstStyle/>
          <a:p>
            <a:fld id="{71766878-3199-4EAB-94E7-2D6D11070E14}" type="slidenum">
              <a:rPr lang="en-US" smtClean="0"/>
              <a:t>2</a:t>
            </a:fld>
            <a:endParaRPr lang="en-US" dirty="0"/>
          </a:p>
        </p:txBody>
      </p:sp>
      <p:sp>
        <p:nvSpPr>
          <p:cNvPr id="5" name="TextBox 4">
            <a:extLst>
              <a:ext uri="{FF2B5EF4-FFF2-40B4-BE49-F238E27FC236}">
                <a16:creationId xmlns:a16="http://schemas.microsoft.com/office/drawing/2014/main" id="{7F39C542-EA40-40BB-B217-DF38194110CC}"/>
              </a:ext>
            </a:extLst>
          </p:cNvPr>
          <p:cNvSpPr txBox="1"/>
          <p:nvPr/>
        </p:nvSpPr>
        <p:spPr>
          <a:xfrm>
            <a:off x="5913783" y="6202017"/>
            <a:ext cx="5176744" cy="923330"/>
          </a:xfrm>
          <a:prstGeom prst="rect">
            <a:avLst/>
          </a:prstGeom>
          <a:noFill/>
        </p:spPr>
        <p:txBody>
          <a:bodyPr wrap="square" rtlCol="0">
            <a:spAutoFit/>
          </a:bodyPr>
          <a:lstStyle/>
          <a:p>
            <a:r>
              <a:rPr lang="en-US" dirty="0"/>
              <a:t>Fig 1 . </a:t>
            </a:r>
            <a:r>
              <a:rPr lang="en-US" dirty="0">
                <a:hlinkClick r:id="rId4"/>
              </a:rPr>
              <a:t>https://www.9tut.com/rip-routing-protocol-tutorial</a:t>
            </a:r>
            <a:endParaRPr lang="en-US" dirty="0"/>
          </a:p>
          <a:p>
            <a:endParaRPr lang="en-US" dirty="0"/>
          </a:p>
        </p:txBody>
      </p:sp>
    </p:spTree>
    <p:extLst>
      <p:ext uri="{BB962C8B-B14F-4D97-AF65-F5344CB8AC3E}">
        <p14:creationId xmlns:p14="http://schemas.microsoft.com/office/powerpoint/2010/main" val="222401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11A8939-5B75-45F6-9502-EA2E425F4445}"/>
              </a:ext>
            </a:extLst>
          </p:cNvPr>
          <p:cNvSpPr>
            <a:spLocks noGrp="1"/>
          </p:cNvSpPr>
          <p:nvPr>
            <p:ph type="title"/>
          </p:nvPr>
        </p:nvSpPr>
        <p:spPr>
          <a:xfrm>
            <a:off x="7837424" y="270844"/>
            <a:ext cx="4094480" cy="911386"/>
          </a:xfrm>
        </p:spPr>
        <p:txBody>
          <a:bodyPr anchor="b">
            <a:normAutofit/>
          </a:bodyPr>
          <a:lstStyle/>
          <a:p>
            <a:r>
              <a:rPr lang="en-US" sz="2800" dirty="0">
                <a:solidFill>
                  <a:schemeClr val="accent1"/>
                </a:solidFill>
              </a:rPr>
              <a:t>Research paper- Owing Home Router</a:t>
            </a:r>
          </a:p>
        </p:txBody>
      </p:sp>
      <p:pic>
        <p:nvPicPr>
          <p:cNvPr id="5" name="Picture 4" descr="A close up of a map&#10;&#10;Description generated with high confidence">
            <a:extLst>
              <a:ext uri="{FF2B5EF4-FFF2-40B4-BE49-F238E27FC236}">
                <a16:creationId xmlns:a16="http://schemas.microsoft.com/office/drawing/2014/main" id="{3A4E7689-0A5C-4C5C-8267-0B7B940CE6FB}"/>
              </a:ext>
            </a:extLst>
          </p:cNvPr>
          <p:cNvPicPr>
            <a:picLocks noChangeAspect="1"/>
          </p:cNvPicPr>
          <p:nvPr/>
        </p:nvPicPr>
        <p:blipFill>
          <a:blip r:embed="rId2"/>
          <a:stretch>
            <a:fillRect/>
          </a:stretch>
        </p:blipFill>
        <p:spPr>
          <a:xfrm>
            <a:off x="926927" y="1554906"/>
            <a:ext cx="5978273" cy="3437507"/>
          </a:xfrm>
          <a:prstGeom prst="rect">
            <a:avLst/>
          </a:prstGeom>
        </p:spPr>
      </p:pic>
      <p:sp>
        <p:nvSpPr>
          <p:cNvPr id="3" name="Content Placeholder 2">
            <a:extLst>
              <a:ext uri="{FF2B5EF4-FFF2-40B4-BE49-F238E27FC236}">
                <a16:creationId xmlns:a16="http://schemas.microsoft.com/office/drawing/2014/main" id="{1B86E690-E4B9-4537-9A3A-A69C4908FE1C}"/>
              </a:ext>
            </a:extLst>
          </p:cNvPr>
          <p:cNvSpPr>
            <a:spLocks noGrp="1"/>
          </p:cNvSpPr>
          <p:nvPr>
            <p:ph idx="1"/>
          </p:nvPr>
        </p:nvSpPr>
        <p:spPr>
          <a:xfrm>
            <a:off x="8339328" y="1655065"/>
            <a:ext cx="3090672" cy="4224528"/>
          </a:xfrm>
        </p:spPr>
        <p:txBody>
          <a:bodyPr>
            <a:normAutofit/>
          </a:bodyPr>
          <a:lstStyle/>
          <a:p>
            <a:r>
              <a:rPr lang="en-US" sz="1600" dirty="0">
                <a:solidFill>
                  <a:schemeClr val="bg1"/>
                </a:solidFill>
              </a:rPr>
              <a:t>Attacks Presented Are:-</a:t>
            </a:r>
          </a:p>
          <a:p>
            <a:r>
              <a:rPr lang="en-US" sz="1600" dirty="0">
                <a:solidFill>
                  <a:schemeClr val="bg1"/>
                </a:solidFill>
              </a:rPr>
              <a:t>Cross site scripting (XSS) injects malicious code into a web application.</a:t>
            </a:r>
          </a:p>
          <a:p>
            <a:r>
              <a:rPr lang="en-US" sz="1600" dirty="0">
                <a:solidFill>
                  <a:schemeClr val="bg1"/>
                </a:solidFill>
              </a:rPr>
              <a:t>The two types of XSS attacks are reflected and stored.</a:t>
            </a:r>
          </a:p>
          <a:p>
            <a:r>
              <a:rPr lang="en-US" sz="1600" dirty="0">
                <a:solidFill>
                  <a:schemeClr val="bg1"/>
                </a:solidFill>
              </a:rPr>
              <a:t>In the Reflected XSS the malicious code is embedded in the GET or POST request of the website.</a:t>
            </a:r>
          </a:p>
          <a:p>
            <a:r>
              <a:rPr lang="en-US" sz="1600" dirty="0">
                <a:solidFill>
                  <a:schemeClr val="bg1"/>
                </a:solidFill>
              </a:rPr>
              <a:t>In the Stored XSS the malicious code is embedded in the web page itself.</a:t>
            </a:r>
          </a:p>
          <a:p>
            <a:endParaRPr lang="en-US" sz="1600" dirty="0">
              <a:solidFill>
                <a:schemeClr val="bg1"/>
              </a:solidFill>
            </a:endParaRP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DC122A8-61BB-4DB9-915E-79B6A79D753B}"/>
              </a:ext>
            </a:extLst>
          </p:cNvPr>
          <p:cNvSpPr/>
          <p:nvPr/>
        </p:nvSpPr>
        <p:spPr>
          <a:xfrm rot="16200000">
            <a:off x="10945505" y="323165"/>
            <a:ext cx="1569660"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2015</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Slide Number Placeholder 5">
            <a:extLst>
              <a:ext uri="{FF2B5EF4-FFF2-40B4-BE49-F238E27FC236}">
                <a16:creationId xmlns:a16="http://schemas.microsoft.com/office/drawing/2014/main" id="{889D5DD5-777B-48D1-A4B6-2E27CB9E8379}"/>
              </a:ext>
            </a:extLst>
          </p:cNvPr>
          <p:cNvSpPr>
            <a:spLocks noGrp="1"/>
          </p:cNvSpPr>
          <p:nvPr>
            <p:ph type="sldNum" sz="quarter" idx="12"/>
          </p:nvPr>
        </p:nvSpPr>
        <p:spPr/>
        <p:txBody>
          <a:bodyPr/>
          <a:lstStyle/>
          <a:p>
            <a:fld id="{71766878-3199-4EAB-94E7-2D6D11070E14}" type="slidenum">
              <a:rPr lang="en-US" smtClean="0"/>
              <a:t>20</a:t>
            </a:fld>
            <a:endParaRPr lang="en-US" dirty="0"/>
          </a:p>
        </p:txBody>
      </p:sp>
      <p:sp>
        <p:nvSpPr>
          <p:cNvPr id="7" name="TextBox 6">
            <a:extLst>
              <a:ext uri="{FF2B5EF4-FFF2-40B4-BE49-F238E27FC236}">
                <a16:creationId xmlns:a16="http://schemas.microsoft.com/office/drawing/2014/main" id="{33BEF3F6-E100-4F66-849F-B6BA277B7DBC}"/>
              </a:ext>
            </a:extLst>
          </p:cNvPr>
          <p:cNvSpPr txBox="1"/>
          <p:nvPr/>
        </p:nvSpPr>
        <p:spPr>
          <a:xfrm>
            <a:off x="1331843" y="5218043"/>
            <a:ext cx="5454821" cy="923330"/>
          </a:xfrm>
          <a:prstGeom prst="rect">
            <a:avLst/>
          </a:prstGeom>
          <a:noFill/>
        </p:spPr>
        <p:txBody>
          <a:bodyPr wrap="square" rtlCol="0">
            <a:spAutoFit/>
          </a:bodyPr>
          <a:lstStyle/>
          <a:p>
            <a:r>
              <a:rPr lang="en-US" dirty="0"/>
              <a:t>Fig 15. </a:t>
            </a:r>
            <a:r>
              <a:rPr lang="en-US" dirty="0">
                <a:hlinkClick r:id="rId3"/>
              </a:rPr>
              <a:t>https://www.incapsula.com/web-application-security/cross-site-scripting-xss-attacks.html</a:t>
            </a:r>
            <a:endParaRPr lang="en-US" dirty="0"/>
          </a:p>
          <a:p>
            <a:endParaRPr lang="en-US" dirty="0"/>
          </a:p>
        </p:txBody>
      </p:sp>
    </p:spTree>
    <p:extLst>
      <p:ext uri="{BB962C8B-B14F-4D97-AF65-F5344CB8AC3E}">
        <p14:creationId xmlns:p14="http://schemas.microsoft.com/office/powerpoint/2010/main" val="342696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0A26-65EE-4F6F-836E-E84216679FF3}"/>
              </a:ext>
            </a:extLst>
          </p:cNvPr>
          <p:cNvSpPr>
            <a:spLocks noGrp="1"/>
          </p:cNvSpPr>
          <p:nvPr>
            <p:ph type="title"/>
          </p:nvPr>
        </p:nvSpPr>
        <p:spPr>
          <a:xfrm>
            <a:off x="1251679" y="645107"/>
            <a:ext cx="3384329" cy="1640894"/>
          </a:xfrm>
        </p:spPr>
        <p:txBody>
          <a:bodyPr anchor="t">
            <a:normAutofit/>
          </a:bodyPr>
          <a:lstStyle/>
          <a:p>
            <a:r>
              <a:rPr lang="en-US" sz="3700" dirty="0"/>
              <a:t>Cross-site request forgery</a:t>
            </a:r>
          </a:p>
        </p:txBody>
      </p:sp>
      <p:sp>
        <p:nvSpPr>
          <p:cNvPr id="10" name="Content Placeholder 9">
            <a:extLst>
              <a:ext uri="{FF2B5EF4-FFF2-40B4-BE49-F238E27FC236}">
                <a16:creationId xmlns:a16="http://schemas.microsoft.com/office/drawing/2014/main" id="{444BC6D4-441D-42C2-889D-D6F39B814ED2}"/>
              </a:ext>
            </a:extLst>
          </p:cNvPr>
          <p:cNvSpPr>
            <a:spLocks noGrp="1"/>
          </p:cNvSpPr>
          <p:nvPr>
            <p:ph idx="1"/>
          </p:nvPr>
        </p:nvSpPr>
        <p:spPr>
          <a:xfrm>
            <a:off x="1251679" y="2286001"/>
            <a:ext cx="3384330" cy="3940844"/>
          </a:xfrm>
        </p:spPr>
        <p:txBody>
          <a:bodyPr>
            <a:normAutofit/>
          </a:bodyPr>
          <a:lstStyle/>
          <a:p>
            <a:r>
              <a:rPr lang="en-US" dirty="0"/>
              <a:t>In this attack the attacker can send unauthorized HTTP request.</a:t>
            </a:r>
          </a:p>
          <a:p>
            <a:r>
              <a:rPr lang="en-US" dirty="0"/>
              <a:t>The CSRF does not work on websites which are protected by basic authentication.</a:t>
            </a:r>
          </a:p>
        </p:txBody>
      </p:sp>
      <p:pic>
        <p:nvPicPr>
          <p:cNvPr id="8" name="Content Placeholder 4">
            <a:extLst>
              <a:ext uri="{FF2B5EF4-FFF2-40B4-BE49-F238E27FC236}">
                <a16:creationId xmlns:a16="http://schemas.microsoft.com/office/drawing/2014/main" id="{CE1F9AF9-0763-4422-B93A-911FB66D57F6}"/>
              </a:ext>
            </a:extLst>
          </p:cNvPr>
          <p:cNvPicPr>
            <a:picLocks noChangeAspect="1"/>
          </p:cNvPicPr>
          <p:nvPr/>
        </p:nvPicPr>
        <p:blipFill>
          <a:blip r:embed="rId2"/>
          <a:stretch>
            <a:fillRect/>
          </a:stretch>
        </p:blipFill>
        <p:spPr>
          <a:xfrm>
            <a:off x="5279472" y="1815861"/>
            <a:ext cx="5995465" cy="3252538"/>
          </a:xfrm>
          <a:prstGeom prst="rect">
            <a:avLst/>
          </a:prstGeom>
        </p:spPr>
      </p:pic>
      <p:sp>
        <p:nvSpPr>
          <p:cNvPr id="3" name="Slide Number Placeholder 2">
            <a:extLst>
              <a:ext uri="{FF2B5EF4-FFF2-40B4-BE49-F238E27FC236}">
                <a16:creationId xmlns:a16="http://schemas.microsoft.com/office/drawing/2014/main" id="{C3CED04A-9FA0-45B8-8E85-844C70151D49}"/>
              </a:ext>
            </a:extLst>
          </p:cNvPr>
          <p:cNvSpPr>
            <a:spLocks noGrp="1"/>
          </p:cNvSpPr>
          <p:nvPr>
            <p:ph type="sldNum" sz="quarter" idx="12"/>
          </p:nvPr>
        </p:nvSpPr>
        <p:spPr/>
        <p:txBody>
          <a:bodyPr/>
          <a:lstStyle/>
          <a:p>
            <a:fld id="{71766878-3199-4EAB-94E7-2D6D11070E14}" type="slidenum">
              <a:rPr lang="en-US" smtClean="0"/>
              <a:t>21</a:t>
            </a:fld>
            <a:endParaRPr lang="en-US" dirty="0"/>
          </a:p>
        </p:txBody>
      </p:sp>
      <p:sp>
        <p:nvSpPr>
          <p:cNvPr id="4" name="TextBox 3">
            <a:extLst>
              <a:ext uri="{FF2B5EF4-FFF2-40B4-BE49-F238E27FC236}">
                <a16:creationId xmlns:a16="http://schemas.microsoft.com/office/drawing/2014/main" id="{F2A73E4D-F6CF-4F5F-9B49-938ACD9EA07D}"/>
              </a:ext>
            </a:extLst>
          </p:cNvPr>
          <p:cNvSpPr txBox="1"/>
          <p:nvPr/>
        </p:nvSpPr>
        <p:spPr>
          <a:xfrm>
            <a:off x="5279472" y="5585791"/>
            <a:ext cx="6349311" cy="923330"/>
          </a:xfrm>
          <a:prstGeom prst="rect">
            <a:avLst/>
          </a:prstGeom>
          <a:noFill/>
        </p:spPr>
        <p:txBody>
          <a:bodyPr wrap="square" rtlCol="0">
            <a:spAutoFit/>
          </a:bodyPr>
          <a:lstStyle/>
          <a:p>
            <a:r>
              <a:rPr lang="en-US" dirty="0"/>
              <a:t>Fig 16. </a:t>
            </a:r>
            <a:r>
              <a:rPr lang="en-US" dirty="0">
                <a:hlinkClick r:id="rId3"/>
              </a:rPr>
              <a:t>https://www.netsparker.com/blog/web-security/same-site-cookie-attribute-prevent-cross-site-request-forgery/</a:t>
            </a:r>
            <a:endParaRPr lang="en-US" dirty="0"/>
          </a:p>
          <a:p>
            <a:endParaRPr lang="en-US" dirty="0"/>
          </a:p>
        </p:txBody>
      </p:sp>
    </p:spTree>
    <p:extLst>
      <p:ext uri="{BB962C8B-B14F-4D97-AF65-F5344CB8AC3E}">
        <p14:creationId xmlns:p14="http://schemas.microsoft.com/office/powerpoint/2010/main" val="946300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A5333400-16C6-4766-8A8A-30AA28BA7E5B}"/>
              </a:ext>
            </a:extLst>
          </p:cNvPr>
          <p:cNvSpPr>
            <a:spLocks noGrp="1"/>
          </p:cNvSpPr>
          <p:nvPr>
            <p:ph type="title"/>
          </p:nvPr>
        </p:nvSpPr>
        <p:spPr>
          <a:xfrm>
            <a:off x="8339328" y="457200"/>
            <a:ext cx="3090672" cy="1197864"/>
          </a:xfrm>
        </p:spPr>
        <p:txBody>
          <a:bodyPr anchor="b">
            <a:normAutofit/>
          </a:bodyPr>
          <a:lstStyle/>
          <a:p>
            <a:r>
              <a:rPr lang="en-US" sz="1900">
                <a:solidFill>
                  <a:schemeClr val="accent1"/>
                </a:solidFill>
              </a:rPr>
              <a:t>UI Redressing</a:t>
            </a:r>
          </a:p>
        </p:txBody>
      </p:sp>
      <p:pic>
        <p:nvPicPr>
          <p:cNvPr id="8" name="Content Placeholder 4">
            <a:extLst>
              <a:ext uri="{FF2B5EF4-FFF2-40B4-BE49-F238E27FC236}">
                <a16:creationId xmlns:a16="http://schemas.microsoft.com/office/drawing/2014/main" id="{0C4E0D5A-8AB8-4095-9857-A05C5FB8762D}"/>
              </a:ext>
            </a:extLst>
          </p:cNvPr>
          <p:cNvPicPr>
            <a:picLocks noChangeAspect="1"/>
          </p:cNvPicPr>
          <p:nvPr/>
        </p:nvPicPr>
        <p:blipFill>
          <a:blip r:embed="rId3"/>
          <a:stretch>
            <a:fillRect/>
          </a:stretch>
        </p:blipFill>
        <p:spPr>
          <a:xfrm>
            <a:off x="926927" y="837513"/>
            <a:ext cx="5169073" cy="4872292"/>
          </a:xfrm>
          <a:prstGeom prst="rect">
            <a:avLst/>
          </a:prstGeom>
        </p:spPr>
      </p:pic>
      <p:sp>
        <p:nvSpPr>
          <p:cNvPr id="10" name="Content Placeholder 9">
            <a:extLst>
              <a:ext uri="{FF2B5EF4-FFF2-40B4-BE49-F238E27FC236}">
                <a16:creationId xmlns:a16="http://schemas.microsoft.com/office/drawing/2014/main" id="{A4D4F43B-8817-4D67-8B9A-C2692BBCE389}"/>
              </a:ext>
            </a:extLst>
          </p:cNvPr>
          <p:cNvSpPr>
            <a:spLocks noGrp="1"/>
          </p:cNvSpPr>
          <p:nvPr>
            <p:ph idx="1"/>
          </p:nvPr>
        </p:nvSpPr>
        <p:spPr>
          <a:xfrm>
            <a:off x="7904480" y="1655065"/>
            <a:ext cx="3525520" cy="4224528"/>
          </a:xfrm>
        </p:spPr>
        <p:txBody>
          <a:bodyPr>
            <a:normAutofit/>
          </a:bodyPr>
          <a:lstStyle/>
          <a:p>
            <a:r>
              <a:rPr lang="en-US" sz="1600" dirty="0">
                <a:solidFill>
                  <a:schemeClr val="bg1"/>
                </a:solidFill>
              </a:rPr>
              <a:t>In the attacker can modify the behavior and the look of an web page.</a:t>
            </a:r>
          </a:p>
          <a:p>
            <a:r>
              <a:rPr lang="en-US" sz="1600" dirty="0">
                <a:solidFill>
                  <a:schemeClr val="bg1"/>
                </a:solidFill>
              </a:rPr>
              <a:t>These days the browser have a policy called as same origin policy (SOP) which prevents this kind of attack.</a:t>
            </a:r>
          </a:p>
          <a:p>
            <a:r>
              <a:rPr lang="en-US" sz="1600" dirty="0">
                <a:solidFill>
                  <a:schemeClr val="bg1"/>
                </a:solidFill>
              </a:rPr>
              <a:t>The authors have shown ways in which we can by pass the SOP. This technique uses drag and drop method.</a:t>
            </a:r>
          </a:p>
        </p:txBody>
      </p:sp>
      <p:sp>
        <p:nvSpPr>
          <p:cNvPr id="3" name="Slide Number Placeholder 2">
            <a:extLst>
              <a:ext uri="{FF2B5EF4-FFF2-40B4-BE49-F238E27FC236}">
                <a16:creationId xmlns:a16="http://schemas.microsoft.com/office/drawing/2014/main" id="{0843B46A-645D-4159-B3F7-C2A964C1F16B}"/>
              </a:ext>
            </a:extLst>
          </p:cNvPr>
          <p:cNvSpPr>
            <a:spLocks noGrp="1"/>
          </p:cNvSpPr>
          <p:nvPr>
            <p:ph type="sldNum" sz="quarter" idx="12"/>
          </p:nvPr>
        </p:nvSpPr>
        <p:spPr/>
        <p:txBody>
          <a:bodyPr/>
          <a:lstStyle/>
          <a:p>
            <a:fld id="{71766878-3199-4EAB-94E7-2D6D11070E14}" type="slidenum">
              <a:rPr lang="en-US" smtClean="0"/>
              <a:t>22</a:t>
            </a:fld>
            <a:endParaRPr lang="en-US" dirty="0"/>
          </a:p>
        </p:txBody>
      </p:sp>
      <p:sp>
        <p:nvSpPr>
          <p:cNvPr id="4" name="TextBox 3">
            <a:extLst>
              <a:ext uri="{FF2B5EF4-FFF2-40B4-BE49-F238E27FC236}">
                <a16:creationId xmlns:a16="http://schemas.microsoft.com/office/drawing/2014/main" id="{B5CD69EE-9722-49F0-A828-CFD6D10DAE0A}"/>
              </a:ext>
            </a:extLst>
          </p:cNvPr>
          <p:cNvSpPr txBox="1"/>
          <p:nvPr/>
        </p:nvSpPr>
        <p:spPr>
          <a:xfrm>
            <a:off x="805070" y="5879593"/>
            <a:ext cx="4890052" cy="1200329"/>
          </a:xfrm>
          <a:prstGeom prst="rect">
            <a:avLst/>
          </a:prstGeom>
          <a:noFill/>
        </p:spPr>
        <p:txBody>
          <a:bodyPr wrap="square" rtlCol="0">
            <a:spAutoFit/>
          </a:bodyPr>
          <a:lstStyle/>
          <a:p>
            <a:r>
              <a:rPr lang="en-US" dirty="0"/>
              <a:t>Fig 17 </a:t>
            </a:r>
            <a:r>
              <a:rPr lang="en-US" dirty="0">
                <a:hlinkClick r:id="rId4"/>
              </a:rPr>
              <a:t>http://smartechverse.blogspot.com/2015/07/clickjaking.html</a:t>
            </a:r>
            <a:endParaRPr lang="en-US" dirty="0"/>
          </a:p>
          <a:p>
            <a:endParaRPr lang="en-US" dirty="0"/>
          </a:p>
        </p:txBody>
      </p:sp>
    </p:spTree>
    <p:extLst>
      <p:ext uri="{BB962C8B-B14F-4D97-AF65-F5344CB8AC3E}">
        <p14:creationId xmlns:p14="http://schemas.microsoft.com/office/powerpoint/2010/main" val="260320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27E0CBA0-5C8F-474C-A531-727CAC4CDD0C}"/>
              </a:ext>
            </a:extLst>
          </p:cNvPr>
          <p:cNvSpPr>
            <a:spLocks noGrp="1"/>
          </p:cNvSpPr>
          <p:nvPr>
            <p:ph type="title"/>
          </p:nvPr>
        </p:nvSpPr>
        <p:spPr>
          <a:xfrm>
            <a:off x="754144" y="484631"/>
            <a:ext cx="6340519" cy="1638469"/>
          </a:xfrm>
        </p:spPr>
        <p:txBody>
          <a:bodyPr>
            <a:normAutofit/>
          </a:bodyPr>
          <a:lstStyle/>
          <a:p>
            <a:r>
              <a:rPr lang="en-US" dirty="0"/>
              <a:t>Defenses Presented are:-</a:t>
            </a:r>
          </a:p>
        </p:txBody>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F91DE3C-CF60-4BD3-B2BE-A9BBB5E4066D}"/>
              </a:ext>
            </a:extLst>
          </p:cNvPr>
          <p:cNvSpPr>
            <a:spLocks noGrp="1"/>
          </p:cNvSpPr>
          <p:nvPr>
            <p:ph idx="1"/>
          </p:nvPr>
        </p:nvSpPr>
        <p:spPr>
          <a:xfrm>
            <a:off x="765051" y="2443140"/>
            <a:ext cx="6306309" cy="3930227"/>
          </a:xfrm>
        </p:spPr>
        <p:txBody>
          <a:bodyPr>
            <a:normAutofit/>
          </a:bodyPr>
          <a:lstStyle/>
          <a:p>
            <a:r>
              <a:rPr lang="en-US" dirty="0">
                <a:solidFill>
                  <a:schemeClr val="tx1"/>
                </a:solidFill>
              </a:rPr>
              <a:t>Randomization of Default login data.</a:t>
            </a:r>
          </a:p>
          <a:p>
            <a:r>
              <a:rPr lang="en-US" dirty="0">
                <a:solidFill>
                  <a:schemeClr val="tx1"/>
                </a:solidFill>
              </a:rPr>
              <a:t>Minimize Information Leakage</a:t>
            </a:r>
          </a:p>
          <a:p>
            <a:r>
              <a:rPr lang="en-US" dirty="0">
                <a:solidFill>
                  <a:schemeClr val="tx1"/>
                </a:solidFill>
              </a:rPr>
              <a:t>SSL/TLS- this prevents against sniffing attacks and man in the middle attack</a:t>
            </a:r>
          </a:p>
          <a:p>
            <a:r>
              <a:rPr lang="en-US" dirty="0">
                <a:solidFill>
                  <a:schemeClr val="tx1"/>
                </a:solidFill>
              </a:rPr>
              <a:t>Input validation to prevent cross-site scripting</a:t>
            </a:r>
          </a:p>
          <a:p>
            <a:r>
              <a:rPr lang="en-US" dirty="0">
                <a:solidFill>
                  <a:schemeClr val="tx1"/>
                </a:solidFill>
              </a:rPr>
              <a:t>X-Frame Options:- This prevents the use of classic clickjacking attacks</a:t>
            </a:r>
          </a:p>
          <a:p>
            <a:pPr marL="0" indent="0">
              <a:buNone/>
            </a:pPr>
            <a:endParaRPr lang="en-US" dirty="0">
              <a:solidFill>
                <a:schemeClr val="tx1"/>
              </a:solidFill>
            </a:endParaRPr>
          </a:p>
        </p:txBody>
      </p:sp>
      <p:pic>
        <p:nvPicPr>
          <p:cNvPr id="7" name="Graphic 6" descr="Programmer">
            <a:extLst>
              <a:ext uri="{FF2B5EF4-FFF2-40B4-BE49-F238E27FC236}">
                <a16:creationId xmlns:a16="http://schemas.microsoft.com/office/drawing/2014/main" id="{93D7C9E9-848D-43C6-9A88-6712C69832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
        <p:nvSpPr>
          <p:cNvPr id="4" name="Slide Number Placeholder 3">
            <a:extLst>
              <a:ext uri="{FF2B5EF4-FFF2-40B4-BE49-F238E27FC236}">
                <a16:creationId xmlns:a16="http://schemas.microsoft.com/office/drawing/2014/main" id="{8A4DA8A1-51B0-4397-9B63-DF579A408A52}"/>
              </a:ext>
            </a:extLst>
          </p:cNvPr>
          <p:cNvSpPr>
            <a:spLocks noGrp="1"/>
          </p:cNvSpPr>
          <p:nvPr>
            <p:ph type="sldNum" sz="quarter" idx="12"/>
          </p:nvPr>
        </p:nvSpPr>
        <p:spPr/>
        <p:txBody>
          <a:bodyPr/>
          <a:lstStyle/>
          <a:p>
            <a:fld id="{71766878-3199-4EAB-94E7-2D6D11070E14}" type="slidenum">
              <a:rPr lang="en-US" smtClean="0"/>
              <a:t>23</a:t>
            </a:fld>
            <a:endParaRPr lang="en-US" dirty="0"/>
          </a:p>
        </p:txBody>
      </p:sp>
    </p:spTree>
    <p:extLst>
      <p:ext uri="{BB962C8B-B14F-4D97-AF65-F5344CB8AC3E}">
        <p14:creationId xmlns:p14="http://schemas.microsoft.com/office/powerpoint/2010/main" val="68013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013DE44-83EA-4B54-B21B-8A213025A41E}"/>
              </a:ext>
            </a:extLst>
          </p:cNvPr>
          <p:cNvSpPr>
            <a:spLocks noGrp="1"/>
          </p:cNvSpPr>
          <p:nvPr>
            <p:ph type="title"/>
          </p:nvPr>
        </p:nvSpPr>
        <p:spPr>
          <a:xfrm>
            <a:off x="7822999" y="379475"/>
            <a:ext cx="3090672" cy="1197864"/>
          </a:xfrm>
        </p:spPr>
        <p:txBody>
          <a:bodyPr anchor="b">
            <a:normAutofit fontScale="90000"/>
          </a:bodyPr>
          <a:lstStyle/>
          <a:p>
            <a:br>
              <a:rPr lang="en-US" sz="2000" dirty="0">
                <a:solidFill>
                  <a:schemeClr val="accent1"/>
                </a:solidFill>
              </a:rPr>
            </a:br>
            <a:r>
              <a:rPr lang="en-US" sz="2000" dirty="0">
                <a:solidFill>
                  <a:schemeClr val="accent1"/>
                </a:solidFill>
              </a:rPr>
              <a:t>Home Routers: Understanding Attacks and Defense Strategies [8]</a:t>
            </a:r>
          </a:p>
        </p:txBody>
      </p:sp>
      <p:pic>
        <p:nvPicPr>
          <p:cNvPr id="4" name="Picture 3">
            <a:extLst>
              <a:ext uri="{FF2B5EF4-FFF2-40B4-BE49-F238E27FC236}">
                <a16:creationId xmlns:a16="http://schemas.microsoft.com/office/drawing/2014/main" id="{75AA1BAB-0FE5-4CCC-8357-F625C091B578}"/>
              </a:ext>
            </a:extLst>
          </p:cNvPr>
          <p:cNvPicPr>
            <a:picLocks noChangeAspect="1"/>
          </p:cNvPicPr>
          <p:nvPr/>
        </p:nvPicPr>
        <p:blipFill>
          <a:blip r:embed="rId2"/>
          <a:stretch>
            <a:fillRect/>
          </a:stretch>
        </p:blipFill>
        <p:spPr>
          <a:xfrm>
            <a:off x="926927" y="1862828"/>
            <a:ext cx="5978273" cy="3132344"/>
          </a:xfrm>
          <a:prstGeom prst="rect">
            <a:avLst/>
          </a:prstGeom>
        </p:spPr>
      </p:pic>
      <p:sp>
        <p:nvSpPr>
          <p:cNvPr id="3" name="Content Placeholder 2">
            <a:extLst>
              <a:ext uri="{FF2B5EF4-FFF2-40B4-BE49-F238E27FC236}">
                <a16:creationId xmlns:a16="http://schemas.microsoft.com/office/drawing/2014/main" id="{2352F7B2-AAD4-4925-AB8B-2D21CB5E4737}"/>
              </a:ext>
            </a:extLst>
          </p:cNvPr>
          <p:cNvSpPr>
            <a:spLocks noGrp="1"/>
          </p:cNvSpPr>
          <p:nvPr>
            <p:ph idx="1"/>
          </p:nvPr>
        </p:nvSpPr>
        <p:spPr>
          <a:xfrm>
            <a:off x="8324996" y="2014626"/>
            <a:ext cx="3090672" cy="4224528"/>
          </a:xfrm>
        </p:spPr>
        <p:txBody>
          <a:bodyPr>
            <a:normAutofit/>
          </a:bodyPr>
          <a:lstStyle/>
          <a:p>
            <a:r>
              <a:rPr lang="en-US" dirty="0" err="1">
                <a:solidFill>
                  <a:schemeClr val="bg1"/>
                </a:solidFill>
              </a:rPr>
              <a:t>Mirai</a:t>
            </a:r>
            <a:r>
              <a:rPr lang="en-US" dirty="0">
                <a:solidFill>
                  <a:schemeClr val="bg1"/>
                </a:solidFill>
              </a:rPr>
              <a:t> Attack affected at least 5 billion routers</a:t>
            </a:r>
          </a:p>
          <a:p>
            <a:r>
              <a:rPr lang="en-US" dirty="0">
                <a:solidFill>
                  <a:schemeClr val="bg1"/>
                </a:solidFill>
              </a:rPr>
              <a:t>It’s a malware that turned networked devices running Linux into remotely controlled "bots”. </a:t>
            </a:r>
          </a:p>
          <a:p>
            <a:r>
              <a:rPr lang="en-US" dirty="0">
                <a:solidFill>
                  <a:schemeClr val="bg1"/>
                </a:solidFill>
              </a:rPr>
              <a:t>It primary targets:</a:t>
            </a:r>
          </a:p>
          <a:p>
            <a:pPr lvl="1"/>
            <a:r>
              <a:rPr lang="en-US" sz="2000" dirty="0">
                <a:solidFill>
                  <a:schemeClr val="bg1"/>
                </a:solidFill>
              </a:rPr>
              <a:t>IP cameras</a:t>
            </a:r>
          </a:p>
          <a:p>
            <a:pPr lvl="1"/>
            <a:r>
              <a:rPr lang="en-US" sz="2000" dirty="0">
                <a:solidFill>
                  <a:schemeClr val="bg1"/>
                </a:solidFill>
              </a:rPr>
              <a:t>Home routers</a:t>
            </a:r>
          </a:p>
        </p:txBody>
      </p:sp>
      <p:sp>
        <p:nvSpPr>
          <p:cNvPr id="5" name="Rectangle 4">
            <a:extLst>
              <a:ext uri="{FF2B5EF4-FFF2-40B4-BE49-F238E27FC236}">
                <a16:creationId xmlns:a16="http://schemas.microsoft.com/office/drawing/2014/main" id="{0B962650-2316-428B-90F5-528EC0C9F997}"/>
              </a:ext>
            </a:extLst>
          </p:cNvPr>
          <p:cNvSpPr/>
          <p:nvPr/>
        </p:nvSpPr>
        <p:spPr>
          <a:xfrm rot="16200000">
            <a:off x="10864840" y="323165"/>
            <a:ext cx="1569660" cy="923330"/>
          </a:xfrm>
          <a:prstGeom prst="rect">
            <a:avLst/>
          </a:prstGeom>
          <a:noFill/>
        </p:spPr>
        <p:txBody>
          <a:bodyPr wrap="none" lIns="91440" tIns="45720" rIns="91440" bIns="45720">
            <a:spAutoFit/>
          </a:bodyPr>
          <a:lstStyle/>
          <a:p>
            <a:pPr algn="ctr"/>
            <a:r>
              <a:rPr lang="en-US" sz="5400" b="0" cap="none" spc="0" dirty="0">
                <a:ln w="0"/>
                <a:solidFill>
                  <a:schemeClr val="accent1">
                    <a:lumMod val="75000"/>
                  </a:schemeClr>
                </a:solidFill>
                <a:effectLst>
                  <a:reflection blurRad="6350" stA="53000" endA="300" endPos="35500" dir="5400000" sy="-90000" algn="bl" rotWithShape="0"/>
                </a:effectLst>
              </a:rPr>
              <a:t>2016</a:t>
            </a:r>
          </a:p>
        </p:txBody>
      </p:sp>
      <p:sp>
        <p:nvSpPr>
          <p:cNvPr id="6" name="Slide Number Placeholder 5">
            <a:extLst>
              <a:ext uri="{FF2B5EF4-FFF2-40B4-BE49-F238E27FC236}">
                <a16:creationId xmlns:a16="http://schemas.microsoft.com/office/drawing/2014/main" id="{D81C73F0-1DD2-4015-BB14-788EE6F762F8}"/>
              </a:ext>
            </a:extLst>
          </p:cNvPr>
          <p:cNvSpPr>
            <a:spLocks noGrp="1"/>
          </p:cNvSpPr>
          <p:nvPr>
            <p:ph type="sldNum" sz="quarter" idx="12"/>
          </p:nvPr>
        </p:nvSpPr>
        <p:spPr/>
        <p:txBody>
          <a:bodyPr/>
          <a:lstStyle/>
          <a:p>
            <a:fld id="{71766878-3199-4EAB-94E7-2D6D11070E14}" type="slidenum">
              <a:rPr lang="en-US" smtClean="0"/>
              <a:t>24</a:t>
            </a:fld>
            <a:endParaRPr lang="en-US" dirty="0"/>
          </a:p>
        </p:txBody>
      </p:sp>
      <p:sp>
        <p:nvSpPr>
          <p:cNvPr id="7" name="TextBox 6">
            <a:extLst>
              <a:ext uri="{FF2B5EF4-FFF2-40B4-BE49-F238E27FC236}">
                <a16:creationId xmlns:a16="http://schemas.microsoft.com/office/drawing/2014/main" id="{28BDCBA9-34D1-4FFB-8027-BED1118E8296}"/>
              </a:ext>
            </a:extLst>
          </p:cNvPr>
          <p:cNvSpPr txBox="1"/>
          <p:nvPr/>
        </p:nvSpPr>
        <p:spPr>
          <a:xfrm>
            <a:off x="1282148" y="5615609"/>
            <a:ext cx="5387009" cy="923330"/>
          </a:xfrm>
          <a:prstGeom prst="rect">
            <a:avLst/>
          </a:prstGeom>
          <a:noFill/>
        </p:spPr>
        <p:txBody>
          <a:bodyPr wrap="square" rtlCol="0">
            <a:spAutoFit/>
          </a:bodyPr>
          <a:lstStyle/>
          <a:p>
            <a:r>
              <a:rPr lang="en-US" dirty="0"/>
              <a:t>Fig 1: </a:t>
            </a:r>
            <a:r>
              <a:rPr lang="en-US" dirty="0">
                <a:hlinkClick r:id="rId3"/>
              </a:rPr>
              <a:t>https://www.incapsula.com/blog/how-to-identify-a-mirai-style-ddos-attack.html</a:t>
            </a:r>
            <a:endParaRPr lang="en-US" dirty="0"/>
          </a:p>
          <a:p>
            <a:endParaRPr lang="en-US" dirty="0"/>
          </a:p>
        </p:txBody>
      </p:sp>
    </p:spTree>
    <p:extLst>
      <p:ext uri="{BB962C8B-B14F-4D97-AF65-F5344CB8AC3E}">
        <p14:creationId xmlns:p14="http://schemas.microsoft.com/office/powerpoint/2010/main" val="195910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12A48-F868-4156-8401-5374128847A9}"/>
              </a:ext>
            </a:extLst>
          </p:cNvPr>
          <p:cNvSpPr>
            <a:spLocks noGrp="1"/>
          </p:cNvSpPr>
          <p:nvPr>
            <p:ph type="title"/>
          </p:nvPr>
        </p:nvSpPr>
        <p:spPr>
          <a:xfrm>
            <a:off x="761996" y="1153287"/>
            <a:ext cx="3570566" cy="4551426"/>
          </a:xfrm>
        </p:spPr>
        <p:txBody>
          <a:bodyPr anchor="ctr">
            <a:normAutofit/>
          </a:bodyPr>
          <a:lstStyle/>
          <a:p>
            <a:pPr algn="r"/>
            <a:r>
              <a:rPr lang="en-US" sz="3200"/>
              <a:t>Built-In Backdoors</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E2542E-DACA-48AF-B931-5B71B4CC3C83}"/>
              </a:ext>
            </a:extLst>
          </p:cNvPr>
          <p:cNvSpPr>
            <a:spLocks noGrp="1"/>
          </p:cNvSpPr>
          <p:nvPr>
            <p:ph idx="1"/>
          </p:nvPr>
        </p:nvSpPr>
        <p:spPr>
          <a:xfrm>
            <a:off x="4976031" y="1153287"/>
            <a:ext cx="6453969" cy="4551426"/>
          </a:xfrm>
        </p:spPr>
        <p:txBody>
          <a:bodyPr anchor="ctr">
            <a:normAutofit/>
          </a:bodyPr>
          <a:lstStyle/>
          <a:p>
            <a:r>
              <a:rPr lang="en-US" dirty="0"/>
              <a:t>A backdoor was found in the WAN part of the </a:t>
            </a:r>
            <a:r>
              <a:rPr lang="en-US" dirty="0" err="1"/>
              <a:t>Netis</a:t>
            </a:r>
            <a:r>
              <a:rPr lang="en-US" dirty="0"/>
              <a:t>/</a:t>
            </a:r>
            <a:r>
              <a:rPr lang="en-US" dirty="0" err="1"/>
              <a:t>Netcore</a:t>
            </a:r>
            <a:r>
              <a:rPr lang="en-US" dirty="0"/>
              <a:t> routers3 that allowed attackers to access, and consequently, compromise routers through the execution of arbitrary commands and by making the routers susceptible to man-in-the-middle (</a:t>
            </a:r>
            <a:r>
              <a:rPr lang="en-US" dirty="0" err="1"/>
              <a:t>MitM</a:t>
            </a:r>
            <a:r>
              <a:rPr lang="en-US" dirty="0"/>
              <a:t>) attacks.</a:t>
            </a:r>
          </a:p>
          <a:p>
            <a:r>
              <a:rPr lang="en-US" dirty="0"/>
              <a:t>A backdoor is a malware type which can surpass the normal authentication process for accessing any system or application.</a:t>
            </a:r>
          </a:p>
          <a:p>
            <a:r>
              <a:rPr lang="en-US" dirty="0"/>
              <a:t>Some backdoors are legitimate and assist, for instance, manufacturers to regain lost passwords. However, these backdoors can be used by attackers to remotely access the systems without anyone on the system knowing it.</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E5BCBE9-F135-4502-A538-3D5D2B708107}"/>
              </a:ext>
            </a:extLst>
          </p:cNvPr>
          <p:cNvSpPr>
            <a:spLocks noGrp="1"/>
          </p:cNvSpPr>
          <p:nvPr>
            <p:ph type="sldNum" sz="quarter" idx="12"/>
          </p:nvPr>
        </p:nvSpPr>
        <p:spPr/>
        <p:txBody>
          <a:bodyPr/>
          <a:lstStyle/>
          <a:p>
            <a:fld id="{71766878-3199-4EAB-94E7-2D6D11070E14}" type="slidenum">
              <a:rPr lang="en-US" smtClean="0"/>
              <a:t>25</a:t>
            </a:fld>
            <a:endParaRPr lang="en-US" dirty="0"/>
          </a:p>
        </p:txBody>
      </p:sp>
    </p:spTree>
    <p:extLst>
      <p:ext uri="{BB962C8B-B14F-4D97-AF65-F5344CB8AC3E}">
        <p14:creationId xmlns:p14="http://schemas.microsoft.com/office/powerpoint/2010/main" val="215564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AECF-8ED7-4C73-823D-2FAEE240534A}"/>
              </a:ext>
            </a:extLst>
          </p:cNvPr>
          <p:cNvSpPr>
            <a:spLocks noGrp="1"/>
          </p:cNvSpPr>
          <p:nvPr>
            <p:ph type="title"/>
          </p:nvPr>
        </p:nvSpPr>
        <p:spPr>
          <a:xfrm>
            <a:off x="1251677" y="645105"/>
            <a:ext cx="4357499" cy="1320855"/>
          </a:xfrm>
        </p:spPr>
        <p:txBody>
          <a:bodyPr>
            <a:normAutofit/>
          </a:bodyPr>
          <a:lstStyle/>
          <a:p>
            <a:r>
              <a:rPr lang="en-US" sz="4400" dirty="0"/>
              <a:t>DNS Changers</a:t>
            </a:r>
          </a:p>
        </p:txBody>
      </p:sp>
      <p:sp>
        <p:nvSpPr>
          <p:cNvPr id="17" name="Content Placeholder 9">
            <a:extLst>
              <a:ext uri="{FF2B5EF4-FFF2-40B4-BE49-F238E27FC236}">
                <a16:creationId xmlns:a16="http://schemas.microsoft.com/office/drawing/2014/main" id="{16B6D0F3-328B-455D-B7E7-C3AD29FAAF3D}"/>
              </a:ext>
            </a:extLst>
          </p:cNvPr>
          <p:cNvSpPr>
            <a:spLocks noGrp="1"/>
          </p:cNvSpPr>
          <p:nvPr>
            <p:ph idx="1"/>
          </p:nvPr>
        </p:nvSpPr>
        <p:spPr>
          <a:xfrm>
            <a:off x="1251678" y="2286001"/>
            <a:ext cx="4363595" cy="3593591"/>
          </a:xfrm>
        </p:spPr>
        <p:txBody>
          <a:bodyPr>
            <a:normAutofit/>
          </a:bodyPr>
          <a:lstStyle/>
          <a:p>
            <a:r>
              <a:rPr lang="en-US" dirty="0"/>
              <a:t>The home router also keeps the DNS cache and queries the internet service provider (ISP)’s DNS servers to resolve new names.</a:t>
            </a:r>
          </a:p>
          <a:p>
            <a:r>
              <a:rPr lang="en-US" dirty="0"/>
              <a:t>Once the DNS settings are changed, all connected devices are affected since users could be redirected to malicious or phishing websites.</a:t>
            </a:r>
          </a:p>
        </p:txBody>
      </p:sp>
      <p:pic>
        <p:nvPicPr>
          <p:cNvPr id="18" name="Content Placeholder 3">
            <a:extLst>
              <a:ext uri="{FF2B5EF4-FFF2-40B4-BE49-F238E27FC236}">
                <a16:creationId xmlns:a16="http://schemas.microsoft.com/office/drawing/2014/main" id="{859AD44B-7E19-4BC6-952A-98E9BD86F212}"/>
              </a:ext>
            </a:extLst>
          </p:cNvPr>
          <p:cNvPicPr>
            <a:picLocks noChangeAspect="1"/>
          </p:cNvPicPr>
          <p:nvPr/>
        </p:nvPicPr>
        <p:blipFill>
          <a:blip r:embed="rId2"/>
          <a:stretch>
            <a:fillRect/>
          </a:stretch>
        </p:blipFill>
        <p:spPr>
          <a:xfrm>
            <a:off x="6095999" y="645105"/>
            <a:ext cx="5149931" cy="2716590"/>
          </a:xfrm>
          <a:prstGeom prst="rect">
            <a:avLst/>
          </a:prstGeom>
        </p:spPr>
      </p:pic>
      <p:pic>
        <p:nvPicPr>
          <p:cNvPr id="5" name="Picture 4">
            <a:extLst>
              <a:ext uri="{FF2B5EF4-FFF2-40B4-BE49-F238E27FC236}">
                <a16:creationId xmlns:a16="http://schemas.microsoft.com/office/drawing/2014/main" id="{62BBAC73-F5D9-408C-A3B3-3D35BE06A199}"/>
              </a:ext>
            </a:extLst>
          </p:cNvPr>
          <p:cNvPicPr>
            <a:picLocks noChangeAspect="1"/>
          </p:cNvPicPr>
          <p:nvPr/>
        </p:nvPicPr>
        <p:blipFill>
          <a:blip r:embed="rId3"/>
          <a:stretch>
            <a:fillRect/>
          </a:stretch>
        </p:blipFill>
        <p:spPr>
          <a:xfrm>
            <a:off x="6111599" y="3522563"/>
            <a:ext cx="5149932" cy="2716590"/>
          </a:xfrm>
          <a:prstGeom prst="rect">
            <a:avLst/>
          </a:prstGeom>
        </p:spPr>
      </p:pic>
      <p:sp>
        <p:nvSpPr>
          <p:cNvPr id="3" name="Slide Number Placeholder 2">
            <a:extLst>
              <a:ext uri="{FF2B5EF4-FFF2-40B4-BE49-F238E27FC236}">
                <a16:creationId xmlns:a16="http://schemas.microsoft.com/office/drawing/2014/main" id="{C6F19F30-A9E4-4A1D-AB52-F92D3923E56B}"/>
              </a:ext>
            </a:extLst>
          </p:cNvPr>
          <p:cNvSpPr>
            <a:spLocks noGrp="1"/>
          </p:cNvSpPr>
          <p:nvPr>
            <p:ph type="sldNum" sz="quarter" idx="12"/>
          </p:nvPr>
        </p:nvSpPr>
        <p:spPr/>
        <p:txBody>
          <a:bodyPr/>
          <a:lstStyle/>
          <a:p>
            <a:fld id="{71766878-3199-4EAB-94E7-2D6D11070E14}" type="slidenum">
              <a:rPr lang="en-US" smtClean="0"/>
              <a:t>26</a:t>
            </a:fld>
            <a:endParaRPr lang="en-US" dirty="0"/>
          </a:p>
        </p:txBody>
      </p:sp>
      <p:sp>
        <p:nvSpPr>
          <p:cNvPr id="4" name="TextBox 3">
            <a:extLst>
              <a:ext uri="{FF2B5EF4-FFF2-40B4-BE49-F238E27FC236}">
                <a16:creationId xmlns:a16="http://schemas.microsoft.com/office/drawing/2014/main" id="{EBBC25D2-BD35-4BB2-AD6C-17D9D25BDBB1}"/>
              </a:ext>
            </a:extLst>
          </p:cNvPr>
          <p:cNvSpPr txBox="1"/>
          <p:nvPr/>
        </p:nvSpPr>
        <p:spPr>
          <a:xfrm>
            <a:off x="2159622" y="6243849"/>
            <a:ext cx="10323926" cy="338554"/>
          </a:xfrm>
          <a:prstGeom prst="rect">
            <a:avLst/>
          </a:prstGeom>
          <a:noFill/>
        </p:spPr>
        <p:txBody>
          <a:bodyPr wrap="square" rtlCol="0">
            <a:spAutoFit/>
          </a:bodyPr>
          <a:lstStyle/>
          <a:p>
            <a:r>
              <a:rPr lang="en-US" sz="1600" dirty="0"/>
              <a:t>Figure 10: The difference in how the DNS settings work before and after a router is infected with malware</a:t>
            </a:r>
          </a:p>
        </p:txBody>
      </p:sp>
    </p:spTree>
    <p:extLst>
      <p:ext uri="{BB962C8B-B14F-4D97-AF65-F5344CB8AC3E}">
        <p14:creationId xmlns:p14="http://schemas.microsoft.com/office/powerpoint/2010/main" val="2934993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2B7D-057B-4CE5-A3F9-02DDF1DAAAC5}"/>
              </a:ext>
            </a:extLst>
          </p:cNvPr>
          <p:cNvSpPr>
            <a:spLocks noGrp="1"/>
          </p:cNvSpPr>
          <p:nvPr>
            <p:ph type="title"/>
          </p:nvPr>
        </p:nvSpPr>
        <p:spPr>
          <a:xfrm>
            <a:off x="1251677" y="645105"/>
            <a:ext cx="4357499" cy="1320855"/>
          </a:xfrm>
        </p:spPr>
        <p:txBody>
          <a:bodyPr>
            <a:normAutofit/>
          </a:bodyPr>
          <a:lstStyle/>
          <a:p>
            <a:r>
              <a:rPr lang="en-US" sz="4400" dirty="0"/>
              <a:t>DNS CHANGERS</a:t>
            </a:r>
          </a:p>
        </p:txBody>
      </p:sp>
      <p:sp>
        <p:nvSpPr>
          <p:cNvPr id="9" name="Content Placeholder 8">
            <a:extLst>
              <a:ext uri="{FF2B5EF4-FFF2-40B4-BE49-F238E27FC236}">
                <a16:creationId xmlns:a16="http://schemas.microsoft.com/office/drawing/2014/main" id="{90A8761C-FCD4-4823-A607-3578BC0A6E9B}"/>
              </a:ext>
            </a:extLst>
          </p:cNvPr>
          <p:cNvSpPr>
            <a:spLocks noGrp="1"/>
          </p:cNvSpPr>
          <p:nvPr>
            <p:ph idx="1"/>
          </p:nvPr>
        </p:nvSpPr>
        <p:spPr>
          <a:xfrm>
            <a:off x="1251677" y="2123614"/>
            <a:ext cx="3340200" cy="3593591"/>
          </a:xfrm>
        </p:spPr>
        <p:txBody>
          <a:bodyPr>
            <a:normAutofit/>
          </a:bodyPr>
          <a:lstStyle/>
          <a:p>
            <a:r>
              <a:rPr lang="en-US" dirty="0">
                <a:solidFill>
                  <a:schemeClr val="tx1"/>
                </a:solidFill>
              </a:rPr>
              <a:t>One notable DNS-changing malware family is HTML_DNSCHA. </a:t>
            </a:r>
          </a:p>
          <a:p>
            <a:r>
              <a:rPr lang="en-US" dirty="0">
                <a:solidFill>
                  <a:schemeClr val="tx1"/>
                </a:solidFill>
              </a:rPr>
              <a:t>This malware family originated from Brazil, which was one of the countries that were badly affected by the aforementioned malware.</a:t>
            </a:r>
          </a:p>
        </p:txBody>
      </p:sp>
      <p:pic>
        <p:nvPicPr>
          <p:cNvPr id="7" name="Content Placeholder 3">
            <a:extLst>
              <a:ext uri="{FF2B5EF4-FFF2-40B4-BE49-F238E27FC236}">
                <a16:creationId xmlns:a16="http://schemas.microsoft.com/office/drawing/2014/main" id="{B1F5B4F6-6303-43B7-A771-2D485177FC05}"/>
              </a:ext>
            </a:extLst>
          </p:cNvPr>
          <p:cNvPicPr>
            <a:picLocks noChangeAspect="1"/>
          </p:cNvPicPr>
          <p:nvPr/>
        </p:nvPicPr>
        <p:blipFill>
          <a:blip r:embed="rId2"/>
          <a:stretch>
            <a:fillRect/>
          </a:stretch>
        </p:blipFill>
        <p:spPr>
          <a:xfrm>
            <a:off x="4929808" y="1965960"/>
            <a:ext cx="6911659" cy="3751245"/>
          </a:xfrm>
          <a:prstGeom prst="rect">
            <a:avLst/>
          </a:prstGeom>
        </p:spPr>
      </p:pic>
      <p:sp>
        <p:nvSpPr>
          <p:cNvPr id="3" name="Slide Number Placeholder 2">
            <a:extLst>
              <a:ext uri="{FF2B5EF4-FFF2-40B4-BE49-F238E27FC236}">
                <a16:creationId xmlns:a16="http://schemas.microsoft.com/office/drawing/2014/main" id="{74A65546-7044-4EE6-8C3E-6E4667C03237}"/>
              </a:ext>
            </a:extLst>
          </p:cNvPr>
          <p:cNvSpPr>
            <a:spLocks noGrp="1"/>
          </p:cNvSpPr>
          <p:nvPr>
            <p:ph type="sldNum" sz="quarter" idx="12"/>
          </p:nvPr>
        </p:nvSpPr>
        <p:spPr/>
        <p:txBody>
          <a:bodyPr/>
          <a:lstStyle/>
          <a:p>
            <a:fld id="{71766878-3199-4EAB-94E7-2D6D11070E14}" type="slidenum">
              <a:rPr lang="en-US" smtClean="0"/>
              <a:t>27</a:t>
            </a:fld>
            <a:endParaRPr lang="en-US" dirty="0"/>
          </a:p>
        </p:txBody>
      </p:sp>
      <p:sp>
        <p:nvSpPr>
          <p:cNvPr id="4" name="Rectangle 3">
            <a:extLst>
              <a:ext uri="{FF2B5EF4-FFF2-40B4-BE49-F238E27FC236}">
                <a16:creationId xmlns:a16="http://schemas.microsoft.com/office/drawing/2014/main" id="{60D69C45-B9C6-4CA7-9B6B-4583D1B96DD2}"/>
              </a:ext>
            </a:extLst>
          </p:cNvPr>
          <p:cNvSpPr/>
          <p:nvPr/>
        </p:nvSpPr>
        <p:spPr>
          <a:xfrm>
            <a:off x="2886181" y="6037125"/>
            <a:ext cx="9919252" cy="338554"/>
          </a:xfrm>
          <a:prstGeom prst="rect">
            <a:avLst/>
          </a:prstGeom>
        </p:spPr>
        <p:txBody>
          <a:bodyPr wrap="square">
            <a:spAutoFit/>
          </a:bodyPr>
          <a:lstStyle/>
          <a:p>
            <a:r>
              <a:rPr lang="en-US" sz="1600" dirty="0"/>
              <a:t>Figure 10: The difference in how the DNS settings work before and after a router is infected with malware</a:t>
            </a:r>
          </a:p>
        </p:txBody>
      </p:sp>
    </p:spTree>
    <p:extLst>
      <p:ext uri="{BB962C8B-B14F-4D97-AF65-F5344CB8AC3E}">
        <p14:creationId xmlns:p14="http://schemas.microsoft.com/office/powerpoint/2010/main" val="1109592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5BC179B8-5A37-4FBA-9AFE-603FE25F31D0}"/>
              </a:ext>
            </a:extLst>
          </p:cNvPr>
          <p:cNvSpPr>
            <a:spLocks noGrp="1"/>
          </p:cNvSpPr>
          <p:nvPr>
            <p:ph type="title"/>
          </p:nvPr>
        </p:nvSpPr>
        <p:spPr>
          <a:xfrm>
            <a:off x="8339328" y="457200"/>
            <a:ext cx="3090672" cy="1197864"/>
          </a:xfrm>
        </p:spPr>
        <p:txBody>
          <a:bodyPr anchor="b">
            <a:normAutofit fontScale="90000"/>
          </a:bodyPr>
          <a:lstStyle/>
          <a:p>
            <a:r>
              <a:rPr lang="en-US" sz="2000" dirty="0">
                <a:solidFill>
                  <a:schemeClr val="accent1"/>
                </a:solidFill>
              </a:rPr>
              <a:t>Off-Path TCP Exploit: How Wireless Routers Can Jeopardize Your Secrets [10]</a:t>
            </a:r>
          </a:p>
        </p:txBody>
      </p:sp>
      <p:pic>
        <p:nvPicPr>
          <p:cNvPr id="7" name="Content Placeholder 3" descr="A close up of a computer&#10;&#10;Description generated with high confidence">
            <a:extLst>
              <a:ext uri="{FF2B5EF4-FFF2-40B4-BE49-F238E27FC236}">
                <a16:creationId xmlns:a16="http://schemas.microsoft.com/office/drawing/2014/main" id="{8F8A6E39-335E-44DF-A960-D2E0B45FB62C}"/>
              </a:ext>
            </a:extLst>
          </p:cNvPr>
          <p:cNvPicPr>
            <a:picLocks noChangeAspect="1"/>
          </p:cNvPicPr>
          <p:nvPr/>
        </p:nvPicPr>
        <p:blipFill>
          <a:blip r:embed="rId2"/>
          <a:stretch>
            <a:fillRect/>
          </a:stretch>
        </p:blipFill>
        <p:spPr>
          <a:xfrm>
            <a:off x="926927" y="1114009"/>
            <a:ext cx="5978273" cy="4319301"/>
          </a:xfrm>
          <a:prstGeom prst="rect">
            <a:avLst/>
          </a:prstGeom>
        </p:spPr>
      </p:pic>
      <p:sp>
        <p:nvSpPr>
          <p:cNvPr id="9" name="Content Placeholder 8">
            <a:extLst>
              <a:ext uri="{FF2B5EF4-FFF2-40B4-BE49-F238E27FC236}">
                <a16:creationId xmlns:a16="http://schemas.microsoft.com/office/drawing/2014/main" id="{1617491F-F314-43D5-844A-251C8C3654CB}"/>
              </a:ext>
            </a:extLst>
          </p:cNvPr>
          <p:cNvSpPr>
            <a:spLocks noGrp="1"/>
          </p:cNvSpPr>
          <p:nvPr>
            <p:ph idx="1"/>
          </p:nvPr>
        </p:nvSpPr>
        <p:spPr>
          <a:xfrm>
            <a:off x="8339328" y="1817703"/>
            <a:ext cx="3090672" cy="4224528"/>
          </a:xfrm>
        </p:spPr>
        <p:txBody>
          <a:bodyPr>
            <a:normAutofit/>
          </a:bodyPr>
          <a:lstStyle/>
          <a:p>
            <a:pPr marL="0" indent="0">
              <a:buNone/>
            </a:pPr>
            <a:r>
              <a:rPr lang="en-US" sz="1800" dirty="0">
                <a:solidFill>
                  <a:schemeClr val="bg1"/>
                </a:solidFill>
              </a:rPr>
              <a:t>Half-duplex nature of Wi-Fi creates a “shared resource” among uplink and downlink traffic</a:t>
            </a:r>
          </a:p>
          <a:p>
            <a:pPr marL="0" indent="0">
              <a:buNone/>
            </a:pPr>
            <a:r>
              <a:rPr lang="en-US" sz="1800" dirty="0">
                <a:solidFill>
                  <a:schemeClr val="bg1"/>
                </a:solidFill>
              </a:rPr>
              <a:t>Wi-Fi relies on carrier-sense multiple access (i.e., CSMA), i.e., transmits only when the channel is sensed idle. </a:t>
            </a:r>
          </a:p>
          <a:p>
            <a:pPr marL="0" indent="0">
              <a:buNone/>
            </a:pPr>
            <a:r>
              <a:rPr lang="en-US" sz="1800" dirty="0">
                <a:solidFill>
                  <a:schemeClr val="bg1"/>
                </a:solidFill>
              </a:rPr>
              <a:t>This effectively creates a timing channel that delays the local transmission if the opposite direction is transmitting at the same time.</a:t>
            </a:r>
          </a:p>
          <a:p>
            <a:pPr marL="0" indent="0">
              <a:buNone/>
            </a:pPr>
            <a:endParaRPr lang="en-US" sz="1600" dirty="0">
              <a:solidFill>
                <a:schemeClr val="bg1"/>
              </a:solidFill>
            </a:endParaRPr>
          </a:p>
        </p:txBody>
      </p:sp>
      <p:sp>
        <p:nvSpPr>
          <p:cNvPr id="3" name="Rectangle 2">
            <a:extLst>
              <a:ext uri="{FF2B5EF4-FFF2-40B4-BE49-F238E27FC236}">
                <a16:creationId xmlns:a16="http://schemas.microsoft.com/office/drawing/2014/main" id="{1F4BC274-3CFA-4B36-A518-F3CEEF656415}"/>
              </a:ext>
            </a:extLst>
          </p:cNvPr>
          <p:cNvSpPr/>
          <p:nvPr/>
        </p:nvSpPr>
        <p:spPr>
          <a:xfrm rot="16200000">
            <a:off x="10805572" y="323165"/>
            <a:ext cx="1569660" cy="923330"/>
          </a:xfrm>
          <a:prstGeom prst="rect">
            <a:avLst/>
          </a:prstGeom>
          <a:noFill/>
        </p:spPr>
        <p:txBody>
          <a:bodyPr wrap="none" lIns="91440" tIns="45720" rIns="91440" bIns="45720">
            <a:spAutoFit/>
          </a:bodyPr>
          <a:lstStyle/>
          <a:p>
            <a:pPr algn="ctr"/>
            <a:r>
              <a:rPr lang="en-US" sz="5400" dirty="0">
                <a:solidFill>
                  <a:schemeClr val="accent1"/>
                </a:solidFill>
              </a:rPr>
              <a:t>2017</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Slide Number Placeholder 3">
            <a:extLst>
              <a:ext uri="{FF2B5EF4-FFF2-40B4-BE49-F238E27FC236}">
                <a16:creationId xmlns:a16="http://schemas.microsoft.com/office/drawing/2014/main" id="{87954DD3-CE70-4E34-A0A5-703B080BDA2B}"/>
              </a:ext>
            </a:extLst>
          </p:cNvPr>
          <p:cNvSpPr>
            <a:spLocks noGrp="1"/>
          </p:cNvSpPr>
          <p:nvPr>
            <p:ph type="sldNum" sz="quarter" idx="12"/>
          </p:nvPr>
        </p:nvSpPr>
        <p:spPr/>
        <p:txBody>
          <a:bodyPr/>
          <a:lstStyle/>
          <a:p>
            <a:fld id="{71766878-3199-4EAB-94E7-2D6D11070E14}" type="slidenum">
              <a:rPr lang="en-US" smtClean="0"/>
              <a:t>28</a:t>
            </a:fld>
            <a:endParaRPr lang="en-US" dirty="0"/>
          </a:p>
        </p:txBody>
      </p:sp>
    </p:spTree>
    <p:extLst>
      <p:ext uri="{BB962C8B-B14F-4D97-AF65-F5344CB8AC3E}">
        <p14:creationId xmlns:p14="http://schemas.microsoft.com/office/powerpoint/2010/main" val="4216560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A7453-1A09-4FF4-A343-AE4852FEE821}"/>
              </a:ext>
            </a:extLst>
          </p:cNvPr>
          <p:cNvSpPr>
            <a:spLocks noGrp="1"/>
          </p:cNvSpPr>
          <p:nvPr>
            <p:ph type="title"/>
          </p:nvPr>
        </p:nvSpPr>
        <p:spPr>
          <a:xfrm>
            <a:off x="761996" y="382385"/>
            <a:ext cx="10668004" cy="1113295"/>
          </a:xfrm>
        </p:spPr>
        <p:txBody>
          <a:bodyPr anchor="b">
            <a:normAutofit/>
          </a:bodyPr>
          <a:lstStyle/>
          <a:p>
            <a:pPr algn="ctr"/>
            <a:r>
              <a:rPr lang="en-US" sz="3600" b="1"/>
              <a:t>Concept behind exploiting the timing channel</a:t>
            </a:r>
            <a:br>
              <a:rPr lang="en-US" sz="3600"/>
            </a:br>
            <a:endParaRPr lang="en-US" sz="3600"/>
          </a:p>
        </p:txBody>
      </p:sp>
      <p:sp>
        <p:nvSpPr>
          <p:cNvPr id="3" name="Content Placeholder 2">
            <a:extLst>
              <a:ext uri="{FF2B5EF4-FFF2-40B4-BE49-F238E27FC236}">
                <a16:creationId xmlns:a16="http://schemas.microsoft.com/office/drawing/2014/main" id="{65C970E6-4833-4CB7-993A-14B7DF83B184}"/>
              </a:ext>
            </a:extLst>
          </p:cNvPr>
          <p:cNvSpPr>
            <a:spLocks noGrp="1"/>
          </p:cNvSpPr>
          <p:nvPr>
            <p:ph idx="1"/>
          </p:nvPr>
        </p:nvSpPr>
        <p:spPr>
          <a:xfrm>
            <a:off x="761996" y="1785257"/>
            <a:ext cx="10668004" cy="3440539"/>
          </a:xfrm>
        </p:spPr>
        <p:txBody>
          <a:bodyPr>
            <a:normAutofit/>
          </a:bodyPr>
          <a:lstStyle/>
          <a:p>
            <a:pPr lvl="0"/>
            <a:r>
              <a:rPr lang="en-US" sz="2200" dirty="0"/>
              <a:t>The attacker sends a spoofed probing packet, along with a pre-probe query and post probe query to measure the RTT before and after.</a:t>
            </a:r>
          </a:p>
          <a:p>
            <a:pPr lvl="0"/>
            <a:r>
              <a:rPr lang="en-US" sz="2200" dirty="0"/>
              <a:t>If the spoofed packet does not trigger an ACK on the client, because the guessed sequence number is in-window, then the post-probe query arrives at the client faster and gets back sooner.</a:t>
            </a:r>
          </a:p>
          <a:p>
            <a:pPr lvl="0"/>
            <a:r>
              <a:rPr lang="en-US" sz="2200" dirty="0"/>
              <a:t>On the other hand, if the spoofed packet triggers an ACK on the client, e.g., because the guessed sequence number is out-of-window, then the post probe query experiences contention with the ACK from the client, and therefore prolongs the measured RTT.</a:t>
            </a:r>
          </a:p>
          <a:p>
            <a:endParaRPr lang="en-US" sz="22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98A956B-FEF1-46D0-9831-B2D83229A58E}"/>
              </a:ext>
            </a:extLst>
          </p:cNvPr>
          <p:cNvSpPr>
            <a:spLocks noGrp="1"/>
          </p:cNvSpPr>
          <p:nvPr>
            <p:ph type="sldNum" sz="quarter" idx="12"/>
          </p:nvPr>
        </p:nvSpPr>
        <p:spPr/>
        <p:txBody>
          <a:bodyPr/>
          <a:lstStyle/>
          <a:p>
            <a:fld id="{71766878-3199-4EAB-94E7-2D6D11070E14}" type="slidenum">
              <a:rPr lang="en-US" smtClean="0"/>
              <a:t>29</a:t>
            </a:fld>
            <a:endParaRPr lang="en-US" dirty="0"/>
          </a:p>
        </p:txBody>
      </p:sp>
    </p:spTree>
    <p:extLst>
      <p:ext uri="{BB962C8B-B14F-4D97-AF65-F5344CB8AC3E}">
        <p14:creationId xmlns:p14="http://schemas.microsoft.com/office/powerpoint/2010/main" val="83505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5ED60846-06AD-47FC-8DB2-72A0918DE2BB}"/>
              </a:ext>
            </a:extLst>
          </p:cNvPr>
          <p:cNvSpPr>
            <a:spLocks noGrp="1"/>
          </p:cNvSpPr>
          <p:nvPr>
            <p:ph type="title"/>
          </p:nvPr>
        </p:nvSpPr>
        <p:spPr>
          <a:xfrm>
            <a:off x="8339328" y="457200"/>
            <a:ext cx="3090672" cy="1197864"/>
          </a:xfrm>
        </p:spPr>
        <p:txBody>
          <a:bodyPr anchor="b">
            <a:normAutofit/>
          </a:bodyPr>
          <a:lstStyle/>
          <a:p>
            <a:r>
              <a:rPr lang="en-US" sz="1900">
                <a:solidFill>
                  <a:schemeClr val="accent1"/>
                </a:solidFill>
              </a:rPr>
              <a:t>Secure Link State protocol</a:t>
            </a:r>
          </a:p>
        </p:txBody>
      </p:sp>
      <p:pic>
        <p:nvPicPr>
          <p:cNvPr id="8" name="Content Placeholder 4">
            <a:extLst>
              <a:ext uri="{FF2B5EF4-FFF2-40B4-BE49-F238E27FC236}">
                <a16:creationId xmlns:a16="http://schemas.microsoft.com/office/drawing/2014/main" id="{FD80F26D-1E04-4642-99E5-4898A397FB3E}"/>
              </a:ext>
            </a:extLst>
          </p:cNvPr>
          <p:cNvPicPr>
            <a:picLocks noChangeAspect="1"/>
          </p:cNvPicPr>
          <p:nvPr/>
        </p:nvPicPr>
        <p:blipFill>
          <a:blip r:embed="rId2"/>
          <a:stretch>
            <a:fillRect/>
          </a:stretch>
        </p:blipFill>
        <p:spPr>
          <a:xfrm>
            <a:off x="926927" y="1582058"/>
            <a:ext cx="5859737" cy="3383202"/>
          </a:xfrm>
          <a:prstGeom prst="rect">
            <a:avLst/>
          </a:prstGeom>
        </p:spPr>
      </p:pic>
      <p:sp>
        <p:nvSpPr>
          <p:cNvPr id="10" name="Content Placeholder 9">
            <a:extLst>
              <a:ext uri="{FF2B5EF4-FFF2-40B4-BE49-F238E27FC236}">
                <a16:creationId xmlns:a16="http://schemas.microsoft.com/office/drawing/2014/main" id="{2357E08D-46DD-4850-8362-4C4816ED57CD}"/>
              </a:ext>
            </a:extLst>
          </p:cNvPr>
          <p:cNvSpPr>
            <a:spLocks noGrp="1"/>
          </p:cNvSpPr>
          <p:nvPr>
            <p:ph idx="1"/>
          </p:nvPr>
        </p:nvSpPr>
        <p:spPr>
          <a:xfrm>
            <a:off x="8339328" y="1655065"/>
            <a:ext cx="3090672" cy="4224528"/>
          </a:xfrm>
        </p:spPr>
        <p:txBody>
          <a:bodyPr>
            <a:normAutofit/>
          </a:bodyPr>
          <a:lstStyle/>
          <a:p>
            <a:r>
              <a:rPr lang="en-US" dirty="0">
                <a:solidFill>
                  <a:schemeClr val="bg1"/>
                </a:solidFill>
              </a:rPr>
              <a:t>The two most important components of defense is </a:t>
            </a:r>
          </a:p>
          <a:p>
            <a:r>
              <a:rPr lang="en-US" dirty="0">
                <a:solidFill>
                  <a:schemeClr val="bg1"/>
                </a:solidFill>
              </a:rPr>
              <a:t>A. consistency:- This check works on the receiving router.</a:t>
            </a:r>
          </a:p>
          <a:p>
            <a:r>
              <a:rPr lang="en-US" dirty="0">
                <a:solidFill>
                  <a:schemeClr val="bg1"/>
                </a:solidFill>
              </a:rPr>
              <a:t>B. Synchronization: It is based on the principle of voting </a:t>
            </a:r>
          </a:p>
        </p:txBody>
      </p:sp>
      <p:sp>
        <p:nvSpPr>
          <p:cNvPr id="3" name="Slide Number Placeholder 2">
            <a:extLst>
              <a:ext uri="{FF2B5EF4-FFF2-40B4-BE49-F238E27FC236}">
                <a16:creationId xmlns:a16="http://schemas.microsoft.com/office/drawing/2014/main" id="{1239292F-D179-4C6C-9588-93E6AE58DB0E}"/>
              </a:ext>
            </a:extLst>
          </p:cNvPr>
          <p:cNvSpPr>
            <a:spLocks noGrp="1"/>
          </p:cNvSpPr>
          <p:nvPr>
            <p:ph type="sldNum" sz="quarter" idx="12"/>
          </p:nvPr>
        </p:nvSpPr>
        <p:spPr/>
        <p:txBody>
          <a:bodyPr/>
          <a:lstStyle/>
          <a:p>
            <a:fld id="{71766878-3199-4EAB-94E7-2D6D11070E14}" type="slidenum">
              <a:rPr lang="en-US" smtClean="0"/>
              <a:t>3</a:t>
            </a:fld>
            <a:endParaRPr lang="en-US" dirty="0"/>
          </a:p>
        </p:txBody>
      </p:sp>
      <p:sp>
        <p:nvSpPr>
          <p:cNvPr id="4" name="TextBox 3">
            <a:extLst>
              <a:ext uri="{FF2B5EF4-FFF2-40B4-BE49-F238E27FC236}">
                <a16:creationId xmlns:a16="http://schemas.microsoft.com/office/drawing/2014/main" id="{E1BAB5D0-7F29-48C9-85FF-29791FD4B83D}"/>
              </a:ext>
            </a:extLst>
          </p:cNvPr>
          <p:cNvSpPr txBox="1"/>
          <p:nvPr/>
        </p:nvSpPr>
        <p:spPr>
          <a:xfrm>
            <a:off x="1808922" y="5555974"/>
            <a:ext cx="3309730" cy="369332"/>
          </a:xfrm>
          <a:prstGeom prst="rect">
            <a:avLst/>
          </a:prstGeom>
          <a:noFill/>
        </p:spPr>
        <p:txBody>
          <a:bodyPr wrap="square" rtlCol="0">
            <a:spAutoFit/>
          </a:bodyPr>
          <a:lstStyle/>
          <a:p>
            <a:r>
              <a:rPr lang="en-US" dirty="0"/>
              <a:t>Fig 2</a:t>
            </a:r>
          </a:p>
        </p:txBody>
      </p:sp>
    </p:spTree>
    <p:extLst>
      <p:ext uri="{BB962C8B-B14F-4D97-AF65-F5344CB8AC3E}">
        <p14:creationId xmlns:p14="http://schemas.microsoft.com/office/powerpoint/2010/main" val="1720358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F88487-5499-416E-B3F6-ACDEAE187FB7}"/>
              </a:ext>
            </a:extLst>
          </p:cNvPr>
          <p:cNvSpPr txBox="1">
            <a:spLocks/>
          </p:cNvSpPr>
          <p:nvPr/>
        </p:nvSpPr>
        <p:spPr>
          <a:xfrm>
            <a:off x="897888" y="181430"/>
            <a:ext cx="10914497" cy="91647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3200" b="1" dirty="0">
                <a:solidFill>
                  <a:schemeClr val="accent1"/>
                </a:solidFill>
              </a:rPr>
              <a:t>Integration of Software Router with Wi-Fi for Enhanced Security [1]</a:t>
            </a:r>
          </a:p>
          <a:p>
            <a:endParaRPr lang="en-US" sz="3200" b="1" dirty="0">
              <a:solidFill>
                <a:schemeClr val="accent1"/>
              </a:solidFill>
            </a:endParaRPr>
          </a:p>
          <a:p>
            <a:endParaRPr lang="en-US" sz="3200" b="1" dirty="0">
              <a:solidFill>
                <a:schemeClr val="accent1"/>
              </a:solidFill>
            </a:endParaRPr>
          </a:p>
        </p:txBody>
      </p:sp>
      <p:sp>
        <p:nvSpPr>
          <p:cNvPr id="10" name="Rectangle 9"/>
          <p:cNvSpPr/>
          <p:nvPr/>
        </p:nvSpPr>
        <p:spPr>
          <a:xfrm>
            <a:off x="1180463" y="1388855"/>
            <a:ext cx="10631922" cy="4579715"/>
          </a:xfrm>
          <a:prstGeom prst="rect">
            <a:avLst/>
          </a:prstGeom>
        </p:spPr>
        <p:txBody>
          <a:bodyPr wrap="square">
            <a:spAutoFit/>
          </a:bodyPr>
          <a:lstStyle/>
          <a:p>
            <a:pPr defTabSz="914400">
              <a:lnSpc>
                <a:spcPct val="90000"/>
              </a:lnSpc>
              <a:buClr>
                <a:schemeClr val="tx2"/>
              </a:buClr>
              <a:buFont typeface="Arial" panose="020B0604020202020204" pitchFamily="34" charset="0"/>
            </a:pPr>
            <a:r>
              <a:rPr lang="en-US" b="1" dirty="0">
                <a:solidFill>
                  <a:schemeClr val="tx1">
                    <a:lumMod val="95000"/>
                    <a:lumOff val="5000"/>
                  </a:schemeClr>
                </a:solidFill>
                <a:latin typeface="Gill Sans MT (Body)"/>
                <a:ea typeface="+mj-ea"/>
                <a:cs typeface="Arial" panose="020B0604020202020204" pitchFamily="34" charset="0"/>
              </a:rPr>
              <a:t>Separate hardware devices for router and firewall </a:t>
            </a:r>
            <a:r>
              <a:rPr lang="en-US" b="1" dirty="0">
                <a:solidFill>
                  <a:schemeClr val="tx1">
                    <a:lumMod val="95000"/>
                    <a:lumOff val="5000"/>
                  </a:schemeClr>
                </a:solidFill>
                <a:latin typeface="Gill Sans MT (Body)"/>
                <a:cs typeface="Arial" panose="020B0604020202020204" pitchFamily="34" charset="0"/>
              </a:rPr>
              <a:t>lack security and </a:t>
            </a:r>
            <a:r>
              <a:rPr lang="en-US" b="1" dirty="0">
                <a:solidFill>
                  <a:schemeClr val="tx1">
                    <a:lumMod val="95000"/>
                    <a:lumOff val="5000"/>
                  </a:schemeClr>
                </a:solidFill>
                <a:latin typeface="Gill Sans MT (Body)"/>
                <a:ea typeface="+mj-ea"/>
                <a:cs typeface="Arial" panose="020B0604020202020204" pitchFamily="34" charset="0"/>
              </a:rPr>
              <a:t>have drawbacks:</a:t>
            </a:r>
          </a:p>
          <a:p>
            <a:pPr defTabSz="914400">
              <a:lnSpc>
                <a:spcPct val="90000"/>
              </a:lnSpc>
              <a:buClr>
                <a:schemeClr val="tx2"/>
              </a:buClr>
              <a:buFont typeface="Arial" panose="020B0604020202020204" pitchFamily="34" charset="0"/>
            </a:pPr>
            <a:endParaRPr lang="en-US"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User credentials can be hacked as these details are not encrypted with security standards in Wi-Fi </a:t>
            </a:r>
            <a:r>
              <a:rPr lang="en-US" i="1" dirty="0">
                <a:solidFill>
                  <a:schemeClr val="tx1">
                    <a:lumMod val="95000"/>
                    <a:lumOff val="5000"/>
                  </a:schemeClr>
                </a:solidFill>
                <a:latin typeface="Gill Sans MT (Body)"/>
                <a:ea typeface="+mj-ea"/>
                <a:cs typeface="Arial" panose="020B0604020202020204" pitchFamily="34" charset="0"/>
              </a:rPr>
              <a:t>(it can lead to loss of confidential information) </a:t>
            </a:r>
          </a:p>
          <a:p>
            <a:pPr marL="742950" lvl="1" indent="-285750" defTabSz="914400">
              <a:lnSpc>
                <a:spcPct val="90000"/>
              </a:lnSpc>
              <a:buClr>
                <a:schemeClr val="tx2"/>
              </a:buClr>
              <a:buFont typeface="Arial" panose="020B0604020202020204" pitchFamily="34" charset="0"/>
              <a:buChar char="•"/>
            </a:pPr>
            <a:endParaRPr lang="en-US" i="1"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User credentials can be noted and encryption techniques can be identified by regular notice of data.</a:t>
            </a:r>
          </a:p>
          <a:p>
            <a:pPr marL="742950" lvl="1" indent="-285750" defTabSz="914400">
              <a:lnSpc>
                <a:spcPct val="90000"/>
              </a:lnSpc>
              <a:buClr>
                <a:schemeClr val="tx2"/>
              </a:buClr>
              <a:buFont typeface="Arial" panose="020B0604020202020204" pitchFamily="34" charset="0"/>
              <a:buChar char="•"/>
            </a:pPr>
            <a:endParaRPr lang="en-US"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Configuration on the firewall cannot be changed as it is a closed system</a:t>
            </a:r>
          </a:p>
          <a:p>
            <a:pPr marL="742950" lvl="1" indent="-285750" defTabSz="914400">
              <a:lnSpc>
                <a:spcPct val="90000"/>
              </a:lnSpc>
              <a:buClr>
                <a:schemeClr val="tx2"/>
              </a:buClr>
              <a:buFont typeface="Arial" panose="020B0604020202020204" pitchFamily="34" charset="0"/>
              <a:buChar char="•"/>
            </a:pPr>
            <a:endParaRPr lang="en-US"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The existing software routers cannot block the HTTPS traffic </a:t>
            </a:r>
            <a:r>
              <a:rPr lang="en-US" i="1" dirty="0">
                <a:solidFill>
                  <a:schemeClr val="tx1">
                    <a:lumMod val="95000"/>
                    <a:lumOff val="5000"/>
                  </a:schemeClr>
                </a:solidFill>
                <a:latin typeface="Gill Sans MT (Body)"/>
                <a:ea typeface="+mj-ea"/>
                <a:cs typeface="Arial" panose="020B0604020202020204" pitchFamily="34" charset="0"/>
              </a:rPr>
              <a:t>(however, it is necessary to secure the organization’s confidential data and to avoid unauthorized access)</a:t>
            </a:r>
          </a:p>
          <a:p>
            <a:pPr defTabSz="914400">
              <a:lnSpc>
                <a:spcPct val="90000"/>
              </a:lnSpc>
              <a:buClr>
                <a:schemeClr val="tx2"/>
              </a:buClr>
              <a:buFont typeface="Arial" panose="020B0604020202020204" pitchFamily="34" charset="0"/>
            </a:pPr>
            <a:endParaRPr lang="en-US" b="1" dirty="0">
              <a:solidFill>
                <a:schemeClr val="tx1">
                  <a:lumMod val="95000"/>
                  <a:lumOff val="5000"/>
                </a:schemeClr>
              </a:solidFill>
              <a:latin typeface="Gill Sans MT (Body)"/>
              <a:ea typeface="+mj-ea"/>
              <a:cs typeface="Arial" panose="020B0604020202020204" pitchFamily="34" charset="0"/>
            </a:endParaRPr>
          </a:p>
          <a:p>
            <a:pPr defTabSz="914400">
              <a:lnSpc>
                <a:spcPct val="90000"/>
              </a:lnSpc>
              <a:buClr>
                <a:schemeClr val="tx2"/>
              </a:buClr>
              <a:buFont typeface="Arial" panose="020B0604020202020204" pitchFamily="34" charset="0"/>
            </a:pPr>
            <a:endParaRPr lang="en-US" b="1" dirty="0">
              <a:solidFill>
                <a:schemeClr val="tx1">
                  <a:lumMod val="95000"/>
                  <a:lumOff val="5000"/>
                </a:schemeClr>
              </a:solidFill>
              <a:latin typeface="Gill Sans MT (Body)"/>
              <a:ea typeface="+mj-ea"/>
              <a:cs typeface="Arial" panose="020B0604020202020204" pitchFamily="34" charset="0"/>
            </a:endParaRPr>
          </a:p>
          <a:p>
            <a:pPr defTabSz="914400">
              <a:lnSpc>
                <a:spcPct val="90000"/>
              </a:lnSpc>
              <a:buClr>
                <a:schemeClr val="tx2"/>
              </a:buClr>
              <a:buFont typeface="Arial" panose="020B0604020202020204" pitchFamily="34" charset="0"/>
            </a:pPr>
            <a:r>
              <a:rPr lang="en-US" b="1" dirty="0">
                <a:solidFill>
                  <a:schemeClr val="tx1">
                    <a:lumMod val="95000"/>
                    <a:lumOff val="5000"/>
                  </a:schemeClr>
                </a:solidFill>
                <a:latin typeface="Gill Sans MT (Body)"/>
                <a:ea typeface="+mj-ea"/>
                <a:cs typeface="Arial" panose="020B0604020202020204" pitchFamily="34" charset="0"/>
              </a:rPr>
              <a:t>Proposed solution is </a:t>
            </a:r>
            <a:r>
              <a:rPr lang="en-US" b="1" dirty="0" err="1">
                <a:solidFill>
                  <a:schemeClr val="tx1">
                    <a:lumMod val="95000"/>
                    <a:lumOff val="5000"/>
                  </a:schemeClr>
                </a:solidFill>
                <a:latin typeface="Gill Sans MT (Body)"/>
                <a:ea typeface="+mj-ea"/>
                <a:cs typeface="Arial" panose="020B0604020202020204" pitchFamily="34" charset="0"/>
              </a:rPr>
              <a:t>Vyatta</a:t>
            </a:r>
            <a:r>
              <a:rPr lang="en-US" b="1" dirty="0">
                <a:solidFill>
                  <a:schemeClr val="tx1">
                    <a:lumMod val="95000"/>
                    <a:lumOff val="5000"/>
                  </a:schemeClr>
                </a:solidFill>
                <a:latin typeface="Gill Sans MT (Body)"/>
                <a:ea typeface="+mj-ea"/>
                <a:cs typeface="Arial" panose="020B0604020202020204" pitchFamily="34" charset="0"/>
              </a:rPr>
              <a:t> software router:</a:t>
            </a:r>
          </a:p>
          <a:p>
            <a:pPr marL="742950" lvl="1" indent="-285750" defTabSz="914400">
              <a:lnSpc>
                <a:spcPct val="90000"/>
              </a:lnSpc>
              <a:buClr>
                <a:schemeClr val="tx2"/>
              </a:buClr>
              <a:buFont typeface="Arial" panose="020B0604020202020204" pitchFamily="34" charset="0"/>
              <a:buChar char="•"/>
            </a:pPr>
            <a:endParaRPr lang="en-US" b="1"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It includes both router and firewall configurations to overcome the drawbacks of the hardware device.</a:t>
            </a:r>
          </a:p>
          <a:p>
            <a:pPr marL="742950" lvl="1" indent="-285750" defTabSz="914400">
              <a:lnSpc>
                <a:spcPct val="90000"/>
              </a:lnSpc>
              <a:buClr>
                <a:schemeClr val="tx2"/>
              </a:buClr>
              <a:buFont typeface="Arial" panose="020B0604020202020204" pitchFamily="34" charset="0"/>
              <a:buChar char="•"/>
            </a:pPr>
            <a:endParaRPr lang="en-US" dirty="0">
              <a:solidFill>
                <a:schemeClr val="tx1">
                  <a:lumMod val="95000"/>
                  <a:lumOff val="5000"/>
                </a:schemeClr>
              </a:solidFill>
              <a:latin typeface="Gill Sans MT (Body)"/>
              <a:ea typeface="+mj-ea"/>
              <a:cs typeface="Arial" panose="020B0604020202020204" pitchFamily="34" charset="0"/>
            </a:endParaRPr>
          </a:p>
          <a:p>
            <a:pPr marL="742950" lvl="1" indent="-285750" defTabSz="914400">
              <a:lnSpc>
                <a:spcPct val="90000"/>
              </a:lnSpc>
              <a:buClr>
                <a:schemeClr val="tx2"/>
              </a:buClr>
              <a:buFont typeface="Arial" panose="020B0604020202020204" pitchFamily="34" charset="0"/>
              <a:buChar char="•"/>
            </a:pPr>
            <a:r>
              <a:rPr lang="en-US" dirty="0">
                <a:solidFill>
                  <a:schemeClr val="tx1">
                    <a:lumMod val="95000"/>
                    <a:lumOff val="5000"/>
                  </a:schemeClr>
                </a:solidFill>
                <a:latin typeface="Gill Sans MT (Body)"/>
                <a:ea typeface="+mj-ea"/>
                <a:cs typeface="Arial" panose="020B0604020202020204" pitchFamily="34" charset="0"/>
              </a:rPr>
              <a:t>Enabling the Wi-Fi module on </a:t>
            </a:r>
            <a:r>
              <a:rPr lang="en-US" dirty="0" err="1">
                <a:solidFill>
                  <a:schemeClr val="tx1">
                    <a:lumMod val="95000"/>
                    <a:lumOff val="5000"/>
                  </a:schemeClr>
                </a:solidFill>
                <a:latin typeface="Gill Sans MT (Body)"/>
                <a:ea typeface="+mj-ea"/>
                <a:cs typeface="Arial" panose="020B0604020202020204" pitchFamily="34" charset="0"/>
              </a:rPr>
              <a:t>Vyatta</a:t>
            </a:r>
            <a:r>
              <a:rPr lang="en-US" dirty="0">
                <a:solidFill>
                  <a:schemeClr val="tx1">
                    <a:lumMod val="95000"/>
                    <a:lumOff val="5000"/>
                  </a:schemeClr>
                </a:solidFill>
                <a:latin typeface="Gill Sans MT (Body)"/>
                <a:ea typeface="+mj-ea"/>
                <a:cs typeface="Arial" panose="020B0604020202020204" pitchFamily="34" charset="0"/>
              </a:rPr>
              <a:t> router can block HTTPS websites</a:t>
            </a:r>
          </a:p>
        </p:txBody>
      </p:sp>
      <p:sp>
        <p:nvSpPr>
          <p:cNvPr id="2" name="Rectangle 1">
            <a:extLst>
              <a:ext uri="{FF2B5EF4-FFF2-40B4-BE49-F238E27FC236}">
                <a16:creationId xmlns:a16="http://schemas.microsoft.com/office/drawing/2014/main" id="{7D7F14AE-EE25-4700-A165-A805ED4172A9}"/>
              </a:ext>
            </a:extLst>
          </p:cNvPr>
          <p:cNvSpPr/>
          <p:nvPr/>
        </p:nvSpPr>
        <p:spPr>
          <a:xfrm rot="16200000">
            <a:off x="-405215" y="518099"/>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2017</a:t>
            </a:r>
          </a:p>
        </p:txBody>
      </p:sp>
      <p:sp>
        <p:nvSpPr>
          <p:cNvPr id="3" name="Slide Number Placeholder 2">
            <a:extLst>
              <a:ext uri="{FF2B5EF4-FFF2-40B4-BE49-F238E27FC236}">
                <a16:creationId xmlns:a16="http://schemas.microsoft.com/office/drawing/2014/main" id="{8EDBF863-0639-4796-99CA-1E30F6142814}"/>
              </a:ext>
            </a:extLst>
          </p:cNvPr>
          <p:cNvSpPr>
            <a:spLocks noGrp="1"/>
          </p:cNvSpPr>
          <p:nvPr>
            <p:ph type="sldNum" sz="quarter" idx="12"/>
          </p:nvPr>
        </p:nvSpPr>
        <p:spPr/>
        <p:txBody>
          <a:bodyPr/>
          <a:lstStyle/>
          <a:p>
            <a:fld id="{71766878-3199-4EAB-94E7-2D6D11070E14}" type="slidenum">
              <a:rPr lang="en-US" smtClean="0"/>
              <a:t>30</a:t>
            </a:fld>
            <a:endParaRPr lang="en-US" dirty="0"/>
          </a:p>
        </p:txBody>
      </p:sp>
    </p:spTree>
    <p:extLst>
      <p:ext uri="{BB962C8B-B14F-4D97-AF65-F5344CB8AC3E}">
        <p14:creationId xmlns:p14="http://schemas.microsoft.com/office/powerpoint/2010/main" val="4164261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F88487-5499-416E-B3F6-ACDEAE187FB7}"/>
              </a:ext>
            </a:extLst>
          </p:cNvPr>
          <p:cNvSpPr txBox="1">
            <a:spLocks/>
          </p:cNvSpPr>
          <p:nvPr/>
        </p:nvSpPr>
        <p:spPr>
          <a:xfrm>
            <a:off x="897888" y="181430"/>
            <a:ext cx="10914497" cy="91647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100000"/>
              </a:lnSpc>
            </a:pPr>
            <a:r>
              <a:rPr lang="en-US" sz="3200" b="1" dirty="0">
                <a:solidFill>
                  <a:schemeClr val="accent1"/>
                </a:solidFill>
              </a:rPr>
              <a:t>Integrated Wi-Fi module with </a:t>
            </a:r>
            <a:r>
              <a:rPr lang="en-US" sz="3200" b="1" dirty="0" err="1">
                <a:solidFill>
                  <a:schemeClr val="accent1"/>
                </a:solidFill>
              </a:rPr>
              <a:t>Vyatta</a:t>
            </a:r>
            <a:r>
              <a:rPr lang="en-US" sz="3200" b="1" dirty="0">
                <a:solidFill>
                  <a:schemeClr val="accent1"/>
                </a:solidFill>
              </a:rPr>
              <a:t> software router [1]</a:t>
            </a:r>
          </a:p>
          <a:p>
            <a:endParaRPr lang="en-US" sz="3200" b="1" dirty="0">
              <a:solidFill>
                <a:schemeClr val="accent1"/>
              </a:solidFill>
            </a:endParaRPr>
          </a:p>
        </p:txBody>
      </p:sp>
      <p:pic>
        <p:nvPicPr>
          <p:cNvPr id="6" name="Picture 5">
            <a:extLst>
              <a:ext uri="{FF2B5EF4-FFF2-40B4-BE49-F238E27FC236}">
                <a16:creationId xmlns:a16="http://schemas.microsoft.com/office/drawing/2014/main" id="{704153FB-B9A1-4047-898B-B862545AB260}"/>
              </a:ext>
            </a:extLst>
          </p:cNvPr>
          <p:cNvPicPr>
            <a:picLocks noChangeAspect="1"/>
          </p:cNvPicPr>
          <p:nvPr/>
        </p:nvPicPr>
        <p:blipFill>
          <a:blip r:embed="rId2"/>
          <a:stretch>
            <a:fillRect/>
          </a:stretch>
        </p:blipFill>
        <p:spPr>
          <a:xfrm>
            <a:off x="4605628" y="996241"/>
            <a:ext cx="6688483" cy="4865517"/>
          </a:xfrm>
          <a:prstGeom prst="rect">
            <a:avLst/>
          </a:prstGeom>
        </p:spPr>
      </p:pic>
      <p:sp>
        <p:nvSpPr>
          <p:cNvPr id="7" name="Rectangle 6">
            <a:extLst>
              <a:ext uri="{FF2B5EF4-FFF2-40B4-BE49-F238E27FC236}">
                <a16:creationId xmlns:a16="http://schemas.microsoft.com/office/drawing/2014/main" id="{F6D8932D-4B8C-46C0-8990-B5A22018F5D2}"/>
              </a:ext>
            </a:extLst>
          </p:cNvPr>
          <p:cNvSpPr/>
          <p:nvPr/>
        </p:nvSpPr>
        <p:spPr>
          <a:xfrm>
            <a:off x="4460116" y="5935157"/>
            <a:ext cx="7352269" cy="369332"/>
          </a:xfrm>
          <a:prstGeom prst="rect">
            <a:avLst/>
          </a:prstGeom>
        </p:spPr>
        <p:txBody>
          <a:bodyPr wrap="square">
            <a:spAutoFit/>
          </a:bodyPr>
          <a:lstStyle/>
          <a:p>
            <a:r>
              <a:rPr lang="en-US" b="1" dirty="0"/>
              <a:t>Fig. 1 Integrated Wi-Fi module with </a:t>
            </a:r>
            <a:r>
              <a:rPr lang="en-US" b="1" dirty="0" err="1"/>
              <a:t>Vyatta</a:t>
            </a:r>
            <a:r>
              <a:rPr lang="en-US" b="1" dirty="0"/>
              <a:t> software router [1]</a:t>
            </a:r>
          </a:p>
        </p:txBody>
      </p:sp>
      <p:sp>
        <p:nvSpPr>
          <p:cNvPr id="2" name="Rectangle 1">
            <a:extLst>
              <a:ext uri="{FF2B5EF4-FFF2-40B4-BE49-F238E27FC236}">
                <a16:creationId xmlns:a16="http://schemas.microsoft.com/office/drawing/2014/main" id="{FA316166-A216-49C5-819A-BD55C06C6FD4}"/>
              </a:ext>
            </a:extLst>
          </p:cNvPr>
          <p:cNvSpPr/>
          <p:nvPr/>
        </p:nvSpPr>
        <p:spPr>
          <a:xfrm>
            <a:off x="897889" y="1855913"/>
            <a:ext cx="3707740" cy="2448619"/>
          </a:xfrm>
          <a:prstGeom prst="rect">
            <a:avLst/>
          </a:prstGeom>
        </p:spPr>
        <p:txBody>
          <a:bodyPr wrap="square">
            <a:spAutoFit/>
          </a:bodyPr>
          <a:lstStyle/>
          <a:p>
            <a:pPr>
              <a:lnSpc>
                <a:spcPct val="107000"/>
              </a:lnSpc>
            </a:pPr>
            <a:r>
              <a:rPr lang="en-US" b="1" dirty="0">
                <a:ea typeface="Calibri" panose="020F0502020204030204" pitchFamily="34" charset="0"/>
                <a:cs typeface="TimesNewRoman"/>
              </a:rPr>
              <a:t>An integrated Wi-Fi module with </a:t>
            </a:r>
            <a:r>
              <a:rPr lang="en-US" b="1" dirty="0" err="1">
                <a:ea typeface="Calibri" panose="020F0502020204030204" pitchFamily="34" charset="0"/>
                <a:cs typeface="TimesNewRoman"/>
              </a:rPr>
              <a:t>Vyatta</a:t>
            </a:r>
            <a:r>
              <a:rPr lang="en-US" b="1" dirty="0">
                <a:ea typeface="Calibri" panose="020F0502020204030204" pitchFamily="34" charset="0"/>
                <a:cs typeface="TimesNewRoman"/>
              </a:rPr>
              <a:t> software router is developed on a virtual machine. </a:t>
            </a:r>
            <a:endParaRPr lang="en-US" sz="2400" b="1" dirty="0">
              <a:ea typeface="Calibri" panose="020F0502020204030204" pitchFamily="34" charset="0"/>
              <a:cs typeface="Times New Roman" panose="02020603050405020304" pitchFamily="18" charset="0"/>
            </a:endParaRPr>
          </a:p>
          <a:p>
            <a:pPr>
              <a:lnSpc>
                <a:spcPct val="107000"/>
              </a:lnSpc>
            </a:pPr>
            <a:r>
              <a:rPr lang="en-US" b="1" dirty="0">
                <a:ea typeface="Calibri" panose="020F0502020204030204" pitchFamily="34" charset="0"/>
                <a:cs typeface="TimesNewRoman"/>
              </a:rPr>
              <a:t> </a:t>
            </a:r>
            <a:endParaRPr lang="en-US" sz="2400" b="1" dirty="0">
              <a:ea typeface="Calibri" panose="020F0502020204030204" pitchFamily="34" charset="0"/>
              <a:cs typeface="Times New Roman" panose="02020603050405020304" pitchFamily="18" charset="0"/>
            </a:endParaRPr>
          </a:p>
          <a:p>
            <a:pPr>
              <a:lnSpc>
                <a:spcPct val="107000"/>
              </a:lnSpc>
            </a:pPr>
            <a:r>
              <a:rPr lang="en-US" b="1" dirty="0">
                <a:ea typeface="Calibri" panose="020F0502020204030204" pitchFamily="34" charset="0"/>
                <a:cs typeface="TimesNewRoman"/>
              </a:rPr>
              <a:t>Telephone network (PSTN) provides data connection to the routers</a:t>
            </a:r>
            <a:endParaRPr lang="en-US" sz="2400" b="1" dirty="0">
              <a:ea typeface="Calibri" panose="020F0502020204030204" pitchFamily="34" charset="0"/>
              <a:cs typeface="Times New Roman" panose="02020603050405020304" pitchFamily="18" charset="0"/>
            </a:endParaRPr>
          </a:p>
          <a:p>
            <a:pPr>
              <a:lnSpc>
                <a:spcPct val="107000"/>
              </a:lnSpc>
            </a:pPr>
            <a:r>
              <a:rPr lang="en-US" dirty="0">
                <a:latin typeface="TimesNewRoman"/>
                <a:ea typeface="Calibri" panose="020F0502020204030204" pitchFamily="34" charset="0"/>
                <a:cs typeface="TimesNewRoman"/>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D7DE593-F99F-49C3-ACED-BD3002AC00B6}"/>
              </a:ext>
            </a:extLst>
          </p:cNvPr>
          <p:cNvSpPr>
            <a:spLocks noGrp="1"/>
          </p:cNvSpPr>
          <p:nvPr>
            <p:ph type="sldNum" sz="quarter" idx="12"/>
          </p:nvPr>
        </p:nvSpPr>
        <p:spPr/>
        <p:txBody>
          <a:bodyPr/>
          <a:lstStyle/>
          <a:p>
            <a:fld id="{71766878-3199-4EAB-94E7-2D6D11070E14}" type="slidenum">
              <a:rPr lang="en-US" smtClean="0"/>
              <a:t>31</a:t>
            </a:fld>
            <a:endParaRPr lang="en-US" dirty="0"/>
          </a:p>
        </p:txBody>
      </p:sp>
    </p:spTree>
    <p:extLst>
      <p:ext uri="{BB962C8B-B14F-4D97-AF65-F5344CB8AC3E}">
        <p14:creationId xmlns:p14="http://schemas.microsoft.com/office/powerpoint/2010/main" val="1906072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F88487-5499-416E-B3F6-ACDEAE187FB7}"/>
              </a:ext>
            </a:extLst>
          </p:cNvPr>
          <p:cNvSpPr txBox="1">
            <a:spLocks/>
          </p:cNvSpPr>
          <p:nvPr/>
        </p:nvSpPr>
        <p:spPr>
          <a:xfrm>
            <a:off x="1130645" y="271017"/>
            <a:ext cx="10349231" cy="7585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3200" b="1" dirty="0">
                <a:solidFill>
                  <a:schemeClr val="accent1"/>
                </a:solidFill>
              </a:rPr>
              <a:t>RESULTS [1] </a:t>
            </a:r>
          </a:p>
          <a:p>
            <a:endParaRPr lang="en-US" sz="3200" b="1" dirty="0">
              <a:solidFill>
                <a:schemeClr val="accent1"/>
              </a:solidFill>
            </a:endParaRPr>
          </a:p>
        </p:txBody>
      </p:sp>
      <p:pic>
        <p:nvPicPr>
          <p:cNvPr id="5" name="Picture 4"/>
          <p:cNvPicPr>
            <a:picLocks noChangeAspect="1"/>
          </p:cNvPicPr>
          <p:nvPr/>
        </p:nvPicPr>
        <p:blipFill>
          <a:blip r:embed="rId2"/>
          <a:stretch>
            <a:fillRect/>
          </a:stretch>
        </p:blipFill>
        <p:spPr>
          <a:xfrm>
            <a:off x="2815921" y="1521339"/>
            <a:ext cx="7988679" cy="4646135"/>
          </a:xfrm>
          <a:prstGeom prst="rect">
            <a:avLst/>
          </a:prstGeom>
        </p:spPr>
      </p:pic>
      <p:sp>
        <p:nvSpPr>
          <p:cNvPr id="2" name="Rectangle 1"/>
          <p:cNvSpPr/>
          <p:nvPr/>
        </p:nvSpPr>
        <p:spPr>
          <a:xfrm>
            <a:off x="3226732" y="1090452"/>
            <a:ext cx="4804933" cy="430887"/>
          </a:xfrm>
          <a:prstGeom prst="rect">
            <a:avLst/>
          </a:prstGeom>
        </p:spPr>
        <p:txBody>
          <a:bodyPr wrap="square">
            <a:spAutoFit/>
          </a:bodyPr>
          <a:lstStyle/>
          <a:p>
            <a:r>
              <a:rPr lang="en-US" sz="2200" b="1" dirty="0"/>
              <a:t>Code to Block Websites</a:t>
            </a:r>
          </a:p>
        </p:txBody>
      </p:sp>
      <p:sp>
        <p:nvSpPr>
          <p:cNvPr id="9" name="Rectangle 8">
            <a:extLst>
              <a:ext uri="{FF2B5EF4-FFF2-40B4-BE49-F238E27FC236}">
                <a16:creationId xmlns:a16="http://schemas.microsoft.com/office/drawing/2014/main" id="{F6D8932D-4B8C-46C0-8990-B5A22018F5D2}"/>
              </a:ext>
            </a:extLst>
          </p:cNvPr>
          <p:cNvSpPr/>
          <p:nvPr/>
        </p:nvSpPr>
        <p:spPr>
          <a:xfrm>
            <a:off x="3301547" y="6301458"/>
            <a:ext cx="3291286" cy="369332"/>
          </a:xfrm>
          <a:prstGeom prst="rect">
            <a:avLst/>
          </a:prstGeom>
        </p:spPr>
        <p:txBody>
          <a:bodyPr wrap="none">
            <a:spAutoFit/>
          </a:bodyPr>
          <a:lstStyle/>
          <a:p>
            <a:r>
              <a:rPr lang="en-US" b="1" dirty="0"/>
              <a:t>Fig. 5 Code to Block Websites [1]</a:t>
            </a:r>
          </a:p>
        </p:txBody>
      </p:sp>
      <p:sp>
        <p:nvSpPr>
          <p:cNvPr id="3" name="Slide Number Placeholder 2">
            <a:extLst>
              <a:ext uri="{FF2B5EF4-FFF2-40B4-BE49-F238E27FC236}">
                <a16:creationId xmlns:a16="http://schemas.microsoft.com/office/drawing/2014/main" id="{0274A3EB-9C57-4C20-B091-F8282FCD76C3}"/>
              </a:ext>
            </a:extLst>
          </p:cNvPr>
          <p:cNvSpPr>
            <a:spLocks noGrp="1"/>
          </p:cNvSpPr>
          <p:nvPr>
            <p:ph type="sldNum" sz="quarter" idx="12"/>
          </p:nvPr>
        </p:nvSpPr>
        <p:spPr/>
        <p:txBody>
          <a:bodyPr/>
          <a:lstStyle/>
          <a:p>
            <a:fld id="{71766878-3199-4EAB-94E7-2D6D11070E14}" type="slidenum">
              <a:rPr lang="en-US" smtClean="0"/>
              <a:t>32</a:t>
            </a:fld>
            <a:endParaRPr lang="en-US" dirty="0"/>
          </a:p>
        </p:txBody>
      </p:sp>
    </p:spTree>
    <p:extLst>
      <p:ext uri="{BB962C8B-B14F-4D97-AF65-F5344CB8AC3E}">
        <p14:creationId xmlns:p14="http://schemas.microsoft.com/office/powerpoint/2010/main" val="654801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F88487-5499-416E-B3F6-ACDEAE187FB7}"/>
              </a:ext>
            </a:extLst>
          </p:cNvPr>
          <p:cNvSpPr txBox="1">
            <a:spLocks/>
          </p:cNvSpPr>
          <p:nvPr/>
        </p:nvSpPr>
        <p:spPr>
          <a:xfrm>
            <a:off x="1097394" y="249063"/>
            <a:ext cx="10349231" cy="7585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3200" b="1" dirty="0">
                <a:solidFill>
                  <a:schemeClr val="accent1"/>
                </a:solidFill>
              </a:rPr>
              <a:t>RESULTS [1] </a:t>
            </a:r>
          </a:p>
          <a:p>
            <a:endParaRPr lang="en-US" sz="3200" b="1" dirty="0">
              <a:solidFill>
                <a:schemeClr val="accent1"/>
              </a:solidFill>
            </a:endParaRPr>
          </a:p>
        </p:txBody>
      </p:sp>
      <p:sp>
        <p:nvSpPr>
          <p:cNvPr id="2" name="Rectangle 1"/>
          <p:cNvSpPr/>
          <p:nvPr/>
        </p:nvSpPr>
        <p:spPr>
          <a:xfrm>
            <a:off x="1097394" y="1157284"/>
            <a:ext cx="4804933" cy="430887"/>
          </a:xfrm>
          <a:prstGeom prst="rect">
            <a:avLst/>
          </a:prstGeom>
        </p:spPr>
        <p:txBody>
          <a:bodyPr wrap="square">
            <a:spAutoFit/>
          </a:bodyPr>
          <a:lstStyle/>
          <a:p>
            <a:r>
              <a:rPr lang="en-US" sz="2200" b="1" cap="all" spc="200" dirty="0">
                <a:latin typeface="Arial Black" panose="020B0A04020102020204" pitchFamily="34" charset="0"/>
                <a:ea typeface="+mj-ea"/>
                <a:cs typeface="+mj-cs"/>
              </a:rPr>
              <a:t>Before Blocking </a:t>
            </a:r>
          </a:p>
        </p:txBody>
      </p:sp>
      <p:pic>
        <p:nvPicPr>
          <p:cNvPr id="6" name="Picture 5"/>
          <p:cNvPicPr>
            <a:picLocks noChangeAspect="1"/>
          </p:cNvPicPr>
          <p:nvPr/>
        </p:nvPicPr>
        <p:blipFill>
          <a:blip r:embed="rId2"/>
          <a:stretch>
            <a:fillRect/>
          </a:stretch>
        </p:blipFill>
        <p:spPr>
          <a:xfrm>
            <a:off x="975364" y="1694606"/>
            <a:ext cx="5617469" cy="3693840"/>
          </a:xfrm>
          <a:prstGeom prst="rect">
            <a:avLst/>
          </a:prstGeom>
        </p:spPr>
      </p:pic>
      <p:pic>
        <p:nvPicPr>
          <p:cNvPr id="7" name="Picture 6"/>
          <p:cNvPicPr>
            <a:picLocks noChangeAspect="1"/>
          </p:cNvPicPr>
          <p:nvPr/>
        </p:nvPicPr>
        <p:blipFill>
          <a:blip r:embed="rId3"/>
          <a:stretch>
            <a:fillRect/>
          </a:stretch>
        </p:blipFill>
        <p:spPr>
          <a:xfrm>
            <a:off x="6912532" y="1713461"/>
            <a:ext cx="4906841" cy="2953749"/>
          </a:xfrm>
          <a:prstGeom prst="rect">
            <a:avLst/>
          </a:prstGeom>
        </p:spPr>
      </p:pic>
      <p:sp>
        <p:nvSpPr>
          <p:cNvPr id="10" name="Rectangle 9"/>
          <p:cNvSpPr/>
          <p:nvPr/>
        </p:nvSpPr>
        <p:spPr>
          <a:xfrm>
            <a:off x="6819601" y="1207156"/>
            <a:ext cx="4804933" cy="430887"/>
          </a:xfrm>
          <a:prstGeom prst="rect">
            <a:avLst/>
          </a:prstGeom>
        </p:spPr>
        <p:txBody>
          <a:bodyPr wrap="square">
            <a:spAutoFit/>
          </a:bodyPr>
          <a:lstStyle/>
          <a:p>
            <a:r>
              <a:rPr lang="en-US" sz="2200" b="1" cap="all" spc="200" dirty="0">
                <a:latin typeface="Arial Black" panose="020B0A04020102020204" pitchFamily="34" charset="0"/>
                <a:ea typeface="+mj-ea"/>
                <a:cs typeface="+mj-cs"/>
              </a:rPr>
              <a:t>    after Blocking </a:t>
            </a:r>
          </a:p>
        </p:txBody>
      </p:sp>
      <p:sp>
        <p:nvSpPr>
          <p:cNvPr id="11" name="Rectangle 10">
            <a:extLst>
              <a:ext uri="{FF2B5EF4-FFF2-40B4-BE49-F238E27FC236}">
                <a16:creationId xmlns:a16="http://schemas.microsoft.com/office/drawing/2014/main" id="{F6D8932D-4B8C-46C0-8990-B5A22018F5D2}"/>
              </a:ext>
            </a:extLst>
          </p:cNvPr>
          <p:cNvSpPr/>
          <p:nvPr/>
        </p:nvSpPr>
        <p:spPr>
          <a:xfrm>
            <a:off x="1470487" y="5412641"/>
            <a:ext cx="5122345" cy="369332"/>
          </a:xfrm>
          <a:prstGeom prst="rect">
            <a:avLst/>
          </a:prstGeom>
        </p:spPr>
        <p:txBody>
          <a:bodyPr wrap="square">
            <a:spAutoFit/>
          </a:bodyPr>
          <a:lstStyle/>
          <a:p>
            <a:r>
              <a:rPr lang="en-US" b="1" dirty="0"/>
              <a:t>Fig. 5,6 Before Blocking. After Blocking [1]</a:t>
            </a:r>
          </a:p>
        </p:txBody>
      </p:sp>
      <p:sp>
        <p:nvSpPr>
          <p:cNvPr id="3" name="Rectangle 2">
            <a:extLst>
              <a:ext uri="{FF2B5EF4-FFF2-40B4-BE49-F238E27FC236}">
                <a16:creationId xmlns:a16="http://schemas.microsoft.com/office/drawing/2014/main" id="{D90618C3-CCA0-491D-BA26-58A4C597DAC0}"/>
              </a:ext>
            </a:extLst>
          </p:cNvPr>
          <p:cNvSpPr/>
          <p:nvPr/>
        </p:nvSpPr>
        <p:spPr>
          <a:xfrm>
            <a:off x="1097394" y="5948354"/>
            <a:ext cx="10527140" cy="646331"/>
          </a:xfrm>
          <a:prstGeom prst="rect">
            <a:avLst/>
          </a:prstGeom>
        </p:spPr>
        <p:txBody>
          <a:bodyPr wrap="square">
            <a:spAutoFit/>
          </a:bodyPr>
          <a:lstStyle/>
          <a:p>
            <a:r>
              <a:rPr lang="en-US" b="1" dirty="0" err="1">
                <a:latin typeface="Arial" panose="020B0604020202020204" pitchFamily="34" charset="0"/>
                <a:ea typeface="Calibri" panose="020F0502020204030204" pitchFamily="34" charset="0"/>
                <a:cs typeface="Arial" panose="020B0604020202020204" pitchFamily="34" charset="0"/>
              </a:rPr>
              <a:t>Vyatta</a:t>
            </a:r>
            <a:r>
              <a:rPr lang="en-US" b="1" dirty="0">
                <a:latin typeface="Arial" panose="020B0604020202020204" pitchFamily="34" charset="0"/>
                <a:ea typeface="Calibri" panose="020F0502020204030204" pitchFamily="34" charset="0"/>
                <a:cs typeface="Arial" panose="020B0604020202020204" pitchFamily="34" charset="0"/>
              </a:rPr>
              <a:t> software router a</a:t>
            </a:r>
            <a:r>
              <a:rPr lang="en-US" b="1" dirty="0">
                <a:latin typeface="Arial" panose="020B0604020202020204" pitchFamily="34" charset="0"/>
                <a:cs typeface="Arial" panose="020B0604020202020204" pitchFamily="34" charset="0"/>
              </a:rPr>
              <a:t>llows users to change the required firewall policies and</a:t>
            </a:r>
            <a:r>
              <a:rPr lang="en-US" b="1" dirty="0">
                <a:latin typeface="Arial" panose="020B0604020202020204" pitchFamily="34" charset="0"/>
                <a:ea typeface="Calibri" panose="020F0502020204030204" pitchFamily="34" charset="0"/>
                <a:cs typeface="Arial" panose="020B0604020202020204" pitchFamily="34" charset="0"/>
              </a:rPr>
              <a:t> block the secured and non-secured websites. </a:t>
            </a:r>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6EE9FFD-9A7F-4C60-916F-9B7E749C3B52}"/>
              </a:ext>
            </a:extLst>
          </p:cNvPr>
          <p:cNvSpPr>
            <a:spLocks noGrp="1"/>
          </p:cNvSpPr>
          <p:nvPr>
            <p:ph type="sldNum" sz="quarter" idx="12"/>
          </p:nvPr>
        </p:nvSpPr>
        <p:spPr/>
        <p:txBody>
          <a:bodyPr/>
          <a:lstStyle/>
          <a:p>
            <a:fld id="{71766878-3199-4EAB-94E7-2D6D11070E14}" type="slidenum">
              <a:rPr lang="en-US" smtClean="0"/>
              <a:t>33</a:t>
            </a:fld>
            <a:endParaRPr lang="en-US" dirty="0"/>
          </a:p>
        </p:txBody>
      </p:sp>
    </p:spTree>
    <p:extLst>
      <p:ext uri="{BB962C8B-B14F-4D97-AF65-F5344CB8AC3E}">
        <p14:creationId xmlns:p14="http://schemas.microsoft.com/office/powerpoint/2010/main" val="203454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41355E4-BBC8-4D91-B98F-520161421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8B5ACD8B-6472-4DA1-A73E-FDEE7479F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11">
            <a:extLst>
              <a:ext uri="{FF2B5EF4-FFF2-40B4-BE49-F238E27FC236}">
                <a16:creationId xmlns:a16="http://schemas.microsoft.com/office/drawing/2014/main" id="{D5CD9A4E-BB63-4352-A792-45E1F1402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7DAB373-5470-45B4-B9EA-4B56E5C79517}"/>
              </a:ext>
            </a:extLst>
          </p:cNvPr>
          <p:cNvSpPr>
            <a:spLocks noGrp="1"/>
          </p:cNvSpPr>
          <p:nvPr>
            <p:ph type="title"/>
          </p:nvPr>
        </p:nvSpPr>
        <p:spPr>
          <a:xfrm>
            <a:off x="8339328" y="457200"/>
            <a:ext cx="3090672" cy="1197864"/>
          </a:xfrm>
        </p:spPr>
        <p:txBody>
          <a:bodyPr anchor="b">
            <a:noAutofit/>
          </a:bodyPr>
          <a:lstStyle/>
          <a:p>
            <a:r>
              <a:rPr lang="en-US" sz="2800" dirty="0">
                <a:solidFill>
                  <a:schemeClr val="accent1"/>
                </a:solidFill>
              </a:rPr>
              <a:t>Key Re-installation attack</a:t>
            </a:r>
          </a:p>
        </p:txBody>
      </p:sp>
      <p:pic>
        <p:nvPicPr>
          <p:cNvPr id="8" name="Content Placeholder 4">
            <a:extLst>
              <a:ext uri="{FF2B5EF4-FFF2-40B4-BE49-F238E27FC236}">
                <a16:creationId xmlns:a16="http://schemas.microsoft.com/office/drawing/2014/main" id="{E78CB5E9-068A-47AD-9B61-4CB17825F0BE}"/>
              </a:ext>
            </a:extLst>
          </p:cNvPr>
          <p:cNvPicPr>
            <a:picLocks noChangeAspect="1"/>
          </p:cNvPicPr>
          <p:nvPr/>
        </p:nvPicPr>
        <p:blipFill rotWithShape="1">
          <a:blip r:embed="rId2"/>
          <a:srcRect l="228" t="-20" r="1139" b="13516"/>
          <a:stretch/>
        </p:blipFill>
        <p:spPr>
          <a:xfrm>
            <a:off x="607607" y="261114"/>
            <a:ext cx="3215870" cy="5618479"/>
          </a:xfrm>
          <a:prstGeom prst="rect">
            <a:avLst/>
          </a:prstGeom>
        </p:spPr>
      </p:pic>
      <p:pic>
        <p:nvPicPr>
          <p:cNvPr id="36" name="Content Placeholder 5">
            <a:extLst>
              <a:ext uri="{FF2B5EF4-FFF2-40B4-BE49-F238E27FC236}">
                <a16:creationId xmlns:a16="http://schemas.microsoft.com/office/drawing/2014/main" id="{81D4E89F-0DAF-4318-A7E2-747C67505300}"/>
              </a:ext>
            </a:extLst>
          </p:cNvPr>
          <p:cNvPicPr>
            <a:picLocks noChangeAspect="1"/>
          </p:cNvPicPr>
          <p:nvPr/>
        </p:nvPicPr>
        <p:blipFill>
          <a:blip r:embed="rId3"/>
          <a:stretch>
            <a:fillRect/>
          </a:stretch>
        </p:blipFill>
        <p:spPr>
          <a:xfrm>
            <a:off x="3996497" y="2455587"/>
            <a:ext cx="3471103" cy="2197693"/>
          </a:xfrm>
          <a:prstGeom prst="rect">
            <a:avLst/>
          </a:prstGeom>
        </p:spPr>
      </p:pic>
      <p:sp>
        <p:nvSpPr>
          <p:cNvPr id="34" name="Content Placeholder 19">
            <a:extLst>
              <a:ext uri="{FF2B5EF4-FFF2-40B4-BE49-F238E27FC236}">
                <a16:creationId xmlns:a16="http://schemas.microsoft.com/office/drawing/2014/main" id="{DFB2C676-8199-461E-94BA-0A34AC253D8D}"/>
              </a:ext>
            </a:extLst>
          </p:cNvPr>
          <p:cNvSpPr>
            <a:spLocks noGrp="1"/>
          </p:cNvSpPr>
          <p:nvPr>
            <p:ph idx="1"/>
          </p:nvPr>
        </p:nvSpPr>
        <p:spPr>
          <a:xfrm>
            <a:off x="8339328" y="1655065"/>
            <a:ext cx="3090672" cy="4224528"/>
          </a:xfrm>
        </p:spPr>
        <p:txBody>
          <a:bodyPr>
            <a:normAutofit/>
          </a:bodyPr>
          <a:lstStyle/>
          <a:p>
            <a:r>
              <a:rPr lang="en-US" sz="1600" dirty="0">
                <a:solidFill>
                  <a:schemeClr val="bg1"/>
                </a:solidFill>
              </a:rPr>
              <a:t>This attack has limitation that it shall only work if the attacker is within the range.</a:t>
            </a:r>
          </a:p>
          <a:p>
            <a:r>
              <a:rPr lang="en-US" sz="1600" dirty="0">
                <a:solidFill>
                  <a:schemeClr val="bg1"/>
                </a:solidFill>
              </a:rPr>
              <a:t>Solution:-</a:t>
            </a:r>
          </a:p>
          <a:p>
            <a:r>
              <a:rPr lang="en-US" sz="1600" dirty="0">
                <a:solidFill>
                  <a:schemeClr val="bg1"/>
                </a:solidFill>
              </a:rPr>
              <a:t>Currently the only solution to combat the KRACK attack is to change the Wi-Fi protocol and replace it with WPA3( which is still in progress)</a:t>
            </a:r>
          </a:p>
        </p:txBody>
      </p:sp>
      <p:sp>
        <p:nvSpPr>
          <p:cNvPr id="3" name="Rectangle 2">
            <a:extLst>
              <a:ext uri="{FF2B5EF4-FFF2-40B4-BE49-F238E27FC236}">
                <a16:creationId xmlns:a16="http://schemas.microsoft.com/office/drawing/2014/main" id="{9D4B76F1-3AA7-4FA8-BC46-F92818B4A88B}"/>
              </a:ext>
            </a:extLst>
          </p:cNvPr>
          <p:cNvSpPr/>
          <p:nvPr/>
        </p:nvSpPr>
        <p:spPr>
          <a:xfrm rot="16200000">
            <a:off x="10787409" y="408569"/>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2018</a:t>
            </a:r>
          </a:p>
        </p:txBody>
      </p:sp>
      <p:sp>
        <p:nvSpPr>
          <p:cNvPr id="4" name="Slide Number Placeholder 3">
            <a:extLst>
              <a:ext uri="{FF2B5EF4-FFF2-40B4-BE49-F238E27FC236}">
                <a16:creationId xmlns:a16="http://schemas.microsoft.com/office/drawing/2014/main" id="{AA18E403-5AB0-47C6-86AF-242DEB653AE8}"/>
              </a:ext>
            </a:extLst>
          </p:cNvPr>
          <p:cNvSpPr>
            <a:spLocks noGrp="1"/>
          </p:cNvSpPr>
          <p:nvPr>
            <p:ph type="sldNum" sz="quarter" idx="12"/>
          </p:nvPr>
        </p:nvSpPr>
        <p:spPr/>
        <p:txBody>
          <a:bodyPr/>
          <a:lstStyle/>
          <a:p>
            <a:fld id="{71766878-3199-4EAB-94E7-2D6D11070E14}" type="slidenum">
              <a:rPr lang="en-US" smtClean="0"/>
              <a:t>34</a:t>
            </a:fld>
            <a:endParaRPr lang="en-US" dirty="0"/>
          </a:p>
        </p:txBody>
      </p:sp>
      <p:sp>
        <p:nvSpPr>
          <p:cNvPr id="5" name="TextBox 4">
            <a:extLst>
              <a:ext uri="{FF2B5EF4-FFF2-40B4-BE49-F238E27FC236}">
                <a16:creationId xmlns:a16="http://schemas.microsoft.com/office/drawing/2014/main" id="{A4026B78-E893-4EAF-A23A-016600F44C9A}"/>
              </a:ext>
            </a:extLst>
          </p:cNvPr>
          <p:cNvSpPr txBox="1"/>
          <p:nvPr/>
        </p:nvSpPr>
        <p:spPr>
          <a:xfrm>
            <a:off x="384907" y="5887857"/>
            <a:ext cx="4346119" cy="1015663"/>
          </a:xfrm>
          <a:prstGeom prst="rect">
            <a:avLst/>
          </a:prstGeom>
          <a:noFill/>
        </p:spPr>
        <p:txBody>
          <a:bodyPr wrap="square" rtlCol="0">
            <a:spAutoFit/>
          </a:bodyPr>
          <a:lstStyle/>
          <a:p>
            <a:r>
              <a:rPr lang="en-US" sz="1400" dirty="0"/>
              <a:t>Fig </a:t>
            </a:r>
            <a:r>
              <a:rPr lang="en-US" sz="1400" dirty="0">
                <a:hlinkClick r:id="rId4"/>
              </a:rPr>
              <a:t>https://www.allaboutcircuits.com/news/krack-attack-in-wpa-2-devices-threatens-the-4-way-handshake-protocol/</a:t>
            </a:r>
            <a:endParaRPr lang="en-US" sz="1400" dirty="0"/>
          </a:p>
          <a:p>
            <a:endParaRPr lang="en-US" dirty="0"/>
          </a:p>
        </p:txBody>
      </p:sp>
      <p:sp>
        <p:nvSpPr>
          <p:cNvPr id="6" name="TextBox 5">
            <a:extLst>
              <a:ext uri="{FF2B5EF4-FFF2-40B4-BE49-F238E27FC236}">
                <a16:creationId xmlns:a16="http://schemas.microsoft.com/office/drawing/2014/main" id="{CAE8999F-8008-4B38-B8FF-928D73E8C56D}"/>
              </a:ext>
            </a:extLst>
          </p:cNvPr>
          <p:cNvSpPr txBox="1"/>
          <p:nvPr/>
        </p:nvSpPr>
        <p:spPr>
          <a:xfrm>
            <a:off x="4094922" y="4939748"/>
            <a:ext cx="3140765" cy="377687"/>
          </a:xfrm>
          <a:prstGeom prst="rect">
            <a:avLst/>
          </a:prstGeom>
          <a:noFill/>
        </p:spPr>
        <p:txBody>
          <a:bodyPr wrap="square" rtlCol="0">
            <a:spAutoFit/>
          </a:bodyPr>
          <a:lstStyle/>
          <a:p>
            <a:r>
              <a:rPr lang="en-US" dirty="0"/>
              <a:t>Fig. AD Tech tips</a:t>
            </a:r>
          </a:p>
        </p:txBody>
      </p:sp>
    </p:spTree>
    <p:extLst>
      <p:ext uri="{BB962C8B-B14F-4D97-AF65-F5344CB8AC3E}">
        <p14:creationId xmlns:p14="http://schemas.microsoft.com/office/powerpoint/2010/main" val="2259587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A2E3-69BA-45F4-B8B2-BFCD3B469635}"/>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A758F9C3-778B-49DE-8E7C-71E9798159C1}"/>
              </a:ext>
            </a:extLst>
          </p:cNvPr>
          <p:cNvSpPr>
            <a:spLocks noGrp="1"/>
          </p:cNvSpPr>
          <p:nvPr>
            <p:ph idx="1"/>
          </p:nvPr>
        </p:nvSpPr>
        <p:spPr>
          <a:xfrm>
            <a:off x="1251678" y="1600201"/>
            <a:ext cx="10178322" cy="4279392"/>
          </a:xfrm>
        </p:spPr>
        <p:txBody>
          <a:bodyPr>
            <a:normAutofit lnSpcReduction="10000"/>
          </a:bodyPr>
          <a:lstStyle/>
          <a:p>
            <a:r>
              <a:rPr lang="en-US" dirty="0"/>
              <a:t>Even though IEEE 802.11ax working group has been considering the possibility of supporting in-band full-duplex communication, research still needs to be done to make sure the real-world challenges such as backward compatibility is carefully considered and addressed.</a:t>
            </a:r>
          </a:p>
          <a:p>
            <a:r>
              <a:rPr lang="en-US" dirty="0"/>
              <a:t>Manufacturers have begun introducing changes with features like embedded security, password policies, CAPTCHAs, and users’ access control lists (ACLs), among others. These features, however, also mean additional costs for home users and thus become a big challenge for ISPs. As such, we believe that home routers will still be a prime target of cybercriminals.</a:t>
            </a:r>
          </a:p>
          <a:p>
            <a:r>
              <a:rPr lang="en-US" dirty="0"/>
              <a:t>Why not all websites are encrypted, so that, the attacker cannot inject a malicious payload into the connection. All websites must run under the secure connection of HTTPS.</a:t>
            </a:r>
          </a:p>
          <a:p>
            <a:r>
              <a:rPr lang="en-US" dirty="0"/>
              <a:t>The WPA3 seams to be the new cutting edge technology ,It promises to make the public network more secure and shall protect against brute force password attacks. This protocol is still in making but has al ready garnered a lot of attention from the techno world.</a:t>
            </a:r>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E77C87E-345D-491F-BFC3-BF91012803C1}"/>
              </a:ext>
            </a:extLst>
          </p:cNvPr>
          <p:cNvSpPr>
            <a:spLocks noGrp="1"/>
          </p:cNvSpPr>
          <p:nvPr>
            <p:ph type="sldNum" sz="quarter" idx="12"/>
          </p:nvPr>
        </p:nvSpPr>
        <p:spPr/>
        <p:txBody>
          <a:bodyPr/>
          <a:lstStyle/>
          <a:p>
            <a:fld id="{71766878-3199-4EAB-94E7-2D6D11070E14}" type="slidenum">
              <a:rPr lang="en-US" smtClean="0"/>
              <a:t>35</a:t>
            </a:fld>
            <a:endParaRPr lang="en-US" dirty="0"/>
          </a:p>
        </p:txBody>
      </p:sp>
    </p:spTree>
    <p:extLst>
      <p:ext uri="{BB962C8B-B14F-4D97-AF65-F5344CB8AC3E}">
        <p14:creationId xmlns:p14="http://schemas.microsoft.com/office/powerpoint/2010/main" val="941400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1B1ED4C7-57D9-4554-9F5A-9BA4E99A1E98}"/>
              </a:ext>
            </a:extLst>
          </p:cNvPr>
          <p:cNvSpPr>
            <a:spLocks noGrp="1"/>
          </p:cNvSpPr>
          <p:nvPr>
            <p:ph type="title"/>
          </p:nvPr>
        </p:nvSpPr>
        <p:spPr>
          <a:xfrm>
            <a:off x="1251678" y="382385"/>
            <a:ext cx="10178322" cy="1492132"/>
          </a:xfrm>
        </p:spPr>
        <p:txBody>
          <a:bodyPr anchor="ctr">
            <a:normAutofit/>
          </a:bodyPr>
          <a:lstStyle/>
          <a:p>
            <a:r>
              <a:rPr lang="en-US" b="1" dirty="0"/>
              <a:t>REFERENCES </a:t>
            </a:r>
          </a:p>
        </p:txBody>
      </p:sp>
      <p:sp>
        <p:nvSpPr>
          <p:cNvPr id="26"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8" name="Rectangle 27">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A3CAD96-00A8-4D1A-8216-85668CADE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115975" cy="504528"/>
          </a:xfrm>
          <a:prstGeom prst="rect">
            <a:avLst/>
          </a:prstGeom>
        </p:spPr>
      </p:pic>
      <p:graphicFrame>
        <p:nvGraphicFramePr>
          <p:cNvPr id="7" name="Content Placeholder 2">
            <a:extLst>
              <a:ext uri="{FF2B5EF4-FFF2-40B4-BE49-F238E27FC236}">
                <a16:creationId xmlns:a16="http://schemas.microsoft.com/office/drawing/2014/main" id="{A4A65DF9-A32A-4D94-A4F7-8B33D6D20202}"/>
              </a:ext>
            </a:extLst>
          </p:cNvPr>
          <p:cNvGraphicFramePr>
            <a:graphicFrameLocks noGrp="1"/>
          </p:cNvGraphicFramePr>
          <p:nvPr>
            <p:ph idx="1"/>
            <p:extLst>
              <p:ext uri="{D42A27DB-BD31-4B8C-83A1-F6EECF244321}">
                <p14:modId xmlns:p14="http://schemas.microsoft.com/office/powerpoint/2010/main" val="185495490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52FA261-ECEE-4EAD-99D3-4D2FA1016780}"/>
              </a:ext>
            </a:extLst>
          </p:cNvPr>
          <p:cNvSpPr>
            <a:spLocks noGrp="1"/>
          </p:cNvSpPr>
          <p:nvPr>
            <p:ph type="sldNum" sz="quarter" idx="12"/>
          </p:nvPr>
        </p:nvSpPr>
        <p:spPr/>
        <p:txBody>
          <a:bodyPr/>
          <a:lstStyle/>
          <a:p>
            <a:fld id="{71766878-3199-4EAB-94E7-2D6D11070E14}" type="slidenum">
              <a:rPr lang="en-US" smtClean="0"/>
              <a:t>36</a:t>
            </a:fld>
            <a:endParaRPr lang="en-US" dirty="0"/>
          </a:p>
        </p:txBody>
      </p:sp>
    </p:spTree>
    <p:extLst>
      <p:ext uri="{BB962C8B-B14F-4D97-AF65-F5344CB8AC3E}">
        <p14:creationId xmlns:p14="http://schemas.microsoft.com/office/powerpoint/2010/main" val="1642228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1ED4C7-57D9-4554-9F5A-9BA4E99A1E98}"/>
              </a:ext>
            </a:extLst>
          </p:cNvPr>
          <p:cNvSpPr>
            <a:spLocks noGrp="1"/>
          </p:cNvSpPr>
          <p:nvPr>
            <p:ph type="title"/>
          </p:nvPr>
        </p:nvSpPr>
        <p:spPr>
          <a:xfrm>
            <a:off x="1251678" y="382385"/>
            <a:ext cx="10178322" cy="1492132"/>
          </a:xfrm>
        </p:spPr>
        <p:txBody>
          <a:bodyPr anchor="ctr">
            <a:normAutofit/>
          </a:bodyPr>
          <a:lstStyle/>
          <a:p>
            <a:r>
              <a:rPr lang="en-US" b="1" dirty="0"/>
              <a:t>REFERENCES </a:t>
            </a:r>
          </a:p>
        </p:txBody>
      </p:sp>
      <p:pic>
        <p:nvPicPr>
          <p:cNvPr id="5" name="Picture 4">
            <a:extLst>
              <a:ext uri="{FF2B5EF4-FFF2-40B4-BE49-F238E27FC236}">
                <a16:creationId xmlns:a16="http://schemas.microsoft.com/office/drawing/2014/main" id="{4A3CAD96-00A8-4D1A-8216-85668CADE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115975" cy="504528"/>
          </a:xfrm>
          <a:prstGeom prst="rect">
            <a:avLst/>
          </a:prstGeom>
        </p:spPr>
      </p:pic>
      <p:graphicFrame>
        <p:nvGraphicFramePr>
          <p:cNvPr id="7" name="Content Placeholder 2">
            <a:extLst>
              <a:ext uri="{FF2B5EF4-FFF2-40B4-BE49-F238E27FC236}">
                <a16:creationId xmlns:a16="http://schemas.microsoft.com/office/drawing/2014/main" id="{A4A65DF9-A32A-4D94-A4F7-8B33D6D20202}"/>
              </a:ext>
            </a:extLst>
          </p:cNvPr>
          <p:cNvGraphicFramePr>
            <a:graphicFrameLocks noGrp="1"/>
          </p:cNvGraphicFramePr>
          <p:nvPr>
            <p:ph idx="1"/>
            <p:extLst>
              <p:ext uri="{D42A27DB-BD31-4B8C-83A1-F6EECF244321}">
                <p14:modId xmlns:p14="http://schemas.microsoft.com/office/powerpoint/2010/main" val="255088679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52FA261-ECEE-4EAD-99D3-4D2FA1016780}"/>
              </a:ext>
            </a:extLst>
          </p:cNvPr>
          <p:cNvSpPr>
            <a:spLocks noGrp="1"/>
          </p:cNvSpPr>
          <p:nvPr>
            <p:ph type="sldNum" sz="quarter" idx="12"/>
          </p:nvPr>
        </p:nvSpPr>
        <p:spPr/>
        <p:txBody>
          <a:bodyPr/>
          <a:lstStyle/>
          <a:p>
            <a:fld id="{71766878-3199-4EAB-94E7-2D6D11070E14}" type="slidenum">
              <a:rPr lang="en-US" smtClean="0"/>
              <a:t>37</a:t>
            </a:fld>
            <a:endParaRPr lang="en-US" dirty="0"/>
          </a:p>
        </p:txBody>
      </p:sp>
    </p:spTree>
    <p:extLst>
      <p:ext uri="{BB962C8B-B14F-4D97-AF65-F5344CB8AC3E}">
        <p14:creationId xmlns:p14="http://schemas.microsoft.com/office/powerpoint/2010/main" val="63599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56B7AC-8991-4B6B-92E2-9EBB80DBB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A8AFFF25-F4D6-4BBC-841D-3B3014ED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5684" y="0"/>
            <a:ext cx="5676316" cy="6858000"/>
          </a:xfrm>
          <a:custGeom>
            <a:avLst/>
            <a:gdLst>
              <a:gd name="connsiteX0" fmla="*/ 0 w 5676316"/>
              <a:gd name="connsiteY0" fmla="*/ 0 h 6858000"/>
              <a:gd name="connsiteX1" fmla="*/ 5676316 w 5676316"/>
              <a:gd name="connsiteY1" fmla="*/ 0 h 6858000"/>
              <a:gd name="connsiteX2" fmla="*/ 5676316 w 5676316"/>
              <a:gd name="connsiteY2" fmla="*/ 6858000 h 6858000"/>
              <a:gd name="connsiteX3" fmla="*/ 0 w 5676316"/>
              <a:gd name="connsiteY3" fmla="*/ 6858000 h 6858000"/>
              <a:gd name="connsiteX4" fmla="*/ 4763 w 5676316"/>
              <a:gd name="connsiteY4" fmla="*/ 6791325 h 6858000"/>
              <a:gd name="connsiteX5" fmla="*/ 12700 w 5676316"/>
              <a:gd name="connsiteY5" fmla="*/ 6735762 h 6858000"/>
              <a:gd name="connsiteX6" fmla="*/ 22225 w 5676316"/>
              <a:gd name="connsiteY6" fmla="*/ 6683375 h 6858000"/>
              <a:gd name="connsiteX7" fmla="*/ 38100 w 5676316"/>
              <a:gd name="connsiteY7" fmla="*/ 6640512 h 6858000"/>
              <a:gd name="connsiteX8" fmla="*/ 53975 w 5676316"/>
              <a:gd name="connsiteY8" fmla="*/ 6597650 h 6858000"/>
              <a:gd name="connsiteX9" fmla="*/ 73025 w 5676316"/>
              <a:gd name="connsiteY9" fmla="*/ 6561137 h 6858000"/>
              <a:gd name="connsiteX10" fmla="*/ 92075 w 5676316"/>
              <a:gd name="connsiteY10" fmla="*/ 6523037 h 6858000"/>
              <a:gd name="connsiteX11" fmla="*/ 109538 w 5676316"/>
              <a:gd name="connsiteY11" fmla="*/ 6488112 h 6858000"/>
              <a:gd name="connsiteX12" fmla="*/ 127000 w 5676316"/>
              <a:gd name="connsiteY12" fmla="*/ 6448425 h 6858000"/>
              <a:gd name="connsiteX13" fmla="*/ 142875 w 5676316"/>
              <a:gd name="connsiteY13" fmla="*/ 6407150 h 6858000"/>
              <a:gd name="connsiteX14" fmla="*/ 157163 w 5676316"/>
              <a:gd name="connsiteY14" fmla="*/ 6361112 h 6858000"/>
              <a:gd name="connsiteX15" fmla="*/ 168275 w 5676316"/>
              <a:gd name="connsiteY15" fmla="*/ 6311900 h 6858000"/>
              <a:gd name="connsiteX16" fmla="*/ 176213 w 5676316"/>
              <a:gd name="connsiteY16" fmla="*/ 6251575 h 6858000"/>
              <a:gd name="connsiteX17" fmla="*/ 179388 w 5676316"/>
              <a:gd name="connsiteY17" fmla="*/ 6183312 h 6858000"/>
              <a:gd name="connsiteX18" fmla="*/ 176213 w 5676316"/>
              <a:gd name="connsiteY18" fmla="*/ 6113462 h 6858000"/>
              <a:gd name="connsiteX19" fmla="*/ 168275 w 5676316"/>
              <a:gd name="connsiteY19" fmla="*/ 6056312 h 6858000"/>
              <a:gd name="connsiteX20" fmla="*/ 157163 w 5676316"/>
              <a:gd name="connsiteY20" fmla="*/ 6003925 h 6858000"/>
              <a:gd name="connsiteX21" fmla="*/ 142875 w 5676316"/>
              <a:gd name="connsiteY21" fmla="*/ 5956300 h 6858000"/>
              <a:gd name="connsiteX22" fmla="*/ 127000 w 5676316"/>
              <a:gd name="connsiteY22" fmla="*/ 5915025 h 6858000"/>
              <a:gd name="connsiteX23" fmla="*/ 107950 w 5676316"/>
              <a:gd name="connsiteY23" fmla="*/ 5876925 h 6858000"/>
              <a:gd name="connsiteX24" fmla="*/ 88900 w 5676316"/>
              <a:gd name="connsiteY24" fmla="*/ 5840412 h 6858000"/>
              <a:gd name="connsiteX25" fmla="*/ 69850 w 5676316"/>
              <a:gd name="connsiteY25" fmla="*/ 5802312 h 6858000"/>
              <a:gd name="connsiteX26" fmla="*/ 52388 w 5676316"/>
              <a:gd name="connsiteY26" fmla="*/ 5762625 h 6858000"/>
              <a:gd name="connsiteX27" fmla="*/ 34925 w 5676316"/>
              <a:gd name="connsiteY27" fmla="*/ 5721350 h 6858000"/>
              <a:gd name="connsiteX28" fmla="*/ 20638 w 5676316"/>
              <a:gd name="connsiteY28" fmla="*/ 5675312 h 6858000"/>
              <a:gd name="connsiteX29" fmla="*/ 11113 w 5676316"/>
              <a:gd name="connsiteY29" fmla="*/ 5622925 h 6858000"/>
              <a:gd name="connsiteX30" fmla="*/ 1588 w 5676316"/>
              <a:gd name="connsiteY30" fmla="*/ 5562600 h 6858000"/>
              <a:gd name="connsiteX31" fmla="*/ 0 w 5676316"/>
              <a:gd name="connsiteY31" fmla="*/ 5494337 h 6858000"/>
              <a:gd name="connsiteX32" fmla="*/ 1588 w 5676316"/>
              <a:gd name="connsiteY32" fmla="*/ 5426075 h 6858000"/>
              <a:gd name="connsiteX33" fmla="*/ 11113 w 5676316"/>
              <a:gd name="connsiteY33" fmla="*/ 5365750 h 6858000"/>
              <a:gd name="connsiteX34" fmla="*/ 20638 w 5676316"/>
              <a:gd name="connsiteY34" fmla="*/ 5313362 h 6858000"/>
              <a:gd name="connsiteX35" fmla="*/ 34925 w 5676316"/>
              <a:gd name="connsiteY35" fmla="*/ 5268912 h 6858000"/>
              <a:gd name="connsiteX36" fmla="*/ 52388 w 5676316"/>
              <a:gd name="connsiteY36" fmla="*/ 5226050 h 6858000"/>
              <a:gd name="connsiteX37" fmla="*/ 69850 w 5676316"/>
              <a:gd name="connsiteY37" fmla="*/ 5186362 h 6858000"/>
              <a:gd name="connsiteX38" fmla="*/ 88900 w 5676316"/>
              <a:gd name="connsiteY38" fmla="*/ 5149850 h 6858000"/>
              <a:gd name="connsiteX39" fmla="*/ 107950 w 5676316"/>
              <a:gd name="connsiteY39" fmla="*/ 5114925 h 6858000"/>
              <a:gd name="connsiteX40" fmla="*/ 127000 w 5676316"/>
              <a:gd name="connsiteY40" fmla="*/ 5075237 h 6858000"/>
              <a:gd name="connsiteX41" fmla="*/ 142875 w 5676316"/>
              <a:gd name="connsiteY41" fmla="*/ 5033962 h 6858000"/>
              <a:gd name="connsiteX42" fmla="*/ 157163 w 5676316"/>
              <a:gd name="connsiteY42" fmla="*/ 4987925 h 6858000"/>
              <a:gd name="connsiteX43" fmla="*/ 168275 w 5676316"/>
              <a:gd name="connsiteY43" fmla="*/ 4935537 h 6858000"/>
              <a:gd name="connsiteX44" fmla="*/ 176213 w 5676316"/>
              <a:gd name="connsiteY44" fmla="*/ 4875212 h 6858000"/>
              <a:gd name="connsiteX45" fmla="*/ 179388 w 5676316"/>
              <a:gd name="connsiteY45" fmla="*/ 4806950 h 6858000"/>
              <a:gd name="connsiteX46" fmla="*/ 176213 w 5676316"/>
              <a:gd name="connsiteY46" fmla="*/ 4738687 h 6858000"/>
              <a:gd name="connsiteX47" fmla="*/ 168275 w 5676316"/>
              <a:gd name="connsiteY47" fmla="*/ 4678362 h 6858000"/>
              <a:gd name="connsiteX48" fmla="*/ 157163 w 5676316"/>
              <a:gd name="connsiteY48" fmla="*/ 4625975 h 6858000"/>
              <a:gd name="connsiteX49" fmla="*/ 142875 w 5676316"/>
              <a:gd name="connsiteY49" fmla="*/ 4579937 h 6858000"/>
              <a:gd name="connsiteX50" fmla="*/ 127000 w 5676316"/>
              <a:gd name="connsiteY50" fmla="*/ 4537075 h 6858000"/>
              <a:gd name="connsiteX51" fmla="*/ 107950 w 5676316"/>
              <a:gd name="connsiteY51" fmla="*/ 4498975 h 6858000"/>
              <a:gd name="connsiteX52" fmla="*/ 69850 w 5676316"/>
              <a:gd name="connsiteY52" fmla="*/ 4424362 h 6858000"/>
              <a:gd name="connsiteX53" fmla="*/ 52388 w 5676316"/>
              <a:gd name="connsiteY53" fmla="*/ 4386262 h 6858000"/>
              <a:gd name="connsiteX54" fmla="*/ 34925 w 5676316"/>
              <a:gd name="connsiteY54" fmla="*/ 4343400 h 6858000"/>
              <a:gd name="connsiteX55" fmla="*/ 20638 w 5676316"/>
              <a:gd name="connsiteY55" fmla="*/ 4297362 h 6858000"/>
              <a:gd name="connsiteX56" fmla="*/ 11113 w 5676316"/>
              <a:gd name="connsiteY56" fmla="*/ 4244975 h 6858000"/>
              <a:gd name="connsiteX57" fmla="*/ 1588 w 5676316"/>
              <a:gd name="connsiteY57" fmla="*/ 4186237 h 6858000"/>
              <a:gd name="connsiteX58" fmla="*/ 0 w 5676316"/>
              <a:gd name="connsiteY58" fmla="*/ 4116387 h 6858000"/>
              <a:gd name="connsiteX59" fmla="*/ 1588 w 5676316"/>
              <a:gd name="connsiteY59" fmla="*/ 4048125 h 6858000"/>
              <a:gd name="connsiteX60" fmla="*/ 11113 w 5676316"/>
              <a:gd name="connsiteY60" fmla="*/ 3987800 h 6858000"/>
              <a:gd name="connsiteX61" fmla="*/ 20638 w 5676316"/>
              <a:gd name="connsiteY61" fmla="*/ 3935412 h 6858000"/>
              <a:gd name="connsiteX62" fmla="*/ 34925 w 5676316"/>
              <a:gd name="connsiteY62" fmla="*/ 3890962 h 6858000"/>
              <a:gd name="connsiteX63" fmla="*/ 52388 w 5676316"/>
              <a:gd name="connsiteY63" fmla="*/ 3848100 h 6858000"/>
              <a:gd name="connsiteX64" fmla="*/ 69850 w 5676316"/>
              <a:gd name="connsiteY64" fmla="*/ 3811587 h 6858000"/>
              <a:gd name="connsiteX65" fmla="*/ 107950 w 5676316"/>
              <a:gd name="connsiteY65" fmla="*/ 3736975 h 6858000"/>
              <a:gd name="connsiteX66" fmla="*/ 127000 w 5676316"/>
              <a:gd name="connsiteY66" fmla="*/ 3697287 h 6858000"/>
              <a:gd name="connsiteX67" fmla="*/ 142875 w 5676316"/>
              <a:gd name="connsiteY67" fmla="*/ 3656012 h 6858000"/>
              <a:gd name="connsiteX68" fmla="*/ 157163 w 5676316"/>
              <a:gd name="connsiteY68" fmla="*/ 3609975 h 6858000"/>
              <a:gd name="connsiteX69" fmla="*/ 168275 w 5676316"/>
              <a:gd name="connsiteY69" fmla="*/ 3557587 h 6858000"/>
              <a:gd name="connsiteX70" fmla="*/ 176213 w 5676316"/>
              <a:gd name="connsiteY70" fmla="*/ 3497262 h 6858000"/>
              <a:gd name="connsiteX71" fmla="*/ 179388 w 5676316"/>
              <a:gd name="connsiteY71" fmla="*/ 3427412 h 6858000"/>
              <a:gd name="connsiteX72" fmla="*/ 176213 w 5676316"/>
              <a:gd name="connsiteY72" fmla="*/ 3360737 h 6858000"/>
              <a:gd name="connsiteX73" fmla="*/ 168275 w 5676316"/>
              <a:gd name="connsiteY73" fmla="*/ 3300412 h 6858000"/>
              <a:gd name="connsiteX74" fmla="*/ 157163 w 5676316"/>
              <a:gd name="connsiteY74" fmla="*/ 3248025 h 6858000"/>
              <a:gd name="connsiteX75" fmla="*/ 142875 w 5676316"/>
              <a:gd name="connsiteY75" fmla="*/ 3201987 h 6858000"/>
              <a:gd name="connsiteX76" fmla="*/ 127000 w 5676316"/>
              <a:gd name="connsiteY76" fmla="*/ 3160712 h 6858000"/>
              <a:gd name="connsiteX77" fmla="*/ 107950 w 5676316"/>
              <a:gd name="connsiteY77" fmla="*/ 3121025 h 6858000"/>
              <a:gd name="connsiteX78" fmla="*/ 88900 w 5676316"/>
              <a:gd name="connsiteY78" fmla="*/ 3084512 h 6858000"/>
              <a:gd name="connsiteX79" fmla="*/ 69850 w 5676316"/>
              <a:gd name="connsiteY79" fmla="*/ 3046412 h 6858000"/>
              <a:gd name="connsiteX80" fmla="*/ 52388 w 5676316"/>
              <a:gd name="connsiteY80" fmla="*/ 3009900 h 6858000"/>
              <a:gd name="connsiteX81" fmla="*/ 34925 w 5676316"/>
              <a:gd name="connsiteY81" fmla="*/ 2967037 h 6858000"/>
              <a:gd name="connsiteX82" fmla="*/ 20638 w 5676316"/>
              <a:gd name="connsiteY82" fmla="*/ 2922587 h 6858000"/>
              <a:gd name="connsiteX83" fmla="*/ 11113 w 5676316"/>
              <a:gd name="connsiteY83" fmla="*/ 2868612 h 6858000"/>
              <a:gd name="connsiteX84" fmla="*/ 1588 w 5676316"/>
              <a:gd name="connsiteY84" fmla="*/ 2809875 h 6858000"/>
              <a:gd name="connsiteX85" fmla="*/ 0 w 5676316"/>
              <a:gd name="connsiteY85" fmla="*/ 2741612 h 6858000"/>
              <a:gd name="connsiteX86" fmla="*/ 1588 w 5676316"/>
              <a:gd name="connsiteY86" fmla="*/ 2671762 h 6858000"/>
              <a:gd name="connsiteX87" fmla="*/ 11113 w 5676316"/>
              <a:gd name="connsiteY87" fmla="*/ 2613025 h 6858000"/>
              <a:gd name="connsiteX88" fmla="*/ 20638 w 5676316"/>
              <a:gd name="connsiteY88" fmla="*/ 2560637 h 6858000"/>
              <a:gd name="connsiteX89" fmla="*/ 34925 w 5676316"/>
              <a:gd name="connsiteY89" fmla="*/ 2513012 h 6858000"/>
              <a:gd name="connsiteX90" fmla="*/ 52388 w 5676316"/>
              <a:gd name="connsiteY90" fmla="*/ 2471737 h 6858000"/>
              <a:gd name="connsiteX91" fmla="*/ 69850 w 5676316"/>
              <a:gd name="connsiteY91" fmla="*/ 2433637 h 6858000"/>
              <a:gd name="connsiteX92" fmla="*/ 88900 w 5676316"/>
              <a:gd name="connsiteY92" fmla="*/ 2395537 h 6858000"/>
              <a:gd name="connsiteX93" fmla="*/ 107950 w 5676316"/>
              <a:gd name="connsiteY93" fmla="*/ 2359025 h 6858000"/>
              <a:gd name="connsiteX94" fmla="*/ 127000 w 5676316"/>
              <a:gd name="connsiteY94" fmla="*/ 2319337 h 6858000"/>
              <a:gd name="connsiteX95" fmla="*/ 142875 w 5676316"/>
              <a:gd name="connsiteY95" fmla="*/ 2278062 h 6858000"/>
              <a:gd name="connsiteX96" fmla="*/ 157163 w 5676316"/>
              <a:gd name="connsiteY96" fmla="*/ 2232025 h 6858000"/>
              <a:gd name="connsiteX97" fmla="*/ 168275 w 5676316"/>
              <a:gd name="connsiteY97" fmla="*/ 2179637 h 6858000"/>
              <a:gd name="connsiteX98" fmla="*/ 176213 w 5676316"/>
              <a:gd name="connsiteY98" fmla="*/ 2119312 h 6858000"/>
              <a:gd name="connsiteX99" fmla="*/ 179388 w 5676316"/>
              <a:gd name="connsiteY99" fmla="*/ 2051050 h 6858000"/>
              <a:gd name="connsiteX100" fmla="*/ 176213 w 5676316"/>
              <a:gd name="connsiteY100" fmla="*/ 1982787 h 6858000"/>
              <a:gd name="connsiteX101" fmla="*/ 168275 w 5676316"/>
              <a:gd name="connsiteY101" fmla="*/ 1922462 h 6858000"/>
              <a:gd name="connsiteX102" fmla="*/ 157163 w 5676316"/>
              <a:gd name="connsiteY102" fmla="*/ 1870075 h 6858000"/>
              <a:gd name="connsiteX103" fmla="*/ 142875 w 5676316"/>
              <a:gd name="connsiteY103" fmla="*/ 1824037 h 6858000"/>
              <a:gd name="connsiteX104" fmla="*/ 127000 w 5676316"/>
              <a:gd name="connsiteY104" fmla="*/ 1782762 h 6858000"/>
              <a:gd name="connsiteX105" fmla="*/ 107950 w 5676316"/>
              <a:gd name="connsiteY105" fmla="*/ 1743075 h 6858000"/>
              <a:gd name="connsiteX106" fmla="*/ 88900 w 5676316"/>
              <a:gd name="connsiteY106" fmla="*/ 1708150 h 6858000"/>
              <a:gd name="connsiteX107" fmla="*/ 69850 w 5676316"/>
              <a:gd name="connsiteY107" fmla="*/ 1671637 h 6858000"/>
              <a:gd name="connsiteX108" fmla="*/ 52388 w 5676316"/>
              <a:gd name="connsiteY108" fmla="*/ 1631950 h 6858000"/>
              <a:gd name="connsiteX109" fmla="*/ 34925 w 5676316"/>
              <a:gd name="connsiteY109" fmla="*/ 1589087 h 6858000"/>
              <a:gd name="connsiteX110" fmla="*/ 20638 w 5676316"/>
              <a:gd name="connsiteY110" fmla="*/ 1544637 h 6858000"/>
              <a:gd name="connsiteX111" fmla="*/ 11113 w 5676316"/>
              <a:gd name="connsiteY111" fmla="*/ 1492250 h 6858000"/>
              <a:gd name="connsiteX112" fmla="*/ 1588 w 5676316"/>
              <a:gd name="connsiteY112" fmla="*/ 1431925 h 6858000"/>
              <a:gd name="connsiteX113" fmla="*/ 0 w 5676316"/>
              <a:gd name="connsiteY113" fmla="*/ 1363662 h 6858000"/>
              <a:gd name="connsiteX114" fmla="*/ 1588 w 5676316"/>
              <a:gd name="connsiteY114" fmla="*/ 1295400 h 6858000"/>
              <a:gd name="connsiteX115" fmla="*/ 11113 w 5676316"/>
              <a:gd name="connsiteY115" fmla="*/ 1235075 h 6858000"/>
              <a:gd name="connsiteX116" fmla="*/ 20638 w 5676316"/>
              <a:gd name="connsiteY116" fmla="*/ 1182687 h 6858000"/>
              <a:gd name="connsiteX117" fmla="*/ 34925 w 5676316"/>
              <a:gd name="connsiteY117" fmla="*/ 1136650 h 6858000"/>
              <a:gd name="connsiteX118" fmla="*/ 52388 w 5676316"/>
              <a:gd name="connsiteY118" fmla="*/ 1095375 h 6858000"/>
              <a:gd name="connsiteX119" fmla="*/ 69850 w 5676316"/>
              <a:gd name="connsiteY119" fmla="*/ 1055687 h 6858000"/>
              <a:gd name="connsiteX120" fmla="*/ 88900 w 5676316"/>
              <a:gd name="connsiteY120" fmla="*/ 1017587 h 6858000"/>
              <a:gd name="connsiteX121" fmla="*/ 107950 w 5676316"/>
              <a:gd name="connsiteY121" fmla="*/ 981075 h 6858000"/>
              <a:gd name="connsiteX122" fmla="*/ 127000 w 5676316"/>
              <a:gd name="connsiteY122" fmla="*/ 942975 h 6858000"/>
              <a:gd name="connsiteX123" fmla="*/ 142875 w 5676316"/>
              <a:gd name="connsiteY123" fmla="*/ 901700 h 6858000"/>
              <a:gd name="connsiteX124" fmla="*/ 157163 w 5676316"/>
              <a:gd name="connsiteY124" fmla="*/ 854075 h 6858000"/>
              <a:gd name="connsiteX125" fmla="*/ 168275 w 5676316"/>
              <a:gd name="connsiteY125" fmla="*/ 801687 h 6858000"/>
              <a:gd name="connsiteX126" fmla="*/ 176213 w 5676316"/>
              <a:gd name="connsiteY126" fmla="*/ 744537 h 6858000"/>
              <a:gd name="connsiteX127" fmla="*/ 179388 w 5676316"/>
              <a:gd name="connsiteY127" fmla="*/ 673100 h 6858000"/>
              <a:gd name="connsiteX128" fmla="*/ 176213 w 5676316"/>
              <a:gd name="connsiteY128" fmla="*/ 606425 h 6858000"/>
              <a:gd name="connsiteX129" fmla="*/ 168275 w 5676316"/>
              <a:gd name="connsiteY129" fmla="*/ 546100 h 6858000"/>
              <a:gd name="connsiteX130" fmla="*/ 157163 w 5676316"/>
              <a:gd name="connsiteY130" fmla="*/ 496887 h 6858000"/>
              <a:gd name="connsiteX131" fmla="*/ 142875 w 5676316"/>
              <a:gd name="connsiteY131" fmla="*/ 450850 h 6858000"/>
              <a:gd name="connsiteX132" fmla="*/ 127000 w 5676316"/>
              <a:gd name="connsiteY132" fmla="*/ 409575 h 6858000"/>
              <a:gd name="connsiteX133" fmla="*/ 109538 w 5676316"/>
              <a:gd name="connsiteY133" fmla="*/ 369887 h 6858000"/>
              <a:gd name="connsiteX134" fmla="*/ 92075 w 5676316"/>
              <a:gd name="connsiteY134" fmla="*/ 334962 h 6858000"/>
              <a:gd name="connsiteX135" fmla="*/ 73025 w 5676316"/>
              <a:gd name="connsiteY135" fmla="*/ 296862 h 6858000"/>
              <a:gd name="connsiteX136" fmla="*/ 53975 w 5676316"/>
              <a:gd name="connsiteY136" fmla="*/ 260350 h 6858000"/>
              <a:gd name="connsiteX137" fmla="*/ 38100 w 5676316"/>
              <a:gd name="connsiteY137" fmla="*/ 217487 h 6858000"/>
              <a:gd name="connsiteX138" fmla="*/ 22225 w 5676316"/>
              <a:gd name="connsiteY138" fmla="*/ 174625 h 6858000"/>
              <a:gd name="connsiteX139" fmla="*/ 12700 w 5676316"/>
              <a:gd name="connsiteY139" fmla="*/ 122237 h 6858000"/>
              <a:gd name="connsiteX140" fmla="*/ 4763 w 5676316"/>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676316" h="6858000">
                <a:moveTo>
                  <a:pt x="0" y="0"/>
                </a:moveTo>
                <a:lnTo>
                  <a:pt x="5676316" y="0"/>
                </a:lnTo>
                <a:lnTo>
                  <a:pt x="5676316"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descr="A drawing of a person&#10;&#10;Description generated with high confidence">
            <a:extLst>
              <a:ext uri="{FF2B5EF4-FFF2-40B4-BE49-F238E27FC236}">
                <a16:creationId xmlns:a16="http://schemas.microsoft.com/office/drawing/2014/main" id="{B2615E03-0B23-4EA1-B89D-D4ED415973F4}"/>
              </a:ext>
            </a:extLst>
          </p:cNvPr>
          <p:cNvPicPr>
            <a:picLocks noChangeAspect="1"/>
          </p:cNvPicPr>
          <p:nvPr/>
        </p:nvPicPr>
        <p:blipFill rotWithShape="1">
          <a:blip r:embed="rId2"/>
          <a:srcRect t="10351" b="18453"/>
          <a:stretch/>
        </p:blipFill>
        <p:spPr>
          <a:xfrm>
            <a:off x="20" y="3504537"/>
            <a:ext cx="6577170" cy="3383280"/>
          </a:xfrm>
          <a:custGeom>
            <a:avLst/>
            <a:gdLst>
              <a:gd name="connsiteX0" fmla="*/ 0 w 6577190"/>
              <a:gd name="connsiteY0" fmla="*/ 0 h 3383280"/>
              <a:gd name="connsiteX1" fmla="*/ 6575040 w 6577190"/>
              <a:gd name="connsiteY1" fmla="*/ 0 h 3383280"/>
              <a:gd name="connsiteX2" fmla="*/ 6574015 w 6577190"/>
              <a:gd name="connsiteY2" fmla="*/ 22542 h 3383280"/>
              <a:gd name="connsiteX3" fmla="*/ 6566077 w 6577190"/>
              <a:gd name="connsiteY3" fmla="*/ 82867 h 3383280"/>
              <a:gd name="connsiteX4" fmla="*/ 6554965 w 6577190"/>
              <a:gd name="connsiteY4" fmla="*/ 135255 h 3383280"/>
              <a:gd name="connsiteX5" fmla="*/ 6540677 w 6577190"/>
              <a:gd name="connsiteY5" fmla="*/ 181292 h 3383280"/>
              <a:gd name="connsiteX6" fmla="*/ 6524802 w 6577190"/>
              <a:gd name="connsiteY6" fmla="*/ 222567 h 3383280"/>
              <a:gd name="connsiteX7" fmla="*/ 6505752 w 6577190"/>
              <a:gd name="connsiteY7" fmla="*/ 262255 h 3383280"/>
              <a:gd name="connsiteX8" fmla="*/ 6467652 w 6577190"/>
              <a:gd name="connsiteY8" fmla="*/ 336867 h 3383280"/>
              <a:gd name="connsiteX9" fmla="*/ 6450190 w 6577190"/>
              <a:gd name="connsiteY9" fmla="*/ 373380 h 3383280"/>
              <a:gd name="connsiteX10" fmla="*/ 6432727 w 6577190"/>
              <a:gd name="connsiteY10" fmla="*/ 416242 h 3383280"/>
              <a:gd name="connsiteX11" fmla="*/ 6418440 w 6577190"/>
              <a:gd name="connsiteY11" fmla="*/ 460692 h 3383280"/>
              <a:gd name="connsiteX12" fmla="*/ 6408915 w 6577190"/>
              <a:gd name="connsiteY12" fmla="*/ 513080 h 3383280"/>
              <a:gd name="connsiteX13" fmla="*/ 6399390 w 6577190"/>
              <a:gd name="connsiteY13" fmla="*/ 573405 h 3383280"/>
              <a:gd name="connsiteX14" fmla="*/ 6397802 w 6577190"/>
              <a:gd name="connsiteY14" fmla="*/ 641667 h 3383280"/>
              <a:gd name="connsiteX15" fmla="*/ 6399390 w 6577190"/>
              <a:gd name="connsiteY15" fmla="*/ 711517 h 3383280"/>
              <a:gd name="connsiteX16" fmla="*/ 6408915 w 6577190"/>
              <a:gd name="connsiteY16" fmla="*/ 770255 h 3383280"/>
              <a:gd name="connsiteX17" fmla="*/ 6418440 w 6577190"/>
              <a:gd name="connsiteY17" fmla="*/ 822642 h 3383280"/>
              <a:gd name="connsiteX18" fmla="*/ 6432727 w 6577190"/>
              <a:gd name="connsiteY18" fmla="*/ 868680 h 3383280"/>
              <a:gd name="connsiteX19" fmla="*/ 6450190 w 6577190"/>
              <a:gd name="connsiteY19" fmla="*/ 911542 h 3383280"/>
              <a:gd name="connsiteX20" fmla="*/ 6467652 w 6577190"/>
              <a:gd name="connsiteY20" fmla="*/ 949642 h 3383280"/>
              <a:gd name="connsiteX21" fmla="*/ 6505752 w 6577190"/>
              <a:gd name="connsiteY21" fmla="*/ 1024255 h 3383280"/>
              <a:gd name="connsiteX22" fmla="*/ 6524802 w 6577190"/>
              <a:gd name="connsiteY22" fmla="*/ 1062355 h 3383280"/>
              <a:gd name="connsiteX23" fmla="*/ 6540677 w 6577190"/>
              <a:gd name="connsiteY23" fmla="*/ 1105217 h 3383280"/>
              <a:gd name="connsiteX24" fmla="*/ 6554965 w 6577190"/>
              <a:gd name="connsiteY24" fmla="*/ 1151255 h 3383280"/>
              <a:gd name="connsiteX25" fmla="*/ 6566077 w 6577190"/>
              <a:gd name="connsiteY25" fmla="*/ 1203642 h 3383280"/>
              <a:gd name="connsiteX26" fmla="*/ 6574015 w 6577190"/>
              <a:gd name="connsiteY26" fmla="*/ 1263967 h 3383280"/>
              <a:gd name="connsiteX27" fmla="*/ 6577190 w 6577190"/>
              <a:gd name="connsiteY27" fmla="*/ 1332230 h 3383280"/>
              <a:gd name="connsiteX28" fmla="*/ 6574015 w 6577190"/>
              <a:gd name="connsiteY28" fmla="*/ 1400492 h 3383280"/>
              <a:gd name="connsiteX29" fmla="*/ 6566077 w 6577190"/>
              <a:gd name="connsiteY29" fmla="*/ 1460817 h 3383280"/>
              <a:gd name="connsiteX30" fmla="*/ 6554965 w 6577190"/>
              <a:gd name="connsiteY30" fmla="*/ 1513205 h 3383280"/>
              <a:gd name="connsiteX31" fmla="*/ 6540677 w 6577190"/>
              <a:gd name="connsiteY31" fmla="*/ 1559242 h 3383280"/>
              <a:gd name="connsiteX32" fmla="*/ 6524802 w 6577190"/>
              <a:gd name="connsiteY32" fmla="*/ 1600517 h 3383280"/>
              <a:gd name="connsiteX33" fmla="*/ 6505752 w 6577190"/>
              <a:gd name="connsiteY33" fmla="*/ 1640205 h 3383280"/>
              <a:gd name="connsiteX34" fmla="*/ 6486702 w 6577190"/>
              <a:gd name="connsiteY34" fmla="*/ 1675130 h 3383280"/>
              <a:gd name="connsiteX35" fmla="*/ 6467652 w 6577190"/>
              <a:gd name="connsiteY35" fmla="*/ 1711642 h 3383280"/>
              <a:gd name="connsiteX36" fmla="*/ 6450190 w 6577190"/>
              <a:gd name="connsiteY36" fmla="*/ 1751330 h 3383280"/>
              <a:gd name="connsiteX37" fmla="*/ 6432727 w 6577190"/>
              <a:gd name="connsiteY37" fmla="*/ 1794192 h 3383280"/>
              <a:gd name="connsiteX38" fmla="*/ 6418440 w 6577190"/>
              <a:gd name="connsiteY38" fmla="*/ 1838642 h 3383280"/>
              <a:gd name="connsiteX39" fmla="*/ 6408915 w 6577190"/>
              <a:gd name="connsiteY39" fmla="*/ 1891030 h 3383280"/>
              <a:gd name="connsiteX40" fmla="*/ 6399390 w 6577190"/>
              <a:gd name="connsiteY40" fmla="*/ 1951355 h 3383280"/>
              <a:gd name="connsiteX41" fmla="*/ 6397802 w 6577190"/>
              <a:gd name="connsiteY41" fmla="*/ 2019617 h 3383280"/>
              <a:gd name="connsiteX42" fmla="*/ 6399390 w 6577190"/>
              <a:gd name="connsiteY42" fmla="*/ 2087880 h 3383280"/>
              <a:gd name="connsiteX43" fmla="*/ 6408915 w 6577190"/>
              <a:gd name="connsiteY43" fmla="*/ 2148205 h 3383280"/>
              <a:gd name="connsiteX44" fmla="*/ 6418440 w 6577190"/>
              <a:gd name="connsiteY44" fmla="*/ 2200592 h 3383280"/>
              <a:gd name="connsiteX45" fmla="*/ 6432727 w 6577190"/>
              <a:gd name="connsiteY45" fmla="*/ 2246630 h 3383280"/>
              <a:gd name="connsiteX46" fmla="*/ 6450190 w 6577190"/>
              <a:gd name="connsiteY46" fmla="*/ 2287905 h 3383280"/>
              <a:gd name="connsiteX47" fmla="*/ 6467652 w 6577190"/>
              <a:gd name="connsiteY47" fmla="*/ 2327592 h 3383280"/>
              <a:gd name="connsiteX48" fmla="*/ 6486702 w 6577190"/>
              <a:gd name="connsiteY48" fmla="*/ 2365692 h 3383280"/>
              <a:gd name="connsiteX49" fmla="*/ 6505752 w 6577190"/>
              <a:gd name="connsiteY49" fmla="*/ 2402205 h 3383280"/>
              <a:gd name="connsiteX50" fmla="*/ 6524802 w 6577190"/>
              <a:gd name="connsiteY50" fmla="*/ 2440305 h 3383280"/>
              <a:gd name="connsiteX51" fmla="*/ 6540677 w 6577190"/>
              <a:gd name="connsiteY51" fmla="*/ 2481580 h 3383280"/>
              <a:gd name="connsiteX52" fmla="*/ 6554965 w 6577190"/>
              <a:gd name="connsiteY52" fmla="*/ 2529205 h 3383280"/>
              <a:gd name="connsiteX53" fmla="*/ 6566077 w 6577190"/>
              <a:gd name="connsiteY53" fmla="*/ 2581592 h 3383280"/>
              <a:gd name="connsiteX54" fmla="*/ 6574015 w 6577190"/>
              <a:gd name="connsiteY54" fmla="*/ 2638742 h 3383280"/>
              <a:gd name="connsiteX55" fmla="*/ 6577190 w 6577190"/>
              <a:gd name="connsiteY55" fmla="*/ 2708592 h 3383280"/>
              <a:gd name="connsiteX56" fmla="*/ 6574015 w 6577190"/>
              <a:gd name="connsiteY56" fmla="*/ 2776855 h 3383280"/>
              <a:gd name="connsiteX57" fmla="*/ 6566077 w 6577190"/>
              <a:gd name="connsiteY57" fmla="*/ 2837180 h 3383280"/>
              <a:gd name="connsiteX58" fmla="*/ 6554965 w 6577190"/>
              <a:gd name="connsiteY58" fmla="*/ 2886392 h 3383280"/>
              <a:gd name="connsiteX59" fmla="*/ 6540677 w 6577190"/>
              <a:gd name="connsiteY59" fmla="*/ 2932430 h 3383280"/>
              <a:gd name="connsiteX60" fmla="*/ 6524802 w 6577190"/>
              <a:gd name="connsiteY60" fmla="*/ 2973705 h 3383280"/>
              <a:gd name="connsiteX61" fmla="*/ 6507340 w 6577190"/>
              <a:gd name="connsiteY61" fmla="*/ 3013392 h 3383280"/>
              <a:gd name="connsiteX62" fmla="*/ 6489877 w 6577190"/>
              <a:gd name="connsiteY62" fmla="*/ 3048317 h 3383280"/>
              <a:gd name="connsiteX63" fmla="*/ 6470827 w 6577190"/>
              <a:gd name="connsiteY63" fmla="*/ 3086417 h 3383280"/>
              <a:gd name="connsiteX64" fmla="*/ 6451777 w 6577190"/>
              <a:gd name="connsiteY64" fmla="*/ 3122930 h 3383280"/>
              <a:gd name="connsiteX65" fmla="*/ 6435902 w 6577190"/>
              <a:gd name="connsiteY65" fmla="*/ 3165792 h 3383280"/>
              <a:gd name="connsiteX66" fmla="*/ 6420027 w 6577190"/>
              <a:gd name="connsiteY66" fmla="*/ 3208655 h 3383280"/>
              <a:gd name="connsiteX67" fmla="*/ 6410502 w 6577190"/>
              <a:gd name="connsiteY67" fmla="*/ 3261042 h 3383280"/>
              <a:gd name="connsiteX68" fmla="*/ 6402565 w 6577190"/>
              <a:gd name="connsiteY68" fmla="*/ 3316605 h 3383280"/>
              <a:gd name="connsiteX69" fmla="*/ 6397802 w 6577190"/>
              <a:gd name="connsiteY69" fmla="*/ 3383280 h 3383280"/>
              <a:gd name="connsiteX70" fmla="*/ 0 w 6577190"/>
              <a:gd name="connsiteY70"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577190" h="3383280">
                <a:moveTo>
                  <a:pt x="0" y="0"/>
                </a:moveTo>
                <a:lnTo>
                  <a:pt x="6575040" y="0"/>
                </a:lnTo>
                <a:lnTo>
                  <a:pt x="6574015" y="22542"/>
                </a:lnTo>
                <a:lnTo>
                  <a:pt x="6566077" y="82867"/>
                </a:lnTo>
                <a:lnTo>
                  <a:pt x="6554965" y="135255"/>
                </a:lnTo>
                <a:lnTo>
                  <a:pt x="6540677" y="181292"/>
                </a:lnTo>
                <a:lnTo>
                  <a:pt x="6524802" y="222567"/>
                </a:lnTo>
                <a:lnTo>
                  <a:pt x="6505752" y="262255"/>
                </a:lnTo>
                <a:lnTo>
                  <a:pt x="6467652" y="336867"/>
                </a:lnTo>
                <a:lnTo>
                  <a:pt x="6450190" y="373380"/>
                </a:lnTo>
                <a:lnTo>
                  <a:pt x="6432727" y="416242"/>
                </a:lnTo>
                <a:lnTo>
                  <a:pt x="6418440" y="460692"/>
                </a:lnTo>
                <a:lnTo>
                  <a:pt x="6408915" y="513080"/>
                </a:lnTo>
                <a:lnTo>
                  <a:pt x="6399390" y="573405"/>
                </a:lnTo>
                <a:lnTo>
                  <a:pt x="6397802" y="641667"/>
                </a:lnTo>
                <a:lnTo>
                  <a:pt x="6399390" y="711517"/>
                </a:lnTo>
                <a:lnTo>
                  <a:pt x="6408915" y="770255"/>
                </a:lnTo>
                <a:lnTo>
                  <a:pt x="6418440" y="822642"/>
                </a:lnTo>
                <a:lnTo>
                  <a:pt x="6432727" y="868680"/>
                </a:lnTo>
                <a:lnTo>
                  <a:pt x="6450190" y="911542"/>
                </a:lnTo>
                <a:lnTo>
                  <a:pt x="6467652" y="949642"/>
                </a:lnTo>
                <a:lnTo>
                  <a:pt x="6505752" y="1024255"/>
                </a:lnTo>
                <a:lnTo>
                  <a:pt x="6524802" y="1062355"/>
                </a:lnTo>
                <a:lnTo>
                  <a:pt x="6540677" y="1105217"/>
                </a:lnTo>
                <a:lnTo>
                  <a:pt x="6554965" y="1151255"/>
                </a:lnTo>
                <a:lnTo>
                  <a:pt x="6566077" y="1203642"/>
                </a:lnTo>
                <a:lnTo>
                  <a:pt x="6574015" y="1263967"/>
                </a:lnTo>
                <a:lnTo>
                  <a:pt x="6577190" y="1332230"/>
                </a:lnTo>
                <a:lnTo>
                  <a:pt x="6574015" y="1400492"/>
                </a:lnTo>
                <a:lnTo>
                  <a:pt x="6566077" y="1460817"/>
                </a:lnTo>
                <a:lnTo>
                  <a:pt x="6554965" y="1513205"/>
                </a:lnTo>
                <a:lnTo>
                  <a:pt x="6540677" y="1559242"/>
                </a:lnTo>
                <a:lnTo>
                  <a:pt x="6524802" y="1600517"/>
                </a:lnTo>
                <a:lnTo>
                  <a:pt x="6505752" y="1640205"/>
                </a:lnTo>
                <a:lnTo>
                  <a:pt x="6486702" y="1675130"/>
                </a:lnTo>
                <a:lnTo>
                  <a:pt x="6467652" y="1711642"/>
                </a:lnTo>
                <a:lnTo>
                  <a:pt x="6450190" y="1751330"/>
                </a:lnTo>
                <a:lnTo>
                  <a:pt x="6432727" y="1794192"/>
                </a:lnTo>
                <a:lnTo>
                  <a:pt x="6418440" y="1838642"/>
                </a:lnTo>
                <a:lnTo>
                  <a:pt x="6408915" y="1891030"/>
                </a:lnTo>
                <a:lnTo>
                  <a:pt x="6399390" y="1951355"/>
                </a:lnTo>
                <a:lnTo>
                  <a:pt x="6397802" y="2019617"/>
                </a:lnTo>
                <a:lnTo>
                  <a:pt x="6399390" y="2087880"/>
                </a:lnTo>
                <a:lnTo>
                  <a:pt x="6408915" y="2148205"/>
                </a:lnTo>
                <a:lnTo>
                  <a:pt x="6418440" y="2200592"/>
                </a:lnTo>
                <a:lnTo>
                  <a:pt x="6432727" y="2246630"/>
                </a:lnTo>
                <a:lnTo>
                  <a:pt x="6450190" y="2287905"/>
                </a:lnTo>
                <a:lnTo>
                  <a:pt x="6467652" y="2327592"/>
                </a:lnTo>
                <a:lnTo>
                  <a:pt x="6486702" y="2365692"/>
                </a:lnTo>
                <a:lnTo>
                  <a:pt x="6505752" y="2402205"/>
                </a:lnTo>
                <a:lnTo>
                  <a:pt x="6524802" y="2440305"/>
                </a:lnTo>
                <a:lnTo>
                  <a:pt x="6540677" y="2481580"/>
                </a:lnTo>
                <a:lnTo>
                  <a:pt x="6554965" y="2529205"/>
                </a:lnTo>
                <a:lnTo>
                  <a:pt x="6566077" y="2581592"/>
                </a:lnTo>
                <a:lnTo>
                  <a:pt x="6574015" y="2638742"/>
                </a:lnTo>
                <a:lnTo>
                  <a:pt x="6577190" y="2708592"/>
                </a:lnTo>
                <a:lnTo>
                  <a:pt x="6574015" y="2776855"/>
                </a:lnTo>
                <a:lnTo>
                  <a:pt x="6566077" y="2837180"/>
                </a:lnTo>
                <a:lnTo>
                  <a:pt x="6554965" y="2886392"/>
                </a:lnTo>
                <a:lnTo>
                  <a:pt x="6540677" y="2932430"/>
                </a:lnTo>
                <a:lnTo>
                  <a:pt x="6524802" y="2973705"/>
                </a:lnTo>
                <a:lnTo>
                  <a:pt x="6507340" y="3013392"/>
                </a:lnTo>
                <a:lnTo>
                  <a:pt x="6489877" y="3048317"/>
                </a:lnTo>
                <a:lnTo>
                  <a:pt x="6470827" y="3086417"/>
                </a:lnTo>
                <a:lnTo>
                  <a:pt x="6451777" y="3122930"/>
                </a:lnTo>
                <a:lnTo>
                  <a:pt x="6435902" y="3165792"/>
                </a:lnTo>
                <a:lnTo>
                  <a:pt x="6420027" y="3208655"/>
                </a:lnTo>
                <a:lnTo>
                  <a:pt x="6410502" y="3261042"/>
                </a:lnTo>
                <a:lnTo>
                  <a:pt x="6402565" y="3316605"/>
                </a:lnTo>
                <a:lnTo>
                  <a:pt x="6397802" y="3383280"/>
                </a:lnTo>
                <a:lnTo>
                  <a:pt x="0" y="3383280"/>
                </a:lnTo>
                <a:close/>
              </a:path>
            </a:pathLst>
          </a:custGeom>
        </p:spPr>
      </p:pic>
      <p:sp>
        <p:nvSpPr>
          <p:cNvPr id="10" name="Content Placeholder 9">
            <a:extLst>
              <a:ext uri="{FF2B5EF4-FFF2-40B4-BE49-F238E27FC236}">
                <a16:creationId xmlns:a16="http://schemas.microsoft.com/office/drawing/2014/main" id="{5F5D0E95-3614-4B23-A537-7D5A886E4608}"/>
              </a:ext>
            </a:extLst>
          </p:cNvPr>
          <p:cNvSpPr>
            <a:spLocks noGrp="1"/>
          </p:cNvSpPr>
          <p:nvPr>
            <p:ph idx="1"/>
          </p:nvPr>
        </p:nvSpPr>
        <p:spPr>
          <a:xfrm>
            <a:off x="7151913" y="2460171"/>
            <a:ext cx="4604657" cy="3626249"/>
          </a:xfrm>
        </p:spPr>
        <p:txBody>
          <a:bodyPr>
            <a:normAutofit/>
          </a:bodyPr>
          <a:lstStyle/>
          <a:p>
            <a:pPr marL="0" indent="0">
              <a:buNone/>
            </a:pPr>
            <a:r>
              <a:rPr lang="en-US" sz="4000">
                <a:solidFill>
                  <a:schemeClr val="tx1"/>
                </a:solidFill>
                <a:latin typeface="+mj-lt"/>
              </a:rPr>
              <a:t>Thankyou  </a:t>
            </a:r>
            <a:r>
              <a:rPr lang="en-US" sz="4000">
                <a:solidFill>
                  <a:schemeClr val="tx1"/>
                </a:solidFill>
                <a:latin typeface="+mj-lt"/>
                <a:sym typeface="Wingdings" panose="05000000000000000000" pitchFamily="2" charset="2"/>
              </a:rPr>
              <a:t> </a:t>
            </a:r>
            <a:endParaRPr lang="en-US" sz="4000" dirty="0">
              <a:solidFill>
                <a:schemeClr val="tx1"/>
              </a:solidFill>
              <a:latin typeface="+mj-lt"/>
            </a:endParaRPr>
          </a:p>
          <a:p>
            <a:endParaRPr lang="en-US" dirty="0">
              <a:solidFill>
                <a:schemeClr val="tx1"/>
              </a:solidFill>
            </a:endParaRPr>
          </a:p>
        </p:txBody>
      </p:sp>
      <p:pic>
        <p:nvPicPr>
          <p:cNvPr id="6" name="Picture 5" descr="A close up of text on a white background&#10;&#10;Description generated with very high confidence">
            <a:extLst>
              <a:ext uri="{FF2B5EF4-FFF2-40B4-BE49-F238E27FC236}">
                <a16:creationId xmlns:a16="http://schemas.microsoft.com/office/drawing/2014/main" id="{BD4A1571-BC38-4B12-90CF-8EA0AF8FDDBA}"/>
              </a:ext>
            </a:extLst>
          </p:cNvPr>
          <p:cNvPicPr>
            <a:picLocks noChangeAspect="1"/>
          </p:cNvPicPr>
          <p:nvPr/>
        </p:nvPicPr>
        <p:blipFill rotWithShape="1">
          <a:blip r:embed="rId3"/>
          <a:srcRect b="12069"/>
          <a:stretch/>
        </p:blipFill>
        <p:spPr>
          <a:xfrm>
            <a:off x="20" y="10"/>
            <a:ext cx="6577170" cy="3383270"/>
          </a:xfrm>
          <a:custGeom>
            <a:avLst/>
            <a:gdLst>
              <a:gd name="connsiteX0" fmla="*/ 0 w 6577190"/>
              <a:gd name="connsiteY0" fmla="*/ 0 h 3383280"/>
              <a:gd name="connsiteX1" fmla="*/ 6397802 w 6577190"/>
              <a:gd name="connsiteY1" fmla="*/ 0 h 3383280"/>
              <a:gd name="connsiteX2" fmla="*/ 6402565 w 6577190"/>
              <a:gd name="connsiteY2" fmla="*/ 66675 h 3383280"/>
              <a:gd name="connsiteX3" fmla="*/ 6410502 w 6577190"/>
              <a:gd name="connsiteY3" fmla="*/ 122237 h 3383280"/>
              <a:gd name="connsiteX4" fmla="*/ 6420027 w 6577190"/>
              <a:gd name="connsiteY4" fmla="*/ 174625 h 3383280"/>
              <a:gd name="connsiteX5" fmla="*/ 6435902 w 6577190"/>
              <a:gd name="connsiteY5" fmla="*/ 217487 h 3383280"/>
              <a:gd name="connsiteX6" fmla="*/ 6451777 w 6577190"/>
              <a:gd name="connsiteY6" fmla="*/ 260350 h 3383280"/>
              <a:gd name="connsiteX7" fmla="*/ 6470827 w 6577190"/>
              <a:gd name="connsiteY7" fmla="*/ 296862 h 3383280"/>
              <a:gd name="connsiteX8" fmla="*/ 6489877 w 6577190"/>
              <a:gd name="connsiteY8" fmla="*/ 334962 h 3383280"/>
              <a:gd name="connsiteX9" fmla="*/ 6507340 w 6577190"/>
              <a:gd name="connsiteY9" fmla="*/ 369887 h 3383280"/>
              <a:gd name="connsiteX10" fmla="*/ 6524802 w 6577190"/>
              <a:gd name="connsiteY10" fmla="*/ 409575 h 3383280"/>
              <a:gd name="connsiteX11" fmla="*/ 6540677 w 6577190"/>
              <a:gd name="connsiteY11" fmla="*/ 450850 h 3383280"/>
              <a:gd name="connsiteX12" fmla="*/ 6554965 w 6577190"/>
              <a:gd name="connsiteY12" fmla="*/ 496887 h 3383280"/>
              <a:gd name="connsiteX13" fmla="*/ 6566077 w 6577190"/>
              <a:gd name="connsiteY13" fmla="*/ 546100 h 3383280"/>
              <a:gd name="connsiteX14" fmla="*/ 6574015 w 6577190"/>
              <a:gd name="connsiteY14" fmla="*/ 606425 h 3383280"/>
              <a:gd name="connsiteX15" fmla="*/ 6577190 w 6577190"/>
              <a:gd name="connsiteY15" fmla="*/ 673100 h 3383280"/>
              <a:gd name="connsiteX16" fmla="*/ 6574015 w 6577190"/>
              <a:gd name="connsiteY16" fmla="*/ 744537 h 3383280"/>
              <a:gd name="connsiteX17" fmla="*/ 6566077 w 6577190"/>
              <a:gd name="connsiteY17" fmla="*/ 801687 h 3383280"/>
              <a:gd name="connsiteX18" fmla="*/ 6554965 w 6577190"/>
              <a:gd name="connsiteY18" fmla="*/ 854075 h 3383280"/>
              <a:gd name="connsiteX19" fmla="*/ 6540677 w 6577190"/>
              <a:gd name="connsiteY19" fmla="*/ 901700 h 3383280"/>
              <a:gd name="connsiteX20" fmla="*/ 6524802 w 6577190"/>
              <a:gd name="connsiteY20" fmla="*/ 942975 h 3383280"/>
              <a:gd name="connsiteX21" fmla="*/ 6505752 w 6577190"/>
              <a:gd name="connsiteY21" fmla="*/ 981075 h 3383280"/>
              <a:gd name="connsiteX22" fmla="*/ 6486702 w 6577190"/>
              <a:gd name="connsiteY22" fmla="*/ 1017587 h 3383280"/>
              <a:gd name="connsiteX23" fmla="*/ 6467652 w 6577190"/>
              <a:gd name="connsiteY23" fmla="*/ 1055687 h 3383280"/>
              <a:gd name="connsiteX24" fmla="*/ 6450190 w 6577190"/>
              <a:gd name="connsiteY24" fmla="*/ 1095375 h 3383280"/>
              <a:gd name="connsiteX25" fmla="*/ 6432727 w 6577190"/>
              <a:gd name="connsiteY25" fmla="*/ 1136650 h 3383280"/>
              <a:gd name="connsiteX26" fmla="*/ 6418440 w 6577190"/>
              <a:gd name="connsiteY26" fmla="*/ 1182687 h 3383280"/>
              <a:gd name="connsiteX27" fmla="*/ 6408915 w 6577190"/>
              <a:gd name="connsiteY27" fmla="*/ 1235075 h 3383280"/>
              <a:gd name="connsiteX28" fmla="*/ 6399390 w 6577190"/>
              <a:gd name="connsiteY28" fmla="*/ 1295400 h 3383280"/>
              <a:gd name="connsiteX29" fmla="*/ 6397802 w 6577190"/>
              <a:gd name="connsiteY29" fmla="*/ 1363662 h 3383280"/>
              <a:gd name="connsiteX30" fmla="*/ 6399390 w 6577190"/>
              <a:gd name="connsiteY30" fmla="*/ 1431925 h 3383280"/>
              <a:gd name="connsiteX31" fmla="*/ 6408915 w 6577190"/>
              <a:gd name="connsiteY31" fmla="*/ 1492250 h 3383280"/>
              <a:gd name="connsiteX32" fmla="*/ 6418440 w 6577190"/>
              <a:gd name="connsiteY32" fmla="*/ 1544637 h 3383280"/>
              <a:gd name="connsiteX33" fmla="*/ 6432727 w 6577190"/>
              <a:gd name="connsiteY33" fmla="*/ 1589087 h 3383280"/>
              <a:gd name="connsiteX34" fmla="*/ 6450190 w 6577190"/>
              <a:gd name="connsiteY34" fmla="*/ 1631950 h 3383280"/>
              <a:gd name="connsiteX35" fmla="*/ 6467652 w 6577190"/>
              <a:gd name="connsiteY35" fmla="*/ 1671637 h 3383280"/>
              <a:gd name="connsiteX36" fmla="*/ 6486702 w 6577190"/>
              <a:gd name="connsiteY36" fmla="*/ 1708150 h 3383280"/>
              <a:gd name="connsiteX37" fmla="*/ 6505752 w 6577190"/>
              <a:gd name="connsiteY37" fmla="*/ 1743075 h 3383280"/>
              <a:gd name="connsiteX38" fmla="*/ 6524802 w 6577190"/>
              <a:gd name="connsiteY38" fmla="*/ 1782762 h 3383280"/>
              <a:gd name="connsiteX39" fmla="*/ 6540677 w 6577190"/>
              <a:gd name="connsiteY39" fmla="*/ 1824037 h 3383280"/>
              <a:gd name="connsiteX40" fmla="*/ 6554965 w 6577190"/>
              <a:gd name="connsiteY40" fmla="*/ 1870075 h 3383280"/>
              <a:gd name="connsiteX41" fmla="*/ 6566077 w 6577190"/>
              <a:gd name="connsiteY41" fmla="*/ 1922462 h 3383280"/>
              <a:gd name="connsiteX42" fmla="*/ 6574015 w 6577190"/>
              <a:gd name="connsiteY42" fmla="*/ 1982787 h 3383280"/>
              <a:gd name="connsiteX43" fmla="*/ 6577190 w 6577190"/>
              <a:gd name="connsiteY43" fmla="*/ 2051050 h 3383280"/>
              <a:gd name="connsiteX44" fmla="*/ 6574015 w 6577190"/>
              <a:gd name="connsiteY44" fmla="*/ 2119312 h 3383280"/>
              <a:gd name="connsiteX45" fmla="*/ 6566077 w 6577190"/>
              <a:gd name="connsiteY45" fmla="*/ 2179637 h 3383280"/>
              <a:gd name="connsiteX46" fmla="*/ 6554965 w 6577190"/>
              <a:gd name="connsiteY46" fmla="*/ 2232025 h 3383280"/>
              <a:gd name="connsiteX47" fmla="*/ 6540677 w 6577190"/>
              <a:gd name="connsiteY47" fmla="*/ 2278062 h 3383280"/>
              <a:gd name="connsiteX48" fmla="*/ 6524802 w 6577190"/>
              <a:gd name="connsiteY48" fmla="*/ 2319337 h 3383280"/>
              <a:gd name="connsiteX49" fmla="*/ 6505752 w 6577190"/>
              <a:gd name="connsiteY49" fmla="*/ 2359025 h 3383280"/>
              <a:gd name="connsiteX50" fmla="*/ 6486702 w 6577190"/>
              <a:gd name="connsiteY50" fmla="*/ 2395537 h 3383280"/>
              <a:gd name="connsiteX51" fmla="*/ 6467652 w 6577190"/>
              <a:gd name="connsiteY51" fmla="*/ 2433637 h 3383280"/>
              <a:gd name="connsiteX52" fmla="*/ 6450190 w 6577190"/>
              <a:gd name="connsiteY52" fmla="*/ 2471737 h 3383280"/>
              <a:gd name="connsiteX53" fmla="*/ 6432727 w 6577190"/>
              <a:gd name="connsiteY53" fmla="*/ 2513012 h 3383280"/>
              <a:gd name="connsiteX54" fmla="*/ 6418440 w 6577190"/>
              <a:gd name="connsiteY54" fmla="*/ 2560637 h 3383280"/>
              <a:gd name="connsiteX55" fmla="*/ 6408915 w 6577190"/>
              <a:gd name="connsiteY55" fmla="*/ 2613025 h 3383280"/>
              <a:gd name="connsiteX56" fmla="*/ 6399390 w 6577190"/>
              <a:gd name="connsiteY56" fmla="*/ 2671762 h 3383280"/>
              <a:gd name="connsiteX57" fmla="*/ 6397802 w 6577190"/>
              <a:gd name="connsiteY57" fmla="*/ 2741612 h 3383280"/>
              <a:gd name="connsiteX58" fmla="*/ 6399390 w 6577190"/>
              <a:gd name="connsiteY58" fmla="*/ 2809875 h 3383280"/>
              <a:gd name="connsiteX59" fmla="*/ 6408915 w 6577190"/>
              <a:gd name="connsiteY59" fmla="*/ 2868612 h 3383280"/>
              <a:gd name="connsiteX60" fmla="*/ 6418440 w 6577190"/>
              <a:gd name="connsiteY60" fmla="*/ 2922587 h 3383280"/>
              <a:gd name="connsiteX61" fmla="*/ 6432727 w 6577190"/>
              <a:gd name="connsiteY61" fmla="*/ 2967037 h 3383280"/>
              <a:gd name="connsiteX62" fmla="*/ 6450190 w 6577190"/>
              <a:gd name="connsiteY62" fmla="*/ 3009900 h 3383280"/>
              <a:gd name="connsiteX63" fmla="*/ 6467652 w 6577190"/>
              <a:gd name="connsiteY63" fmla="*/ 3046412 h 3383280"/>
              <a:gd name="connsiteX64" fmla="*/ 6486702 w 6577190"/>
              <a:gd name="connsiteY64" fmla="*/ 3084512 h 3383280"/>
              <a:gd name="connsiteX65" fmla="*/ 6505752 w 6577190"/>
              <a:gd name="connsiteY65" fmla="*/ 3121025 h 3383280"/>
              <a:gd name="connsiteX66" fmla="*/ 6524802 w 6577190"/>
              <a:gd name="connsiteY66" fmla="*/ 3160712 h 3383280"/>
              <a:gd name="connsiteX67" fmla="*/ 6540677 w 6577190"/>
              <a:gd name="connsiteY67" fmla="*/ 3201987 h 3383280"/>
              <a:gd name="connsiteX68" fmla="*/ 6554965 w 6577190"/>
              <a:gd name="connsiteY68" fmla="*/ 3248025 h 3383280"/>
              <a:gd name="connsiteX69" fmla="*/ 6566077 w 6577190"/>
              <a:gd name="connsiteY69" fmla="*/ 3300412 h 3383280"/>
              <a:gd name="connsiteX70" fmla="*/ 6574015 w 6577190"/>
              <a:gd name="connsiteY70" fmla="*/ 3360737 h 3383280"/>
              <a:gd name="connsiteX71" fmla="*/ 6575089 w 6577190"/>
              <a:gd name="connsiteY71" fmla="*/ 3383280 h 3383280"/>
              <a:gd name="connsiteX72" fmla="*/ 0 w 6577190"/>
              <a:gd name="connsiteY72"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577190" h="3383280">
                <a:moveTo>
                  <a:pt x="0" y="0"/>
                </a:moveTo>
                <a:lnTo>
                  <a:pt x="6397802" y="0"/>
                </a:lnTo>
                <a:lnTo>
                  <a:pt x="6402565" y="66675"/>
                </a:lnTo>
                <a:lnTo>
                  <a:pt x="6410502" y="122237"/>
                </a:lnTo>
                <a:lnTo>
                  <a:pt x="6420027" y="174625"/>
                </a:lnTo>
                <a:lnTo>
                  <a:pt x="6435902" y="217487"/>
                </a:lnTo>
                <a:lnTo>
                  <a:pt x="6451777" y="260350"/>
                </a:lnTo>
                <a:lnTo>
                  <a:pt x="6470827" y="296862"/>
                </a:lnTo>
                <a:lnTo>
                  <a:pt x="6489877" y="334962"/>
                </a:lnTo>
                <a:lnTo>
                  <a:pt x="6507340" y="369887"/>
                </a:lnTo>
                <a:lnTo>
                  <a:pt x="6524802" y="409575"/>
                </a:lnTo>
                <a:lnTo>
                  <a:pt x="6540677" y="450850"/>
                </a:lnTo>
                <a:lnTo>
                  <a:pt x="6554965" y="496887"/>
                </a:lnTo>
                <a:lnTo>
                  <a:pt x="6566077" y="546100"/>
                </a:lnTo>
                <a:lnTo>
                  <a:pt x="6574015" y="606425"/>
                </a:lnTo>
                <a:lnTo>
                  <a:pt x="6577190" y="673100"/>
                </a:lnTo>
                <a:lnTo>
                  <a:pt x="6574015" y="744537"/>
                </a:lnTo>
                <a:lnTo>
                  <a:pt x="6566077" y="801687"/>
                </a:lnTo>
                <a:lnTo>
                  <a:pt x="6554965" y="854075"/>
                </a:lnTo>
                <a:lnTo>
                  <a:pt x="6540677" y="901700"/>
                </a:lnTo>
                <a:lnTo>
                  <a:pt x="6524802" y="942975"/>
                </a:lnTo>
                <a:lnTo>
                  <a:pt x="6505752" y="981075"/>
                </a:lnTo>
                <a:lnTo>
                  <a:pt x="6486702" y="1017587"/>
                </a:lnTo>
                <a:lnTo>
                  <a:pt x="6467652" y="1055687"/>
                </a:lnTo>
                <a:lnTo>
                  <a:pt x="6450190" y="1095375"/>
                </a:lnTo>
                <a:lnTo>
                  <a:pt x="6432727" y="1136650"/>
                </a:lnTo>
                <a:lnTo>
                  <a:pt x="6418440" y="1182687"/>
                </a:lnTo>
                <a:lnTo>
                  <a:pt x="6408915" y="1235075"/>
                </a:lnTo>
                <a:lnTo>
                  <a:pt x="6399390" y="1295400"/>
                </a:lnTo>
                <a:lnTo>
                  <a:pt x="6397802" y="1363662"/>
                </a:lnTo>
                <a:lnTo>
                  <a:pt x="6399390" y="1431925"/>
                </a:lnTo>
                <a:lnTo>
                  <a:pt x="6408915" y="1492250"/>
                </a:lnTo>
                <a:lnTo>
                  <a:pt x="6418440" y="1544637"/>
                </a:lnTo>
                <a:lnTo>
                  <a:pt x="6432727" y="1589087"/>
                </a:lnTo>
                <a:lnTo>
                  <a:pt x="6450190" y="1631950"/>
                </a:lnTo>
                <a:lnTo>
                  <a:pt x="6467652" y="1671637"/>
                </a:lnTo>
                <a:lnTo>
                  <a:pt x="6486702" y="1708150"/>
                </a:lnTo>
                <a:lnTo>
                  <a:pt x="6505752" y="1743075"/>
                </a:lnTo>
                <a:lnTo>
                  <a:pt x="6524802" y="1782762"/>
                </a:lnTo>
                <a:lnTo>
                  <a:pt x="6540677" y="1824037"/>
                </a:lnTo>
                <a:lnTo>
                  <a:pt x="6554965" y="1870075"/>
                </a:lnTo>
                <a:lnTo>
                  <a:pt x="6566077" y="1922462"/>
                </a:lnTo>
                <a:lnTo>
                  <a:pt x="6574015" y="1982787"/>
                </a:lnTo>
                <a:lnTo>
                  <a:pt x="6577190" y="2051050"/>
                </a:lnTo>
                <a:lnTo>
                  <a:pt x="6574015" y="2119312"/>
                </a:lnTo>
                <a:lnTo>
                  <a:pt x="6566077" y="2179637"/>
                </a:lnTo>
                <a:lnTo>
                  <a:pt x="6554965" y="2232025"/>
                </a:lnTo>
                <a:lnTo>
                  <a:pt x="6540677" y="2278062"/>
                </a:lnTo>
                <a:lnTo>
                  <a:pt x="6524802" y="2319337"/>
                </a:lnTo>
                <a:lnTo>
                  <a:pt x="6505752" y="2359025"/>
                </a:lnTo>
                <a:lnTo>
                  <a:pt x="6486702" y="2395537"/>
                </a:lnTo>
                <a:lnTo>
                  <a:pt x="6467652" y="2433637"/>
                </a:lnTo>
                <a:lnTo>
                  <a:pt x="6450190" y="2471737"/>
                </a:lnTo>
                <a:lnTo>
                  <a:pt x="6432727" y="2513012"/>
                </a:lnTo>
                <a:lnTo>
                  <a:pt x="6418440" y="2560637"/>
                </a:lnTo>
                <a:lnTo>
                  <a:pt x="6408915" y="2613025"/>
                </a:lnTo>
                <a:lnTo>
                  <a:pt x="6399390" y="2671762"/>
                </a:lnTo>
                <a:lnTo>
                  <a:pt x="6397802" y="2741612"/>
                </a:lnTo>
                <a:lnTo>
                  <a:pt x="6399390" y="2809875"/>
                </a:lnTo>
                <a:lnTo>
                  <a:pt x="6408915" y="2868612"/>
                </a:lnTo>
                <a:lnTo>
                  <a:pt x="6418440" y="2922587"/>
                </a:lnTo>
                <a:lnTo>
                  <a:pt x="6432727" y="2967037"/>
                </a:lnTo>
                <a:lnTo>
                  <a:pt x="6450190" y="3009900"/>
                </a:lnTo>
                <a:lnTo>
                  <a:pt x="6467652" y="3046412"/>
                </a:lnTo>
                <a:lnTo>
                  <a:pt x="6486702" y="3084512"/>
                </a:lnTo>
                <a:lnTo>
                  <a:pt x="6505752" y="3121025"/>
                </a:lnTo>
                <a:lnTo>
                  <a:pt x="6524802" y="3160712"/>
                </a:lnTo>
                <a:lnTo>
                  <a:pt x="6540677" y="3201987"/>
                </a:lnTo>
                <a:lnTo>
                  <a:pt x="6554965" y="3248025"/>
                </a:lnTo>
                <a:lnTo>
                  <a:pt x="6566077" y="3300412"/>
                </a:lnTo>
                <a:lnTo>
                  <a:pt x="6574015" y="3360737"/>
                </a:lnTo>
                <a:lnTo>
                  <a:pt x="6575089" y="3383280"/>
                </a:lnTo>
                <a:lnTo>
                  <a:pt x="0" y="3383280"/>
                </a:lnTo>
                <a:close/>
              </a:path>
            </a:pathLst>
          </a:custGeom>
        </p:spPr>
      </p:pic>
      <p:sp>
        <p:nvSpPr>
          <p:cNvPr id="2" name="Slide Number Placeholder 1">
            <a:extLst>
              <a:ext uri="{FF2B5EF4-FFF2-40B4-BE49-F238E27FC236}">
                <a16:creationId xmlns:a16="http://schemas.microsoft.com/office/drawing/2014/main" id="{56F261B4-D228-42A0-88FB-80BD100D9135}"/>
              </a:ext>
            </a:extLst>
          </p:cNvPr>
          <p:cNvSpPr>
            <a:spLocks noGrp="1"/>
          </p:cNvSpPr>
          <p:nvPr>
            <p:ph type="sldNum" sz="quarter" idx="12"/>
          </p:nvPr>
        </p:nvSpPr>
        <p:spPr/>
        <p:txBody>
          <a:bodyPr/>
          <a:lstStyle/>
          <a:p>
            <a:fld id="{71766878-3199-4EAB-94E7-2D6D11070E14}" type="slidenum">
              <a:rPr lang="en-US" smtClean="0"/>
              <a:t>38</a:t>
            </a:fld>
            <a:endParaRPr lang="en-US" dirty="0"/>
          </a:p>
        </p:txBody>
      </p:sp>
    </p:spTree>
    <p:extLst>
      <p:ext uri="{BB962C8B-B14F-4D97-AF65-F5344CB8AC3E}">
        <p14:creationId xmlns:p14="http://schemas.microsoft.com/office/powerpoint/2010/main" val="23624970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9C07CF42-23DD-4CC2-A624-F7D2C5050F6F}"/>
              </a:ext>
            </a:extLst>
          </p:cNvPr>
          <p:cNvSpPr>
            <a:spLocks noGrp="1"/>
          </p:cNvSpPr>
          <p:nvPr>
            <p:ph type="title"/>
          </p:nvPr>
        </p:nvSpPr>
        <p:spPr>
          <a:xfrm>
            <a:off x="754144" y="484631"/>
            <a:ext cx="6340519" cy="1638469"/>
          </a:xfrm>
        </p:spPr>
        <p:txBody>
          <a:bodyPr>
            <a:normAutofit/>
          </a:bodyPr>
          <a:lstStyle/>
          <a:p>
            <a:r>
              <a:rPr lang="en-US" sz="4000" b="1" dirty="0"/>
              <a:t>Attacking Routers by Packet Misrouting [7]</a:t>
            </a:r>
            <a:endParaRPr lang="en-US" sz="4000" dirty="0"/>
          </a:p>
        </p:txBody>
      </p:sp>
      <p:sp>
        <p:nvSpPr>
          <p:cNvPr id="22" name="Rectangle 17">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D35A9D8B-A677-46BA-95B9-E40ABE04DA46}"/>
              </a:ext>
            </a:extLst>
          </p:cNvPr>
          <p:cNvSpPr>
            <a:spLocks noGrp="1"/>
          </p:cNvSpPr>
          <p:nvPr>
            <p:ph idx="1"/>
          </p:nvPr>
        </p:nvSpPr>
        <p:spPr>
          <a:xfrm>
            <a:off x="765051" y="2443140"/>
            <a:ext cx="6306309" cy="3930227"/>
          </a:xfrm>
        </p:spPr>
        <p:txBody>
          <a:bodyPr>
            <a:normAutofit/>
          </a:bodyPr>
          <a:lstStyle/>
          <a:p>
            <a:r>
              <a:rPr lang="en-US" b="1" dirty="0">
                <a:solidFill>
                  <a:schemeClr val="tx1"/>
                </a:solidFill>
              </a:rPr>
              <a:t>The authors assume that a router has already been compromised, and the configuration file of the router can be modified freely.</a:t>
            </a:r>
          </a:p>
          <a:p>
            <a:pPr>
              <a:buFont typeface="Wingdings" panose="05000000000000000000" pitchFamily="2" charset="2"/>
              <a:buChar char="q"/>
            </a:pPr>
            <a:endParaRPr lang="en-US" b="1" dirty="0">
              <a:solidFill>
                <a:schemeClr val="tx1"/>
              </a:solidFill>
            </a:endParaRPr>
          </a:p>
          <a:p>
            <a:pPr>
              <a:buFont typeface="Wingdings" panose="05000000000000000000" pitchFamily="2" charset="2"/>
              <a:buChar char="q"/>
            </a:pPr>
            <a:r>
              <a:rPr lang="en-US" b="1" dirty="0">
                <a:solidFill>
                  <a:schemeClr val="tx1"/>
                </a:solidFill>
              </a:rPr>
              <a:t>How?</a:t>
            </a:r>
          </a:p>
          <a:p>
            <a:pPr marL="457200" lvl="1" indent="0">
              <a:buNone/>
            </a:pPr>
            <a:r>
              <a:rPr lang="en-US" b="1" dirty="0">
                <a:solidFill>
                  <a:schemeClr val="tx1"/>
                </a:solidFill>
              </a:rPr>
              <a:t>1. Static routes</a:t>
            </a:r>
          </a:p>
          <a:p>
            <a:pPr marL="457200" lvl="1" indent="0">
              <a:buNone/>
            </a:pPr>
            <a:r>
              <a:rPr lang="en-US" b="1" dirty="0">
                <a:solidFill>
                  <a:schemeClr val="tx1"/>
                </a:solidFill>
              </a:rPr>
              <a:t>2.  Access Control Lists</a:t>
            </a:r>
          </a:p>
        </p:txBody>
      </p:sp>
      <p:pic>
        <p:nvPicPr>
          <p:cNvPr id="7" name="Content Placeholder 3">
            <a:extLst>
              <a:ext uri="{FF2B5EF4-FFF2-40B4-BE49-F238E27FC236}">
                <a16:creationId xmlns:a16="http://schemas.microsoft.com/office/drawing/2014/main" id="{807FE782-5795-418D-BBF5-D656DD494BE2}"/>
              </a:ext>
            </a:extLst>
          </p:cNvPr>
          <p:cNvPicPr>
            <a:picLocks noChangeAspect="1"/>
          </p:cNvPicPr>
          <p:nvPr/>
        </p:nvPicPr>
        <p:blipFill>
          <a:blip r:embed="rId2"/>
          <a:stretch>
            <a:fillRect/>
          </a:stretch>
        </p:blipFill>
        <p:spPr>
          <a:xfrm>
            <a:off x="8050787" y="2226899"/>
            <a:ext cx="3656581" cy="2404202"/>
          </a:xfrm>
          <a:prstGeom prst="rect">
            <a:avLst/>
          </a:prstGeom>
        </p:spPr>
      </p:pic>
      <p:sp>
        <p:nvSpPr>
          <p:cNvPr id="3" name="Rectangle 2">
            <a:extLst>
              <a:ext uri="{FF2B5EF4-FFF2-40B4-BE49-F238E27FC236}">
                <a16:creationId xmlns:a16="http://schemas.microsoft.com/office/drawing/2014/main" id="{68FDC05C-B5CE-488A-8C7F-2A30A2472FC1}"/>
              </a:ext>
            </a:extLst>
          </p:cNvPr>
          <p:cNvSpPr/>
          <p:nvPr/>
        </p:nvSpPr>
        <p:spPr>
          <a:xfrm rot="16200000">
            <a:off x="-505224" y="374313"/>
            <a:ext cx="1569660" cy="923330"/>
          </a:xfrm>
          <a:prstGeom prst="rect">
            <a:avLst/>
          </a:prstGeom>
          <a:noFill/>
        </p:spPr>
        <p:txBody>
          <a:bodyPr wrap="none" lIns="91440" tIns="45720" rIns="91440" bIns="45720">
            <a:spAutoFit/>
          </a:bodyPr>
          <a:lstStyle/>
          <a:p>
            <a:pPr algn="ctr"/>
            <a:r>
              <a:rPr lang="en-US" sz="5400" b="0" cap="none" spc="0" dirty="0">
                <a:ln w="0"/>
                <a:solidFill>
                  <a:schemeClr val="accent1">
                    <a:lumMod val="75000"/>
                  </a:schemeClr>
                </a:solidFill>
                <a:effectLst>
                  <a:reflection blurRad="6350" stA="53000" endA="300" endPos="35500" dir="5400000" sy="-90000" algn="bl" rotWithShape="0"/>
                </a:effectLst>
              </a:rPr>
              <a:t>2004</a:t>
            </a:r>
          </a:p>
        </p:txBody>
      </p:sp>
      <p:sp>
        <p:nvSpPr>
          <p:cNvPr id="4" name="Slide Number Placeholder 3">
            <a:extLst>
              <a:ext uri="{FF2B5EF4-FFF2-40B4-BE49-F238E27FC236}">
                <a16:creationId xmlns:a16="http://schemas.microsoft.com/office/drawing/2014/main" id="{A45F6A68-B63F-41AA-8916-F17E2EFE0CC6}"/>
              </a:ext>
            </a:extLst>
          </p:cNvPr>
          <p:cNvSpPr>
            <a:spLocks noGrp="1"/>
          </p:cNvSpPr>
          <p:nvPr>
            <p:ph type="sldNum" sz="quarter" idx="12"/>
          </p:nvPr>
        </p:nvSpPr>
        <p:spPr/>
        <p:txBody>
          <a:bodyPr/>
          <a:lstStyle/>
          <a:p>
            <a:fld id="{71766878-3199-4EAB-94E7-2D6D11070E14}" type="slidenum">
              <a:rPr lang="en-US" smtClean="0"/>
              <a:t>4</a:t>
            </a:fld>
            <a:endParaRPr lang="en-US" dirty="0"/>
          </a:p>
        </p:txBody>
      </p:sp>
    </p:spTree>
    <p:extLst>
      <p:ext uri="{BB962C8B-B14F-4D97-AF65-F5344CB8AC3E}">
        <p14:creationId xmlns:p14="http://schemas.microsoft.com/office/powerpoint/2010/main" val="296635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7A28F-31FE-4BCD-869F-323D69719492}"/>
              </a:ext>
            </a:extLst>
          </p:cNvPr>
          <p:cNvSpPr>
            <a:spLocks noGrp="1"/>
          </p:cNvSpPr>
          <p:nvPr>
            <p:ph type="title"/>
          </p:nvPr>
        </p:nvSpPr>
        <p:spPr>
          <a:xfrm>
            <a:off x="761996" y="1153287"/>
            <a:ext cx="3570566" cy="4551426"/>
          </a:xfrm>
        </p:spPr>
        <p:txBody>
          <a:bodyPr anchor="ctr">
            <a:normAutofit/>
          </a:bodyPr>
          <a:lstStyle/>
          <a:p>
            <a:pPr algn="r"/>
            <a:r>
              <a:rPr lang="en-US" sz="3200"/>
              <a:t>Static routes &amp; Access Control LISTS</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62C520F-F068-4D6C-81C1-963F1F6D4E30}"/>
              </a:ext>
            </a:extLst>
          </p:cNvPr>
          <p:cNvSpPr>
            <a:spLocks noGrp="1"/>
          </p:cNvSpPr>
          <p:nvPr>
            <p:ph type="sldNum" sz="quarter" idx="12"/>
          </p:nvPr>
        </p:nvSpPr>
        <p:spPr/>
        <p:txBody>
          <a:bodyPr/>
          <a:lstStyle/>
          <a:p>
            <a:fld id="{71766878-3199-4EAB-94E7-2D6D11070E14}" type="slidenum">
              <a:rPr lang="en-US" smtClean="0"/>
              <a:t>5</a:t>
            </a:fld>
            <a:endParaRPr lang="en-US" dirty="0"/>
          </a:p>
        </p:txBody>
      </p:sp>
      <p:pic>
        <p:nvPicPr>
          <p:cNvPr id="9" name="Content Placeholder 3">
            <a:extLst>
              <a:ext uri="{FF2B5EF4-FFF2-40B4-BE49-F238E27FC236}">
                <a16:creationId xmlns:a16="http://schemas.microsoft.com/office/drawing/2014/main" id="{AACE575B-223C-4D8F-AFD6-DEB55BF6ADD2}"/>
              </a:ext>
            </a:extLst>
          </p:cNvPr>
          <p:cNvPicPr>
            <a:picLocks noGrp="1" noChangeAspect="1"/>
          </p:cNvPicPr>
          <p:nvPr>
            <p:ph idx="1"/>
          </p:nvPr>
        </p:nvPicPr>
        <p:blipFill>
          <a:blip r:embed="rId3"/>
          <a:stretch>
            <a:fillRect/>
          </a:stretch>
        </p:blipFill>
        <p:spPr>
          <a:xfrm>
            <a:off x="4976813" y="1308440"/>
            <a:ext cx="6453187" cy="4241120"/>
          </a:xfrm>
          <a:prstGeom prst="rect">
            <a:avLst/>
          </a:prstGeom>
        </p:spPr>
      </p:pic>
      <p:sp>
        <p:nvSpPr>
          <p:cNvPr id="3" name="TextBox 2">
            <a:extLst>
              <a:ext uri="{FF2B5EF4-FFF2-40B4-BE49-F238E27FC236}">
                <a16:creationId xmlns:a16="http://schemas.microsoft.com/office/drawing/2014/main" id="{444730FE-6CA6-4AE0-BBAD-4DEF04A936B2}"/>
              </a:ext>
            </a:extLst>
          </p:cNvPr>
          <p:cNvSpPr txBox="1"/>
          <p:nvPr/>
        </p:nvSpPr>
        <p:spPr>
          <a:xfrm>
            <a:off x="5267739" y="5704713"/>
            <a:ext cx="5715000" cy="369332"/>
          </a:xfrm>
          <a:prstGeom prst="rect">
            <a:avLst/>
          </a:prstGeom>
          <a:noFill/>
        </p:spPr>
        <p:txBody>
          <a:bodyPr wrap="square" rtlCol="0">
            <a:spAutoFit/>
          </a:bodyPr>
          <a:lstStyle/>
          <a:p>
            <a:r>
              <a:rPr lang="en-US" dirty="0"/>
              <a:t>Fig 3: Attacking Routers by Packet Misrouting</a:t>
            </a:r>
          </a:p>
        </p:txBody>
      </p:sp>
    </p:spTree>
    <p:extLst>
      <p:ext uri="{BB962C8B-B14F-4D97-AF65-F5344CB8AC3E}">
        <p14:creationId xmlns:p14="http://schemas.microsoft.com/office/powerpoint/2010/main" val="232687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EF36-7770-4E8E-B94B-FBC4266CF6DA}"/>
              </a:ext>
            </a:extLst>
          </p:cNvPr>
          <p:cNvSpPr>
            <a:spLocks noGrp="1"/>
          </p:cNvSpPr>
          <p:nvPr>
            <p:ph type="title"/>
          </p:nvPr>
        </p:nvSpPr>
        <p:spPr/>
        <p:txBody>
          <a:bodyPr/>
          <a:lstStyle/>
          <a:p>
            <a:r>
              <a:rPr lang="en-US" dirty="0"/>
              <a:t>Static routes &amp; Access Control LISTS</a:t>
            </a:r>
          </a:p>
        </p:txBody>
      </p:sp>
      <p:pic>
        <p:nvPicPr>
          <p:cNvPr id="4" name="Content Placeholder 3">
            <a:extLst>
              <a:ext uri="{FF2B5EF4-FFF2-40B4-BE49-F238E27FC236}">
                <a16:creationId xmlns:a16="http://schemas.microsoft.com/office/drawing/2014/main" id="{C92E3744-630B-41B6-80AF-15B375C546CD}"/>
              </a:ext>
            </a:extLst>
          </p:cNvPr>
          <p:cNvPicPr>
            <a:picLocks noGrp="1" noChangeAspect="1"/>
          </p:cNvPicPr>
          <p:nvPr>
            <p:ph idx="1"/>
          </p:nvPr>
        </p:nvPicPr>
        <p:blipFill>
          <a:blip r:embed="rId2"/>
          <a:stretch>
            <a:fillRect/>
          </a:stretch>
        </p:blipFill>
        <p:spPr>
          <a:xfrm>
            <a:off x="1250950" y="2484007"/>
            <a:ext cx="10179050" cy="3198085"/>
          </a:xfrm>
          <a:prstGeom prst="rect">
            <a:avLst/>
          </a:prstGeom>
        </p:spPr>
      </p:pic>
      <p:sp>
        <p:nvSpPr>
          <p:cNvPr id="3" name="Slide Number Placeholder 2">
            <a:extLst>
              <a:ext uri="{FF2B5EF4-FFF2-40B4-BE49-F238E27FC236}">
                <a16:creationId xmlns:a16="http://schemas.microsoft.com/office/drawing/2014/main" id="{C60BA469-EED6-42A1-964A-4173EB1E9B94}"/>
              </a:ext>
            </a:extLst>
          </p:cNvPr>
          <p:cNvSpPr>
            <a:spLocks noGrp="1"/>
          </p:cNvSpPr>
          <p:nvPr>
            <p:ph type="sldNum" sz="quarter" idx="12"/>
          </p:nvPr>
        </p:nvSpPr>
        <p:spPr/>
        <p:txBody>
          <a:bodyPr/>
          <a:lstStyle/>
          <a:p>
            <a:fld id="{71766878-3199-4EAB-94E7-2D6D11070E14}" type="slidenum">
              <a:rPr lang="en-US" smtClean="0"/>
              <a:t>6</a:t>
            </a:fld>
            <a:endParaRPr lang="en-US" dirty="0"/>
          </a:p>
        </p:txBody>
      </p:sp>
    </p:spTree>
    <p:extLst>
      <p:ext uri="{BB962C8B-B14F-4D97-AF65-F5344CB8AC3E}">
        <p14:creationId xmlns:p14="http://schemas.microsoft.com/office/powerpoint/2010/main" val="107159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516399DB-870B-4833-B60A-172977A7C2F8}"/>
              </a:ext>
            </a:extLst>
          </p:cNvPr>
          <p:cNvSpPr>
            <a:spLocks noGrp="1"/>
          </p:cNvSpPr>
          <p:nvPr>
            <p:ph type="title"/>
          </p:nvPr>
        </p:nvSpPr>
        <p:spPr>
          <a:xfrm>
            <a:off x="8339328" y="457200"/>
            <a:ext cx="3090672" cy="1197864"/>
          </a:xfrm>
        </p:spPr>
        <p:txBody>
          <a:bodyPr anchor="b">
            <a:normAutofit/>
          </a:bodyPr>
          <a:lstStyle/>
          <a:p>
            <a:r>
              <a:rPr lang="en-US" sz="2000" dirty="0">
                <a:solidFill>
                  <a:schemeClr val="accent1"/>
                </a:solidFill>
              </a:rPr>
              <a:t>Time based Access Control LISTS</a:t>
            </a:r>
          </a:p>
        </p:txBody>
      </p:sp>
      <p:sp>
        <p:nvSpPr>
          <p:cNvPr id="9" name="Content Placeholder 8">
            <a:extLst>
              <a:ext uri="{FF2B5EF4-FFF2-40B4-BE49-F238E27FC236}">
                <a16:creationId xmlns:a16="http://schemas.microsoft.com/office/drawing/2014/main" id="{EBE77404-3C96-421B-BB98-EE0F5C862FD7}"/>
              </a:ext>
            </a:extLst>
          </p:cNvPr>
          <p:cNvSpPr>
            <a:spLocks noGrp="1"/>
          </p:cNvSpPr>
          <p:nvPr>
            <p:ph idx="1"/>
          </p:nvPr>
        </p:nvSpPr>
        <p:spPr>
          <a:xfrm>
            <a:off x="8339328" y="1655065"/>
            <a:ext cx="3090672" cy="4224528"/>
          </a:xfrm>
        </p:spPr>
        <p:txBody>
          <a:bodyPr>
            <a:normAutofit lnSpcReduction="10000"/>
          </a:bodyPr>
          <a:lstStyle/>
          <a:p>
            <a:r>
              <a:rPr lang="en-US" sz="1800" b="1" dirty="0">
                <a:solidFill>
                  <a:schemeClr val="bg1"/>
                </a:solidFill>
              </a:rPr>
              <a:t>The first one points to the wrong direction (192.168.3.1) and the second one to the correct one (192.168.4.2). </a:t>
            </a:r>
          </a:p>
          <a:p>
            <a:r>
              <a:rPr lang="en-US" sz="1800" b="1" dirty="0">
                <a:solidFill>
                  <a:schemeClr val="bg1"/>
                </a:solidFill>
              </a:rPr>
              <a:t>By using two access control lists (101 and 102), we can control the packet flows, sourced from 192.168.30.0 and destined to 192.168.6.0, under different time intervals.</a:t>
            </a:r>
          </a:p>
        </p:txBody>
      </p:sp>
      <p:sp>
        <p:nvSpPr>
          <p:cNvPr id="3" name="Slide Number Placeholder 2">
            <a:extLst>
              <a:ext uri="{FF2B5EF4-FFF2-40B4-BE49-F238E27FC236}">
                <a16:creationId xmlns:a16="http://schemas.microsoft.com/office/drawing/2014/main" id="{4606FF70-7CE5-4620-AB0D-B5325C24E6A1}"/>
              </a:ext>
            </a:extLst>
          </p:cNvPr>
          <p:cNvSpPr>
            <a:spLocks noGrp="1"/>
          </p:cNvSpPr>
          <p:nvPr>
            <p:ph type="sldNum" sz="quarter" idx="12"/>
          </p:nvPr>
        </p:nvSpPr>
        <p:spPr/>
        <p:txBody>
          <a:bodyPr/>
          <a:lstStyle/>
          <a:p>
            <a:fld id="{71766878-3199-4EAB-94E7-2D6D11070E14}" type="slidenum">
              <a:rPr lang="en-US" smtClean="0"/>
              <a:t>7</a:t>
            </a:fld>
            <a:endParaRPr lang="en-US" dirty="0"/>
          </a:p>
        </p:txBody>
      </p:sp>
      <p:pic>
        <p:nvPicPr>
          <p:cNvPr id="4" name="Picture 3">
            <a:extLst>
              <a:ext uri="{FF2B5EF4-FFF2-40B4-BE49-F238E27FC236}">
                <a16:creationId xmlns:a16="http://schemas.microsoft.com/office/drawing/2014/main" id="{6060CF9C-8B6C-4EF2-9C55-6C3BADD78E05}"/>
              </a:ext>
            </a:extLst>
          </p:cNvPr>
          <p:cNvPicPr>
            <a:picLocks noChangeAspect="1"/>
          </p:cNvPicPr>
          <p:nvPr/>
        </p:nvPicPr>
        <p:blipFill>
          <a:blip r:embed="rId2"/>
          <a:stretch>
            <a:fillRect/>
          </a:stretch>
        </p:blipFill>
        <p:spPr>
          <a:xfrm>
            <a:off x="946081" y="59635"/>
            <a:ext cx="5648325" cy="6648450"/>
          </a:xfrm>
          <a:prstGeom prst="rect">
            <a:avLst/>
          </a:prstGeom>
        </p:spPr>
      </p:pic>
    </p:spTree>
    <p:extLst>
      <p:ext uri="{BB962C8B-B14F-4D97-AF65-F5344CB8AC3E}">
        <p14:creationId xmlns:p14="http://schemas.microsoft.com/office/powerpoint/2010/main" val="122244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154430"/>
            <a:ext cx="10595727" cy="965648"/>
          </a:xfrm>
        </p:spPr>
        <p:txBody>
          <a:bodyPr>
            <a:normAutofit fontScale="90000"/>
          </a:bodyPr>
          <a:lstStyle/>
          <a:p>
            <a:r>
              <a:rPr lang="en-US" sz="3200" b="1" dirty="0">
                <a:solidFill>
                  <a:schemeClr val="accent1"/>
                </a:solidFill>
              </a:rPr>
              <a:t> Security Enhanced IEEE 802.1x Authentication </a:t>
            </a:r>
            <a:br>
              <a:rPr lang="en-US" sz="3200" b="1" dirty="0">
                <a:solidFill>
                  <a:schemeClr val="accent1"/>
                </a:solidFill>
              </a:rPr>
            </a:br>
            <a:r>
              <a:rPr lang="en-US" sz="3200" b="1" dirty="0">
                <a:solidFill>
                  <a:schemeClr val="accent1"/>
                </a:solidFill>
              </a:rPr>
              <a:t>Method for WLAN Mobile Router [2]</a:t>
            </a:r>
            <a:endParaRPr lang="en-US" sz="3200" dirty="0">
              <a:solidFill>
                <a:schemeClr val="accent1"/>
              </a:solidFill>
            </a:endParaRPr>
          </a:p>
        </p:txBody>
      </p:sp>
      <p:pic>
        <p:nvPicPr>
          <p:cNvPr id="4" name="Content Placeholder 3">
            <a:extLst>
              <a:ext uri="{FF2B5EF4-FFF2-40B4-BE49-F238E27FC236}">
                <a16:creationId xmlns:a16="http://schemas.microsoft.com/office/drawing/2014/main" id="{D8E11B50-D0EA-452C-AD06-EAB9A98744EF}"/>
              </a:ext>
            </a:extLst>
          </p:cNvPr>
          <p:cNvPicPr>
            <a:picLocks noGrp="1" noChangeAspect="1"/>
          </p:cNvPicPr>
          <p:nvPr>
            <p:ph idx="1"/>
          </p:nvPr>
        </p:nvPicPr>
        <p:blipFill>
          <a:blip r:embed="rId2"/>
          <a:stretch>
            <a:fillRect/>
          </a:stretch>
        </p:blipFill>
        <p:spPr>
          <a:xfrm>
            <a:off x="1933286" y="1909803"/>
            <a:ext cx="7625492" cy="3740807"/>
          </a:xfrm>
          <a:prstGeom prst="rect">
            <a:avLst/>
          </a:prstGeom>
        </p:spPr>
      </p:pic>
      <p:sp>
        <p:nvSpPr>
          <p:cNvPr id="5" name="Rectangle 4">
            <a:extLst>
              <a:ext uri="{FF2B5EF4-FFF2-40B4-BE49-F238E27FC236}">
                <a16:creationId xmlns:a16="http://schemas.microsoft.com/office/drawing/2014/main" id="{0A5F351D-8AFE-44D6-9537-4E1EF76D1F83}"/>
              </a:ext>
            </a:extLst>
          </p:cNvPr>
          <p:cNvSpPr/>
          <p:nvPr/>
        </p:nvSpPr>
        <p:spPr>
          <a:xfrm>
            <a:off x="2172385" y="5679355"/>
            <a:ext cx="7386393" cy="369332"/>
          </a:xfrm>
          <a:prstGeom prst="rect">
            <a:avLst/>
          </a:prstGeom>
        </p:spPr>
        <p:txBody>
          <a:bodyPr wrap="square">
            <a:spAutoFit/>
          </a:bodyPr>
          <a:lstStyle/>
          <a:p>
            <a:r>
              <a:rPr lang="en-US" b="1" dirty="0"/>
              <a:t>Fig. 1 Man in the middle attack using rogue access point [2].</a:t>
            </a:r>
          </a:p>
        </p:txBody>
      </p:sp>
      <p:sp>
        <p:nvSpPr>
          <p:cNvPr id="8" name="Rectangle 7">
            <a:extLst>
              <a:ext uri="{FF2B5EF4-FFF2-40B4-BE49-F238E27FC236}">
                <a16:creationId xmlns:a16="http://schemas.microsoft.com/office/drawing/2014/main" id="{73462650-BA79-4A86-927A-81F529217F0B}"/>
              </a:ext>
            </a:extLst>
          </p:cNvPr>
          <p:cNvSpPr/>
          <p:nvPr/>
        </p:nvSpPr>
        <p:spPr>
          <a:xfrm>
            <a:off x="1027521" y="1074232"/>
            <a:ext cx="10520314" cy="1107996"/>
          </a:xfrm>
          <a:prstGeom prst="rect">
            <a:avLst/>
          </a:prstGeom>
        </p:spPr>
        <p:txBody>
          <a:bodyPr wrap="square">
            <a:spAutoFit/>
          </a:bodyPr>
          <a:lstStyle/>
          <a:p>
            <a:r>
              <a:rPr lang="en-US" sz="2200" b="1" dirty="0"/>
              <a:t>Problem: Security threat in WLAN environments is MITM (Man-in-the-middle) attacks using rogue APs. </a:t>
            </a:r>
            <a:r>
              <a:rPr lang="en-US" dirty="0"/>
              <a:t>(It used static shared secrets, it leads high risks of the leak of shared secrets)</a:t>
            </a:r>
          </a:p>
          <a:p>
            <a:endParaRPr lang="en-US" sz="2200" b="1" dirty="0"/>
          </a:p>
        </p:txBody>
      </p:sp>
      <p:sp>
        <p:nvSpPr>
          <p:cNvPr id="3" name="Rectangle 2">
            <a:extLst>
              <a:ext uri="{FF2B5EF4-FFF2-40B4-BE49-F238E27FC236}">
                <a16:creationId xmlns:a16="http://schemas.microsoft.com/office/drawing/2014/main" id="{C3A5CAB3-651D-48D0-946F-1AE47FD847B6}"/>
              </a:ext>
            </a:extLst>
          </p:cNvPr>
          <p:cNvSpPr/>
          <p:nvPr/>
        </p:nvSpPr>
        <p:spPr>
          <a:xfrm>
            <a:off x="1244338" y="6010979"/>
            <a:ext cx="10190375" cy="769441"/>
          </a:xfrm>
          <a:prstGeom prst="rect">
            <a:avLst/>
          </a:prstGeom>
        </p:spPr>
        <p:txBody>
          <a:bodyPr wrap="square">
            <a:spAutoFit/>
          </a:bodyPr>
          <a:lstStyle/>
          <a:p>
            <a:r>
              <a:rPr lang="en-US" sz="2200" b="1" dirty="0"/>
              <a:t>Proposed method:  WLAN security standard applies the authentication method by using TPMs (Trusted Platform Module). </a:t>
            </a:r>
          </a:p>
        </p:txBody>
      </p:sp>
      <p:sp>
        <p:nvSpPr>
          <p:cNvPr id="6" name="Rectangle 5">
            <a:extLst>
              <a:ext uri="{FF2B5EF4-FFF2-40B4-BE49-F238E27FC236}">
                <a16:creationId xmlns:a16="http://schemas.microsoft.com/office/drawing/2014/main" id="{7786A8D8-4324-447A-B3DB-C3E3E5E532D2}"/>
              </a:ext>
            </a:extLst>
          </p:cNvPr>
          <p:cNvSpPr/>
          <p:nvPr/>
        </p:nvSpPr>
        <p:spPr>
          <a:xfrm rot="16200000">
            <a:off x="-473404" y="477595"/>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2012</a:t>
            </a:r>
          </a:p>
        </p:txBody>
      </p:sp>
      <p:sp>
        <p:nvSpPr>
          <p:cNvPr id="7" name="Rectangle 6">
            <a:extLst>
              <a:ext uri="{FF2B5EF4-FFF2-40B4-BE49-F238E27FC236}">
                <a16:creationId xmlns:a16="http://schemas.microsoft.com/office/drawing/2014/main" id="{921CC1F1-B00F-44B8-9C95-15D1A36C68B9}"/>
              </a:ext>
            </a:extLst>
          </p:cNvPr>
          <p:cNvSpPr/>
          <p:nvPr/>
        </p:nvSpPr>
        <p:spPr>
          <a:xfrm>
            <a:off x="5311170" y="2967335"/>
            <a:ext cx="1569660" cy="923330"/>
          </a:xfrm>
          <a:prstGeom prst="rect">
            <a:avLst/>
          </a:prstGeom>
          <a:noFill/>
        </p:spPr>
        <p:txBody>
          <a:bodyPr wrap="none" lIns="91440" tIns="45720" rIns="91440" bIns="45720">
            <a:spAutoFit/>
          </a:bodyPr>
          <a:lstStyle/>
          <a:p>
            <a:pPr algn="ctr"/>
            <a:r>
              <a:rPr lang="en-US" sz="5400" b="0" cap="none" spc="0" dirty="0">
                <a:ln w="0"/>
                <a:solidFill>
                  <a:schemeClr val="tx2">
                    <a:lumMod val="50000"/>
                    <a:lumOff val="50000"/>
                  </a:schemeClr>
                </a:solidFill>
                <a:effectLst>
                  <a:reflection blurRad="6350" stA="53000" endA="300" endPos="35500" dir="5400000" sy="-90000" algn="bl" rotWithShape="0"/>
                </a:effectLst>
              </a:rPr>
              <a:t>2012</a:t>
            </a:r>
          </a:p>
        </p:txBody>
      </p:sp>
      <p:sp>
        <p:nvSpPr>
          <p:cNvPr id="9" name="Slide Number Placeholder 8">
            <a:extLst>
              <a:ext uri="{FF2B5EF4-FFF2-40B4-BE49-F238E27FC236}">
                <a16:creationId xmlns:a16="http://schemas.microsoft.com/office/drawing/2014/main" id="{6A38FB17-6A0A-4E85-8F52-695B04EA85DA}"/>
              </a:ext>
            </a:extLst>
          </p:cNvPr>
          <p:cNvSpPr>
            <a:spLocks noGrp="1"/>
          </p:cNvSpPr>
          <p:nvPr>
            <p:ph type="sldNum" sz="quarter" idx="12"/>
          </p:nvPr>
        </p:nvSpPr>
        <p:spPr/>
        <p:txBody>
          <a:bodyPr/>
          <a:lstStyle/>
          <a:p>
            <a:fld id="{71766878-3199-4EAB-94E7-2D6D11070E14}" type="slidenum">
              <a:rPr lang="en-US" smtClean="0"/>
              <a:t>8</a:t>
            </a:fld>
            <a:endParaRPr lang="en-US" dirty="0"/>
          </a:p>
        </p:txBody>
      </p:sp>
    </p:spTree>
    <p:extLst>
      <p:ext uri="{BB962C8B-B14F-4D97-AF65-F5344CB8AC3E}">
        <p14:creationId xmlns:p14="http://schemas.microsoft.com/office/powerpoint/2010/main" val="332211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8487-5499-416E-B3F6-ACDEAE187FB7}"/>
              </a:ext>
            </a:extLst>
          </p:cNvPr>
          <p:cNvSpPr>
            <a:spLocks noGrp="1"/>
          </p:cNvSpPr>
          <p:nvPr>
            <p:ph type="title"/>
          </p:nvPr>
        </p:nvSpPr>
        <p:spPr>
          <a:xfrm>
            <a:off x="1027521" y="149974"/>
            <a:ext cx="10595727" cy="1107051"/>
          </a:xfrm>
        </p:spPr>
        <p:txBody>
          <a:bodyPr>
            <a:normAutofit/>
          </a:bodyPr>
          <a:lstStyle/>
          <a:p>
            <a:r>
              <a:rPr lang="en-US" sz="3200" b="1" dirty="0">
                <a:solidFill>
                  <a:schemeClr val="accent1"/>
                </a:solidFill>
              </a:rPr>
              <a:t>Security problems [2] </a:t>
            </a:r>
          </a:p>
        </p:txBody>
      </p:sp>
      <p:pic>
        <p:nvPicPr>
          <p:cNvPr id="7" name="Content Placeholder 6">
            <a:extLst>
              <a:ext uri="{FF2B5EF4-FFF2-40B4-BE49-F238E27FC236}">
                <a16:creationId xmlns:a16="http://schemas.microsoft.com/office/drawing/2014/main" id="{C300B1E1-4300-41BE-8724-BC2D38CAAC47}"/>
              </a:ext>
            </a:extLst>
          </p:cNvPr>
          <p:cNvPicPr>
            <a:picLocks noGrp="1" noChangeAspect="1"/>
          </p:cNvPicPr>
          <p:nvPr>
            <p:ph idx="1"/>
          </p:nvPr>
        </p:nvPicPr>
        <p:blipFill>
          <a:blip r:embed="rId2"/>
          <a:stretch>
            <a:fillRect/>
          </a:stretch>
        </p:blipFill>
        <p:spPr>
          <a:xfrm>
            <a:off x="5901548" y="657390"/>
            <a:ext cx="5646328" cy="5593436"/>
          </a:xfrm>
          <a:prstGeom prst="rect">
            <a:avLst/>
          </a:prstGeom>
        </p:spPr>
      </p:pic>
      <p:sp>
        <p:nvSpPr>
          <p:cNvPr id="8" name="TextBox 7">
            <a:extLst>
              <a:ext uri="{FF2B5EF4-FFF2-40B4-BE49-F238E27FC236}">
                <a16:creationId xmlns:a16="http://schemas.microsoft.com/office/drawing/2014/main" id="{FA610273-FDB6-4A17-97A2-E5B3B78DF656}"/>
              </a:ext>
            </a:extLst>
          </p:cNvPr>
          <p:cNvSpPr txBox="1"/>
          <p:nvPr/>
        </p:nvSpPr>
        <p:spPr>
          <a:xfrm>
            <a:off x="5391810" y="6250827"/>
            <a:ext cx="6525208" cy="307777"/>
          </a:xfrm>
          <a:prstGeom prst="rect">
            <a:avLst/>
          </a:prstGeom>
          <a:noFill/>
        </p:spPr>
        <p:txBody>
          <a:bodyPr wrap="square" rtlCol="0">
            <a:spAutoFit/>
          </a:bodyPr>
          <a:lstStyle/>
          <a:p>
            <a:r>
              <a:rPr lang="en-US" sz="1400" b="1" dirty="0"/>
              <a:t>Fig. 2 WLAN security procedure based on IEEE 802.11 &amp; IEEE 802.1x [2]</a:t>
            </a:r>
            <a:endParaRPr lang="en-US" sz="1400" dirty="0"/>
          </a:p>
        </p:txBody>
      </p:sp>
      <p:sp>
        <p:nvSpPr>
          <p:cNvPr id="3" name="Rectangle 2">
            <a:extLst>
              <a:ext uri="{FF2B5EF4-FFF2-40B4-BE49-F238E27FC236}">
                <a16:creationId xmlns:a16="http://schemas.microsoft.com/office/drawing/2014/main" id="{31940594-AFA3-4FAD-8F19-E1F119F16186}"/>
              </a:ext>
            </a:extLst>
          </p:cNvPr>
          <p:cNvSpPr/>
          <p:nvPr/>
        </p:nvSpPr>
        <p:spPr>
          <a:xfrm>
            <a:off x="1027521" y="1869471"/>
            <a:ext cx="4798655" cy="1559529"/>
          </a:xfrm>
          <a:prstGeom prst="rect">
            <a:avLst/>
          </a:prstGeom>
        </p:spPr>
        <p:txBody>
          <a:bodyPr wrap="square">
            <a:spAutoFit/>
          </a:bodyPr>
          <a:lstStyle/>
          <a:p>
            <a:pP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NewRoman"/>
                <a:ea typeface="Calibri" panose="020F0502020204030204" pitchFamily="34" charset="0"/>
                <a:cs typeface="TimesNewRoman"/>
              </a:rPr>
              <a:t>Mobile routers can be exposed to the risks of robbery and device hacking.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TimesNewRoman"/>
                <a:ea typeface="Calibri" panose="020F0502020204030204" pitchFamily="34" charset="0"/>
                <a:cs typeface="TimesNewRoman"/>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NewRoman"/>
                <a:ea typeface="Calibri" panose="020F0502020204030204" pitchFamily="34" charset="0"/>
                <a:cs typeface="TimesNewRoman"/>
              </a:rPr>
              <a:t>Attacker can find out shared keys and easily configure rogue APs with the mobile router.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82F924-8B4D-4265-9E23-8A28ED42DC6D}"/>
              </a:ext>
            </a:extLst>
          </p:cNvPr>
          <p:cNvSpPr>
            <a:spLocks noGrp="1"/>
          </p:cNvSpPr>
          <p:nvPr>
            <p:ph type="sldNum" sz="quarter" idx="12"/>
          </p:nvPr>
        </p:nvSpPr>
        <p:spPr/>
        <p:txBody>
          <a:bodyPr/>
          <a:lstStyle/>
          <a:p>
            <a:fld id="{71766878-3199-4EAB-94E7-2D6D11070E14}" type="slidenum">
              <a:rPr lang="en-US" smtClean="0"/>
              <a:t>9</a:t>
            </a:fld>
            <a:endParaRPr lang="en-US" dirty="0"/>
          </a:p>
        </p:txBody>
      </p:sp>
    </p:spTree>
    <p:extLst>
      <p:ext uri="{BB962C8B-B14F-4D97-AF65-F5344CB8AC3E}">
        <p14:creationId xmlns:p14="http://schemas.microsoft.com/office/powerpoint/2010/main" val="291375287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4427</TotalTime>
  <Words>2708</Words>
  <Application>Microsoft Office PowerPoint</Application>
  <PresentationFormat>Widescreen</PresentationFormat>
  <Paragraphs>276</Paragraphs>
  <Slides>38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Black</vt:lpstr>
      <vt:lpstr>Calibri</vt:lpstr>
      <vt:lpstr>Gill Sans MT</vt:lpstr>
      <vt:lpstr>Gill Sans MT (Body)</vt:lpstr>
      <vt:lpstr>Impact</vt:lpstr>
      <vt:lpstr>Times New Roman</vt:lpstr>
      <vt:lpstr>TimesNewRoman</vt:lpstr>
      <vt:lpstr>Wingdings</vt:lpstr>
      <vt:lpstr>Badge</vt:lpstr>
      <vt:lpstr>TimeLine of Router</vt:lpstr>
      <vt:lpstr>A Scalable Method for Router Detection and Location in Link State Routing</vt:lpstr>
      <vt:lpstr>Secure Link State protocol</vt:lpstr>
      <vt:lpstr>Attacking Routers by Packet Misrouting [7]</vt:lpstr>
      <vt:lpstr>Static routes &amp; Access Control LISTS</vt:lpstr>
      <vt:lpstr>Static routes &amp; Access Control LISTS</vt:lpstr>
      <vt:lpstr>Time based Access Control LISTS</vt:lpstr>
      <vt:lpstr> Security Enhanced IEEE 802.1x Authentication  Method for WLAN Mobile Router [2]</vt:lpstr>
      <vt:lpstr>Security problems [2] </vt:lpstr>
      <vt:lpstr>Trusted Platform Module [2]</vt:lpstr>
      <vt:lpstr>proposed authentication method [2] </vt:lpstr>
      <vt:lpstr>authentication PROSEDURE [2] </vt:lpstr>
      <vt:lpstr>Router  Attacks  Detection  Through  Log Analysis  and  Defense  Mechanism </vt:lpstr>
      <vt:lpstr>DEPLOYMENT OF Syslog Server [3]</vt:lpstr>
      <vt:lpstr>PowerPoint Presentation</vt:lpstr>
      <vt:lpstr>Attacks Detection [3].</vt:lpstr>
      <vt:lpstr>Router Attacks-Detection And Defense Mechanisms [9]</vt:lpstr>
      <vt:lpstr>How to Defend?</vt:lpstr>
      <vt:lpstr>LOG MONITORING TO PREVENT Attacks</vt:lpstr>
      <vt:lpstr>Research paper- Owing Home Router</vt:lpstr>
      <vt:lpstr>Cross-site request forgery</vt:lpstr>
      <vt:lpstr>UI Redressing</vt:lpstr>
      <vt:lpstr>Defenses Presented are:-</vt:lpstr>
      <vt:lpstr> Home Routers: Understanding Attacks and Defense Strategies [8]</vt:lpstr>
      <vt:lpstr>Built-In Backdoors</vt:lpstr>
      <vt:lpstr>DNS Changers</vt:lpstr>
      <vt:lpstr>DNS CHANGERS</vt:lpstr>
      <vt:lpstr>Off-Path TCP Exploit: How Wireless Routers Can Jeopardize Your Secrets [10]</vt:lpstr>
      <vt:lpstr>Concept behind exploiting the timing channel </vt:lpstr>
      <vt:lpstr>PowerPoint Presentation</vt:lpstr>
      <vt:lpstr>PowerPoint Presentation</vt:lpstr>
      <vt:lpstr>PowerPoint Presentation</vt:lpstr>
      <vt:lpstr>PowerPoint Presentation</vt:lpstr>
      <vt:lpstr>Key Re-installation attack</vt:lpstr>
      <vt:lpstr>Future Research</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Routers – Attack and Defence</dc:title>
  <dc:creator>Mahak Malik</dc:creator>
  <cp:lastModifiedBy>Shriya</cp:lastModifiedBy>
  <cp:revision>74</cp:revision>
  <dcterms:created xsi:type="dcterms:W3CDTF">2018-12-05T15:35:22Z</dcterms:created>
  <dcterms:modified xsi:type="dcterms:W3CDTF">2018-12-10T19:11:48Z</dcterms:modified>
</cp:coreProperties>
</file>