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8" r:id="rId3"/>
    <p:sldId id="269" r:id="rId4"/>
    <p:sldId id="258" r:id="rId5"/>
    <p:sldId id="257" r:id="rId6"/>
    <p:sldId id="270" r:id="rId7"/>
    <p:sldId id="261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60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6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57" autoAdjust="0"/>
  </p:normalViewPr>
  <p:slideViewPr>
    <p:cSldViewPr snapToGrid="0">
      <p:cViewPr varScale="1">
        <p:scale>
          <a:sx n="81" d="100"/>
          <a:sy n="81" d="100"/>
        </p:scale>
        <p:origin x="754" y="43"/>
      </p:cViewPr>
      <p:guideLst/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0C201C-4325-4E17-8735-DF6324EB36CF}" type="doc">
      <dgm:prSet loTypeId="urn:microsoft.com/office/officeart/2005/8/layout/vList6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5B8C01-3E80-4858-AF8E-159AD318C742}">
      <dgm:prSet phldrT="[Text]"/>
      <dgm:spPr/>
      <dgm:t>
        <a:bodyPr/>
        <a:lstStyle/>
        <a:p>
          <a:r>
            <a:rPr lang="en-US" dirty="0">
              <a:latin typeface="+mj-lt"/>
            </a:rPr>
            <a:t>Feature – Target split</a:t>
          </a:r>
        </a:p>
      </dgm:t>
    </dgm:pt>
    <dgm:pt modelId="{6B568586-08E7-45E5-895B-5805975B7AFE}" type="parTrans" cxnId="{440F0929-ABC9-4289-942E-AC99E3425299}">
      <dgm:prSet/>
      <dgm:spPr/>
      <dgm:t>
        <a:bodyPr/>
        <a:lstStyle/>
        <a:p>
          <a:endParaRPr lang="en-US"/>
        </a:p>
      </dgm:t>
    </dgm:pt>
    <dgm:pt modelId="{D5652786-F8B3-4075-88B9-9B698481DB82}" type="sibTrans" cxnId="{440F0929-ABC9-4289-942E-AC99E3425299}">
      <dgm:prSet/>
      <dgm:spPr/>
      <dgm:t>
        <a:bodyPr/>
        <a:lstStyle/>
        <a:p>
          <a:endParaRPr lang="en-US"/>
        </a:p>
      </dgm:t>
    </dgm:pt>
    <dgm:pt modelId="{39264239-676A-4ACC-96BB-82B05DB4DC0B}">
      <dgm:prSet phldrT="[Text]" custT="1"/>
      <dgm:spPr/>
      <dgm:t>
        <a:bodyPr/>
        <a:lstStyle/>
        <a:p>
          <a:r>
            <a:rPr lang="en-US" sz="2400" dirty="0">
              <a:latin typeface="+mj-lt"/>
            </a:rPr>
            <a:t>For selected and all features split into X and y</a:t>
          </a:r>
        </a:p>
      </dgm:t>
    </dgm:pt>
    <dgm:pt modelId="{F2B29673-D9F3-4307-A1CE-E26BD35B6B8C}" type="parTrans" cxnId="{18609AF9-4DDC-44D6-B097-2383B6E866DD}">
      <dgm:prSet/>
      <dgm:spPr/>
      <dgm:t>
        <a:bodyPr/>
        <a:lstStyle/>
        <a:p>
          <a:endParaRPr lang="en-US"/>
        </a:p>
      </dgm:t>
    </dgm:pt>
    <dgm:pt modelId="{9D394E1F-84C0-409B-83BA-0E5573C8CD3E}" type="sibTrans" cxnId="{18609AF9-4DDC-44D6-B097-2383B6E866DD}">
      <dgm:prSet/>
      <dgm:spPr/>
      <dgm:t>
        <a:bodyPr/>
        <a:lstStyle/>
        <a:p>
          <a:endParaRPr lang="en-US"/>
        </a:p>
      </dgm:t>
    </dgm:pt>
    <dgm:pt modelId="{B4188228-B096-44E5-BB16-AE0385C8EDC9}">
      <dgm:prSet phldrT="[Text]" custT="1"/>
      <dgm:spPr/>
      <dgm:t>
        <a:bodyPr/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prstClr val="white"/>
              </a:solidFill>
              <a:latin typeface="Tw Cen MT"/>
              <a:ea typeface="+mn-ea"/>
              <a:cs typeface="+mn-cs"/>
            </a:rPr>
            <a:t>Train – Test split</a:t>
          </a:r>
        </a:p>
      </dgm:t>
    </dgm:pt>
    <dgm:pt modelId="{57722108-D707-4D7E-9393-7804C12244F2}" type="parTrans" cxnId="{7B3963FC-B0E0-4C09-B601-D24CD5DD85EC}">
      <dgm:prSet/>
      <dgm:spPr/>
      <dgm:t>
        <a:bodyPr/>
        <a:lstStyle/>
        <a:p>
          <a:endParaRPr lang="en-US"/>
        </a:p>
      </dgm:t>
    </dgm:pt>
    <dgm:pt modelId="{CC85A4AF-FE71-498E-A608-D6CFBBC8882B}" type="sibTrans" cxnId="{7B3963FC-B0E0-4C09-B601-D24CD5DD85EC}">
      <dgm:prSet/>
      <dgm:spPr/>
      <dgm:t>
        <a:bodyPr/>
        <a:lstStyle/>
        <a:p>
          <a:endParaRPr lang="en-US"/>
        </a:p>
      </dgm:t>
    </dgm:pt>
    <dgm:pt modelId="{522DF266-8D91-4697-A214-89EFA8B469A3}">
      <dgm:prSet phldrT="[Text]" custT="1"/>
      <dgm:spPr/>
      <dgm:t>
        <a:bodyPr/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For both the sets divided into 80-20%</a:t>
          </a:r>
        </a:p>
      </dgm:t>
    </dgm:pt>
    <dgm:pt modelId="{D5D737DC-D913-43BE-AB8C-76E4B37729F9}" type="parTrans" cxnId="{94800C2A-819D-46C0-A907-CA97240075C4}">
      <dgm:prSet/>
      <dgm:spPr/>
      <dgm:t>
        <a:bodyPr/>
        <a:lstStyle/>
        <a:p>
          <a:endParaRPr lang="en-US"/>
        </a:p>
      </dgm:t>
    </dgm:pt>
    <dgm:pt modelId="{B775A7A7-43F6-4264-8E1A-CAE6533D0BCF}" type="sibTrans" cxnId="{94800C2A-819D-46C0-A907-CA97240075C4}">
      <dgm:prSet/>
      <dgm:spPr/>
      <dgm:t>
        <a:bodyPr/>
        <a:lstStyle/>
        <a:p>
          <a:endParaRPr lang="en-US"/>
        </a:p>
      </dgm:t>
    </dgm:pt>
    <dgm:pt modelId="{AFB4F0B0-39B0-4882-A111-419413399FBD}">
      <dgm:prSet phldrT="[Text]" custT="1"/>
      <dgm:spPr/>
      <dgm:t>
        <a:bodyPr/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prstClr val="white"/>
              </a:solidFill>
              <a:latin typeface="Tw Cen MT"/>
              <a:ea typeface="+mn-ea"/>
              <a:cs typeface="+mn-cs"/>
            </a:rPr>
            <a:t>Build the model</a:t>
          </a:r>
        </a:p>
      </dgm:t>
    </dgm:pt>
    <dgm:pt modelId="{F9B41C2C-D62A-4CE0-8F61-742984297C42}" type="parTrans" cxnId="{466BFBB3-49C1-4909-B611-CC19A282DA4F}">
      <dgm:prSet/>
      <dgm:spPr/>
      <dgm:t>
        <a:bodyPr/>
        <a:lstStyle/>
        <a:p>
          <a:endParaRPr lang="en-US"/>
        </a:p>
      </dgm:t>
    </dgm:pt>
    <dgm:pt modelId="{A6A51631-E6B7-493E-8055-01D24AFF3C06}" type="sibTrans" cxnId="{466BFBB3-49C1-4909-B611-CC19A282DA4F}">
      <dgm:prSet/>
      <dgm:spPr/>
      <dgm:t>
        <a:bodyPr/>
        <a:lstStyle/>
        <a:p>
          <a:endParaRPr lang="en-US"/>
        </a:p>
      </dgm:t>
    </dgm:pt>
    <dgm:pt modelId="{0013E65C-7FCA-478D-B54B-8C61EF0E348B}">
      <dgm:prSet phldrT="[Text]" custT="1"/>
      <dgm:spPr/>
      <dgm:t>
        <a:bodyPr/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DecisionTree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 Classifier</a:t>
          </a:r>
        </a:p>
      </dgm:t>
    </dgm:pt>
    <dgm:pt modelId="{1FF0006C-EA1A-495D-81F8-3557FB810393}" type="parTrans" cxnId="{08BD5135-64C5-436B-96C5-E730E0DD538E}">
      <dgm:prSet/>
      <dgm:spPr/>
      <dgm:t>
        <a:bodyPr/>
        <a:lstStyle/>
        <a:p>
          <a:endParaRPr lang="en-US"/>
        </a:p>
      </dgm:t>
    </dgm:pt>
    <dgm:pt modelId="{CDD6FEB2-3BBD-4545-B5EE-6C1C33EBF4DA}" type="sibTrans" cxnId="{08BD5135-64C5-436B-96C5-E730E0DD538E}">
      <dgm:prSet/>
      <dgm:spPr/>
      <dgm:t>
        <a:bodyPr/>
        <a:lstStyle/>
        <a:p>
          <a:endParaRPr lang="en-US"/>
        </a:p>
      </dgm:t>
    </dgm:pt>
    <dgm:pt modelId="{058991EA-83D0-44DD-8D97-C479FE5F15CB}">
      <dgm:prSet phldrT="[Text]" custT="1"/>
      <dgm:spPr/>
      <dgm:t>
        <a:bodyPr/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RandomForest</a:t>
          </a:r>
          <a:endParaRPr lang="en-US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E2BE6A48-C308-4D36-81A9-6ABB8CBD8D6F}" type="parTrans" cxnId="{D64E09A0-E448-46FE-B220-7020F6F7CA95}">
      <dgm:prSet/>
      <dgm:spPr/>
      <dgm:t>
        <a:bodyPr/>
        <a:lstStyle/>
        <a:p>
          <a:endParaRPr lang="en-US"/>
        </a:p>
      </dgm:t>
    </dgm:pt>
    <dgm:pt modelId="{D15F6769-C103-4794-8A6C-FD74ADDE794C}" type="sibTrans" cxnId="{D64E09A0-E448-46FE-B220-7020F6F7CA95}">
      <dgm:prSet/>
      <dgm:spPr/>
      <dgm:t>
        <a:bodyPr/>
        <a:lstStyle/>
        <a:p>
          <a:endParaRPr lang="en-US"/>
        </a:p>
      </dgm:t>
    </dgm:pt>
    <dgm:pt modelId="{3A96BC17-F68D-472F-B28B-54747588BCD4}">
      <dgm:prSet phldrT="[Text]" custT="1"/>
      <dgm:spPr/>
      <dgm:t>
        <a:bodyPr/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XGBoost</a:t>
          </a:r>
          <a:endParaRPr lang="en-US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A915E89E-896C-41D8-A0E4-3FC1DE5E44CC}" type="parTrans" cxnId="{C5B6FE24-12A7-44D5-BDE5-9A213D86DF49}">
      <dgm:prSet/>
      <dgm:spPr/>
      <dgm:t>
        <a:bodyPr/>
        <a:lstStyle/>
        <a:p>
          <a:endParaRPr lang="en-US"/>
        </a:p>
      </dgm:t>
    </dgm:pt>
    <dgm:pt modelId="{F04AA5B8-AD23-45C7-94E0-2C89C3405F97}" type="sibTrans" cxnId="{C5B6FE24-12A7-44D5-BDE5-9A213D86DF49}">
      <dgm:prSet/>
      <dgm:spPr/>
      <dgm:t>
        <a:bodyPr/>
        <a:lstStyle/>
        <a:p>
          <a:endParaRPr lang="en-US"/>
        </a:p>
      </dgm:t>
    </dgm:pt>
    <dgm:pt modelId="{A14A52DF-B4FC-4E18-BC22-E78A9CAA4183}">
      <dgm:prSet phldrT="[Text]" custT="1"/>
      <dgm:spPr/>
      <dgm:t>
        <a:bodyPr/>
        <a:lstStyle/>
        <a:p>
          <a:r>
            <a:rPr lang="en-US" sz="3400" kern="1200" dirty="0">
              <a:solidFill>
                <a:prstClr val="white"/>
              </a:solidFill>
              <a:latin typeface="Tw Cen MT"/>
              <a:ea typeface="+mn-ea"/>
              <a:cs typeface="+mn-cs"/>
            </a:rPr>
            <a:t>Evaluation Metrics</a:t>
          </a:r>
        </a:p>
      </dgm:t>
    </dgm:pt>
    <dgm:pt modelId="{F065223A-268C-4961-9C7F-C263F356A636}" type="parTrans" cxnId="{6267BC04-19DC-47A7-8D01-45BFEBD9C7CE}">
      <dgm:prSet/>
      <dgm:spPr/>
      <dgm:t>
        <a:bodyPr/>
        <a:lstStyle/>
        <a:p>
          <a:endParaRPr lang="en-US"/>
        </a:p>
      </dgm:t>
    </dgm:pt>
    <dgm:pt modelId="{AFB22D7F-B8FC-4ABA-AD74-5396BEA9164A}" type="sibTrans" cxnId="{6267BC04-19DC-47A7-8D01-45BFEBD9C7CE}">
      <dgm:prSet/>
      <dgm:spPr/>
      <dgm:t>
        <a:bodyPr/>
        <a:lstStyle/>
        <a:p>
          <a:endParaRPr lang="en-US"/>
        </a:p>
      </dgm:t>
    </dgm:pt>
    <dgm:pt modelId="{253EDF06-4C8C-427F-839D-C995D274B122}">
      <dgm:prSet phldrT="[Text]" custT="1"/>
      <dgm:spPr/>
      <dgm:t>
        <a:bodyPr/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Accuracy score</a:t>
          </a:r>
        </a:p>
      </dgm:t>
    </dgm:pt>
    <dgm:pt modelId="{4AFE6085-4D7C-426E-AF8F-37FE0DD7905D}" type="parTrans" cxnId="{B4A53EBC-C8EB-4980-B840-B6A2A967418B}">
      <dgm:prSet/>
      <dgm:spPr/>
      <dgm:t>
        <a:bodyPr/>
        <a:lstStyle/>
        <a:p>
          <a:endParaRPr lang="en-US"/>
        </a:p>
      </dgm:t>
    </dgm:pt>
    <dgm:pt modelId="{852344B0-BEF8-4A70-A916-60677E896889}" type="sibTrans" cxnId="{B4A53EBC-C8EB-4980-B840-B6A2A967418B}">
      <dgm:prSet/>
      <dgm:spPr/>
      <dgm:t>
        <a:bodyPr/>
        <a:lstStyle/>
        <a:p>
          <a:endParaRPr lang="en-US"/>
        </a:p>
      </dgm:t>
    </dgm:pt>
    <dgm:pt modelId="{E299342A-A078-44A3-802D-F25AD5AD61EF}">
      <dgm:prSet phldrT="[Text]" custT="1"/>
      <dgm:spPr/>
      <dgm:t>
        <a:bodyPr/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Classification Report</a:t>
          </a:r>
        </a:p>
      </dgm:t>
    </dgm:pt>
    <dgm:pt modelId="{8E40E0FC-FA77-4D36-96C4-7D3210659AFC}" type="parTrans" cxnId="{59F6D57A-292E-4CB0-A7E4-F7259B028E70}">
      <dgm:prSet/>
      <dgm:spPr/>
      <dgm:t>
        <a:bodyPr/>
        <a:lstStyle/>
        <a:p>
          <a:endParaRPr lang="en-US"/>
        </a:p>
      </dgm:t>
    </dgm:pt>
    <dgm:pt modelId="{F3837155-EF0A-4E03-9687-FED9212FE1F7}" type="sibTrans" cxnId="{59F6D57A-292E-4CB0-A7E4-F7259B028E70}">
      <dgm:prSet/>
      <dgm:spPr/>
      <dgm:t>
        <a:bodyPr/>
        <a:lstStyle/>
        <a:p>
          <a:endParaRPr lang="en-US"/>
        </a:p>
      </dgm:t>
    </dgm:pt>
    <dgm:pt modelId="{355F3E69-1581-4911-8EBA-4A5009F5217F}">
      <dgm:prSet phldrT="[Text]" custT="1"/>
      <dgm:spPr/>
      <dgm:t>
        <a:bodyPr/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Confusion Matrix</a:t>
          </a:r>
        </a:p>
      </dgm:t>
    </dgm:pt>
    <dgm:pt modelId="{4D9351F4-915E-4895-A0E4-C46DD5B63D02}" type="parTrans" cxnId="{6E4FF111-EA47-45D5-84C3-3400019EE250}">
      <dgm:prSet/>
      <dgm:spPr/>
      <dgm:t>
        <a:bodyPr/>
        <a:lstStyle/>
        <a:p>
          <a:endParaRPr lang="en-US"/>
        </a:p>
      </dgm:t>
    </dgm:pt>
    <dgm:pt modelId="{57E622E8-2DFB-4D31-A0F0-34B44440B284}" type="sibTrans" cxnId="{6E4FF111-EA47-45D5-84C3-3400019EE250}">
      <dgm:prSet/>
      <dgm:spPr/>
      <dgm:t>
        <a:bodyPr/>
        <a:lstStyle/>
        <a:p>
          <a:endParaRPr lang="en-US"/>
        </a:p>
      </dgm:t>
    </dgm:pt>
    <dgm:pt modelId="{F26A2526-4A41-4C11-9BAF-EEC288659EFC}" type="pres">
      <dgm:prSet presAssocID="{F90C201C-4325-4E17-8735-DF6324EB36CF}" presName="Name0" presStyleCnt="0">
        <dgm:presLayoutVars>
          <dgm:dir/>
          <dgm:animLvl val="lvl"/>
          <dgm:resizeHandles/>
        </dgm:presLayoutVars>
      </dgm:prSet>
      <dgm:spPr/>
    </dgm:pt>
    <dgm:pt modelId="{03B85F42-19C9-4BB7-8D83-6095C1B2F4E8}" type="pres">
      <dgm:prSet presAssocID="{885B8C01-3E80-4858-AF8E-159AD318C742}" presName="linNode" presStyleCnt="0"/>
      <dgm:spPr/>
    </dgm:pt>
    <dgm:pt modelId="{8D7D2E5A-8361-4D7D-AAD2-B3ACF2663EAD}" type="pres">
      <dgm:prSet presAssocID="{885B8C01-3E80-4858-AF8E-159AD318C742}" presName="parentShp" presStyleLbl="node1" presStyleIdx="0" presStyleCnt="4">
        <dgm:presLayoutVars>
          <dgm:bulletEnabled val="1"/>
        </dgm:presLayoutVars>
      </dgm:prSet>
      <dgm:spPr/>
    </dgm:pt>
    <dgm:pt modelId="{327D0A4D-C355-4929-AD6D-D2A05817DC2E}" type="pres">
      <dgm:prSet presAssocID="{885B8C01-3E80-4858-AF8E-159AD318C742}" presName="childShp" presStyleLbl="bgAccFollowNode1" presStyleIdx="0" presStyleCnt="4">
        <dgm:presLayoutVars>
          <dgm:bulletEnabled val="1"/>
        </dgm:presLayoutVars>
      </dgm:prSet>
      <dgm:spPr/>
    </dgm:pt>
    <dgm:pt modelId="{B66EA3AC-EF4B-4CC3-8AD4-0EAC83670B82}" type="pres">
      <dgm:prSet presAssocID="{D5652786-F8B3-4075-88B9-9B698481DB82}" presName="spacing" presStyleCnt="0"/>
      <dgm:spPr/>
    </dgm:pt>
    <dgm:pt modelId="{07647570-D420-421B-86FC-E64EB4D3A5DE}" type="pres">
      <dgm:prSet presAssocID="{B4188228-B096-44E5-BB16-AE0385C8EDC9}" presName="linNode" presStyleCnt="0"/>
      <dgm:spPr/>
    </dgm:pt>
    <dgm:pt modelId="{B70B702E-E2A5-42FA-B74E-14A9F65C5553}" type="pres">
      <dgm:prSet presAssocID="{B4188228-B096-44E5-BB16-AE0385C8EDC9}" presName="parentShp" presStyleLbl="node1" presStyleIdx="1" presStyleCnt="4">
        <dgm:presLayoutVars>
          <dgm:bulletEnabled val="1"/>
        </dgm:presLayoutVars>
      </dgm:prSet>
      <dgm:spPr/>
    </dgm:pt>
    <dgm:pt modelId="{CDA000EE-379B-4542-91A0-DBF239682DC7}" type="pres">
      <dgm:prSet presAssocID="{B4188228-B096-44E5-BB16-AE0385C8EDC9}" presName="childShp" presStyleLbl="bgAccFollowNode1" presStyleIdx="1" presStyleCnt="4">
        <dgm:presLayoutVars>
          <dgm:bulletEnabled val="1"/>
        </dgm:presLayoutVars>
      </dgm:prSet>
      <dgm:spPr/>
    </dgm:pt>
    <dgm:pt modelId="{73497667-6959-4594-915B-6753F11E105E}" type="pres">
      <dgm:prSet presAssocID="{CC85A4AF-FE71-498E-A608-D6CFBBC8882B}" presName="spacing" presStyleCnt="0"/>
      <dgm:spPr/>
    </dgm:pt>
    <dgm:pt modelId="{6FC80B08-72E8-488B-A3F4-CC8E2DBAF0DD}" type="pres">
      <dgm:prSet presAssocID="{AFB4F0B0-39B0-4882-A111-419413399FBD}" presName="linNode" presStyleCnt="0"/>
      <dgm:spPr/>
    </dgm:pt>
    <dgm:pt modelId="{83D0FA67-D3DB-47EA-959C-40403D45849F}" type="pres">
      <dgm:prSet presAssocID="{AFB4F0B0-39B0-4882-A111-419413399FBD}" presName="parentShp" presStyleLbl="node1" presStyleIdx="2" presStyleCnt="4">
        <dgm:presLayoutVars>
          <dgm:bulletEnabled val="1"/>
        </dgm:presLayoutVars>
      </dgm:prSet>
      <dgm:spPr/>
    </dgm:pt>
    <dgm:pt modelId="{0602F54E-7668-4CF6-A306-D88E19768189}" type="pres">
      <dgm:prSet presAssocID="{AFB4F0B0-39B0-4882-A111-419413399FBD}" presName="childShp" presStyleLbl="bgAccFollowNode1" presStyleIdx="2" presStyleCnt="4">
        <dgm:presLayoutVars>
          <dgm:bulletEnabled val="1"/>
        </dgm:presLayoutVars>
      </dgm:prSet>
      <dgm:spPr/>
    </dgm:pt>
    <dgm:pt modelId="{96BA0781-5557-43B8-A662-3D82B8CDA6B1}" type="pres">
      <dgm:prSet presAssocID="{A6A51631-E6B7-493E-8055-01D24AFF3C06}" presName="spacing" presStyleCnt="0"/>
      <dgm:spPr/>
    </dgm:pt>
    <dgm:pt modelId="{024FEA66-D777-4EEA-A204-A49C980911B4}" type="pres">
      <dgm:prSet presAssocID="{A14A52DF-B4FC-4E18-BC22-E78A9CAA4183}" presName="linNode" presStyleCnt="0"/>
      <dgm:spPr/>
    </dgm:pt>
    <dgm:pt modelId="{CF2E31A2-98F4-4D7F-B48F-F9570FEABB11}" type="pres">
      <dgm:prSet presAssocID="{A14A52DF-B4FC-4E18-BC22-E78A9CAA4183}" presName="parentShp" presStyleLbl="node1" presStyleIdx="3" presStyleCnt="4" custLinFactNeighborY="749">
        <dgm:presLayoutVars>
          <dgm:bulletEnabled val="1"/>
        </dgm:presLayoutVars>
      </dgm:prSet>
      <dgm:spPr/>
    </dgm:pt>
    <dgm:pt modelId="{60C3AE6A-C7E5-458F-A19A-A982E00C61E2}" type="pres">
      <dgm:prSet presAssocID="{A14A52DF-B4FC-4E18-BC22-E78A9CAA4183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6267BC04-19DC-47A7-8D01-45BFEBD9C7CE}" srcId="{F90C201C-4325-4E17-8735-DF6324EB36CF}" destId="{A14A52DF-B4FC-4E18-BC22-E78A9CAA4183}" srcOrd="3" destOrd="0" parTransId="{F065223A-268C-4961-9C7F-C263F356A636}" sibTransId="{AFB22D7F-B8FC-4ABA-AD74-5396BEA9164A}"/>
    <dgm:cxn modelId="{CADE150F-E682-41CA-AED6-513CFB5C5DAF}" type="presOf" srcId="{39264239-676A-4ACC-96BB-82B05DB4DC0B}" destId="{327D0A4D-C355-4929-AD6D-D2A05817DC2E}" srcOrd="0" destOrd="0" presId="urn:microsoft.com/office/officeart/2005/8/layout/vList6"/>
    <dgm:cxn modelId="{6E4FF111-EA47-45D5-84C3-3400019EE250}" srcId="{A14A52DF-B4FC-4E18-BC22-E78A9CAA4183}" destId="{355F3E69-1581-4911-8EBA-4A5009F5217F}" srcOrd="2" destOrd="0" parTransId="{4D9351F4-915E-4895-A0E4-C46DD5B63D02}" sibTransId="{57E622E8-2DFB-4D31-A0F0-34B44440B284}"/>
    <dgm:cxn modelId="{07EFB218-0F71-4EC3-A40C-749473D146C7}" type="presOf" srcId="{0013E65C-7FCA-478D-B54B-8C61EF0E348B}" destId="{0602F54E-7668-4CF6-A306-D88E19768189}" srcOrd="0" destOrd="0" presId="urn:microsoft.com/office/officeart/2005/8/layout/vList6"/>
    <dgm:cxn modelId="{C5B6FE24-12A7-44D5-BDE5-9A213D86DF49}" srcId="{AFB4F0B0-39B0-4882-A111-419413399FBD}" destId="{3A96BC17-F68D-472F-B28B-54747588BCD4}" srcOrd="2" destOrd="0" parTransId="{A915E89E-896C-41D8-A0E4-3FC1DE5E44CC}" sibTransId="{F04AA5B8-AD23-45C7-94E0-2C89C3405F97}"/>
    <dgm:cxn modelId="{440F0929-ABC9-4289-942E-AC99E3425299}" srcId="{F90C201C-4325-4E17-8735-DF6324EB36CF}" destId="{885B8C01-3E80-4858-AF8E-159AD318C742}" srcOrd="0" destOrd="0" parTransId="{6B568586-08E7-45E5-895B-5805975B7AFE}" sibTransId="{D5652786-F8B3-4075-88B9-9B698481DB82}"/>
    <dgm:cxn modelId="{94800C2A-819D-46C0-A907-CA97240075C4}" srcId="{B4188228-B096-44E5-BB16-AE0385C8EDC9}" destId="{522DF266-8D91-4697-A214-89EFA8B469A3}" srcOrd="0" destOrd="0" parTransId="{D5D737DC-D913-43BE-AB8C-76E4B37729F9}" sibTransId="{B775A7A7-43F6-4264-8E1A-CAE6533D0BCF}"/>
    <dgm:cxn modelId="{45FA9F2E-10EE-4E14-9093-EE185B8A8720}" type="presOf" srcId="{522DF266-8D91-4697-A214-89EFA8B469A3}" destId="{CDA000EE-379B-4542-91A0-DBF239682DC7}" srcOrd="0" destOrd="0" presId="urn:microsoft.com/office/officeart/2005/8/layout/vList6"/>
    <dgm:cxn modelId="{08BD5135-64C5-436B-96C5-E730E0DD538E}" srcId="{AFB4F0B0-39B0-4882-A111-419413399FBD}" destId="{0013E65C-7FCA-478D-B54B-8C61EF0E348B}" srcOrd="0" destOrd="0" parTransId="{1FF0006C-EA1A-495D-81F8-3557FB810393}" sibTransId="{CDD6FEB2-3BBD-4545-B5EE-6C1C33EBF4DA}"/>
    <dgm:cxn modelId="{8D2F1640-8E44-4E6A-A94B-910018644A0B}" type="presOf" srcId="{F90C201C-4325-4E17-8735-DF6324EB36CF}" destId="{F26A2526-4A41-4C11-9BAF-EEC288659EFC}" srcOrd="0" destOrd="0" presId="urn:microsoft.com/office/officeart/2005/8/layout/vList6"/>
    <dgm:cxn modelId="{296AEB4B-7831-4500-A391-CC3E0240820E}" type="presOf" srcId="{058991EA-83D0-44DD-8D97-C479FE5F15CB}" destId="{0602F54E-7668-4CF6-A306-D88E19768189}" srcOrd="0" destOrd="1" presId="urn:microsoft.com/office/officeart/2005/8/layout/vList6"/>
    <dgm:cxn modelId="{1FA19F4D-CEB0-418C-9FCB-C3666F84AEC6}" type="presOf" srcId="{885B8C01-3E80-4858-AF8E-159AD318C742}" destId="{8D7D2E5A-8361-4D7D-AAD2-B3ACF2663EAD}" srcOrd="0" destOrd="0" presId="urn:microsoft.com/office/officeart/2005/8/layout/vList6"/>
    <dgm:cxn modelId="{59F6D57A-292E-4CB0-A7E4-F7259B028E70}" srcId="{A14A52DF-B4FC-4E18-BC22-E78A9CAA4183}" destId="{E299342A-A078-44A3-802D-F25AD5AD61EF}" srcOrd="1" destOrd="0" parTransId="{8E40E0FC-FA77-4D36-96C4-7D3210659AFC}" sibTransId="{F3837155-EF0A-4E03-9687-FED9212FE1F7}"/>
    <dgm:cxn modelId="{ACF2978F-13F8-4446-8350-BB1F609D8F8E}" type="presOf" srcId="{B4188228-B096-44E5-BB16-AE0385C8EDC9}" destId="{B70B702E-E2A5-42FA-B74E-14A9F65C5553}" srcOrd="0" destOrd="0" presId="urn:microsoft.com/office/officeart/2005/8/layout/vList6"/>
    <dgm:cxn modelId="{284CBC8F-136B-409D-9991-55422E1D7AE6}" type="presOf" srcId="{E299342A-A078-44A3-802D-F25AD5AD61EF}" destId="{60C3AE6A-C7E5-458F-A19A-A982E00C61E2}" srcOrd="0" destOrd="1" presId="urn:microsoft.com/office/officeart/2005/8/layout/vList6"/>
    <dgm:cxn modelId="{2A43A292-8F92-4B93-AED3-7B9B5765167B}" type="presOf" srcId="{355F3E69-1581-4911-8EBA-4A5009F5217F}" destId="{60C3AE6A-C7E5-458F-A19A-A982E00C61E2}" srcOrd="0" destOrd="2" presId="urn:microsoft.com/office/officeart/2005/8/layout/vList6"/>
    <dgm:cxn modelId="{D64E09A0-E448-46FE-B220-7020F6F7CA95}" srcId="{AFB4F0B0-39B0-4882-A111-419413399FBD}" destId="{058991EA-83D0-44DD-8D97-C479FE5F15CB}" srcOrd="1" destOrd="0" parTransId="{E2BE6A48-C308-4D36-81A9-6ABB8CBD8D6F}" sibTransId="{D15F6769-C103-4794-8A6C-FD74ADDE794C}"/>
    <dgm:cxn modelId="{E8C859A8-2008-4497-BA52-F6802D899792}" type="presOf" srcId="{A14A52DF-B4FC-4E18-BC22-E78A9CAA4183}" destId="{CF2E31A2-98F4-4D7F-B48F-F9570FEABB11}" srcOrd="0" destOrd="0" presId="urn:microsoft.com/office/officeart/2005/8/layout/vList6"/>
    <dgm:cxn modelId="{466BFBB3-49C1-4909-B611-CC19A282DA4F}" srcId="{F90C201C-4325-4E17-8735-DF6324EB36CF}" destId="{AFB4F0B0-39B0-4882-A111-419413399FBD}" srcOrd="2" destOrd="0" parTransId="{F9B41C2C-D62A-4CE0-8F61-742984297C42}" sibTransId="{A6A51631-E6B7-493E-8055-01D24AFF3C06}"/>
    <dgm:cxn modelId="{B4A53EBC-C8EB-4980-B840-B6A2A967418B}" srcId="{A14A52DF-B4FC-4E18-BC22-E78A9CAA4183}" destId="{253EDF06-4C8C-427F-839D-C995D274B122}" srcOrd="0" destOrd="0" parTransId="{4AFE6085-4D7C-426E-AF8F-37FE0DD7905D}" sibTransId="{852344B0-BEF8-4A70-A916-60677E896889}"/>
    <dgm:cxn modelId="{93BF71C1-4800-4A24-8881-E45CAE66CB81}" type="presOf" srcId="{253EDF06-4C8C-427F-839D-C995D274B122}" destId="{60C3AE6A-C7E5-458F-A19A-A982E00C61E2}" srcOrd="0" destOrd="0" presId="urn:microsoft.com/office/officeart/2005/8/layout/vList6"/>
    <dgm:cxn modelId="{503AB2D7-9B31-4072-8970-653C6E388641}" type="presOf" srcId="{3A96BC17-F68D-472F-B28B-54747588BCD4}" destId="{0602F54E-7668-4CF6-A306-D88E19768189}" srcOrd="0" destOrd="2" presId="urn:microsoft.com/office/officeart/2005/8/layout/vList6"/>
    <dgm:cxn modelId="{18609AF9-4DDC-44D6-B097-2383B6E866DD}" srcId="{885B8C01-3E80-4858-AF8E-159AD318C742}" destId="{39264239-676A-4ACC-96BB-82B05DB4DC0B}" srcOrd="0" destOrd="0" parTransId="{F2B29673-D9F3-4307-A1CE-E26BD35B6B8C}" sibTransId="{9D394E1F-84C0-409B-83BA-0E5573C8CD3E}"/>
    <dgm:cxn modelId="{70C585FB-DB88-4CA6-A3F4-3671A9A19694}" type="presOf" srcId="{AFB4F0B0-39B0-4882-A111-419413399FBD}" destId="{83D0FA67-D3DB-47EA-959C-40403D45849F}" srcOrd="0" destOrd="0" presId="urn:microsoft.com/office/officeart/2005/8/layout/vList6"/>
    <dgm:cxn modelId="{7B3963FC-B0E0-4C09-B601-D24CD5DD85EC}" srcId="{F90C201C-4325-4E17-8735-DF6324EB36CF}" destId="{B4188228-B096-44E5-BB16-AE0385C8EDC9}" srcOrd="1" destOrd="0" parTransId="{57722108-D707-4D7E-9393-7804C12244F2}" sibTransId="{CC85A4AF-FE71-498E-A608-D6CFBBC8882B}"/>
    <dgm:cxn modelId="{507D3C31-0703-495C-9013-99E37C69CBDD}" type="presParOf" srcId="{F26A2526-4A41-4C11-9BAF-EEC288659EFC}" destId="{03B85F42-19C9-4BB7-8D83-6095C1B2F4E8}" srcOrd="0" destOrd="0" presId="urn:microsoft.com/office/officeart/2005/8/layout/vList6"/>
    <dgm:cxn modelId="{00385965-8BE7-41AD-9592-7B2B11942961}" type="presParOf" srcId="{03B85F42-19C9-4BB7-8D83-6095C1B2F4E8}" destId="{8D7D2E5A-8361-4D7D-AAD2-B3ACF2663EAD}" srcOrd="0" destOrd="0" presId="urn:microsoft.com/office/officeart/2005/8/layout/vList6"/>
    <dgm:cxn modelId="{C0A45F0A-3F44-495D-A6B6-BB336F2143DF}" type="presParOf" srcId="{03B85F42-19C9-4BB7-8D83-6095C1B2F4E8}" destId="{327D0A4D-C355-4929-AD6D-D2A05817DC2E}" srcOrd="1" destOrd="0" presId="urn:microsoft.com/office/officeart/2005/8/layout/vList6"/>
    <dgm:cxn modelId="{EC936652-8BB6-458D-9EF1-90C3288F3A8E}" type="presParOf" srcId="{F26A2526-4A41-4C11-9BAF-EEC288659EFC}" destId="{B66EA3AC-EF4B-4CC3-8AD4-0EAC83670B82}" srcOrd="1" destOrd="0" presId="urn:microsoft.com/office/officeart/2005/8/layout/vList6"/>
    <dgm:cxn modelId="{A32C14FA-E108-410D-B816-23748E0431D1}" type="presParOf" srcId="{F26A2526-4A41-4C11-9BAF-EEC288659EFC}" destId="{07647570-D420-421B-86FC-E64EB4D3A5DE}" srcOrd="2" destOrd="0" presId="urn:microsoft.com/office/officeart/2005/8/layout/vList6"/>
    <dgm:cxn modelId="{6F97590C-3833-454A-9F79-07471251F120}" type="presParOf" srcId="{07647570-D420-421B-86FC-E64EB4D3A5DE}" destId="{B70B702E-E2A5-42FA-B74E-14A9F65C5553}" srcOrd="0" destOrd="0" presId="urn:microsoft.com/office/officeart/2005/8/layout/vList6"/>
    <dgm:cxn modelId="{7E87D200-A417-4DA1-B9CD-6EBE807AA041}" type="presParOf" srcId="{07647570-D420-421B-86FC-E64EB4D3A5DE}" destId="{CDA000EE-379B-4542-91A0-DBF239682DC7}" srcOrd="1" destOrd="0" presId="urn:microsoft.com/office/officeart/2005/8/layout/vList6"/>
    <dgm:cxn modelId="{19710DF3-7ED3-4A28-97E5-424950663CA4}" type="presParOf" srcId="{F26A2526-4A41-4C11-9BAF-EEC288659EFC}" destId="{73497667-6959-4594-915B-6753F11E105E}" srcOrd="3" destOrd="0" presId="urn:microsoft.com/office/officeart/2005/8/layout/vList6"/>
    <dgm:cxn modelId="{EEE6CADE-63AA-4CBF-93B1-9104C33A0917}" type="presParOf" srcId="{F26A2526-4A41-4C11-9BAF-EEC288659EFC}" destId="{6FC80B08-72E8-488B-A3F4-CC8E2DBAF0DD}" srcOrd="4" destOrd="0" presId="urn:microsoft.com/office/officeart/2005/8/layout/vList6"/>
    <dgm:cxn modelId="{00EDECF5-8C08-471C-B1DE-F2E8BDCE42A3}" type="presParOf" srcId="{6FC80B08-72E8-488B-A3F4-CC8E2DBAF0DD}" destId="{83D0FA67-D3DB-47EA-959C-40403D45849F}" srcOrd="0" destOrd="0" presId="urn:microsoft.com/office/officeart/2005/8/layout/vList6"/>
    <dgm:cxn modelId="{A5509132-F326-4AA3-89F9-6F2C0AF915A2}" type="presParOf" srcId="{6FC80B08-72E8-488B-A3F4-CC8E2DBAF0DD}" destId="{0602F54E-7668-4CF6-A306-D88E19768189}" srcOrd="1" destOrd="0" presId="urn:microsoft.com/office/officeart/2005/8/layout/vList6"/>
    <dgm:cxn modelId="{7040A915-8AC2-4D27-B5F4-6576FB9F060C}" type="presParOf" srcId="{F26A2526-4A41-4C11-9BAF-EEC288659EFC}" destId="{96BA0781-5557-43B8-A662-3D82B8CDA6B1}" srcOrd="5" destOrd="0" presId="urn:microsoft.com/office/officeart/2005/8/layout/vList6"/>
    <dgm:cxn modelId="{D6DDD4C5-BE79-49D6-8054-C3FD0BDAE06C}" type="presParOf" srcId="{F26A2526-4A41-4C11-9BAF-EEC288659EFC}" destId="{024FEA66-D777-4EEA-A204-A49C980911B4}" srcOrd="6" destOrd="0" presId="urn:microsoft.com/office/officeart/2005/8/layout/vList6"/>
    <dgm:cxn modelId="{5067AAB2-BDCA-4F60-9DC8-39094EF2049D}" type="presParOf" srcId="{024FEA66-D777-4EEA-A204-A49C980911B4}" destId="{CF2E31A2-98F4-4D7F-B48F-F9570FEABB11}" srcOrd="0" destOrd="0" presId="urn:microsoft.com/office/officeart/2005/8/layout/vList6"/>
    <dgm:cxn modelId="{EAD5D031-CF79-4DFE-A58A-91E5F6DB4E73}" type="presParOf" srcId="{024FEA66-D777-4EEA-A204-A49C980911B4}" destId="{60C3AE6A-C7E5-458F-A19A-A982E00C61E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7D0A4D-C355-4929-AD6D-D2A05817DC2E}">
      <dsp:nvSpPr>
        <dsp:cNvPr id="0" name=""/>
        <dsp:cNvSpPr/>
      </dsp:nvSpPr>
      <dsp:spPr>
        <a:xfrm>
          <a:off x="3251199" y="1587"/>
          <a:ext cx="4876800" cy="125941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+mj-lt"/>
            </a:rPr>
            <a:t>For selected and all features split into X and y</a:t>
          </a:r>
        </a:p>
      </dsp:txBody>
      <dsp:txXfrm>
        <a:off x="3251199" y="159014"/>
        <a:ext cx="4404519" cy="944562"/>
      </dsp:txXfrm>
    </dsp:sp>
    <dsp:sp modelId="{8D7D2E5A-8361-4D7D-AAD2-B3ACF2663EAD}">
      <dsp:nvSpPr>
        <dsp:cNvPr id="0" name=""/>
        <dsp:cNvSpPr/>
      </dsp:nvSpPr>
      <dsp:spPr>
        <a:xfrm>
          <a:off x="0" y="1587"/>
          <a:ext cx="3251200" cy="125941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latin typeface="+mj-lt"/>
            </a:rPr>
            <a:t>Feature – Target split</a:t>
          </a:r>
        </a:p>
      </dsp:txBody>
      <dsp:txXfrm>
        <a:off x="61480" y="63067"/>
        <a:ext cx="3128240" cy="1136456"/>
      </dsp:txXfrm>
    </dsp:sp>
    <dsp:sp modelId="{CDA000EE-379B-4542-91A0-DBF239682DC7}">
      <dsp:nvSpPr>
        <dsp:cNvPr id="0" name=""/>
        <dsp:cNvSpPr/>
      </dsp:nvSpPr>
      <dsp:spPr>
        <a:xfrm>
          <a:off x="3251199" y="1386945"/>
          <a:ext cx="4876800" cy="125941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For both the sets divided into 80-20%</a:t>
          </a:r>
        </a:p>
      </dsp:txBody>
      <dsp:txXfrm>
        <a:off x="3251199" y="1544372"/>
        <a:ext cx="4404519" cy="944562"/>
      </dsp:txXfrm>
    </dsp:sp>
    <dsp:sp modelId="{B70B702E-E2A5-42FA-B74E-14A9F65C5553}">
      <dsp:nvSpPr>
        <dsp:cNvPr id="0" name=""/>
        <dsp:cNvSpPr/>
      </dsp:nvSpPr>
      <dsp:spPr>
        <a:xfrm>
          <a:off x="0" y="1386945"/>
          <a:ext cx="3251200" cy="125941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prstClr val="white"/>
              </a:solidFill>
              <a:latin typeface="Tw Cen MT"/>
              <a:ea typeface="+mn-ea"/>
              <a:cs typeface="+mn-cs"/>
            </a:rPr>
            <a:t>Train – Test split</a:t>
          </a:r>
        </a:p>
      </dsp:txBody>
      <dsp:txXfrm>
        <a:off x="61480" y="1448425"/>
        <a:ext cx="3128240" cy="1136456"/>
      </dsp:txXfrm>
    </dsp:sp>
    <dsp:sp modelId="{0602F54E-7668-4CF6-A306-D88E19768189}">
      <dsp:nvSpPr>
        <dsp:cNvPr id="0" name=""/>
        <dsp:cNvSpPr/>
      </dsp:nvSpPr>
      <dsp:spPr>
        <a:xfrm>
          <a:off x="3251199" y="2772304"/>
          <a:ext cx="4876800" cy="125941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DecisionTree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 Classifier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RandomForest</a:t>
          </a:r>
          <a:endParaRPr lang="en-US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XGBoost</a:t>
          </a:r>
          <a:endParaRPr lang="en-US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3251199" y="2929731"/>
        <a:ext cx="4404519" cy="944562"/>
      </dsp:txXfrm>
    </dsp:sp>
    <dsp:sp modelId="{83D0FA67-D3DB-47EA-959C-40403D45849F}">
      <dsp:nvSpPr>
        <dsp:cNvPr id="0" name=""/>
        <dsp:cNvSpPr/>
      </dsp:nvSpPr>
      <dsp:spPr>
        <a:xfrm>
          <a:off x="0" y="2772304"/>
          <a:ext cx="3251200" cy="125941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prstClr val="white"/>
              </a:solidFill>
              <a:latin typeface="Tw Cen MT"/>
              <a:ea typeface="+mn-ea"/>
              <a:cs typeface="+mn-cs"/>
            </a:rPr>
            <a:t>Build the model</a:t>
          </a:r>
        </a:p>
      </dsp:txBody>
      <dsp:txXfrm>
        <a:off x="61480" y="2833784"/>
        <a:ext cx="3128240" cy="1136456"/>
      </dsp:txXfrm>
    </dsp:sp>
    <dsp:sp modelId="{60C3AE6A-C7E5-458F-A19A-A982E00C61E2}">
      <dsp:nvSpPr>
        <dsp:cNvPr id="0" name=""/>
        <dsp:cNvSpPr/>
      </dsp:nvSpPr>
      <dsp:spPr>
        <a:xfrm>
          <a:off x="3251199" y="4157662"/>
          <a:ext cx="4876800" cy="125941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Accuracy score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Classification Report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Confusion Matrix</a:t>
          </a:r>
        </a:p>
      </dsp:txBody>
      <dsp:txXfrm>
        <a:off x="3251199" y="4315089"/>
        <a:ext cx="4404519" cy="944562"/>
      </dsp:txXfrm>
    </dsp:sp>
    <dsp:sp modelId="{CF2E31A2-98F4-4D7F-B48F-F9570FEABB11}">
      <dsp:nvSpPr>
        <dsp:cNvPr id="0" name=""/>
        <dsp:cNvSpPr/>
      </dsp:nvSpPr>
      <dsp:spPr>
        <a:xfrm>
          <a:off x="0" y="4159250"/>
          <a:ext cx="3251200" cy="125941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prstClr val="white"/>
              </a:solidFill>
              <a:latin typeface="Tw Cen MT"/>
              <a:ea typeface="+mn-ea"/>
              <a:cs typeface="+mn-cs"/>
            </a:rPr>
            <a:t>Evaluation Metrics</a:t>
          </a:r>
        </a:p>
      </dsp:txBody>
      <dsp:txXfrm>
        <a:off x="61480" y="4220730"/>
        <a:ext cx="3128240" cy="11364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873B9F-50A0-4622-8B27-9EA7B86E7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17B71-78E5-4F1B-8D85-573B8AAD3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5925-1F73-40BA-85C9-D3AC61ACF64E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5D993-102A-4921-A12E-E8E8D0285A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94975-3B91-4B9C-9498-7DA766AE1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0B77D-D561-4A25-8C29-51CAB36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2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7/24/2024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945AC3A-7D9B-423E-A2BF-B883C9B2D24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524B29-B525-4E47-862B-FD57B403D539}"/>
              </a:ext>
            </a:extLst>
          </p:cNvPr>
          <p:cNvSpPr/>
          <p:nvPr userDrawn="1"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284" y="1"/>
            <a:ext cx="7815636" cy="667702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C333A-735B-44F8-99E4-E73D8172DE35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9AA83-848B-4DFD-A644-A5D9CEFF95E3}"/>
              </a:ext>
            </a:extLst>
          </p:cNvPr>
          <p:cNvSpPr/>
          <p:nvPr userDrawn="1"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80EF2-ACF9-4D66-99FF-99CB3F61BE99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Graphic 11">
            <a:extLst>
              <a:ext uri="{FF2B5EF4-FFF2-40B4-BE49-F238E27FC236}">
                <a16:creationId xmlns:a16="http://schemas.microsoft.com/office/drawing/2014/main" id="{54BAE1D8-3DF8-48CA-92C4-2E2064E4A3C5}"/>
              </a:ext>
            </a:extLst>
          </p:cNvPr>
          <p:cNvSpPr/>
          <p:nvPr userDrawn="1"/>
        </p:nvSpPr>
        <p:spPr>
          <a:xfrm>
            <a:off x="8776606" y="3981146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4E860F-437F-442E-898C-244A0DD5D765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9123-1F0C-4BD2-8233-FEE5B2A466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E8981-59A6-4480-80A6-5619C22017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ED074E-AB07-44D1-8B4E-189EAEF79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1D44B-9877-40D1-B788-EE3BFD57C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FB83C35-D975-48B4-8E79-AB7A1A80D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799832" cy="66751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7E187E-6082-49C3-B795-CC4321FE39F8}"/>
              </a:ext>
            </a:extLst>
          </p:cNvPr>
          <p:cNvSpPr/>
          <p:nvPr userDrawn="1"/>
        </p:nvSpPr>
        <p:spPr>
          <a:xfrm>
            <a:off x="6671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FF6A8-5ABD-4191-81E4-C9F86380A5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7D1E-1708-4D17-AB85-058EE0C347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29A18-E6EB-4081-B804-B2FCF5287D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CDBDF0B-F377-47FD-9DA1-C3BDA7C1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244511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A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B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9A41AC-399F-4B25-A28A-F7679843C3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Caption">
            <a:extLst>
              <a:ext uri="{FF2B5EF4-FFF2-40B4-BE49-F238E27FC236}">
                <a16:creationId xmlns:a16="http://schemas.microsoft.com/office/drawing/2014/main" id="{E1C65CF6-B529-468F-B46C-1D1C2E71A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845FB-DCB7-4844-B346-98986AD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6780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Your Video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7EBDA-221D-4CBD-8DBF-E03A370015D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508FC-366E-44DA-80A8-28048E1E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11E4563-E2FC-4D6F-B759-AB4FB77D2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2FE8913-A018-418C-99FB-2DF342B9B5A0}"/>
              </a:ext>
            </a:extLst>
          </p:cNvPr>
          <p:cNvSpPr/>
          <p:nvPr userDrawn="1"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F7702AD-1968-4CE6-BC7C-02C0637069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 userDrawn="1"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5" name="Name">
            <a:extLst>
              <a:ext uri="{FF2B5EF4-FFF2-40B4-BE49-F238E27FC236}">
                <a16:creationId xmlns:a16="http://schemas.microsoft.com/office/drawing/2014/main" id="{B8C48821-0D90-416C-873E-50587E8A0C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Shriya Nithyan</a:t>
            </a:r>
          </a:p>
        </p:txBody>
      </p:sp>
      <p:sp>
        <p:nvSpPr>
          <p:cNvPr id="16" name="Email">
            <a:extLst>
              <a:ext uri="{FF2B5EF4-FFF2-40B4-BE49-F238E27FC236}">
                <a16:creationId xmlns:a16="http://schemas.microsoft.com/office/drawing/2014/main" id="{42450180-8D19-405E-97F0-2A309B58D0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Email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37F23B-0C4D-4D27-BF83-0B10D1CFFDCD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9551A1-FBAD-4CC8-AA99-F9F4D4281782}"/>
              </a:ext>
            </a:extLst>
          </p:cNvPr>
          <p:cNvSpPr/>
          <p:nvPr userDrawn="1"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F695C6B-DBEE-447E-B106-7351E00BD0AF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38929-6316-4332-83F8-9E95386C7C42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7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99CE02-8616-40B2-85FF-B06E192752AB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3DF8E0-6324-45B7-8B0A-24383EF1B915}"/>
              </a:ext>
            </a:extLst>
          </p:cNvPr>
          <p:cNvSpPr/>
          <p:nvPr userDrawn="1"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r>
              <a:rPr lang="en-US" sz="1000" noProof="1">
                <a:latin typeface="+mn-lt"/>
              </a:rPr>
              <a:t>Shriya Nithyan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E718F-2F10-41F1-8E9F-18DD53EF065F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11473200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82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3600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63" r:id="rId4"/>
    <p:sldLayoutId id="2147483656" r:id="rId5"/>
    <p:sldLayoutId id="2147483660" r:id="rId6"/>
    <p:sldLayoutId id="2147483661" r:id="rId7"/>
    <p:sldLayoutId id="2147483664" r:id="rId8"/>
    <p:sldLayoutId id="2147483650" r:id="rId9"/>
    <p:sldLayoutId id="2147483652" r:id="rId10"/>
    <p:sldLayoutId id="2147483654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0528" y="575733"/>
            <a:ext cx="3759807" cy="4236827"/>
          </a:xfrm>
        </p:spPr>
        <p:txBody>
          <a:bodyPr/>
          <a:lstStyle/>
          <a:p>
            <a:r>
              <a:rPr lang="en-IN" i="1" dirty="0"/>
              <a:t>Classification Model</a:t>
            </a:r>
            <a:r>
              <a:rPr lang="en-IN" dirty="0"/>
              <a:t>: </a:t>
            </a:r>
            <a:r>
              <a:rPr lang="en-IN" sz="4400" dirty="0"/>
              <a:t>Predicting Physical Activities with features in fitness trackers 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17638D-56AE-48AD-96C8-EE46229C7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8" descr="space radar outline">
            <a:extLst>
              <a:ext uri="{FF2B5EF4-FFF2-40B4-BE49-F238E27FC236}">
                <a16:creationId xmlns:a16="http://schemas.microsoft.com/office/drawing/2014/main" id="{52C1AEF9-C750-45F9-AD02-5447187F5716}"/>
              </a:ext>
            </a:extLst>
          </p:cNvPr>
          <p:cNvSpPr/>
          <p:nvPr/>
        </p:nvSpPr>
        <p:spPr>
          <a:xfrm rot="16731500">
            <a:off x="10654807" y="4433342"/>
            <a:ext cx="238125" cy="238125"/>
          </a:xfrm>
          <a:custGeom>
            <a:avLst/>
            <a:gdLst>
              <a:gd name="connsiteX0" fmla="*/ 145256 w 238125"/>
              <a:gd name="connsiteY0" fmla="*/ 159538 h 238125"/>
              <a:gd name="connsiteX1" fmla="*/ 150019 w 238125"/>
              <a:gd name="connsiteY1" fmla="*/ 154775 h 238125"/>
              <a:gd name="connsiteX2" fmla="*/ 150019 w 238125"/>
              <a:gd name="connsiteY2" fmla="*/ 145250 h 238125"/>
              <a:gd name="connsiteX3" fmla="*/ 145256 w 238125"/>
              <a:gd name="connsiteY3" fmla="*/ 140488 h 238125"/>
              <a:gd name="connsiteX4" fmla="*/ 140494 w 238125"/>
              <a:gd name="connsiteY4" fmla="*/ 145250 h 238125"/>
              <a:gd name="connsiteX5" fmla="*/ 140494 w 238125"/>
              <a:gd name="connsiteY5" fmla="*/ 154775 h 238125"/>
              <a:gd name="connsiteX6" fmla="*/ 145256 w 238125"/>
              <a:gd name="connsiteY6" fmla="*/ 159538 h 238125"/>
              <a:gd name="connsiteX7" fmla="*/ 234353 w 238125"/>
              <a:gd name="connsiteY7" fmla="*/ 122828 h 238125"/>
              <a:gd name="connsiteX8" fmla="*/ 196253 w 238125"/>
              <a:gd name="connsiteY8" fmla="*/ 84728 h 238125"/>
              <a:gd name="connsiteX9" fmla="*/ 192881 w 238125"/>
              <a:gd name="connsiteY9" fmla="*/ 83338 h 238125"/>
              <a:gd name="connsiteX10" fmla="*/ 97631 w 238125"/>
              <a:gd name="connsiteY10" fmla="*/ 83338 h 238125"/>
              <a:gd name="connsiteX11" fmla="*/ 93231 w 238125"/>
              <a:gd name="connsiteY11" fmla="*/ 86281 h 238125"/>
              <a:gd name="connsiteX12" fmla="*/ 94259 w 238125"/>
              <a:gd name="connsiteY12" fmla="*/ 91472 h 238125"/>
              <a:gd name="connsiteX13" fmla="*/ 114700 w 238125"/>
              <a:gd name="connsiteY13" fmla="*/ 111913 h 238125"/>
              <a:gd name="connsiteX14" fmla="*/ 73819 w 238125"/>
              <a:gd name="connsiteY14" fmla="*/ 111913 h 238125"/>
              <a:gd name="connsiteX15" fmla="*/ 73819 w 238125"/>
              <a:gd name="connsiteY15" fmla="*/ 45238 h 238125"/>
              <a:gd name="connsiteX16" fmla="*/ 88106 w 238125"/>
              <a:gd name="connsiteY16" fmla="*/ 45238 h 238125"/>
              <a:gd name="connsiteX17" fmla="*/ 92869 w 238125"/>
              <a:gd name="connsiteY17" fmla="*/ 40475 h 238125"/>
              <a:gd name="connsiteX18" fmla="*/ 92869 w 238125"/>
              <a:gd name="connsiteY18" fmla="*/ 21425 h 238125"/>
              <a:gd name="connsiteX19" fmla="*/ 88887 w 238125"/>
              <a:gd name="connsiteY19" fmla="*/ 16729 h 238125"/>
              <a:gd name="connsiteX20" fmla="*/ 31737 w 238125"/>
              <a:gd name="connsiteY20" fmla="*/ 7204 h 238125"/>
              <a:gd name="connsiteX21" fmla="*/ 27880 w 238125"/>
              <a:gd name="connsiteY21" fmla="*/ 8271 h 238125"/>
              <a:gd name="connsiteX22" fmla="*/ 26194 w 238125"/>
              <a:gd name="connsiteY22" fmla="*/ 11900 h 238125"/>
              <a:gd name="connsiteX23" fmla="*/ 26194 w 238125"/>
              <a:gd name="connsiteY23" fmla="*/ 40475 h 238125"/>
              <a:gd name="connsiteX24" fmla="*/ 30956 w 238125"/>
              <a:gd name="connsiteY24" fmla="*/ 45238 h 238125"/>
              <a:gd name="connsiteX25" fmla="*/ 64294 w 238125"/>
              <a:gd name="connsiteY25" fmla="*/ 45238 h 238125"/>
              <a:gd name="connsiteX26" fmla="*/ 64294 w 238125"/>
              <a:gd name="connsiteY26" fmla="*/ 111913 h 238125"/>
              <a:gd name="connsiteX27" fmla="*/ 40481 w 238125"/>
              <a:gd name="connsiteY27" fmla="*/ 111913 h 238125"/>
              <a:gd name="connsiteX28" fmla="*/ 26194 w 238125"/>
              <a:gd name="connsiteY28" fmla="*/ 126200 h 238125"/>
              <a:gd name="connsiteX29" fmla="*/ 26194 w 238125"/>
              <a:gd name="connsiteY29" fmla="*/ 164300 h 238125"/>
              <a:gd name="connsiteX30" fmla="*/ 40481 w 238125"/>
              <a:gd name="connsiteY30" fmla="*/ 178588 h 238125"/>
              <a:gd name="connsiteX31" fmla="*/ 76610 w 238125"/>
              <a:gd name="connsiteY31" fmla="*/ 178588 h 238125"/>
              <a:gd name="connsiteX32" fmla="*/ 52769 w 238125"/>
              <a:gd name="connsiteY32" fmla="*/ 202429 h 238125"/>
              <a:gd name="connsiteX33" fmla="*/ 30956 w 238125"/>
              <a:gd name="connsiteY33" fmla="*/ 188113 h 238125"/>
              <a:gd name="connsiteX34" fmla="*/ 7144 w 238125"/>
              <a:gd name="connsiteY34" fmla="*/ 211925 h 238125"/>
              <a:gd name="connsiteX35" fmla="*/ 30956 w 238125"/>
              <a:gd name="connsiteY35" fmla="*/ 235738 h 238125"/>
              <a:gd name="connsiteX36" fmla="*/ 54550 w 238125"/>
              <a:gd name="connsiteY36" fmla="*/ 214116 h 238125"/>
              <a:gd name="connsiteX37" fmla="*/ 90078 w 238125"/>
              <a:gd name="connsiteY37" fmla="*/ 178588 h 238125"/>
              <a:gd name="connsiteX38" fmla="*/ 111919 w 238125"/>
              <a:gd name="connsiteY38" fmla="*/ 178588 h 238125"/>
              <a:gd name="connsiteX39" fmla="*/ 111919 w 238125"/>
              <a:gd name="connsiteY39" fmla="*/ 188598 h 238125"/>
              <a:gd name="connsiteX40" fmla="*/ 92869 w 238125"/>
              <a:gd name="connsiteY40" fmla="*/ 211925 h 238125"/>
              <a:gd name="connsiteX41" fmla="*/ 116681 w 238125"/>
              <a:gd name="connsiteY41" fmla="*/ 235738 h 238125"/>
              <a:gd name="connsiteX42" fmla="*/ 140494 w 238125"/>
              <a:gd name="connsiteY42" fmla="*/ 211925 h 238125"/>
              <a:gd name="connsiteX43" fmla="*/ 121444 w 238125"/>
              <a:gd name="connsiteY43" fmla="*/ 188598 h 238125"/>
              <a:gd name="connsiteX44" fmla="*/ 121444 w 238125"/>
              <a:gd name="connsiteY44" fmla="*/ 178588 h 238125"/>
              <a:gd name="connsiteX45" fmla="*/ 143275 w 238125"/>
              <a:gd name="connsiteY45" fmla="*/ 178588 h 238125"/>
              <a:gd name="connsiteX46" fmla="*/ 178813 w 238125"/>
              <a:gd name="connsiteY46" fmla="*/ 214125 h 238125"/>
              <a:gd name="connsiteX47" fmla="*/ 202406 w 238125"/>
              <a:gd name="connsiteY47" fmla="*/ 235738 h 238125"/>
              <a:gd name="connsiteX48" fmla="*/ 226219 w 238125"/>
              <a:gd name="connsiteY48" fmla="*/ 211925 h 238125"/>
              <a:gd name="connsiteX49" fmla="*/ 202406 w 238125"/>
              <a:gd name="connsiteY49" fmla="*/ 188113 h 238125"/>
              <a:gd name="connsiteX50" fmla="*/ 180594 w 238125"/>
              <a:gd name="connsiteY50" fmla="*/ 202438 h 238125"/>
              <a:gd name="connsiteX51" fmla="*/ 156743 w 238125"/>
              <a:gd name="connsiteY51" fmla="*/ 178588 h 238125"/>
              <a:gd name="connsiteX52" fmla="*/ 192881 w 238125"/>
              <a:gd name="connsiteY52" fmla="*/ 178588 h 238125"/>
              <a:gd name="connsiteX53" fmla="*/ 207169 w 238125"/>
              <a:gd name="connsiteY53" fmla="*/ 164300 h 238125"/>
              <a:gd name="connsiteX54" fmla="*/ 207169 w 238125"/>
              <a:gd name="connsiteY54" fmla="*/ 130963 h 238125"/>
              <a:gd name="connsiteX55" fmla="*/ 230981 w 238125"/>
              <a:gd name="connsiteY55" fmla="*/ 130963 h 238125"/>
              <a:gd name="connsiteX56" fmla="*/ 235382 w 238125"/>
              <a:gd name="connsiteY56" fmla="*/ 128019 h 238125"/>
              <a:gd name="connsiteX57" fmla="*/ 234353 w 238125"/>
              <a:gd name="connsiteY57" fmla="*/ 122828 h 238125"/>
              <a:gd name="connsiteX58" fmla="*/ 45244 w 238125"/>
              <a:gd name="connsiteY58" fmla="*/ 211935 h 238125"/>
              <a:gd name="connsiteX59" fmla="*/ 30956 w 238125"/>
              <a:gd name="connsiteY59" fmla="*/ 226213 h 238125"/>
              <a:gd name="connsiteX60" fmla="*/ 16669 w 238125"/>
              <a:gd name="connsiteY60" fmla="*/ 211925 h 238125"/>
              <a:gd name="connsiteX61" fmla="*/ 30956 w 238125"/>
              <a:gd name="connsiteY61" fmla="*/ 197638 h 238125"/>
              <a:gd name="connsiteX62" fmla="*/ 45244 w 238125"/>
              <a:gd name="connsiteY62" fmla="*/ 211925 h 238125"/>
              <a:gd name="connsiteX63" fmla="*/ 45244 w 238125"/>
              <a:gd name="connsiteY63" fmla="*/ 211935 h 238125"/>
              <a:gd name="connsiteX64" fmla="*/ 202406 w 238125"/>
              <a:gd name="connsiteY64" fmla="*/ 197638 h 238125"/>
              <a:gd name="connsiteX65" fmla="*/ 216694 w 238125"/>
              <a:gd name="connsiteY65" fmla="*/ 211925 h 238125"/>
              <a:gd name="connsiteX66" fmla="*/ 202406 w 238125"/>
              <a:gd name="connsiteY66" fmla="*/ 226213 h 238125"/>
              <a:gd name="connsiteX67" fmla="*/ 188119 w 238125"/>
              <a:gd name="connsiteY67" fmla="*/ 211925 h 238125"/>
              <a:gd name="connsiteX68" fmla="*/ 202406 w 238125"/>
              <a:gd name="connsiteY68" fmla="*/ 197638 h 238125"/>
              <a:gd name="connsiteX69" fmla="*/ 109128 w 238125"/>
              <a:gd name="connsiteY69" fmla="*/ 92863 h 238125"/>
              <a:gd name="connsiteX70" fmla="*/ 143275 w 238125"/>
              <a:gd name="connsiteY70" fmla="*/ 92863 h 238125"/>
              <a:gd name="connsiteX71" fmla="*/ 171850 w 238125"/>
              <a:gd name="connsiteY71" fmla="*/ 121438 h 238125"/>
              <a:gd name="connsiteX72" fmla="*/ 137703 w 238125"/>
              <a:gd name="connsiteY72" fmla="*/ 121438 h 238125"/>
              <a:gd name="connsiteX73" fmla="*/ 109128 w 238125"/>
              <a:gd name="connsiteY73" fmla="*/ 92863 h 238125"/>
              <a:gd name="connsiteX74" fmla="*/ 35719 w 238125"/>
              <a:gd name="connsiteY74" fmla="*/ 35713 h 238125"/>
              <a:gd name="connsiteX75" fmla="*/ 35719 w 238125"/>
              <a:gd name="connsiteY75" fmla="*/ 17520 h 238125"/>
              <a:gd name="connsiteX76" fmla="*/ 83344 w 238125"/>
              <a:gd name="connsiteY76" fmla="*/ 25454 h 238125"/>
              <a:gd name="connsiteX77" fmla="*/ 83344 w 238125"/>
              <a:gd name="connsiteY77" fmla="*/ 35713 h 238125"/>
              <a:gd name="connsiteX78" fmla="*/ 35719 w 238125"/>
              <a:gd name="connsiteY78" fmla="*/ 35713 h 238125"/>
              <a:gd name="connsiteX79" fmla="*/ 130969 w 238125"/>
              <a:gd name="connsiteY79" fmla="*/ 211925 h 238125"/>
              <a:gd name="connsiteX80" fmla="*/ 116681 w 238125"/>
              <a:gd name="connsiteY80" fmla="*/ 226213 h 238125"/>
              <a:gd name="connsiteX81" fmla="*/ 102394 w 238125"/>
              <a:gd name="connsiteY81" fmla="*/ 211925 h 238125"/>
              <a:gd name="connsiteX82" fmla="*/ 116681 w 238125"/>
              <a:gd name="connsiteY82" fmla="*/ 197638 h 238125"/>
              <a:gd name="connsiteX83" fmla="*/ 130969 w 238125"/>
              <a:gd name="connsiteY83" fmla="*/ 211925 h 238125"/>
              <a:gd name="connsiteX84" fmla="*/ 197644 w 238125"/>
              <a:gd name="connsiteY84" fmla="*/ 164300 h 238125"/>
              <a:gd name="connsiteX85" fmla="*/ 192881 w 238125"/>
              <a:gd name="connsiteY85" fmla="*/ 169063 h 238125"/>
              <a:gd name="connsiteX86" fmla="*/ 40481 w 238125"/>
              <a:gd name="connsiteY86" fmla="*/ 169063 h 238125"/>
              <a:gd name="connsiteX87" fmla="*/ 35719 w 238125"/>
              <a:gd name="connsiteY87" fmla="*/ 164300 h 238125"/>
              <a:gd name="connsiteX88" fmla="*/ 35719 w 238125"/>
              <a:gd name="connsiteY88" fmla="*/ 126200 h 238125"/>
              <a:gd name="connsiteX89" fmla="*/ 40481 w 238125"/>
              <a:gd name="connsiteY89" fmla="*/ 121438 h 238125"/>
              <a:gd name="connsiteX90" fmla="*/ 124225 w 238125"/>
              <a:gd name="connsiteY90" fmla="*/ 121438 h 238125"/>
              <a:gd name="connsiteX91" fmla="*/ 132359 w 238125"/>
              <a:gd name="connsiteY91" fmla="*/ 129572 h 238125"/>
              <a:gd name="connsiteX92" fmla="*/ 135731 w 238125"/>
              <a:gd name="connsiteY92" fmla="*/ 130963 h 238125"/>
              <a:gd name="connsiteX93" fmla="*/ 197644 w 238125"/>
              <a:gd name="connsiteY93" fmla="*/ 130963 h 238125"/>
              <a:gd name="connsiteX94" fmla="*/ 197644 w 238125"/>
              <a:gd name="connsiteY94" fmla="*/ 164300 h 238125"/>
              <a:gd name="connsiteX95" fmla="*/ 185318 w 238125"/>
              <a:gd name="connsiteY95" fmla="*/ 121438 h 238125"/>
              <a:gd name="connsiteX96" fmla="*/ 156743 w 238125"/>
              <a:gd name="connsiteY96" fmla="*/ 92863 h 238125"/>
              <a:gd name="connsiteX97" fmla="*/ 190910 w 238125"/>
              <a:gd name="connsiteY97" fmla="*/ 92863 h 238125"/>
              <a:gd name="connsiteX98" fmla="*/ 219485 w 238125"/>
              <a:gd name="connsiteY98" fmla="*/ 121438 h 238125"/>
              <a:gd name="connsiteX99" fmla="*/ 185318 w 238125"/>
              <a:gd name="connsiteY99" fmla="*/ 121438 h 238125"/>
              <a:gd name="connsiteX100" fmla="*/ 164306 w 238125"/>
              <a:gd name="connsiteY100" fmla="*/ 159538 h 238125"/>
              <a:gd name="connsiteX101" fmla="*/ 169069 w 238125"/>
              <a:gd name="connsiteY101" fmla="*/ 154775 h 238125"/>
              <a:gd name="connsiteX102" fmla="*/ 169069 w 238125"/>
              <a:gd name="connsiteY102" fmla="*/ 145250 h 238125"/>
              <a:gd name="connsiteX103" fmla="*/ 164306 w 238125"/>
              <a:gd name="connsiteY103" fmla="*/ 140488 h 238125"/>
              <a:gd name="connsiteX104" fmla="*/ 159544 w 238125"/>
              <a:gd name="connsiteY104" fmla="*/ 145250 h 238125"/>
              <a:gd name="connsiteX105" fmla="*/ 159544 w 238125"/>
              <a:gd name="connsiteY105" fmla="*/ 154775 h 238125"/>
              <a:gd name="connsiteX106" fmla="*/ 164306 w 238125"/>
              <a:gd name="connsiteY106" fmla="*/ 159538 h 238125"/>
              <a:gd name="connsiteX107" fmla="*/ 78581 w 238125"/>
              <a:gd name="connsiteY107" fmla="*/ 130963 h 238125"/>
              <a:gd name="connsiteX108" fmla="*/ 50006 w 238125"/>
              <a:gd name="connsiteY108" fmla="*/ 130963 h 238125"/>
              <a:gd name="connsiteX109" fmla="*/ 45244 w 238125"/>
              <a:gd name="connsiteY109" fmla="*/ 135725 h 238125"/>
              <a:gd name="connsiteX110" fmla="*/ 45244 w 238125"/>
              <a:gd name="connsiteY110" fmla="*/ 154775 h 238125"/>
              <a:gd name="connsiteX111" fmla="*/ 50006 w 238125"/>
              <a:gd name="connsiteY111" fmla="*/ 159538 h 238125"/>
              <a:gd name="connsiteX112" fmla="*/ 78581 w 238125"/>
              <a:gd name="connsiteY112" fmla="*/ 159538 h 238125"/>
              <a:gd name="connsiteX113" fmla="*/ 83344 w 238125"/>
              <a:gd name="connsiteY113" fmla="*/ 154775 h 238125"/>
              <a:gd name="connsiteX114" fmla="*/ 83344 w 238125"/>
              <a:gd name="connsiteY114" fmla="*/ 135725 h 238125"/>
              <a:gd name="connsiteX115" fmla="*/ 78581 w 238125"/>
              <a:gd name="connsiteY115" fmla="*/ 130963 h 238125"/>
              <a:gd name="connsiteX116" fmla="*/ 73819 w 238125"/>
              <a:gd name="connsiteY116" fmla="*/ 150013 h 238125"/>
              <a:gd name="connsiteX117" fmla="*/ 54769 w 238125"/>
              <a:gd name="connsiteY117" fmla="*/ 150013 h 238125"/>
              <a:gd name="connsiteX118" fmla="*/ 54769 w 238125"/>
              <a:gd name="connsiteY118" fmla="*/ 140488 h 238125"/>
              <a:gd name="connsiteX119" fmla="*/ 73819 w 238125"/>
              <a:gd name="connsiteY119" fmla="*/ 140488 h 238125"/>
              <a:gd name="connsiteX120" fmla="*/ 73819 w 238125"/>
              <a:gd name="connsiteY120" fmla="*/ 150013 h 238125"/>
              <a:gd name="connsiteX121" fmla="*/ 183356 w 238125"/>
              <a:gd name="connsiteY121" fmla="*/ 159538 h 238125"/>
              <a:gd name="connsiteX122" fmla="*/ 188119 w 238125"/>
              <a:gd name="connsiteY122" fmla="*/ 154775 h 238125"/>
              <a:gd name="connsiteX123" fmla="*/ 188119 w 238125"/>
              <a:gd name="connsiteY123" fmla="*/ 145250 h 238125"/>
              <a:gd name="connsiteX124" fmla="*/ 183356 w 238125"/>
              <a:gd name="connsiteY124" fmla="*/ 140488 h 238125"/>
              <a:gd name="connsiteX125" fmla="*/ 178594 w 238125"/>
              <a:gd name="connsiteY125" fmla="*/ 145250 h 238125"/>
              <a:gd name="connsiteX126" fmla="*/ 178594 w 238125"/>
              <a:gd name="connsiteY126" fmla="*/ 154775 h 238125"/>
              <a:gd name="connsiteX127" fmla="*/ 183356 w 238125"/>
              <a:gd name="connsiteY127" fmla="*/ 159538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238125" h="238125">
                <a:moveTo>
                  <a:pt x="145256" y="159538"/>
                </a:moveTo>
                <a:cubicBezTo>
                  <a:pt x="147885" y="159538"/>
                  <a:pt x="150019" y="157404"/>
                  <a:pt x="150019" y="154775"/>
                </a:cubicBezTo>
                <a:lnTo>
                  <a:pt x="150019" y="145250"/>
                </a:lnTo>
                <a:cubicBezTo>
                  <a:pt x="150019" y="142621"/>
                  <a:pt x="147885" y="140488"/>
                  <a:pt x="145256" y="140488"/>
                </a:cubicBezTo>
                <a:cubicBezTo>
                  <a:pt x="142627" y="140488"/>
                  <a:pt x="140494" y="142621"/>
                  <a:pt x="140494" y="145250"/>
                </a:cubicBezTo>
                <a:lnTo>
                  <a:pt x="140494" y="154775"/>
                </a:lnTo>
                <a:cubicBezTo>
                  <a:pt x="140494" y="157404"/>
                  <a:pt x="142627" y="159538"/>
                  <a:pt x="145256" y="159538"/>
                </a:cubicBezTo>
                <a:close/>
                <a:moveTo>
                  <a:pt x="234353" y="122828"/>
                </a:moveTo>
                <a:lnTo>
                  <a:pt x="196253" y="84728"/>
                </a:lnTo>
                <a:cubicBezTo>
                  <a:pt x="195358" y="83842"/>
                  <a:pt x="194148" y="83338"/>
                  <a:pt x="192881" y="83338"/>
                </a:cubicBezTo>
                <a:lnTo>
                  <a:pt x="97631" y="83338"/>
                </a:lnTo>
                <a:cubicBezTo>
                  <a:pt x="95707" y="83338"/>
                  <a:pt x="93964" y="84500"/>
                  <a:pt x="93231" y="86281"/>
                </a:cubicBezTo>
                <a:cubicBezTo>
                  <a:pt x="92488" y="88062"/>
                  <a:pt x="92897" y="90110"/>
                  <a:pt x="94259" y="91472"/>
                </a:cubicBezTo>
                <a:lnTo>
                  <a:pt x="114700" y="111913"/>
                </a:lnTo>
                <a:lnTo>
                  <a:pt x="73819" y="111913"/>
                </a:lnTo>
                <a:lnTo>
                  <a:pt x="73819" y="45238"/>
                </a:lnTo>
                <a:lnTo>
                  <a:pt x="88106" y="45238"/>
                </a:lnTo>
                <a:cubicBezTo>
                  <a:pt x="90735" y="45238"/>
                  <a:pt x="92869" y="43104"/>
                  <a:pt x="92869" y="40475"/>
                </a:cubicBezTo>
                <a:lnTo>
                  <a:pt x="92869" y="21425"/>
                </a:lnTo>
                <a:cubicBezTo>
                  <a:pt x="92869" y="19101"/>
                  <a:pt x="91183" y="17110"/>
                  <a:pt x="88887" y="16729"/>
                </a:cubicBezTo>
                <a:lnTo>
                  <a:pt x="31737" y="7204"/>
                </a:lnTo>
                <a:cubicBezTo>
                  <a:pt x="30375" y="6985"/>
                  <a:pt x="28946" y="7366"/>
                  <a:pt x="27880" y="8271"/>
                </a:cubicBezTo>
                <a:cubicBezTo>
                  <a:pt x="26803" y="9166"/>
                  <a:pt x="26194" y="10500"/>
                  <a:pt x="26194" y="11900"/>
                </a:cubicBezTo>
                <a:lnTo>
                  <a:pt x="26194" y="40475"/>
                </a:lnTo>
                <a:cubicBezTo>
                  <a:pt x="26194" y="43104"/>
                  <a:pt x="28327" y="45238"/>
                  <a:pt x="30956" y="45238"/>
                </a:cubicBezTo>
                <a:lnTo>
                  <a:pt x="64294" y="45238"/>
                </a:lnTo>
                <a:lnTo>
                  <a:pt x="64294" y="111913"/>
                </a:lnTo>
                <a:lnTo>
                  <a:pt x="40481" y="111913"/>
                </a:lnTo>
                <a:cubicBezTo>
                  <a:pt x="32604" y="111913"/>
                  <a:pt x="26194" y="118323"/>
                  <a:pt x="26194" y="126200"/>
                </a:cubicBezTo>
                <a:lnTo>
                  <a:pt x="26194" y="164300"/>
                </a:lnTo>
                <a:cubicBezTo>
                  <a:pt x="26194" y="172177"/>
                  <a:pt x="32604" y="178588"/>
                  <a:pt x="40481" y="178588"/>
                </a:cubicBezTo>
                <a:lnTo>
                  <a:pt x="76610" y="178588"/>
                </a:lnTo>
                <a:lnTo>
                  <a:pt x="52769" y="202429"/>
                </a:lnTo>
                <a:cubicBezTo>
                  <a:pt x="49082" y="194018"/>
                  <a:pt x="40700" y="188113"/>
                  <a:pt x="30956" y="188113"/>
                </a:cubicBezTo>
                <a:cubicBezTo>
                  <a:pt x="17831" y="188113"/>
                  <a:pt x="7144" y="198800"/>
                  <a:pt x="7144" y="211925"/>
                </a:cubicBezTo>
                <a:cubicBezTo>
                  <a:pt x="7144" y="225050"/>
                  <a:pt x="17831" y="235738"/>
                  <a:pt x="30956" y="235738"/>
                </a:cubicBezTo>
                <a:cubicBezTo>
                  <a:pt x="43329" y="235738"/>
                  <a:pt x="53416" y="226203"/>
                  <a:pt x="54550" y="214116"/>
                </a:cubicBezTo>
                <a:lnTo>
                  <a:pt x="90078" y="178588"/>
                </a:lnTo>
                <a:lnTo>
                  <a:pt x="111919" y="178588"/>
                </a:lnTo>
                <a:lnTo>
                  <a:pt x="111919" y="188598"/>
                </a:lnTo>
                <a:cubicBezTo>
                  <a:pt x="101060" y="190808"/>
                  <a:pt x="92869" y="200428"/>
                  <a:pt x="92869" y="211925"/>
                </a:cubicBezTo>
                <a:cubicBezTo>
                  <a:pt x="92869" y="225050"/>
                  <a:pt x="103556" y="235738"/>
                  <a:pt x="116681" y="235738"/>
                </a:cubicBezTo>
                <a:cubicBezTo>
                  <a:pt x="129807" y="235738"/>
                  <a:pt x="140494" y="225050"/>
                  <a:pt x="140494" y="211925"/>
                </a:cubicBezTo>
                <a:cubicBezTo>
                  <a:pt x="140494" y="200428"/>
                  <a:pt x="132293" y="190808"/>
                  <a:pt x="121444" y="188598"/>
                </a:cubicBezTo>
                <a:lnTo>
                  <a:pt x="121444" y="178588"/>
                </a:lnTo>
                <a:lnTo>
                  <a:pt x="143275" y="178588"/>
                </a:lnTo>
                <a:lnTo>
                  <a:pt x="178813" y="214125"/>
                </a:lnTo>
                <a:cubicBezTo>
                  <a:pt x="179946" y="226203"/>
                  <a:pt x="190033" y="235738"/>
                  <a:pt x="202406" y="235738"/>
                </a:cubicBezTo>
                <a:cubicBezTo>
                  <a:pt x="215532" y="235738"/>
                  <a:pt x="226219" y="225050"/>
                  <a:pt x="226219" y="211925"/>
                </a:cubicBezTo>
                <a:cubicBezTo>
                  <a:pt x="226219" y="198800"/>
                  <a:pt x="215532" y="188113"/>
                  <a:pt x="202406" y="188113"/>
                </a:cubicBezTo>
                <a:cubicBezTo>
                  <a:pt x="192653" y="188113"/>
                  <a:pt x="184271" y="194028"/>
                  <a:pt x="180594" y="202438"/>
                </a:cubicBezTo>
                <a:lnTo>
                  <a:pt x="156743" y="178588"/>
                </a:lnTo>
                <a:lnTo>
                  <a:pt x="192881" y="178588"/>
                </a:lnTo>
                <a:cubicBezTo>
                  <a:pt x="200758" y="178588"/>
                  <a:pt x="207169" y="172177"/>
                  <a:pt x="207169" y="164300"/>
                </a:cubicBezTo>
                <a:lnTo>
                  <a:pt x="207169" y="130963"/>
                </a:lnTo>
                <a:lnTo>
                  <a:pt x="230981" y="130963"/>
                </a:lnTo>
                <a:cubicBezTo>
                  <a:pt x="232905" y="130963"/>
                  <a:pt x="234648" y="129800"/>
                  <a:pt x="235382" y="128019"/>
                </a:cubicBezTo>
                <a:cubicBezTo>
                  <a:pt x="236125" y="126238"/>
                  <a:pt x="235715" y="124190"/>
                  <a:pt x="234353" y="122828"/>
                </a:cubicBezTo>
                <a:close/>
                <a:moveTo>
                  <a:pt x="45244" y="211935"/>
                </a:moveTo>
                <a:cubicBezTo>
                  <a:pt x="45234" y="219802"/>
                  <a:pt x="38824" y="226213"/>
                  <a:pt x="30956" y="226213"/>
                </a:cubicBezTo>
                <a:cubicBezTo>
                  <a:pt x="23079" y="226213"/>
                  <a:pt x="16669" y="219802"/>
                  <a:pt x="16669" y="211925"/>
                </a:cubicBezTo>
                <a:cubicBezTo>
                  <a:pt x="16669" y="204048"/>
                  <a:pt x="23079" y="197638"/>
                  <a:pt x="30956" y="197638"/>
                </a:cubicBezTo>
                <a:cubicBezTo>
                  <a:pt x="38833" y="197638"/>
                  <a:pt x="45244" y="204048"/>
                  <a:pt x="45244" y="211925"/>
                </a:cubicBezTo>
                <a:cubicBezTo>
                  <a:pt x="45244" y="211925"/>
                  <a:pt x="45244" y="211925"/>
                  <a:pt x="45244" y="211935"/>
                </a:cubicBezTo>
                <a:close/>
                <a:moveTo>
                  <a:pt x="202406" y="197638"/>
                </a:moveTo>
                <a:cubicBezTo>
                  <a:pt x="210283" y="197638"/>
                  <a:pt x="216694" y="204048"/>
                  <a:pt x="216694" y="211925"/>
                </a:cubicBezTo>
                <a:cubicBezTo>
                  <a:pt x="216694" y="219802"/>
                  <a:pt x="210283" y="226213"/>
                  <a:pt x="202406" y="226213"/>
                </a:cubicBezTo>
                <a:cubicBezTo>
                  <a:pt x="194529" y="226213"/>
                  <a:pt x="188119" y="219802"/>
                  <a:pt x="188119" y="211925"/>
                </a:cubicBezTo>
                <a:cubicBezTo>
                  <a:pt x="188119" y="204048"/>
                  <a:pt x="194529" y="197638"/>
                  <a:pt x="202406" y="197638"/>
                </a:cubicBezTo>
                <a:close/>
                <a:moveTo>
                  <a:pt x="109128" y="92863"/>
                </a:moveTo>
                <a:lnTo>
                  <a:pt x="143275" y="92863"/>
                </a:lnTo>
                <a:lnTo>
                  <a:pt x="171850" y="121438"/>
                </a:lnTo>
                <a:lnTo>
                  <a:pt x="137703" y="121438"/>
                </a:lnTo>
                <a:lnTo>
                  <a:pt x="109128" y="92863"/>
                </a:lnTo>
                <a:close/>
                <a:moveTo>
                  <a:pt x="35719" y="35713"/>
                </a:moveTo>
                <a:lnTo>
                  <a:pt x="35719" y="17520"/>
                </a:lnTo>
                <a:lnTo>
                  <a:pt x="83344" y="25454"/>
                </a:lnTo>
                <a:lnTo>
                  <a:pt x="83344" y="35713"/>
                </a:lnTo>
                <a:lnTo>
                  <a:pt x="35719" y="35713"/>
                </a:lnTo>
                <a:close/>
                <a:moveTo>
                  <a:pt x="130969" y="211925"/>
                </a:moveTo>
                <a:cubicBezTo>
                  <a:pt x="130969" y="219802"/>
                  <a:pt x="124558" y="226213"/>
                  <a:pt x="116681" y="226213"/>
                </a:cubicBezTo>
                <a:cubicBezTo>
                  <a:pt x="108804" y="226213"/>
                  <a:pt x="102394" y="219802"/>
                  <a:pt x="102394" y="211925"/>
                </a:cubicBezTo>
                <a:cubicBezTo>
                  <a:pt x="102394" y="204048"/>
                  <a:pt x="108804" y="197638"/>
                  <a:pt x="116681" y="197638"/>
                </a:cubicBezTo>
                <a:cubicBezTo>
                  <a:pt x="124558" y="197638"/>
                  <a:pt x="130969" y="204048"/>
                  <a:pt x="130969" y="211925"/>
                </a:cubicBezTo>
                <a:close/>
                <a:moveTo>
                  <a:pt x="197644" y="164300"/>
                </a:moveTo>
                <a:cubicBezTo>
                  <a:pt x="197644" y="166929"/>
                  <a:pt x="195510" y="169063"/>
                  <a:pt x="192881" y="169063"/>
                </a:cubicBezTo>
                <a:lnTo>
                  <a:pt x="40481" y="169063"/>
                </a:lnTo>
                <a:cubicBezTo>
                  <a:pt x="37852" y="169063"/>
                  <a:pt x="35719" y="166929"/>
                  <a:pt x="35719" y="164300"/>
                </a:cubicBezTo>
                <a:lnTo>
                  <a:pt x="35719" y="126200"/>
                </a:lnTo>
                <a:cubicBezTo>
                  <a:pt x="35719" y="123571"/>
                  <a:pt x="37852" y="121438"/>
                  <a:pt x="40481" y="121438"/>
                </a:cubicBezTo>
                <a:lnTo>
                  <a:pt x="124225" y="121438"/>
                </a:lnTo>
                <a:lnTo>
                  <a:pt x="132359" y="129572"/>
                </a:lnTo>
                <a:cubicBezTo>
                  <a:pt x="133255" y="130458"/>
                  <a:pt x="134464" y="130963"/>
                  <a:pt x="135731" y="130963"/>
                </a:cubicBezTo>
                <a:lnTo>
                  <a:pt x="197644" y="130963"/>
                </a:lnTo>
                <a:lnTo>
                  <a:pt x="197644" y="164300"/>
                </a:lnTo>
                <a:close/>
                <a:moveTo>
                  <a:pt x="185318" y="121438"/>
                </a:moveTo>
                <a:lnTo>
                  <a:pt x="156743" y="92863"/>
                </a:lnTo>
                <a:lnTo>
                  <a:pt x="190910" y="92863"/>
                </a:lnTo>
                <a:lnTo>
                  <a:pt x="219485" y="121438"/>
                </a:lnTo>
                <a:lnTo>
                  <a:pt x="185318" y="121438"/>
                </a:lnTo>
                <a:close/>
                <a:moveTo>
                  <a:pt x="164306" y="159538"/>
                </a:moveTo>
                <a:cubicBezTo>
                  <a:pt x="166935" y="159538"/>
                  <a:pt x="169069" y="157404"/>
                  <a:pt x="169069" y="154775"/>
                </a:cubicBezTo>
                <a:lnTo>
                  <a:pt x="169069" y="145250"/>
                </a:lnTo>
                <a:cubicBezTo>
                  <a:pt x="169069" y="142621"/>
                  <a:pt x="166935" y="140488"/>
                  <a:pt x="164306" y="140488"/>
                </a:cubicBezTo>
                <a:cubicBezTo>
                  <a:pt x="161677" y="140488"/>
                  <a:pt x="159544" y="142621"/>
                  <a:pt x="159544" y="145250"/>
                </a:cubicBezTo>
                <a:lnTo>
                  <a:pt x="159544" y="154775"/>
                </a:lnTo>
                <a:cubicBezTo>
                  <a:pt x="159544" y="157404"/>
                  <a:pt x="161677" y="159538"/>
                  <a:pt x="164306" y="159538"/>
                </a:cubicBezTo>
                <a:close/>
                <a:moveTo>
                  <a:pt x="78581" y="130963"/>
                </a:moveTo>
                <a:lnTo>
                  <a:pt x="50006" y="130963"/>
                </a:lnTo>
                <a:cubicBezTo>
                  <a:pt x="47377" y="130963"/>
                  <a:pt x="45244" y="133096"/>
                  <a:pt x="45244" y="135725"/>
                </a:cubicBezTo>
                <a:lnTo>
                  <a:pt x="45244" y="154775"/>
                </a:lnTo>
                <a:cubicBezTo>
                  <a:pt x="45244" y="157404"/>
                  <a:pt x="47377" y="159538"/>
                  <a:pt x="50006" y="159538"/>
                </a:cubicBezTo>
                <a:lnTo>
                  <a:pt x="78581" y="159538"/>
                </a:lnTo>
                <a:cubicBezTo>
                  <a:pt x="81210" y="159538"/>
                  <a:pt x="83344" y="157404"/>
                  <a:pt x="83344" y="154775"/>
                </a:cubicBezTo>
                <a:lnTo>
                  <a:pt x="83344" y="135725"/>
                </a:lnTo>
                <a:cubicBezTo>
                  <a:pt x="83344" y="133096"/>
                  <a:pt x="81210" y="130963"/>
                  <a:pt x="78581" y="130963"/>
                </a:cubicBezTo>
                <a:close/>
                <a:moveTo>
                  <a:pt x="73819" y="150013"/>
                </a:moveTo>
                <a:lnTo>
                  <a:pt x="54769" y="150013"/>
                </a:lnTo>
                <a:lnTo>
                  <a:pt x="54769" y="140488"/>
                </a:lnTo>
                <a:lnTo>
                  <a:pt x="73819" y="140488"/>
                </a:lnTo>
                <a:lnTo>
                  <a:pt x="73819" y="150013"/>
                </a:lnTo>
                <a:close/>
                <a:moveTo>
                  <a:pt x="183356" y="159538"/>
                </a:moveTo>
                <a:cubicBezTo>
                  <a:pt x="185985" y="159538"/>
                  <a:pt x="188119" y="157404"/>
                  <a:pt x="188119" y="154775"/>
                </a:cubicBezTo>
                <a:lnTo>
                  <a:pt x="188119" y="145250"/>
                </a:lnTo>
                <a:cubicBezTo>
                  <a:pt x="188119" y="142621"/>
                  <a:pt x="185985" y="140488"/>
                  <a:pt x="183356" y="140488"/>
                </a:cubicBezTo>
                <a:cubicBezTo>
                  <a:pt x="180727" y="140488"/>
                  <a:pt x="178594" y="142621"/>
                  <a:pt x="178594" y="145250"/>
                </a:cubicBezTo>
                <a:lnTo>
                  <a:pt x="178594" y="154775"/>
                </a:lnTo>
                <a:cubicBezTo>
                  <a:pt x="178594" y="157404"/>
                  <a:pt x="180727" y="159538"/>
                  <a:pt x="183356" y="15953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02EAB7FB-AEBA-41BC-B1D7-A4B080684C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204506"/>
            <a:ext cx="6992936" cy="5617494"/>
          </a:xfrm>
        </p:spPr>
        <p:txBody>
          <a:bodyPr/>
          <a:lstStyle/>
          <a:p>
            <a:pPr lvl="1"/>
            <a:r>
              <a:rPr lang="en-US" sz="1800" dirty="0"/>
              <a:t>Heart rate values ranged from abnormally low (2.222 bpm) to high (194 bpm)</a:t>
            </a:r>
          </a:p>
          <a:p>
            <a:pPr lvl="1"/>
            <a:r>
              <a:rPr lang="en-US" sz="1800" dirty="0"/>
              <a:t>Activity "Lying" had a noticeable class imbalance (Managed class imbalance using SMOTE during modeling)</a:t>
            </a:r>
          </a:p>
          <a:p>
            <a:pPr lvl="1"/>
            <a:r>
              <a:rPr lang="en-US" sz="1800" dirty="0"/>
              <a:t>Gender identification: 0 is Female (lower mean height and weight)</a:t>
            </a:r>
          </a:p>
          <a:p>
            <a:pPr lvl="1"/>
            <a:r>
              <a:rPr lang="en-US" sz="1800" dirty="0"/>
              <a:t>Device distribution: Slightly fewer </a:t>
            </a:r>
            <a:r>
              <a:rPr lang="en-US" sz="1800" dirty="0" err="1"/>
              <a:t>FitBit</a:t>
            </a:r>
            <a:r>
              <a:rPr lang="en-US" sz="1800" dirty="0"/>
              <a:t> data points compared to Apple Watch</a:t>
            </a:r>
          </a:p>
          <a:p>
            <a:pPr lvl="1"/>
            <a:r>
              <a:rPr lang="en-US" sz="1800" dirty="0"/>
              <a:t>Age distribution: Mostly individuals aged 18 to 40</a:t>
            </a:r>
          </a:p>
          <a:p>
            <a:pPr lvl="1"/>
            <a:r>
              <a:rPr lang="en-US" sz="1800" dirty="0"/>
              <a:t>Numerical features: Steps, calories, and distance distributions are highly skewed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63525" lvl="1" indent="0"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51536B-93ED-432A-BBEA-AF185E223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460EECBB-989F-48EA-AA88-7967BCA18E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7804150" y="1"/>
            <a:ext cx="4387850" cy="667948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693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/>
          <a:lstStyle/>
          <a:p>
            <a:fld id="{058DB212-BFA2-403F-85EF-DFD3FF6D973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91EC8E1-CB40-E49B-EB1D-3AFBB3B0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1AA5E2-8BE4-D7F2-890D-388683056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29" y="360000"/>
            <a:ext cx="3041750" cy="30153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6AF05C-6966-4B3B-BD60-8784BAEA2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169" y="336860"/>
            <a:ext cx="3041750" cy="30081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780637-6D2E-01D0-4836-CD1DFF858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973" y="3456250"/>
            <a:ext cx="3058161" cy="30921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9A754C-3968-6C67-4144-DA93E1B82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3280" y="336860"/>
            <a:ext cx="3041750" cy="304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08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Refinement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Cleaning and preparing the dataset</a:t>
            </a:r>
            <a:endParaRPr lang="en-US" noProof="1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C384BA-0032-4FE7-AC29-2F9F93197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Graphic 14" descr="dinosaur outline">
            <a:extLst>
              <a:ext uri="{FF2B5EF4-FFF2-40B4-BE49-F238E27FC236}">
                <a16:creationId xmlns:a16="http://schemas.microsoft.com/office/drawing/2014/main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29E30A-660C-4C6A-8C17-E7A3B2E1C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332E286-ACCB-E401-3317-22BEA5C629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5C69A34-F341-28D5-9EAB-8B3D54361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262" y="0"/>
            <a:ext cx="5206738" cy="66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40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and Correlation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204506"/>
            <a:ext cx="6992936" cy="5617494"/>
          </a:xfrm>
        </p:spPr>
        <p:txBody>
          <a:bodyPr/>
          <a:lstStyle/>
          <a:p>
            <a:pPr lvl="1"/>
            <a:r>
              <a:rPr lang="en-US" sz="2000" b="1" dirty="0"/>
              <a:t>Target Variable Encoding:</a:t>
            </a:r>
          </a:p>
          <a:p>
            <a:pPr lvl="2"/>
            <a:r>
              <a:rPr lang="en-US" sz="1800" dirty="0"/>
              <a:t>Converted activity to numerical format using </a:t>
            </a:r>
            <a:r>
              <a:rPr lang="en-US" sz="1800" dirty="0" err="1"/>
              <a:t>LabelEncoder</a:t>
            </a:r>
            <a:endParaRPr lang="en-US" sz="1800" dirty="0"/>
          </a:p>
          <a:p>
            <a:pPr lvl="1"/>
            <a:r>
              <a:rPr lang="en-US" sz="2000" b="1" dirty="0"/>
              <a:t>Correlation Analysis:</a:t>
            </a:r>
          </a:p>
          <a:p>
            <a:pPr lvl="2"/>
            <a:r>
              <a:rPr lang="en-US" sz="1800" dirty="0"/>
              <a:t>Plotted a correlation heatmap to find related features</a:t>
            </a:r>
          </a:p>
          <a:p>
            <a:pPr lvl="2"/>
            <a:r>
              <a:rPr lang="en-US" sz="1800" dirty="0"/>
              <a:t>Notable correlations found between: </a:t>
            </a:r>
          </a:p>
          <a:p>
            <a:pPr lvl="3"/>
            <a:r>
              <a:rPr lang="en-US" sz="1800" dirty="0" err="1"/>
              <a:t>Norm_heart</a:t>
            </a:r>
            <a:r>
              <a:rPr lang="en-US" sz="1800" dirty="0"/>
              <a:t> and </a:t>
            </a:r>
            <a:r>
              <a:rPr lang="en-US" sz="1800" dirty="0" err="1"/>
              <a:t>Intensity_Karvonen</a:t>
            </a:r>
            <a:endParaRPr lang="en-US" sz="1800" dirty="0"/>
          </a:p>
          <a:p>
            <a:pPr lvl="3"/>
            <a:r>
              <a:rPr lang="en-US" sz="1800" dirty="0"/>
              <a:t>Steps and heart rate</a:t>
            </a:r>
          </a:p>
          <a:p>
            <a:pPr lvl="3"/>
            <a:r>
              <a:rPr lang="en-US" sz="1800" dirty="0"/>
              <a:t>Steps and Calories</a:t>
            </a:r>
          </a:p>
          <a:p>
            <a:pPr lvl="3"/>
            <a:r>
              <a:rPr lang="en-US" sz="1800" dirty="0"/>
              <a:t>Entropy of steps and Entropy of heart rate</a:t>
            </a:r>
          </a:p>
          <a:p>
            <a:pPr lvl="3"/>
            <a:r>
              <a:rPr lang="en-US" sz="1800" dirty="0"/>
              <a:t>Heart rate and </a:t>
            </a:r>
            <a:r>
              <a:rPr lang="en-US" sz="1800" dirty="0" err="1"/>
              <a:t>Intensity_Karvonen</a:t>
            </a:r>
            <a:endParaRPr lang="en-US" sz="1800" dirty="0"/>
          </a:p>
          <a:p>
            <a:pPr lvl="3"/>
            <a:r>
              <a:rPr lang="en-US" sz="1800" dirty="0"/>
              <a:t>Calories and Steps</a:t>
            </a:r>
          </a:p>
          <a:p>
            <a:pPr lvl="3"/>
            <a:r>
              <a:rPr lang="en-US" sz="1800" dirty="0"/>
              <a:t>Distance and </a:t>
            </a:r>
            <a:r>
              <a:rPr lang="en-US" sz="1800" dirty="0" err="1"/>
              <a:t>Norm_heart</a:t>
            </a:r>
            <a:endParaRPr lang="en-US" sz="1800" dirty="0"/>
          </a:p>
          <a:p>
            <a:pPr lvl="3"/>
            <a:r>
              <a:rPr lang="en-US" sz="1800" dirty="0"/>
              <a:t>Distance and Intensity</a:t>
            </a:r>
          </a:p>
          <a:p>
            <a:pPr lvl="1"/>
            <a:endParaRPr lang="en-US" dirty="0"/>
          </a:p>
          <a:p>
            <a:pPr marL="263525" lvl="1" indent="0"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51536B-93ED-432A-BBEA-AF185E223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460EECBB-989F-48EA-AA88-7967BCA18E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7804150" y="1"/>
            <a:ext cx="4387850" cy="667948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88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/>
          <a:lstStyle/>
          <a:p>
            <a:fld id="{058DB212-BFA2-403F-85EF-DFD3FF6D973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91EC8E1-CB40-E49B-EB1D-3AFBB3B0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60BBD2E-1ABB-67C7-D2AB-0A714E3D8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43" y="-36000"/>
            <a:ext cx="114125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756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204506"/>
            <a:ext cx="6992936" cy="5617494"/>
          </a:xfrm>
        </p:spPr>
        <p:txBody>
          <a:bodyPr/>
          <a:lstStyle/>
          <a:p>
            <a:pPr lvl="1"/>
            <a:r>
              <a:rPr lang="en-US" sz="1800" b="1" dirty="0"/>
              <a:t>Feature Selection:</a:t>
            </a:r>
          </a:p>
          <a:p>
            <a:pPr lvl="2"/>
            <a:r>
              <a:rPr lang="en-US" sz="1600" dirty="0"/>
              <a:t>Selected features for modeling:</a:t>
            </a:r>
          </a:p>
          <a:p>
            <a:pPr lvl="3"/>
            <a:r>
              <a:rPr lang="en-US" sz="1600" dirty="0"/>
              <a:t>Steps</a:t>
            </a:r>
          </a:p>
          <a:p>
            <a:pPr lvl="3"/>
            <a:r>
              <a:rPr lang="en-US" sz="1600" dirty="0" err="1"/>
              <a:t>Heart_rate</a:t>
            </a:r>
            <a:endParaRPr lang="en-US" sz="1600" dirty="0"/>
          </a:p>
          <a:p>
            <a:pPr lvl="3"/>
            <a:r>
              <a:rPr lang="en-US" sz="1600" dirty="0"/>
              <a:t>Calories</a:t>
            </a:r>
          </a:p>
          <a:p>
            <a:pPr lvl="3"/>
            <a:r>
              <a:rPr lang="en-US" sz="1600" dirty="0"/>
              <a:t>Distance</a:t>
            </a:r>
          </a:p>
          <a:p>
            <a:pPr lvl="3"/>
            <a:r>
              <a:rPr lang="en-US" sz="1600" dirty="0" err="1"/>
              <a:t>Entropy_heart</a:t>
            </a:r>
            <a:endParaRPr lang="en-US" sz="1600" dirty="0"/>
          </a:p>
          <a:p>
            <a:pPr lvl="3"/>
            <a:r>
              <a:rPr lang="en-US" sz="1600" dirty="0" err="1"/>
              <a:t>Entropy_steps</a:t>
            </a:r>
            <a:endParaRPr lang="en-US" sz="1600" dirty="0"/>
          </a:p>
          <a:p>
            <a:pPr lvl="3"/>
            <a:r>
              <a:rPr lang="en-US" sz="1600" dirty="0" err="1"/>
              <a:t>Norm_heart</a:t>
            </a:r>
            <a:endParaRPr lang="en-US" sz="1600" dirty="0"/>
          </a:p>
          <a:p>
            <a:pPr lvl="3"/>
            <a:r>
              <a:rPr lang="en-US" sz="1600" dirty="0" err="1"/>
              <a:t>Intensity_Karvonen</a:t>
            </a:r>
            <a:endParaRPr lang="en-US" sz="1600" dirty="0"/>
          </a:p>
          <a:p>
            <a:pPr lvl="1"/>
            <a:endParaRPr lang="en-US" dirty="0"/>
          </a:p>
          <a:p>
            <a:pPr marL="263525" lvl="1" indent="0"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51536B-93ED-432A-BBEA-AF185E223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460EECBB-989F-48EA-AA88-7967BCA18E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7804150" y="1"/>
            <a:ext cx="4387850" cy="667948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56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/>
          <a:lstStyle/>
          <a:p>
            <a:fld id="{058DB212-BFA2-403F-85EF-DFD3FF6D973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91EC8E1-CB40-E49B-EB1D-3AFBB3B0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3530E5D-C6C8-09E9-B2C9-7D8DFB676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5" y="0"/>
            <a:ext cx="10407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676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7F035-A127-4A31-A6C5-5F7E15A25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101" y="1574697"/>
            <a:ext cx="3381075" cy="539999"/>
          </a:xfrm>
        </p:spPr>
        <p:txBody>
          <a:bodyPr/>
          <a:lstStyle/>
          <a:p>
            <a:r>
              <a:rPr lang="en-US" dirty="0"/>
              <a:t>Z-score with all numerical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6101" y="2126400"/>
            <a:ext cx="2261306" cy="3075394"/>
          </a:xfrm>
        </p:spPr>
        <p:txBody>
          <a:bodyPr/>
          <a:lstStyle/>
          <a:p>
            <a:r>
              <a:rPr lang="en-US" dirty="0"/>
              <a:t>Original data shape: (6264, 20)</a:t>
            </a:r>
          </a:p>
          <a:p>
            <a:r>
              <a:rPr lang="en-US" dirty="0"/>
              <a:t>Data shape after removing outliers: (5239, 20)</a:t>
            </a:r>
            <a:endParaRPr lang="en-US" noProof="1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30A4D5-EDA4-4984-9340-20504F53A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84016" y="1811383"/>
            <a:ext cx="0" cy="3075394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B8B96D-B444-41DE-B8C1-07A2D0855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57379" y="1574698"/>
            <a:ext cx="4414795" cy="539998"/>
          </a:xfrm>
        </p:spPr>
        <p:txBody>
          <a:bodyPr/>
          <a:lstStyle/>
          <a:p>
            <a:r>
              <a:rPr lang="en-US" dirty="0"/>
              <a:t>Z-score with selected features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57951-9773-48FC-9527-7CD3E9B4B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01387" y="1995821"/>
            <a:ext cx="2908742" cy="3801663"/>
          </a:xfrm>
        </p:spPr>
        <p:txBody>
          <a:bodyPr/>
          <a:lstStyle/>
          <a:p>
            <a:r>
              <a:rPr lang="en-US" dirty="0"/>
              <a:t>Original data shape: (6264, 20)</a:t>
            </a:r>
          </a:p>
          <a:p>
            <a:r>
              <a:rPr lang="en-US" dirty="0"/>
              <a:t>Data shape after removing outliers: (2723, 20)</a:t>
            </a:r>
            <a:endParaRPr lang="en-US" noProof="1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F80F430-BBDC-5072-960A-F1804A6BD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50577" y="1811383"/>
            <a:ext cx="0" cy="3075394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CFFBEB2F-4FB5-2FF8-3423-BA17995CEBB9}"/>
              </a:ext>
            </a:extLst>
          </p:cNvPr>
          <p:cNvSpPr txBox="1">
            <a:spLocks/>
          </p:cNvSpPr>
          <p:nvPr/>
        </p:nvSpPr>
        <p:spPr>
          <a:xfrm>
            <a:off x="8601390" y="1530599"/>
            <a:ext cx="4414795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IQR method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D9DE188-1077-B80A-3918-3154B241F785}"/>
              </a:ext>
            </a:extLst>
          </p:cNvPr>
          <p:cNvSpPr txBox="1">
            <a:spLocks/>
          </p:cNvSpPr>
          <p:nvPr/>
        </p:nvSpPr>
        <p:spPr>
          <a:xfrm>
            <a:off x="4857376" y="2114696"/>
            <a:ext cx="2261306" cy="30753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Original data shape: (6264, 20)</a:t>
            </a:r>
          </a:p>
          <a:p>
            <a:r>
              <a:rPr lang="en-US" dirty="0"/>
              <a:t>Data shape after removing outliers: (5526, 20)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/>
          <a:lstStyle/>
          <a:p>
            <a:fld id="{058DB212-BFA2-403F-85EF-DFD3FF6D973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91EC8E1-CB40-E49B-EB1D-3AFBB3B0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0F7FE2C-99FC-5C36-1979-70E18E53D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923925"/>
            <a:ext cx="5524500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813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and Evaluation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Building the model and model advancement</a:t>
            </a:r>
            <a:endParaRPr lang="en-US" noProof="1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C384BA-0032-4FE7-AC29-2F9F93197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Graphic 14" descr="dinosaur outline">
            <a:extLst>
              <a:ext uri="{FF2B5EF4-FFF2-40B4-BE49-F238E27FC236}">
                <a16:creationId xmlns:a16="http://schemas.microsoft.com/office/drawing/2014/main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29E30A-660C-4C6A-8C17-E7A3B2E1C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332E286-ACCB-E401-3317-22BEA5C629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5C69A34-F341-28D5-9EAB-8B3D54361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262" y="0"/>
            <a:ext cx="5206738" cy="66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0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204506"/>
            <a:ext cx="6992936" cy="4915494"/>
          </a:xfrm>
        </p:spPr>
        <p:txBody>
          <a:bodyPr/>
          <a:lstStyle/>
          <a:p>
            <a:r>
              <a:rPr lang="en-US" sz="2000" dirty="0"/>
              <a:t>Introduction</a:t>
            </a:r>
            <a:endParaRPr lang="en-US" sz="2000" noProof="1"/>
          </a:p>
          <a:p>
            <a:pPr lvl="1"/>
            <a:r>
              <a:rPr lang="en-US" sz="1800" noProof="1"/>
              <a:t>Why I chose this dataset</a:t>
            </a:r>
          </a:p>
          <a:p>
            <a:pPr lvl="1"/>
            <a:r>
              <a:rPr lang="en-US" sz="1800" noProof="1"/>
              <a:t>Initial hypothesis</a:t>
            </a:r>
          </a:p>
          <a:p>
            <a:r>
              <a:rPr lang="en-US" sz="2000" dirty="0"/>
              <a:t>Data Exploration</a:t>
            </a:r>
            <a:endParaRPr lang="en-US" sz="2000" noProof="1"/>
          </a:p>
          <a:p>
            <a:pPr lvl="1"/>
            <a:r>
              <a:rPr lang="en-US" sz="1800" noProof="1"/>
              <a:t>Initial discovery and frequency distributions</a:t>
            </a:r>
          </a:p>
          <a:p>
            <a:r>
              <a:rPr lang="en-US" sz="2000" dirty="0"/>
              <a:t>Data Refinement</a:t>
            </a:r>
            <a:endParaRPr lang="en-US" sz="2000" noProof="1"/>
          </a:p>
          <a:p>
            <a:pPr lvl="1"/>
            <a:r>
              <a:rPr lang="en-US" sz="1800" noProof="1"/>
              <a:t>Feature correlations</a:t>
            </a:r>
          </a:p>
          <a:p>
            <a:pPr lvl="1"/>
            <a:r>
              <a:rPr lang="en-US" sz="1800" noProof="1"/>
              <a:t>Identification and handling outliers</a:t>
            </a:r>
          </a:p>
          <a:p>
            <a:r>
              <a:rPr lang="en-US" sz="2000" dirty="0"/>
              <a:t>Modeling and Testing</a:t>
            </a:r>
            <a:endParaRPr lang="en-US" sz="2000" noProof="1"/>
          </a:p>
          <a:p>
            <a:pPr lvl="1"/>
            <a:r>
              <a:rPr lang="en-US" sz="1800" noProof="1"/>
              <a:t>Building models</a:t>
            </a:r>
          </a:p>
          <a:p>
            <a:pPr lvl="1"/>
            <a:r>
              <a:rPr lang="en-US" sz="1800" noProof="1"/>
              <a:t>Comparison between models</a:t>
            </a:r>
          </a:p>
          <a:p>
            <a:pPr lvl="1"/>
            <a:r>
              <a:rPr lang="en-US" sz="1800" noProof="1"/>
              <a:t>Evaluation metrics</a:t>
            </a:r>
          </a:p>
          <a:p>
            <a:r>
              <a:rPr lang="en-US" sz="2000" dirty="0"/>
              <a:t>Key Insights</a:t>
            </a:r>
            <a:endParaRPr lang="en-US" sz="2000" noProof="1"/>
          </a:p>
          <a:p>
            <a:r>
              <a:rPr lang="en-US" sz="2000" noProof="1"/>
              <a:t>Conclusion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63525" lvl="1" indent="0"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51536B-93ED-432A-BBEA-AF185E223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460EECBB-989F-48EA-AA88-7967BCA18E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7804150" y="1"/>
            <a:ext cx="4387850" cy="667948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63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/>
          <a:lstStyle/>
          <a:p>
            <a:fld id="{058DB212-BFA2-403F-85EF-DFD3FF6D973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91EC8E1-CB40-E49B-EB1D-3AFBB3B0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9004114-90F6-50B6-9E05-7DC790364E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8496866"/>
              </p:ext>
            </p:extLst>
          </p:nvPr>
        </p:nvGraphicFramePr>
        <p:xfrm>
          <a:off x="2032000" y="9000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4250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/>
          <a:lstStyle/>
          <a:p>
            <a:fld id="{058DB212-BFA2-403F-85EF-DFD3FF6D973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91EC8E1-CB40-E49B-EB1D-3AFBB3B0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DecisionTreeClassifier</a:t>
            </a:r>
            <a:r>
              <a:rPr lang="en-US" dirty="0"/>
              <a:t> Model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5EA1728-93A9-1252-22C5-88D1E51AE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572" y="1017064"/>
            <a:ext cx="5782856" cy="462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853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all and selected features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7F035-A127-4A31-A6C5-5F7E15A25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101" y="1574697"/>
            <a:ext cx="3381075" cy="539999"/>
          </a:xfrm>
        </p:spPr>
        <p:txBody>
          <a:bodyPr/>
          <a:lstStyle/>
          <a:p>
            <a:r>
              <a:rPr lang="en-US" dirty="0"/>
              <a:t>All numerical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6100" y="2126400"/>
            <a:ext cx="4533157" cy="3075394"/>
          </a:xfrm>
        </p:spPr>
        <p:txBody>
          <a:bodyPr/>
          <a:lstStyle/>
          <a:p>
            <a:r>
              <a:rPr lang="en-US" dirty="0"/>
              <a:t>Accuracy Score with all features: 0.72041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30A4D5-EDA4-4984-9340-20504F53A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45171" y="1524695"/>
            <a:ext cx="0" cy="3075394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B8B96D-B444-41DE-B8C1-07A2D0855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90862" y="1550227"/>
            <a:ext cx="4414795" cy="539998"/>
          </a:xfrm>
        </p:spPr>
        <p:txBody>
          <a:bodyPr/>
          <a:lstStyle/>
          <a:p>
            <a:r>
              <a:rPr lang="en-US" dirty="0"/>
              <a:t>Selected features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D9DE188-1077-B80A-3918-3154B241F785}"/>
              </a:ext>
            </a:extLst>
          </p:cNvPr>
          <p:cNvSpPr txBox="1">
            <a:spLocks/>
          </p:cNvSpPr>
          <p:nvPr/>
        </p:nvSpPr>
        <p:spPr>
          <a:xfrm>
            <a:off x="6990862" y="2126400"/>
            <a:ext cx="4533158" cy="30753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/>
              <a:t>Accuracy Score with selected features: 0.72332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8EB85066-C3A9-EB77-D887-72A3B7413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10" y="947997"/>
            <a:ext cx="10661715" cy="543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9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 build="p"/>
      <p:bldP spid="7" grpId="0" build="p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/>
          <a:lstStyle/>
          <a:p>
            <a:fld id="{058DB212-BFA2-403F-85EF-DFD3FF6D973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91EC8E1-CB40-E49B-EB1D-3AFBB3B0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DecisionTreeClassifier</a:t>
            </a:r>
            <a:r>
              <a:rPr lang="en-US" dirty="0"/>
              <a:t> Model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4C8D3D7B-372A-4BB2-0F8F-81F0D6145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875"/>
            <a:ext cx="12192000" cy="606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574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RandomForest</a:t>
            </a:r>
            <a:r>
              <a:rPr lang="en-US" dirty="0"/>
              <a:t> and </a:t>
            </a:r>
            <a:r>
              <a:rPr lang="en-US" dirty="0" err="1"/>
              <a:t>XGBoost</a:t>
            </a:r>
            <a:r>
              <a:rPr lang="en-US" dirty="0"/>
              <a:t>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7F035-A127-4A31-A6C5-5F7E15A25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101" y="1574697"/>
            <a:ext cx="3381075" cy="539999"/>
          </a:xfrm>
        </p:spPr>
        <p:txBody>
          <a:bodyPr/>
          <a:lstStyle/>
          <a:p>
            <a:r>
              <a:rPr lang="en-US" dirty="0"/>
              <a:t>Random Forest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6100" y="2126400"/>
            <a:ext cx="4533157" cy="3075394"/>
          </a:xfrm>
        </p:spPr>
        <p:txBody>
          <a:bodyPr/>
          <a:lstStyle/>
          <a:p>
            <a:r>
              <a:rPr lang="en-US" dirty="0"/>
              <a:t>Initial Accuracy Score: 0.83182</a:t>
            </a:r>
          </a:p>
          <a:p>
            <a:r>
              <a:rPr lang="en-US" dirty="0"/>
              <a:t>After SMOTE, Feature Scaling and Hyperparameter tuning with </a:t>
            </a:r>
            <a:r>
              <a:rPr lang="en-US" dirty="0" err="1"/>
              <a:t>GridSearchCV</a:t>
            </a:r>
            <a:r>
              <a:rPr lang="en-US" dirty="0"/>
              <a:t>, Accuracy Score: 0.83544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30A4D5-EDA4-4984-9340-20504F53A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45171" y="1524695"/>
            <a:ext cx="0" cy="3075394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B8B96D-B444-41DE-B8C1-07A2D0855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90862" y="1550227"/>
            <a:ext cx="4414795" cy="539998"/>
          </a:xfrm>
        </p:spPr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Model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D9DE188-1077-B80A-3918-3154B241F785}"/>
              </a:ext>
            </a:extLst>
          </p:cNvPr>
          <p:cNvSpPr txBox="1">
            <a:spLocks/>
          </p:cNvSpPr>
          <p:nvPr/>
        </p:nvSpPr>
        <p:spPr>
          <a:xfrm>
            <a:off x="6990862" y="2126400"/>
            <a:ext cx="4533158" cy="30753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/>
              <a:t>After SMOTE, Feature Scaling and Hyperparameter tuning with GridSearchCV, Accuracy Score: 0.84719</a:t>
            </a:r>
          </a:p>
          <a:p>
            <a:r>
              <a:rPr lang="en-US" noProof="1"/>
              <a:t>After SMOTE, Feature Scaling and Hyperparameter tuning with RandomisedSearchCV, Accuracy Score: 0.84177</a:t>
            </a:r>
          </a:p>
        </p:txBody>
      </p:sp>
    </p:spTree>
    <p:extLst>
      <p:ext uri="{BB962C8B-B14F-4D97-AF65-F5344CB8AC3E}">
        <p14:creationId xmlns:p14="http://schemas.microsoft.com/office/powerpoint/2010/main" val="334528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 build="p"/>
      <p:bldP spid="7" grpId="0" build="p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/>
          <a:lstStyle/>
          <a:p>
            <a:fld id="{058DB212-BFA2-403F-85EF-DFD3FF6D973A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5366" name="Picture 6">
            <a:extLst>
              <a:ext uri="{FF2B5EF4-FFF2-40B4-BE49-F238E27FC236}">
                <a16:creationId xmlns:a16="http://schemas.microsoft.com/office/drawing/2014/main" id="{6A5F5639-9AC2-CA43-A52F-E248FBC40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1463"/>
            <a:ext cx="8229600" cy="631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921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both the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204506"/>
            <a:ext cx="5331540" cy="3586080"/>
          </a:xfrm>
        </p:spPr>
        <p:txBody>
          <a:bodyPr/>
          <a:lstStyle/>
          <a:p>
            <a:pPr lvl="1"/>
            <a:r>
              <a:rPr lang="en-US" sz="2000" b="1" dirty="0" err="1"/>
              <a:t>VotingClassifier</a:t>
            </a:r>
            <a:endParaRPr lang="en-US" sz="2000" b="1" dirty="0"/>
          </a:p>
          <a:p>
            <a:pPr lvl="2"/>
            <a:r>
              <a:rPr lang="en-US" sz="1800" dirty="0"/>
              <a:t>For better performance, both </a:t>
            </a:r>
            <a:r>
              <a:rPr lang="en-US" sz="1800" dirty="0" err="1"/>
              <a:t>RandomForest</a:t>
            </a:r>
            <a:r>
              <a:rPr lang="en-US" sz="1800" dirty="0"/>
              <a:t> and </a:t>
            </a:r>
            <a:r>
              <a:rPr lang="en-US" sz="1800" dirty="0" err="1"/>
              <a:t>XGBoost</a:t>
            </a:r>
            <a:r>
              <a:rPr lang="en-US" sz="1800" dirty="0"/>
              <a:t> is combined with </a:t>
            </a:r>
            <a:r>
              <a:rPr lang="en-US" sz="1800" dirty="0" err="1"/>
              <a:t>VotingClassifier</a:t>
            </a:r>
            <a:r>
              <a:rPr lang="en-US" sz="1800" dirty="0"/>
              <a:t> Model</a:t>
            </a:r>
          </a:p>
          <a:p>
            <a:pPr lvl="2"/>
            <a:r>
              <a:rPr lang="en-US" sz="1800" dirty="0"/>
              <a:t>Accuracy Score: 0.8544</a:t>
            </a:r>
          </a:p>
          <a:p>
            <a:pPr lvl="1"/>
            <a:endParaRPr lang="en-US" dirty="0"/>
          </a:p>
          <a:p>
            <a:pPr marL="263525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492D68F7-9E40-AE73-F531-5618730E6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697" y="1035353"/>
            <a:ext cx="6249185" cy="509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636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204506"/>
            <a:ext cx="6992936" cy="5617494"/>
          </a:xfrm>
        </p:spPr>
        <p:txBody>
          <a:bodyPr/>
          <a:lstStyle/>
          <a:p>
            <a:pPr lvl="1"/>
            <a:r>
              <a:rPr lang="en-US" sz="1800" b="1" dirty="0" err="1"/>
              <a:t>XGBoost</a:t>
            </a:r>
            <a:r>
              <a:rPr lang="en-US" sz="1800" b="1" dirty="0"/>
              <a:t> Model Performance: </a:t>
            </a:r>
            <a:r>
              <a:rPr lang="en-US" sz="1800" dirty="0" err="1"/>
              <a:t>XGBoost</a:t>
            </a:r>
            <a:r>
              <a:rPr lang="en-US" sz="1800" dirty="0"/>
              <a:t> achieved the highest individual accuracy among all models tested.</a:t>
            </a:r>
          </a:p>
          <a:p>
            <a:pPr lvl="1"/>
            <a:r>
              <a:rPr lang="en-US" sz="1800" b="1" dirty="0"/>
              <a:t>Ensemble Model Performance: </a:t>
            </a:r>
            <a:r>
              <a:rPr lang="en-US" sz="1800" dirty="0"/>
              <a:t>Combining Random Forest and </a:t>
            </a:r>
            <a:r>
              <a:rPr lang="en-US" sz="1800" dirty="0" err="1"/>
              <a:t>XGBoost</a:t>
            </a:r>
            <a:r>
              <a:rPr lang="en-US" sz="1800" dirty="0"/>
              <a:t> in an ensemble model resulted in the highest overall accuracy.</a:t>
            </a:r>
          </a:p>
          <a:p>
            <a:pPr lvl="1"/>
            <a:r>
              <a:rPr lang="en-US" sz="1800" b="1" dirty="0"/>
              <a:t>Feature Importance: </a:t>
            </a:r>
            <a:r>
              <a:rPr lang="en-US" sz="1800" dirty="0"/>
              <a:t>Steps emerged as the most important feature for predicting physical activity type, contrary to the initial hypothesis focusing on heart rate.</a:t>
            </a:r>
          </a:p>
          <a:p>
            <a:pPr lvl="1"/>
            <a:r>
              <a:rPr lang="en-US" sz="1800" b="1" dirty="0"/>
              <a:t>Steps as a Key Indicator:</a:t>
            </a:r>
          </a:p>
          <a:p>
            <a:pPr lvl="2"/>
            <a:r>
              <a:rPr lang="en-US" sz="1800" dirty="0"/>
              <a:t>Direct Indicator of Movement</a:t>
            </a:r>
          </a:p>
          <a:p>
            <a:pPr lvl="2"/>
            <a:r>
              <a:rPr lang="en-US" sz="1800" dirty="0"/>
              <a:t>Activity Intensity</a:t>
            </a:r>
          </a:p>
          <a:p>
            <a:pPr lvl="2"/>
            <a:r>
              <a:rPr lang="en-US" sz="1800" dirty="0"/>
              <a:t>Consistency Across Activities</a:t>
            </a:r>
          </a:p>
          <a:p>
            <a:pPr lvl="2"/>
            <a:r>
              <a:rPr lang="en-US" sz="1800" dirty="0"/>
              <a:t>Ease of Measurement</a:t>
            </a:r>
            <a:endParaRPr lang="en-US" dirty="0"/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51536B-93ED-432A-BBEA-AF185E223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460EECBB-989F-48EA-AA88-7967BCA18E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7804150" y="1"/>
            <a:ext cx="4387850" cy="667948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37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204506"/>
            <a:ext cx="6992936" cy="5617494"/>
          </a:xfrm>
        </p:spPr>
        <p:txBody>
          <a:bodyPr/>
          <a:lstStyle/>
          <a:p>
            <a:pPr lvl="1"/>
            <a:r>
              <a:rPr lang="en-US" sz="1800" b="1" dirty="0"/>
              <a:t>Direct Measure of Movement: </a:t>
            </a:r>
            <a:r>
              <a:rPr lang="en-US" sz="1800" dirty="0"/>
              <a:t>Steps are a direct measure of movement and consistently correlate with various physical activities.</a:t>
            </a:r>
          </a:p>
          <a:p>
            <a:pPr lvl="1"/>
            <a:r>
              <a:rPr lang="en-US" sz="1800" b="1" dirty="0"/>
              <a:t>Heart Rate Variability: </a:t>
            </a:r>
            <a:r>
              <a:rPr lang="en-US" sz="1800" dirty="0"/>
              <a:t>While heart rate is important, it can be influenced by numerous factors (e.g., stress, caffeine) and may not always clearly indicate activity type on its own.</a:t>
            </a:r>
          </a:p>
          <a:p>
            <a:pPr lvl="1"/>
            <a:r>
              <a:rPr lang="en-US" sz="1800" b="1" dirty="0"/>
              <a:t>Potential for New Features:</a:t>
            </a:r>
          </a:p>
          <a:p>
            <a:pPr lvl="2"/>
            <a:r>
              <a:rPr lang="en-US" sz="1800" dirty="0"/>
              <a:t>Steps-Heart Ratio: Combining steps and heart rate into a new feature could provide a more nuanced measure of physical activity.</a:t>
            </a:r>
          </a:p>
          <a:p>
            <a:pPr lvl="2"/>
            <a:r>
              <a:rPr lang="en-US" sz="1800" dirty="0"/>
              <a:t>Steps-Distance Ratio: Introducing the steps-distance ratio could further enhance model performance by capturing the relationship between movement and distance covered.</a:t>
            </a: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51536B-93ED-432A-BBEA-AF185E223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460EECBB-989F-48EA-AA88-7967BCA18E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7804150" y="1"/>
            <a:ext cx="4387850" cy="667948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343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23033-2528-4D88-8804-06C90619D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1"/>
              <a:t>Shriya Nithyan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F12597-AABE-455F-AE27-B788519B2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489813" y="308601"/>
            <a:ext cx="445684" cy="444742"/>
            <a:chOff x="5660231" y="2993234"/>
            <a:chExt cx="868511" cy="86667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9EE1F1-B897-408A-A84B-C550FFD08D48}"/>
                </a:ext>
              </a:extLst>
            </p:cNvPr>
            <p:cNvSpPr/>
            <p:nvPr/>
          </p:nvSpPr>
          <p:spPr>
            <a:xfrm>
              <a:off x="5660231" y="3288411"/>
              <a:ext cx="571500" cy="571500"/>
            </a:xfrm>
            <a:custGeom>
              <a:avLst/>
              <a:gdLst>
                <a:gd name="connsiteX0" fmla="*/ 288179 w 571500"/>
                <a:gd name="connsiteY0" fmla="*/ 7144 h 571500"/>
                <a:gd name="connsiteX1" fmla="*/ 7144 w 571500"/>
                <a:gd name="connsiteY1" fmla="*/ 288179 h 571500"/>
                <a:gd name="connsiteX2" fmla="*/ 288179 w 571500"/>
                <a:gd name="connsiteY2" fmla="*/ 569214 h 571500"/>
                <a:gd name="connsiteX3" fmla="*/ 569214 w 571500"/>
                <a:gd name="connsiteY3" fmla="*/ 288179 h 571500"/>
                <a:gd name="connsiteX4" fmla="*/ 288179 w 571500"/>
                <a:gd name="connsiteY4" fmla="*/ 7144 h 571500"/>
                <a:gd name="connsiteX5" fmla="*/ 288179 w 571500"/>
                <a:gd name="connsiteY5" fmla="*/ 531114 h 571500"/>
                <a:gd name="connsiteX6" fmla="*/ 45244 w 571500"/>
                <a:gd name="connsiteY6" fmla="*/ 288179 h 571500"/>
                <a:gd name="connsiteX7" fmla="*/ 288179 w 571500"/>
                <a:gd name="connsiteY7" fmla="*/ 45244 h 571500"/>
                <a:gd name="connsiteX8" fmla="*/ 531114 w 571500"/>
                <a:gd name="connsiteY8" fmla="*/ 288179 h 571500"/>
                <a:gd name="connsiteX9" fmla="*/ 288179 w 571500"/>
                <a:gd name="connsiteY9" fmla="*/ 531114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0" h="571500">
                  <a:moveTo>
                    <a:pt x="288179" y="7144"/>
                  </a:moveTo>
                  <a:cubicBezTo>
                    <a:pt x="133217" y="7144"/>
                    <a:pt x="7144" y="133217"/>
                    <a:pt x="7144" y="288179"/>
                  </a:cubicBezTo>
                  <a:cubicBezTo>
                    <a:pt x="7144" y="443141"/>
                    <a:pt x="133217" y="569214"/>
                    <a:pt x="288179" y="569214"/>
                  </a:cubicBezTo>
                  <a:cubicBezTo>
                    <a:pt x="443141" y="569214"/>
                    <a:pt x="569214" y="443151"/>
                    <a:pt x="569214" y="288179"/>
                  </a:cubicBezTo>
                  <a:cubicBezTo>
                    <a:pt x="569214" y="133207"/>
                    <a:pt x="443141" y="7144"/>
                    <a:pt x="288179" y="7144"/>
                  </a:cubicBezTo>
                  <a:close/>
                  <a:moveTo>
                    <a:pt x="288179" y="531114"/>
                  </a:moveTo>
                  <a:cubicBezTo>
                    <a:pt x="154219" y="531114"/>
                    <a:pt x="45244" y="422138"/>
                    <a:pt x="45244" y="288179"/>
                  </a:cubicBezTo>
                  <a:cubicBezTo>
                    <a:pt x="45244" y="154219"/>
                    <a:pt x="154219" y="45244"/>
                    <a:pt x="288179" y="45244"/>
                  </a:cubicBezTo>
                  <a:cubicBezTo>
                    <a:pt x="422138" y="45244"/>
                    <a:pt x="531114" y="154229"/>
                    <a:pt x="531114" y="288179"/>
                  </a:cubicBezTo>
                  <a:cubicBezTo>
                    <a:pt x="531114" y="422129"/>
                    <a:pt x="422129" y="531114"/>
                    <a:pt x="288179" y="53111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33469D8-D3DC-4362-8C73-DB3F504C5B01}"/>
                </a:ext>
              </a:extLst>
            </p:cNvPr>
            <p:cNvSpPr/>
            <p:nvPr/>
          </p:nvSpPr>
          <p:spPr>
            <a:xfrm>
              <a:off x="5778589" y="3406883"/>
              <a:ext cx="171450" cy="171450"/>
            </a:xfrm>
            <a:custGeom>
              <a:avLst/>
              <a:gdLst>
                <a:gd name="connsiteX0" fmla="*/ 47844 w 171450"/>
                <a:gd name="connsiteY0" fmla="*/ 101613 h 171450"/>
                <a:gd name="connsiteX1" fmla="*/ 45253 w 171450"/>
                <a:gd name="connsiteY1" fmla="*/ 87068 h 171450"/>
                <a:gd name="connsiteX2" fmla="*/ 87068 w 171450"/>
                <a:gd name="connsiteY2" fmla="*/ 45244 h 171450"/>
                <a:gd name="connsiteX3" fmla="*/ 128883 w 171450"/>
                <a:gd name="connsiteY3" fmla="*/ 87068 h 171450"/>
                <a:gd name="connsiteX4" fmla="*/ 87116 w 171450"/>
                <a:gd name="connsiteY4" fmla="*/ 128883 h 171450"/>
                <a:gd name="connsiteX5" fmla="*/ 68085 w 171450"/>
                <a:gd name="connsiteY5" fmla="*/ 147952 h 171450"/>
                <a:gd name="connsiteX6" fmla="*/ 87135 w 171450"/>
                <a:gd name="connsiteY6" fmla="*/ 166983 h 171450"/>
                <a:gd name="connsiteX7" fmla="*/ 87154 w 171450"/>
                <a:gd name="connsiteY7" fmla="*/ 166983 h 171450"/>
                <a:gd name="connsiteX8" fmla="*/ 166973 w 171450"/>
                <a:gd name="connsiteY8" fmla="*/ 87068 h 171450"/>
                <a:gd name="connsiteX9" fmla="*/ 87058 w 171450"/>
                <a:gd name="connsiteY9" fmla="*/ 7144 h 171450"/>
                <a:gd name="connsiteX10" fmla="*/ 7144 w 171450"/>
                <a:gd name="connsiteY10" fmla="*/ 87068 h 171450"/>
                <a:gd name="connsiteX11" fmla="*/ 12125 w 171450"/>
                <a:gd name="connsiteY11" fmla="*/ 114881 h 171450"/>
                <a:gd name="connsiteX12" fmla="*/ 36614 w 171450"/>
                <a:gd name="connsiteY12" fmla="*/ 126111 h 171450"/>
                <a:gd name="connsiteX13" fmla="*/ 47844 w 171450"/>
                <a:gd name="connsiteY13" fmla="*/ 10161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450" h="171450">
                  <a:moveTo>
                    <a:pt x="47844" y="101613"/>
                  </a:moveTo>
                  <a:cubicBezTo>
                    <a:pt x="46120" y="96974"/>
                    <a:pt x="45253" y="92078"/>
                    <a:pt x="45253" y="87068"/>
                  </a:cubicBezTo>
                  <a:cubicBezTo>
                    <a:pt x="45253" y="64008"/>
                    <a:pt x="64008" y="45244"/>
                    <a:pt x="87068" y="45244"/>
                  </a:cubicBezTo>
                  <a:cubicBezTo>
                    <a:pt x="110128" y="45244"/>
                    <a:pt x="128883" y="64008"/>
                    <a:pt x="128883" y="87068"/>
                  </a:cubicBezTo>
                  <a:cubicBezTo>
                    <a:pt x="128883" y="110099"/>
                    <a:pt x="110147" y="128854"/>
                    <a:pt x="87116" y="128883"/>
                  </a:cubicBezTo>
                  <a:cubicBezTo>
                    <a:pt x="76600" y="128892"/>
                    <a:pt x="68075" y="137427"/>
                    <a:pt x="68085" y="147952"/>
                  </a:cubicBezTo>
                  <a:cubicBezTo>
                    <a:pt x="68094" y="158477"/>
                    <a:pt x="76619" y="166983"/>
                    <a:pt x="87135" y="166983"/>
                  </a:cubicBezTo>
                  <a:cubicBezTo>
                    <a:pt x="87135" y="166983"/>
                    <a:pt x="87144" y="166983"/>
                    <a:pt x="87154" y="166983"/>
                  </a:cubicBezTo>
                  <a:cubicBezTo>
                    <a:pt x="131169" y="166935"/>
                    <a:pt x="166973" y="131083"/>
                    <a:pt x="166973" y="87068"/>
                  </a:cubicBezTo>
                  <a:cubicBezTo>
                    <a:pt x="166973" y="42996"/>
                    <a:pt x="131121" y="7144"/>
                    <a:pt x="87058" y="7144"/>
                  </a:cubicBezTo>
                  <a:cubicBezTo>
                    <a:pt x="42996" y="7144"/>
                    <a:pt x="7144" y="42996"/>
                    <a:pt x="7144" y="87068"/>
                  </a:cubicBezTo>
                  <a:cubicBezTo>
                    <a:pt x="7144" y="96631"/>
                    <a:pt x="8820" y="105985"/>
                    <a:pt x="12125" y="114881"/>
                  </a:cubicBezTo>
                  <a:cubicBezTo>
                    <a:pt x="15783" y="124749"/>
                    <a:pt x="26737" y="129759"/>
                    <a:pt x="36614" y="126111"/>
                  </a:cubicBezTo>
                  <a:cubicBezTo>
                    <a:pt x="46492" y="122434"/>
                    <a:pt x="51511" y="111471"/>
                    <a:pt x="47844" y="10161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6D60673-90C1-4A3B-B705-02383760807C}"/>
                </a:ext>
              </a:extLst>
            </p:cNvPr>
            <p:cNvSpPr/>
            <p:nvPr/>
          </p:nvSpPr>
          <p:spPr>
            <a:xfrm>
              <a:off x="6007446" y="3504769"/>
              <a:ext cx="142875" cy="142875"/>
            </a:xfrm>
            <a:custGeom>
              <a:avLst/>
              <a:gdLst>
                <a:gd name="connsiteX0" fmla="*/ 97184 w 142875"/>
                <a:gd name="connsiteY0" fmla="*/ 61648 h 142875"/>
                <a:gd name="connsiteX1" fmla="*/ 99041 w 142875"/>
                <a:gd name="connsiteY1" fmla="*/ 71506 h 142875"/>
                <a:gd name="connsiteX2" fmla="*/ 72142 w 142875"/>
                <a:gd name="connsiteY2" fmla="*/ 98395 h 142875"/>
                <a:gd name="connsiteX3" fmla="*/ 45244 w 142875"/>
                <a:gd name="connsiteY3" fmla="*/ 71506 h 142875"/>
                <a:gd name="connsiteX4" fmla="*/ 67618 w 142875"/>
                <a:gd name="connsiteY4" fmla="*/ 44989 h 142875"/>
                <a:gd name="connsiteX5" fmla="*/ 83239 w 142875"/>
                <a:gd name="connsiteY5" fmla="*/ 23033 h 142875"/>
                <a:gd name="connsiteX6" fmla="*/ 61293 w 142875"/>
                <a:gd name="connsiteY6" fmla="*/ 7403 h 142875"/>
                <a:gd name="connsiteX7" fmla="*/ 7144 w 142875"/>
                <a:gd name="connsiteY7" fmla="*/ 71497 h 142875"/>
                <a:gd name="connsiteX8" fmla="*/ 72142 w 142875"/>
                <a:gd name="connsiteY8" fmla="*/ 136486 h 142875"/>
                <a:gd name="connsiteX9" fmla="*/ 137141 w 142875"/>
                <a:gd name="connsiteY9" fmla="*/ 71497 h 142875"/>
                <a:gd name="connsiteX10" fmla="*/ 132617 w 142875"/>
                <a:gd name="connsiteY10" fmla="*/ 47646 h 142875"/>
                <a:gd name="connsiteX11" fmla="*/ 107899 w 142875"/>
                <a:gd name="connsiteY11" fmla="*/ 36921 h 142875"/>
                <a:gd name="connsiteX12" fmla="*/ 97184 w 142875"/>
                <a:gd name="connsiteY12" fmla="*/ 6164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875" h="142875">
                  <a:moveTo>
                    <a:pt x="97184" y="61648"/>
                  </a:moveTo>
                  <a:cubicBezTo>
                    <a:pt x="98412" y="64772"/>
                    <a:pt x="99041" y="68096"/>
                    <a:pt x="99041" y="71506"/>
                  </a:cubicBezTo>
                  <a:cubicBezTo>
                    <a:pt x="99041" y="86337"/>
                    <a:pt x="86973" y="98395"/>
                    <a:pt x="72142" y="98395"/>
                  </a:cubicBezTo>
                  <a:cubicBezTo>
                    <a:pt x="57312" y="98395"/>
                    <a:pt x="45244" y="86327"/>
                    <a:pt x="45244" y="71506"/>
                  </a:cubicBezTo>
                  <a:cubicBezTo>
                    <a:pt x="45244" y="58314"/>
                    <a:pt x="54654" y="47160"/>
                    <a:pt x="67618" y="44989"/>
                  </a:cubicBezTo>
                  <a:cubicBezTo>
                    <a:pt x="77991" y="43236"/>
                    <a:pt x="84992" y="33406"/>
                    <a:pt x="83239" y="23033"/>
                  </a:cubicBezTo>
                  <a:cubicBezTo>
                    <a:pt x="81486" y="12661"/>
                    <a:pt x="71657" y="5688"/>
                    <a:pt x="61293" y="7403"/>
                  </a:cubicBezTo>
                  <a:cubicBezTo>
                    <a:pt x="29918" y="12689"/>
                    <a:pt x="7144" y="39645"/>
                    <a:pt x="7144" y="71497"/>
                  </a:cubicBezTo>
                  <a:cubicBezTo>
                    <a:pt x="7144" y="107339"/>
                    <a:pt x="36300" y="136486"/>
                    <a:pt x="72142" y="136486"/>
                  </a:cubicBezTo>
                  <a:cubicBezTo>
                    <a:pt x="107985" y="136486"/>
                    <a:pt x="137141" y="107330"/>
                    <a:pt x="137141" y="71497"/>
                  </a:cubicBezTo>
                  <a:cubicBezTo>
                    <a:pt x="137141" y="63277"/>
                    <a:pt x="135617" y="55247"/>
                    <a:pt x="132617" y="47646"/>
                  </a:cubicBezTo>
                  <a:cubicBezTo>
                    <a:pt x="128749" y="37864"/>
                    <a:pt x="117672" y="33073"/>
                    <a:pt x="107899" y="36921"/>
                  </a:cubicBezTo>
                  <a:cubicBezTo>
                    <a:pt x="98127" y="40788"/>
                    <a:pt x="93316" y="51856"/>
                    <a:pt x="97184" y="6164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41908B8-1FD7-4EE4-AE25-1C45D34F1498}"/>
                </a:ext>
              </a:extLst>
            </p:cNvPr>
            <p:cNvSpPr/>
            <p:nvPr/>
          </p:nvSpPr>
          <p:spPr>
            <a:xfrm>
              <a:off x="5819742" y="3637845"/>
              <a:ext cx="152400" cy="142875"/>
            </a:xfrm>
            <a:custGeom>
              <a:avLst/>
              <a:gdLst>
                <a:gd name="connsiteX0" fmla="*/ 77414 w 152400"/>
                <a:gd name="connsiteY0" fmla="*/ 7144 h 142875"/>
                <a:gd name="connsiteX1" fmla="*/ 27703 w 152400"/>
                <a:gd name="connsiteY1" fmla="*/ 27737 h 142875"/>
                <a:gd name="connsiteX2" fmla="*/ 27703 w 152400"/>
                <a:gd name="connsiteY2" fmla="*/ 127168 h 142875"/>
                <a:gd name="connsiteX3" fmla="*/ 49382 w 152400"/>
                <a:gd name="connsiteY3" fmla="*/ 141932 h 142875"/>
                <a:gd name="connsiteX4" fmla="*/ 56964 w 152400"/>
                <a:gd name="connsiteY4" fmla="*/ 143523 h 142875"/>
                <a:gd name="connsiteX5" fmla="*/ 74443 w 152400"/>
                <a:gd name="connsiteY5" fmla="*/ 132055 h 142875"/>
                <a:gd name="connsiteX6" fmla="*/ 64556 w 152400"/>
                <a:gd name="connsiteY6" fmla="*/ 106994 h 142875"/>
                <a:gd name="connsiteX7" fmla="*/ 54631 w 152400"/>
                <a:gd name="connsiteY7" fmla="*/ 100222 h 142875"/>
                <a:gd name="connsiteX8" fmla="*/ 54631 w 152400"/>
                <a:gd name="connsiteY8" fmla="*/ 54673 h 142875"/>
                <a:gd name="connsiteX9" fmla="*/ 100170 w 152400"/>
                <a:gd name="connsiteY9" fmla="*/ 54673 h 142875"/>
                <a:gd name="connsiteX10" fmla="*/ 103675 w 152400"/>
                <a:gd name="connsiteY10" fmla="*/ 96088 h 142875"/>
                <a:gd name="connsiteX11" fmla="*/ 108152 w 152400"/>
                <a:gd name="connsiteY11" fmla="*/ 122653 h 142875"/>
                <a:gd name="connsiteX12" fmla="*/ 134717 w 152400"/>
                <a:gd name="connsiteY12" fmla="*/ 118167 h 142875"/>
                <a:gd name="connsiteX13" fmla="*/ 127106 w 152400"/>
                <a:gd name="connsiteY13" fmla="*/ 27737 h 142875"/>
                <a:gd name="connsiteX14" fmla="*/ 77414 w 152400"/>
                <a:gd name="connsiteY1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400" h="142875">
                  <a:moveTo>
                    <a:pt x="77414" y="7144"/>
                  </a:moveTo>
                  <a:cubicBezTo>
                    <a:pt x="58631" y="7144"/>
                    <a:pt x="40981" y="14459"/>
                    <a:pt x="27703" y="27737"/>
                  </a:cubicBezTo>
                  <a:cubicBezTo>
                    <a:pt x="291" y="55150"/>
                    <a:pt x="291" y="99755"/>
                    <a:pt x="27703" y="127168"/>
                  </a:cubicBezTo>
                  <a:cubicBezTo>
                    <a:pt x="33990" y="133445"/>
                    <a:pt x="41286" y="138417"/>
                    <a:pt x="49382" y="141932"/>
                  </a:cubicBezTo>
                  <a:cubicBezTo>
                    <a:pt x="51859" y="143008"/>
                    <a:pt x="54431" y="143523"/>
                    <a:pt x="56964" y="143523"/>
                  </a:cubicBezTo>
                  <a:cubicBezTo>
                    <a:pt x="64318" y="143523"/>
                    <a:pt x="71328" y="139236"/>
                    <a:pt x="74443" y="132055"/>
                  </a:cubicBezTo>
                  <a:cubicBezTo>
                    <a:pt x="78634" y="122396"/>
                    <a:pt x="74214" y="111185"/>
                    <a:pt x="64556" y="106994"/>
                  </a:cubicBezTo>
                  <a:cubicBezTo>
                    <a:pt x="60850" y="105385"/>
                    <a:pt x="57517" y="103108"/>
                    <a:pt x="54631" y="100222"/>
                  </a:cubicBezTo>
                  <a:cubicBezTo>
                    <a:pt x="42077" y="87668"/>
                    <a:pt x="42077" y="67227"/>
                    <a:pt x="54631" y="54673"/>
                  </a:cubicBezTo>
                  <a:cubicBezTo>
                    <a:pt x="66785" y="42501"/>
                    <a:pt x="88006" y="42510"/>
                    <a:pt x="100170" y="54673"/>
                  </a:cubicBezTo>
                  <a:cubicBezTo>
                    <a:pt x="111333" y="65837"/>
                    <a:pt x="112809" y="83248"/>
                    <a:pt x="103675" y="96088"/>
                  </a:cubicBezTo>
                  <a:cubicBezTo>
                    <a:pt x="97569" y="104651"/>
                    <a:pt x="99579" y="116548"/>
                    <a:pt x="108152" y="122653"/>
                  </a:cubicBezTo>
                  <a:cubicBezTo>
                    <a:pt x="116715" y="128740"/>
                    <a:pt x="128611" y="126749"/>
                    <a:pt x="134717" y="118167"/>
                  </a:cubicBezTo>
                  <a:cubicBezTo>
                    <a:pt x="154672" y="90135"/>
                    <a:pt x="151471" y="52092"/>
                    <a:pt x="127106" y="27737"/>
                  </a:cubicBezTo>
                  <a:cubicBezTo>
                    <a:pt x="113848" y="14449"/>
                    <a:pt x="96188" y="7144"/>
                    <a:pt x="77414" y="71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B17393E-C1C4-43DA-A6B1-3ABA77082A89}"/>
                </a:ext>
              </a:extLst>
            </p:cNvPr>
            <p:cNvSpPr/>
            <p:nvPr/>
          </p:nvSpPr>
          <p:spPr>
            <a:xfrm>
              <a:off x="6170593" y="3013169"/>
              <a:ext cx="333375" cy="333375"/>
            </a:xfrm>
            <a:custGeom>
              <a:avLst/>
              <a:gdLst>
                <a:gd name="connsiteX0" fmla="*/ 12723 w 333375"/>
                <a:gd name="connsiteY0" fmla="*/ 328515 h 333375"/>
                <a:gd name="connsiteX1" fmla="*/ 26191 w 333375"/>
                <a:gd name="connsiteY1" fmla="*/ 334097 h 333375"/>
                <a:gd name="connsiteX2" fmla="*/ 39660 w 333375"/>
                <a:gd name="connsiteY2" fmla="*/ 328515 h 333375"/>
                <a:gd name="connsiteX3" fmla="*/ 328515 w 333375"/>
                <a:gd name="connsiteY3" fmla="*/ 39660 h 333375"/>
                <a:gd name="connsiteX4" fmla="*/ 328515 w 333375"/>
                <a:gd name="connsiteY4" fmla="*/ 12723 h 333375"/>
                <a:gd name="connsiteX5" fmla="*/ 301578 w 333375"/>
                <a:gd name="connsiteY5" fmla="*/ 12723 h 333375"/>
                <a:gd name="connsiteX6" fmla="*/ 12723 w 333375"/>
                <a:gd name="connsiteY6" fmla="*/ 301578 h 333375"/>
                <a:gd name="connsiteX7" fmla="*/ 12723 w 333375"/>
                <a:gd name="connsiteY7" fmla="*/ 32851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375" h="333375">
                  <a:moveTo>
                    <a:pt x="12723" y="328515"/>
                  </a:moveTo>
                  <a:cubicBezTo>
                    <a:pt x="16438" y="332239"/>
                    <a:pt x="21315" y="334097"/>
                    <a:pt x="26191" y="334097"/>
                  </a:cubicBezTo>
                  <a:cubicBezTo>
                    <a:pt x="31068" y="334097"/>
                    <a:pt x="35945" y="332239"/>
                    <a:pt x="39660" y="328515"/>
                  </a:cubicBezTo>
                  <a:lnTo>
                    <a:pt x="328515" y="39660"/>
                  </a:lnTo>
                  <a:cubicBezTo>
                    <a:pt x="335954" y="32221"/>
                    <a:pt x="335954" y="20162"/>
                    <a:pt x="328515" y="12723"/>
                  </a:cubicBezTo>
                  <a:cubicBezTo>
                    <a:pt x="321085" y="5284"/>
                    <a:pt x="309008" y="5284"/>
                    <a:pt x="301578" y="12723"/>
                  </a:cubicBezTo>
                  <a:lnTo>
                    <a:pt x="12723" y="301578"/>
                  </a:lnTo>
                  <a:cubicBezTo>
                    <a:pt x="5284" y="309017"/>
                    <a:pt x="5284" y="321076"/>
                    <a:pt x="12723" y="3285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C0F054A-6FFE-4012-93EE-568C5B1B2A42}"/>
                </a:ext>
              </a:extLst>
            </p:cNvPr>
            <p:cNvSpPr/>
            <p:nvPr/>
          </p:nvSpPr>
          <p:spPr>
            <a:xfrm>
              <a:off x="6058150" y="2993234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14 h 285750"/>
                <a:gd name="connsiteX2" fmla="*/ 12723 w 285750"/>
                <a:gd name="connsiteY2" fmla="*/ 276051 h 285750"/>
                <a:gd name="connsiteX3" fmla="*/ 26191 w 285750"/>
                <a:gd name="connsiteY3" fmla="*/ 281633 h 285750"/>
                <a:gd name="connsiteX4" fmla="*/ 39660 w 285750"/>
                <a:gd name="connsiteY4" fmla="*/ 27605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14"/>
                  </a:lnTo>
                  <a:cubicBezTo>
                    <a:pt x="5284" y="256553"/>
                    <a:pt x="5284" y="268612"/>
                    <a:pt x="12723" y="276051"/>
                  </a:cubicBezTo>
                  <a:cubicBezTo>
                    <a:pt x="16438" y="279775"/>
                    <a:pt x="21315" y="281633"/>
                    <a:pt x="26191" y="281633"/>
                  </a:cubicBezTo>
                  <a:cubicBezTo>
                    <a:pt x="31068" y="281633"/>
                    <a:pt x="35945" y="279775"/>
                    <a:pt x="39660" y="27605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11AA75F-0393-4B2E-96E1-F088CC6A12EF}"/>
                </a:ext>
              </a:extLst>
            </p:cNvPr>
            <p:cNvSpPr/>
            <p:nvPr/>
          </p:nvSpPr>
          <p:spPr>
            <a:xfrm>
              <a:off x="6242992" y="3178076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24 h 285750"/>
                <a:gd name="connsiteX2" fmla="*/ 12723 w 285750"/>
                <a:gd name="connsiteY2" fmla="*/ 276061 h 285750"/>
                <a:gd name="connsiteX3" fmla="*/ 26191 w 285750"/>
                <a:gd name="connsiteY3" fmla="*/ 281642 h 285750"/>
                <a:gd name="connsiteX4" fmla="*/ 39660 w 285750"/>
                <a:gd name="connsiteY4" fmla="*/ 27606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24"/>
                  </a:lnTo>
                  <a:cubicBezTo>
                    <a:pt x="5284" y="256563"/>
                    <a:pt x="5284" y="268622"/>
                    <a:pt x="12723" y="276061"/>
                  </a:cubicBezTo>
                  <a:cubicBezTo>
                    <a:pt x="16438" y="279785"/>
                    <a:pt x="21315" y="281642"/>
                    <a:pt x="26191" y="281642"/>
                  </a:cubicBezTo>
                  <a:cubicBezTo>
                    <a:pt x="31068" y="281642"/>
                    <a:pt x="35945" y="279785"/>
                    <a:pt x="39660" y="27606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Graphic 14" descr="dinosaur outline">
            <a:extLst>
              <a:ext uri="{FF2B5EF4-FFF2-40B4-BE49-F238E27FC236}">
                <a16:creationId xmlns:a16="http://schemas.microsoft.com/office/drawing/2014/main" id="{0DE3B922-950A-4A58-AAB9-38FDAD1D42F5}"/>
              </a:ext>
            </a:extLst>
          </p:cNvPr>
          <p:cNvSpPr>
            <a:spLocks noChangeAspect="1"/>
          </p:cNvSpPr>
          <p:nvPr/>
        </p:nvSpPr>
        <p:spPr>
          <a:xfrm>
            <a:off x="4946994" y="5307571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DCE69A-183E-4D92-928A-CEE76B9E5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 descr="girl with pigtails raising her hand with chalkboard in background">
            <a:extLst>
              <a:ext uri="{FF2B5EF4-FFF2-40B4-BE49-F238E27FC236}">
                <a16:creationId xmlns:a16="http://schemas.microsoft.com/office/drawing/2014/main" id="{A8A29F18-9B4E-4798-8043-A88568C47F1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801097" y="1"/>
            <a:ext cx="4389475" cy="6677644"/>
          </a:xfrm>
        </p:spPr>
      </p:pic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C384BA-0032-4FE7-AC29-2F9F93197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Graphic 14" descr="dinosaur outline">
            <a:extLst>
              <a:ext uri="{FF2B5EF4-FFF2-40B4-BE49-F238E27FC236}">
                <a16:creationId xmlns:a16="http://schemas.microsoft.com/office/drawing/2014/main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29E30A-660C-4C6A-8C17-E7A3B2E1C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34EF6C7-B337-EBE5-42A9-33E837D6B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262" y="0"/>
            <a:ext cx="5206738" cy="66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97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hypothesis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Project Motivation: </a:t>
            </a:r>
            <a:r>
              <a:rPr lang="en-US" dirty="0"/>
              <a:t>Aim to design and implement a custom wearable watch using my embedded systems background and compare its results with existing wearable watch data.</a:t>
            </a:r>
          </a:p>
          <a:p>
            <a:r>
              <a:rPr lang="en-US" b="1" dirty="0"/>
              <a:t>Data Analysis of Fitness Trackers Benefits: </a:t>
            </a:r>
            <a:r>
              <a:rPr lang="en-US" dirty="0"/>
              <a:t>Analyze wearable watch data to predict cardiovascular disease, stress, and sleep patterns.</a:t>
            </a:r>
          </a:p>
          <a:p>
            <a:r>
              <a:rPr lang="en-US" b="1" dirty="0"/>
              <a:t>Hypothesis: </a:t>
            </a:r>
            <a:r>
              <a:rPr lang="en-US" dirty="0"/>
              <a:t>Heart rate and other cardiac parameters can accurately predict physical activity types.</a:t>
            </a:r>
          </a:p>
          <a:p>
            <a:r>
              <a:rPr lang="en-US" b="1" dirty="0"/>
              <a:t>Rationale: </a:t>
            </a:r>
            <a:r>
              <a:rPr lang="en-US" dirty="0"/>
              <a:t>Physical activity increases the demand for oxygen and nutrients in muscles, elevating heart rate to meet the body's increased oxygen requirements.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51536B-93ED-432A-BBEA-AF185E223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460EECBB-989F-48EA-AA88-7967BCA18E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7804150" y="1"/>
            <a:ext cx="4387850" cy="667948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Closer look at the dataset</a:t>
            </a:r>
            <a:endParaRPr lang="en-US" noProof="1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C384BA-0032-4FE7-AC29-2F9F93197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Graphic 14" descr="dinosaur outline">
            <a:extLst>
              <a:ext uri="{FF2B5EF4-FFF2-40B4-BE49-F238E27FC236}">
                <a16:creationId xmlns:a16="http://schemas.microsoft.com/office/drawing/2014/main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29E30A-660C-4C6A-8C17-E7A3B2E1C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332E286-ACCB-E401-3317-22BEA5C629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5C69A34-F341-28D5-9EAB-8B3D54361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262" y="0"/>
            <a:ext cx="5206738" cy="66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204506"/>
            <a:ext cx="6992936" cy="5617494"/>
          </a:xfrm>
        </p:spPr>
        <p:txBody>
          <a:bodyPr/>
          <a:lstStyle/>
          <a:p>
            <a:pPr lvl="1"/>
            <a:r>
              <a:rPr lang="en-US" sz="1800" b="1" dirty="0"/>
              <a:t>Column Names: </a:t>
            </a:r>
            <a:r>
              <a:rPr lang="en-US" sz="1800" dirty="0"/>
              <a:t>X1, age, gender, height, weight, steps, </a:t>
            </a:r>
            <a:r>
              <a:rPr lang="en-US" sz="1800" dirty="0" err="1"/>
              <a:t>hear_rate</a:t>
            </a:r>
            <a:r>
              <a:rPr lang="en-US" sz="1800" dirty="0"/>
              <a:t>, calories, distance, </a:t>
            </a:r>
            <a:r>
              <a:rPr lang="en-US" sz="1800" dirty="0" err="1"/>
              <a:t>entropy_heart</a:t>
            </a:r>
            <a:r>
              <a:rPr lang="en-US" sz="1800" dirty="0"/>
              <a:t>, </a:t>
            </a:r>
            <a:r>
              <a:rPr lang="en-US" sz="1800" dirty="0" err="1"/>
              <a:t>entropy_setps</a:t>
            </a:r>
            <a:r>
              <a:rPr lang="en-US" sz="1800" dirty="0"/>
              <a:t>, </a:t>
            </a:r>
            <a:r>
              <a:rPr lang="en-US" sz="1800" dirty="0" err="1"/>
              <a:t>resting_heart</a:t>
            </a:r>
            <a:r>
              <a:rPr lang="en-US" sz="1800" dirty="0"/>
              <a:t>, </a:t>
            </a:r>
            <a:r>
              <a:rPr lang="en-US" sz="1800" dirty="0" err="1"/>
              <a:t>corr_heart_steps</a:t>
            </a:r>
            <a:r>
              <a:rPr lang="en-US" sz="1800" dirty="0"/>
              <a:t>, </a:t>
            </a:r>
            <a:r>
              <a:rPr lang="en-US" sz="1800" dirty="0" err="1"/>
              <a:t>norm_heart</a:t>
            </a:r>
            <a:r>
              <a:rPr lang="en-US" sz="1800" dirty="0"/>
              <a:t>, </a:t>
            </a:r>
            <a:r>
              <a:rPr lang="en-US" sz="1800" dirty="0" err="1"/>
              <a:t>intensity_Karvonen</a:t>
            </a:r>
            <a:r>
              <a:rPr lang="en-US" sz="1800" dirty="0"/>
              <a:t>, </a:t>
            </a:r>
            <a:r>
              <a:rPr lang="en-US" sz="1800" dirty="0" err="1"/>
              <a:t>sd_norm_heart</a:t>
            </a:r>
            <a:r>
              <a:rPr lang="en-US" sz="1800" dirty="0"/>
              <a:t>, </a:t>
            </a:r>
            <a:r>
              <a:rPr lang="en-US" sz="1800" dirty="0" err="1"/>
              <a:t>steps_times_distance</a:t>
            </a:r>
            <a:r>
              <a:rPr lang="en-US" sz="1800" dirty="0"/>
              <a:t>, device, activity</a:t>
            </a:r>
          </a:p>
          <a:p>
            <a:pPr lvl="1"/>
            <a:r>
              <a:rPr lang="en-US" sz="1800" b="1" dirty="0"/>
              <a:t>Dataset Explanation:</a:t>
            </a:r>
          </a:p>
          <a:p>
            <a:pPr lvl="2"/>
            <a:r>
              <a:rPr lang="en-US" sz="1600" dirty="0"/>
              <a:t>Corrected spelling of column names</a:t>
            </a:r>
          </a:p>
          <a:p>
            <a:pPr lvl="2"/>
            <a:r>
              <a:rPr lang="en-US" sz="1600" dirty="0"/>
              <a:t>No missing or duplicate values</a:t>
            </a:r>
          </a:p>
          <a:p>
            <a:pPr lvl="2"/>
            <a:r>
              <a:rPr lang="en-US" sz="1600" dirty="0"/>
              <a:t>Analyzed summary statistics</a:t>
            </a:r>
          </a:p>
          <a:p>
            <a:pPr lvl="2"/>
            <a:r>
              <a:rPr lang="en-US" sz="1600" dirty="0"/>
              <a:t>Frequency distribution of activities to observe class imbalance</a:t>
            </a:r>
          </a:p>
          <a:p>
            <a:pPr lvl="2"/>
            <a:r>
              <a:rPr lang="en-US" sz="1600" dirty="0"/>
              <a:t>Gender represented by 0 and 1, identified through statistical analysis and plots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63525" lvl="1" indent="0"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51536B-93ED-432A-BBEA-AF185E223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460EECBB-989F-48EA-AA88-7967BCA18E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7804150" y="1"/>
            <a:ext cx="4387850" cy="667948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95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/>
          <a:lstStyle/>
          <a:p>
            <a:fld id="{058DB212-BFA2-403F-85EF-DFD3FF6D973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0C0D69-7F50-46AF-A7B2-F70095C5B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309489"/>
            <a:ext cx="5867908" cy="4785775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3CF5F31A-DC70-28CD-DBD8-3BDF345BE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Distribution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190281-142F-1A28-801D-FA1BA8A03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714" y="652338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84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/>
          <a:lstStyle/>
          <a:p>
            <a:fld id="{058DB212-BFA2-403F-85EF-DFD3FF6D973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1DC297-85D6-A37D-F660-393A74B0D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10" y="1211388"/>
            <a:ext cx="10836579" cy="443522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C9DEE49-6127-DDB1-0FB3-9DA5C377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KDE plots</a:t>
            </a:r>
          </a:p>
        </p:txBody>
      </p:sp>
    </p:spTree>
    <p:extLst>
      <p:ext uri="{BB962C8B-B14F-4D97-AF65-F5344CB8AC3E}">
        <p14:creationId xmlns:p14="http://schemas.microsoft.com/office/powerpoint/2010/main" val="1668873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/>
          <a:lstStyle/>
          <a:p>
            <a:fld id="{058DB212-BFA2-403F-85EF-DFD3FF6D973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F26E43-AEBD-102A-9EA9-24FFAB790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72" y="1154233"/>
            <a:ext cx="10569856" cy="454953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491EC8E1-CB40-E49B-EB1D-3AFBB3B0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4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B6CD9"/>
      </a:accent2>
      <a:accent3>
        <a:srgbClr val="0C3DF8"/>
      </a:accent3>
      <a:accent4>
        <a:srgbClr val="F2194A"/>
      </a:accent4>
      <a:accent5>
        <a:srgbClr val="0CF8B6"/>
      </a:accent5>
      <a:accent6>
        <a:srgbClr val="BDB313"/>
      </a:accent6>
      <a:hlink>
        <a:srgbClr val="00B0F0"/>
      </a:hlink>
      <a:folHlink>
        <a:srgbClr val="00B0F0"/>
      </a:folHlink>
    </a:clrScheme>
    <a:fontScheme name="Custom 162">
      <a:majorFont>
        <a:latin typeface="Tw Cen MT"/>
        <a:ea typeface=""/>
        <a:cs typeface=""/>
      </a:majorFont>
      <a:minorFont>
        <a:latin typeface="Lucida Sans Typewri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043420_Science fair presentation_RVA_v3.potx" id="{29D4BD8F-7488-49D9-BFBB-7DF8C2B0292D}" vid="{799E8309-D02B-4451-A1B1-915D5FF07E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fair presentation</Template>
  <TotalTime>336</TotalTime>
  <Words>899</Words>
  <Application>Microsoft Office PowerPoint</Application>
  <PresentationFormat>Widescreen</PresentationFormat>
  <Paragraphs>165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Lucida Sans Typewriter</vt:lpstr>
      <vt:lpstr>Times New Roman</vt:lpstr>
      <vt:lpstr>Tw Cen MT</vt:lpstr>
      <vt:lpstr>Office Theme</vt:lpstr>
      <vt:lpstr>Classification Model: Predicting Physical Activities with features in fitness trackers </vt:lpstr>
      <vt:lpstr>Overview</vt:lpstr>
      <vt:lpstr>Introduction</vt:lpstr>
      <vt:lpstr>Motivation and hypothesis</vt:lpstr>
      <vt:lpstr>Data Exploration</vt:lpstr>
      <vt:lpstr>Dataset Overview</vt:lpstr>
      <vt:lpstr>Activity Distribution</vt:lpstr>
      <vt:lpstr>Gender KDE plots</vt:lpstr>
      <vt:lpstr>PowerPoint Presentation</vt:lpstr>
      <vt:lpstr>Key Findings</vt:lpstr>
      <vt:lpstr>PowerPoint Presentation</vt:lpstr>
      <vt:lpstr>Data Refinement</vt:lpstr>
      <vt:lpstr>Encoding and Correlation Analysis</vt:lpstr>
      <vt:lpstr>PowerPoint Presentation</vt:lpstr>
      <vt:lpstr>Feature Selection</vt:lpstr>
      <vt:lpstr>PowerPoint Presentation</vt:lpstr>
      <vt:lpstr>Outlier Analysis</vt:lpstr>
      <vt:lpstr>PowerPoint Presentation</vt:lpstr>
      <vt:lpstr>Modeling and Evaluation</vt:lpstr>
      <vt:lpstr>Methodology</vt:lpstr>
      <vt:lpstr>DecisionTreeClassifier Model</vt:lpstr>
      <vt:lpstr>Comparison between all and selected features</vt:lpstr>
      <vt:lpstr>DecisionTreeClassifier Model</vt:lpstr>
      <vt:lpstr>RandomForest and XGBoost Model</vt:lpstr>
      <vt:lpstr>PowerPoint Presentation</vt:lpstr>
      <vt:lpstr>Combining both the Models</vt:lpstr>
      <vt:lpstr>Key Insights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Shriya Nithyan</dc:creator>
  <cp:lastModifiedBy>Shriya Nithyan</cp:lastModifiedBy>
  <cp:revision>14</cp:revision>
  <dcterms:created xsi:type="dcterms:W3CDTF">2024-07-24T15:02:24Z</dcterms:created>
  <dcterms:modified xsi:type="dcterms:W3CDTF">2024-07-24T20:49:16Z</dcterms:modified>
</cp:coreProperties>
</file>