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Playfair Display" pitchFamily="2" charset="77"/>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146" d="100"/>
          <a:sy n="146" d="100"/>
        </p:scale>
        <p:origin x="6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3a188d95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3a188d95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3a188d95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3a188d9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3a188d95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3a188d95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3a188d95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3a188d95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Extra services enabled churn more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3a188d95e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3a188d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3a188d95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3a188d95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3a188d95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3a188d95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3a188d95e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3a188d95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3a188d95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3a188d95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3a188d95e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3a188d95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3a188d95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3a188d95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(1-.05)^12</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3a188d95e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3a188d95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3a188d95e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3a188d95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3a188d95e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3a188d95e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3a188d95e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3a188d95e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3a188d95e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3a188d95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3a188d95e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3a188d95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3a188d95e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3a188d95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3a188d95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3a188d95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3a188d95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3a188d95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3a188d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3a188d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3a188d95e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3a188d95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3a188d95e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3a188d9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3a188d95e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3a188d95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3a188d95e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3a188d95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3a188d95e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3a188d95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orbes.com/sites/jiawertz/2018/09/12/dont-spend-5-times-more-attracting-new-customers-nurture-the-existing-ones/#e4f40b15a8e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ommunity.ibm.com/accelerators/catalog/content/Telco-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unity.ibm.com/accelerators/catalog/content/Telco-customer-churn-status-and-reason-for-leav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riya2909/TelecomCustomerChur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Customer Churn Prediction</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Telecom Industry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43275" y="4037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latin typeface="Lato"/>
                <a:ea typeface="Lato"/>
                <a:cs typeface="Lato"/>
                <a:sym typeface="Lato"/>
              </a:rPr>
              <a:t>Q2- When are customers likely to churn in their lifespan?</a:t>
            </a:r>
            <a:endParaRPr/>
          </a:p>
        </p:txBody>
      </p:sp>
      <p:sp>
        <p:nvSpPr>
          <p:cNvPr id="116" name="Google Shape;116;p22"/>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1400">
                <a:highlight>
                  <a:srgbClr val="FFFFFF"/>
                </a:highlight>
              </a:rPr>
              <a:t>The majority of churn rate is observed on the subscription first month, totalling </a:t>
            </a:r>
            <a:r>
              <a:rPr lang="en" sz="1400" b="1"/>
              <a:t>20.3%</a:t>
            </a:r>
            <a:r>
              <a:rPr lang="en" sz="1400">
                <a:highlight>
                  <a:srgbClr val="FFFFFF"/>
                </a:highlight>
              </a:rPr>
              <a:t> of subscribers leave on the </a:t>
            </a:r>
            <a:r>
              <a:rPr lang="en" sz="1400" b="1"/>
              <a:t>first month. </a:t>
            </a:r>
            <a:r>
              <a:rPr lang="en" sz="1400">
                <a:highlight>
                  <a:srgbClr val="FFFFFF"/>
                </a:highlight>
              </a:rPr>
              <a:t>Most of the subscribers leave on the </a:t>
            </a:r>
            <a:r>
              <a:rPr lang="en" sz="1400" b="1"/>
              <a:t>first 3 months</a:t>
            </a:r>
            <a:r>
              <a:rPr lang="en" sz="1400">
                <a:highlight>
                  <a:srgbClr val="FFFFFF"/>
                </a:highlight>
              </a:rPr>
              <a:t>, totalling </a:t>
            </a:r>
            <a:r>
              <a:rPr lang="en" sz="1400" b="1"/>
              <a:t>31.9%</a:t>
            </a:r>
            <a:r>
              <a:rPr lang="en" sz="1400">
                <a:highlight>
                  <a:srgbClr val="FFFFFF"/>
                </a:highlight>
              </a:rPr>
              <a:t> of the total churn.</a:t>
            </a:r>
            <a:endParaRPr sz="2000"/>
          </a:p>
        </p:txBody>
      </p:sp>
      <p:pic>
        <p:nvPicPr>
          <p:cNvPr id="117" name="Google Shape;117;p22"/>
          <p:cNvPicPr preferRelativeResize="0"/>
          <p:nvPr/>
        </p:nvPicPr>
        <p:blipFill>
          <a:blip r:embed="rId3">
            <a:alphaModFix/>
          </a:blip>
          <a:stretch>
            <a:fillRect/>
          </a:stretch>
        </p:blipFill>
        <p:spPr>
          <a:xfrm>
            <a:off x="1746425" y="1885875"/>
            <a:ext cx="5651151" cy="2988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latin typeface="Roboto"/>
                <a:ea typeface="Roboto"/>
                <a:cs typeface="Roboto"/>
                <a:sym typeface="Roboto"/>
              </a:rPr>
              <a:t>Q3- Looking at customer personal attributes to analyze what makes them churn</a:t>
            </a:r>
            <a:endParaRPr/>
          </a:p>
        </p:txBody>
      </p:sp>
      <p:pic>
        <p:nvPicPr>
          <p:cNvPr id="123" name="Google Shape;123;p23"/>
          <p:cNvPicPr preferRelativeResize="0"/>
          <p:nvPr/>
        </p:nvPicPr>
        <p:blipFill>
          <a:blip r:embed="rId3">
            <a:alphaModFix/>
          </a:blip>
          <a:stretch>
            <a:fillRect/>
          </a:stretch>
        </p:blipFill>
        <p:spPr>
          <a:xfrm>
            <a:off x="1069975" y="1281074"/>
            <a:ext cx="7193102" cy="2999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latin typeface="Roboto"/>
                <a:ea typeface="Roboto"/>
                <a:cs typeface="Roboto"/>
                <a:sym typeface="Roboto"/>
              </a:rPr>
              <a:t>Q3- Looking at customer personal attributes to analyze what makes them churn</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09562" algn="l" rtl="0">
              <a:spcBef>
                <a:spcPts val="600"/>
              </a:spcBef>
              <a:spcAft>
                <a:spcPts val="0"/>
              </a:spcAft>
              <a:buSzPct val="100000"/>
              <a:buChar char="●"/>
            </a:pPr>
            <a:r>
              <a:rPr lang="en" sz="1500" b="1"/>
              <a:t>Gender</a:t>
            </a:r>
            <a:r>
              <a:rPr lang="en" sz="1500"/>
              <a:t> - Does customer's gender play a role in determining if they are likely to churn or not? </a:t>
            </a:r>
            <a:br>
              <a:rPr lang="en" sz="1500"/>
            </a:br>
            <a:r>
              <a:rPr lang="en" sz="1500"/>
              <a:t>Gender does not seem to play a crucial role in determining if a customer is going to churn. The historically churned customers are almost equally likely to be a female or male.</a:t>
            </a:r>
            <a:endParaRPr sz="1500"/>
          </a:p>
          <a:p>
            <a:pPr marL="457200" lvl="0" indent="-309562" algn="l" rtl="0">
              <a:spcBef>
                <a:spcPts val="0"/>
              </a:spcBef>
              <a:spcAft>
                <a:spcPts val="0"/>
              </a:spcAft>
              <a:buSzPct val="100000"/>
              <a:buChar char="●"/>
            </a:pPr>
            <a:r>
              <a:rPr lang="en" sz="1500" b="1"/>
              <a:t>Senior Citizen</a:t>
            </a:r>
            <a:r>
              <a:rPr lang="en" sz="1500"/>
              <a:t> - Does customer's being a senior citizen or not play a role in determining if they are likely to churn or not? </a:t>
            </a:r>
            <a:br>
              <a:rPr lang="en" sz="1500"/>
            </a:br>
            <a:r>
              <a:rPr lang="en" sz="1500"/>
              <a:t>Senior citizens comprise of one fourth of the churned customers making them 3 times less likely to churn compared to non senior citizen customers.</a:t>
            </a:r>
            <a:endParaRPr sz="1500"/>
          </a:p>
          <a:p>
            <a:pPr marL="457200" lvl="0" indent="-309562" algn="l" rtl="0">
              <a:spcBef>
                <a:spcPts val="0"/>
              </a:spcBef>
              <a:spcAft>
                <a:spcPts val="0"/>
              </a:spcAft>
              <a:buSzPct val="100000"/>
              <a:buChar char="●"/>
            </a:pPr>
            <a:r>
              <a:rPr lang="en" sz="1500" b="1"/>
              <a:t>Partner</a:t>
            </a:r>
            <a:r>
              <a:rPr lang="en" sz="1500"/>
              <a:t> - Does customer's being married or not play a role in determining if they are likely to churn or not?</a:t>
            </a:r>
            <a:br>
              <a:rPr lang="en" sz="1500"/>
            </a:br>
            <a:r>
              <a:rPr lang="en" sz="1500"/>
              <a:t>Customers who have partners comprise of one third of churned customers making them twice as less likely to churn than customers who do not have partners.</a:t>
            </a:r>
            <a:endParaRPr sz="1500"/>
          </a:p>
          <a:p>
            <a:pPr marL="457200" lvl="0" indent="-309562" algn="l" rtl="0">
              <a:spcBef>
                <a:spcPts val="0"/>
              </a:spcBef>
              <a:spcAft>
                <a:spcPts val="0"/>
              </a:spcAft>
              <a:buSzPct val="100000"/>
              <a:buChar char="●"/>
            </a:pPr>
            <a:r>
              <a:rPr lang="en" sz="1500" b="1"/>
              <a:t>Dependents</a:t>
            </a:r>
            <a:r>
              <a:rPr lang="en" sz="1500"/>
              <a:t> - Does customer's having dependents or not play a role in determining if they are likely to churn or not?</a:t>
            </a:r>
            <a:br>
              <a:rPr lang="en" sz="1500"/>
            </a:br>
            <a:r>
              <a:rPr lang="en" sz="1500"/>
              <a:t>Customers who have dependents comprise of 5% of total churned customers making them very unlikely to churn.</a:t>
            </a:r>
            <a:endParaRPr sz="1500"/>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200050" y="3665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700">
                <a:latin typeface="Lato"/>
                <a:ea typeface="Lato"/>
                <a:cs typeface="Lato"/>
                <a:sym typeface="Lato"/>
              </a:rPr>
              <a:t>Q4 - Looking at service related attributes to analyze that may attribute to a customer churning</a:t>
            </a:r>
            <a:endParaRPr/>
          </a:p>
        </p:txBody>
      </p:sp>
      <p:pic>
        <p:nvPicPr>
          <p:cNvPr id="135" name="Google Shape;135;p25"/>
          <p:cNvPicPr preferRelativeResize="0"/>
          <p:nvPr/>
        </p:nvPicPr>
        <p:blipFill>
          <a:blip r:embed="rId3">
            <a:alphaModFix/>
          </a:blip>
          <a:stretch>
            <a:fillRect/>
          </a:stretch>
        </p:blipFill>
        <p:spPr>
          <a:xfrm>
            <a:off x="629300" y="831275"/>
            <a:ext cx="7919150" cy="3874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200050" y="3665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700">
                <a:latin typeface="Lato"/>
                <a:ea typeface="Lato"/>
                <a:cs typeface="Lato"/>
                <a:sym typeface="Lato"/>
              </a:rPr>
              <a:t>Q4 - Looking at service related attributes to analyze that may attribute to a customer churning</a:t>
            </a:r>
            <a:endParaRPr/>
          </a:p>
        </p:txBody>
      </p:sp>
      <p:sp>
        <p:nvSpPr>
          <p:cNvPr id="141" name="Google Shape;141;p26"/>
          <p:cNvSpPr txBox="1"/>
          <p:nvPr/>
        </p:nvSpPr>
        <p:spPr>
          <a:xfrm>
            <a:off x="558325" y="992575"/>
            <a:ext cx="8226000" cy="42360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600"/>
              </a:spcBef>
              <a:spcAft>
                <a:spcPts val="0"/>
              </a:spcAft>
              <a:buClr>
                <a:schemeClr val="dk2"/>
              </a:buClr>
              <a:buSzPts val="1300"/>
              <a:buFont typeface="Roboto"/>
              <a:buChar char="●"/>
            </a:pPr>
            <a:r>
              <a:rPr lang="en" sz="1300" b="1">
                <a:solidFill>
                  <a:schemeClr val="dk2"/>
                </a:solidFill>
                <a:latin typeface="Lato"/>
                <a:ea typeface="Lato"/>
                <a:cs typeface="Lato"/>
                <a:sym typeface="Lato"/>
              </a:rPr>
              <a:t>Phone Service</a:t>
            </a:r>
            <a:r>
              <a:rPr lang="en" sz="1300">
                <a:solidFill>
                  <a:schemeClr val="dk2"/>
                </a:solidFill>
                <a:latin typeface="Lato"/>
                <a:ea typeface="Lato"/>
                <a:cs typeface="Lato"/>
                <a:sym typeface="Lato"/>
              </a:rPr>
              <a:t> - Does customer's having phone service enabled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large majority of churned customers(~91%) had Phone Service enabled. This gives an avenue to drill deeper into understanding what are the issues pertaining Phone Service.</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Multiple Lines</a:t>
            </a:r>
            <a:r>
              <a:rPr lang="en" sz="1300">
                <a:solidFill>
                  <a:schemeClr val="dk2"/>
                </a:solidFill>
                <a:latin typeface="Lato"/>
                <a:ea typeface="Lato"/>
                <a:cs typeface="Lato"/>
                <a:sym typeface="Lato"/>
              </a:rPr>
              <a:t> - Does customer's having multiple phone lines enabled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Whether customer has a multiple phone lines or not does not play a crucial role in determining if a customer is going to churn. Both customer bases are equally likely to churn.</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Internet Service</a:t>
            </a:r>
            <a:r>
              <a:rPr lang="en" sz="1300">
                <a:solidFill>
                  <a:schemeClr val="dk2"/>
                </a:solidFill>
                <a:latin typeface="Lato"/>
                <a:ea typeface="Lato"/>
                <a:cs typeface="Lato"/>
                <a:sym typeface="Lato"/>
              </a:rPr>
              <a:t> - Does type of Internet Service a customer is using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Customers that have Fiber-Optic Internet Service (~ 70%) are more likely to cancel than those who have DSL(~25%)</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Online Security</a:t>
            </a:r>
            <a:r>
              <a:rPr lang="en" sz="1300">
                <a:solidFill>
                  <a:schemeClr val="dk2"/>
                </a:solidFill>
                <a:latin typeface="Lato"/>
                <a:ea typeface="Lato"/>
                <a:cs typeface="Lato"/>
                <a:sym typeface="Lato"/>
              </a:rPr>
              <a:t> - Does customer having online security enabled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customers who do not have online security enabled are more  likely to churn. Majority of churned customers (~78%) do not have online security enabled.</a:t>
            </a:r>
            <a:endParaRPr sz="1300">
              <a:solidFill>
                <a:schemeClr val="dk2"/>
              </a:solidFill>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200050" y="3665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700">
                <a:latin typeface="Lato"/>
                <a:ea typeface="Lato"/>
                <a:cs typeface="Lato"/>
                <a:sym typeface="Lato"/>
              </a:rPr>
              <a:t>Q4 - Looking at service related attributes to analyze that may attribute to a customer churning</a:t>
            </a:r>
            <a:endParaRPr/>
          </a:p>
        </p:txBody>
      </p:sp>
      <p:sp>
        <p:nvSpPr>
          <p:cNvPr id="147" name="Google Shape;147;p27"/>
          <p:cNvSpPr txBox="1"/>
          <p:nvPr/>
        </p:nvSpPr>
        <p:spPr>
          <a:xfrm>
            <a:off x="372200" y="992575"/>
            <a:ext cx="7928100" cy="38364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600"/>
              </a:spcBef>
              <a:spcAft>
                <a:spcPts val="0"/>
              </a:spcAft>
              <a:buClr>
                <a:schemeClr val="dk2"/>
              </a:buClr>
              <a:buSzPts val="1300"/>
              <a:buFont typeface="Roboto"/>
              <a:buChar char="●"/>
            </a:pPr>
            <a:r>
              <a:rPr lang="en" sz="1300" b="1">
                <a:solidFill>
                  <a:schemeClr val="dk2"/>
                </a:solidFill>
                <a:latin typeface="Lato"/>
                <a:ea typeface="Lato"/>
                <a:cs typeface="Lato"/>
                <a:sym typeface="Lato"/>
              </a:rPr>
              <a:t>Online Backup</a:t>
            </a:r>
            <a:r>
              <a:rPr lang="en" sz="1300">
                <a:solidFill>
                  <a:schemeClr val="dk2"/>
                </a:solidFill>
                <a:latin typeface="Lato"/>
                <a:ea typeface="Lato"/>
                <a:cs typeface="Lato"/>
                <a:sym typeface="Lato"/>
              </a:rPr>
              <a:t> - Does customer having online backup enabled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customers who do not have online backup enabled are more likely to churn. Majority of churned customers (~66%) do not have online backup enabled.</a:t>
            </a:r>
            <a:endParaRPr sz="1300" b="1">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Device Protection</a:t>
            </a:r>
            <a:r>
              <a:rPr lang="en" sz="1300">
                <a:solidFill>
                  <a:schemeClr val="dk2"/>
                </a:solidFill>
                <a:latin typeface="Lato"/>
                <a:ea typeface="Lato"/>
                <a:cs typeface="Lato"/>
                <a:sym typeface="Lato"/>
              </a:rPr>
              <a:t> - Does customer having device protection enabled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customers who have device protection enabled are less likely to churn. Majority of churned customers (~65%) do not have device protection enabled.</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Tech Support</a:t>
            </a:r>
            <a:r>
              <a:rPr lang="en" sz="1300">
                <a:solidFill>
                  <a:schemeClr val="dk2"/>
                </a:solidFill>
                <a:latin typeface="Lato"/>
                <a:ea typeface="Lato"/>
                <a:cs typeface="Lato"/>
                <a:sym typeface="Lato"/>
              </a:rPr>
              <a:t> - Does customer subscribing to an additional technical support plan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customers who tend to subscribe to tech support are less likely to churn. Majority of churned customers (~77%) do not have tech support enabled.</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Streaming TV</a:t>
            </a:r>
            <a:r>
              <a:rPr lang="en" sz="1300">
                <a:solidFill>
                  <a:schemeClr val="dk2"/>
                </a:solidFill>
                <a:latin typeface="Lato"/>
                <a:ea typeface="Lato"/>
                <a:cs typeface="Lato"/>
                <a:sym typeface="Lato"/>
              </a:rPr>
              <a:t> - Does customer using the Internet service to stream television programing from a third party provider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customers who stream TV or movie are similarily likely to churn as the customers who don't stream TV or movie.</a:t>
            </a:r>
            <a:endParaRPr sz="15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200050" y="3665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700">
                <a:latin typeface="Lato"/>
                <a:ea typeface="Lato"/>
                <a:cs typeface="Lato"/>
                <a:sym typeface="Lato"/>
              </a:rPr>
              <a:t>Q4 - Looking at service related attributes to analyze that may attribute to a customer churning</a:t>
            </a:r>
            <a:endParaRPr/>
          </a:p>
        </p:txBody>
      </p:sp>
      <p:sp>
        <p:nvSpPr>
          <p:cNvPr id="153" name="Google Shape;153;p28"/>
          <p:cNvSpPr txBox="1"/>
          <p:nvPr/>
        </p:nvSpPr>
        <p:spPr>
          <a:xfrm>
            <a:off x="384600" y="992650"/>
            <a:ext cx="7928100" cy="369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endParaRPr sz="1300">
              <a:solidFill>
                <a:schemeClr val="dk2"/>
              </a:solidFill>
              <a:latin typeface="Lato"/>
              <a:ea typeface="Lato"/>
              <a:cs typeface="Lato"/>
              <a:sym typeface="Lato"/>
            </a:endParaRPr>
          </a:p>
          <a:p>
            <a:pPr marL="457200" lvl="0" indent="-311150" algn="l" rtl="0">
              <a:lnSpc>
                <a:spcPct val="115000"/>
              </a:lnSpc>
              <a:spcBef>
                <a:spcPts val="1200"/>
              </a:spcBef>
              <a:spcAft>
                <a:spcPts val="0"/>
              </a:spcAft>
              <a:buClr>
                <a:schemeClr val="dk2"/>
              </a:buClr>
              <a:buSzPts val="1300"/>
              <a:buFont typeface="Roboto"/>
              <a:buChar char="●"/>
            </a:pPr>
            <a:r>
              <a:rPr lang="en" sz="1300" b="1">
                <a:solidFill>
                  <a:schemeClr val="dk2"/>
                </a:solidFill>
                <a:latin typeface="Lato"/>
                <a:ea typeface="Lato"/>
                <a:cs typeface="Lato"/>
                <a:sym typeface="Lato"/>
              </a:rPr>
              <a:t>Streaming Movies</a:t>
            </a:r>
            <a:r>
              <a:rPr lang="en" sz="1300">
                <a:solidFill>
                  <a:schemeClr val="dk2"/>
                </a:solidFill>
                <a:latin typeface="Lato"/>
                <a:ea typeface="Lato"/>
                <a:cs typeface="Lato"/>
                <a:sym typeface="Lato"/>
              </a:rPr>
              <a:t> - Does customer use the Internet service to stream movies from a third party provider play a role in determining if they are likely to churn or not?</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The customers who stream TV or movie are similarly likely to churn as the customers who don't stream TV or movie.</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Roboto"/>
              <a:buChar char="●"/>
            </a:pPr>
            <a:r>
              <a:rPr lang="en" sz="1300" b="1">
                <a:solidFill>
                  <a:schemeClr val="dk2"/>
                </a:solidFill>
                <a:latin typeface="Lato"/>
                <a:ea typeface="Lato"/>
                <a:cs typeface="Lato"/>
                <a:sym typeface="Lato"/>
              </a:rPr>
              <a:t>Satisfaction Score</a:t>
            </a:r>
            <a:r>
              <a:rPr lang="en" sz="1300">
                <a:solidFill>
                  <a:schemeClr val="dk2"/>
                </a:solidFill>
                <a:latin typeface="Lato"/>
                <a:ea typeface="Lato"/>
                <a:cs typeface="Lato"/>
                <a:sym typeface="Lato"/>
              </a:rPr>
              <a:t> - Does customer having online security enabled play a role in determining if they are likely to churn or not? Would conducting regular satisfaction surveys help in determining which customers would likely churn?</a:t>
            </a:r>
            <a:br>
              <a:rPr lang="en" sz="1300">
                <a:solidFill>
                  <a:schemeClr val="dk2"/>
                </a:solidFill>
                <a:latin typeface="Lato"/>
                <a:ea typeface="Lato"/>
                <a:cs typeface="Lato"/>
                <a:sym typeface="Lato"/>
              </a:rPr>
            </a:br>
            <a:r>
              <a:rPr lang="en" sz="1300">
                <a:solidFill>
                  <a:schemeClr val="dk2"/>
                </a:solidFill>
                <a:latin typeface="Lato"/>
                <a:ea typeface="Lato"/>
                <a:cs typeface="Lato"/>
                <a:sym typeface="Lato"/>
              </a:rPr>
              <a:t>No surprise here. Customers with high satisfaction score (4 &amp; 5) do not churn at all. Customers with lowest satisfaction score (1) comprise half of the customers churned while customers with lower satisfaction score (2 &amp; 3) comprise of other half of the churned customers. Conducting customer satisfaction surveys to determine if the customers is satisfied or not would help determine early if a customer is likely to churn.</a:t>
            </a:r>
            <a:endParaRPr sz="1300">
              <a:solidFill>
                <a:schemeClr val="dk2"/>
              </a:solidFill>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lnSpc>
                <a:spcPct val="115000"/>
              </a:lnSpc>
              <a:spcBef>
                <a:spcPts val="600"/>
              </a:spcBef>
              <a:spcAft>
                <a:spcPts val="600"/>
              </a:spcAft>
              <a:buNone/>
            </a:pPr>
            <a:r>
              <a:rPr lang="en" sz="1650">
                <a:latin typeface="Lato"/>
                <a:ea typeface="Lato"/>
                <a:cs typeface="Lato"/>
                <a:sym typeface="Lato"/>
              </a:rPr>
              <a:t>Q5 - Looking at customer's contract attributes to analyze what makes them churn</a:t>
            </a:r>
            <a:endParaRPr sz="3500">
              <a:latin typeface="Lato"/>
              <a:ea typeface="Lato"/>
              <a:cs typeface="Lato"/>
              <a:sym typeface="Lato"/>
            </a:endParaRPr>
          </a:p>
        </p:txBody>
      </p:sp>
      <p:pic>
        <p:nvPicPr>
          <p:cNvPr id="159" name="Google Shape;159;p29"/>
          <p:cNvPicPr preferRelativeResize="0"/>
          <p:nvPr/>
        </p:nvPicPr>
        <p:blipFill>
          <a:blip r:embed="rId3">
            <a:alphaModFix/>
          </a:blip>
          <a:stretch>
            <a:fillRect/>
          </a:stretch>
        </p:blipFill>
        <p:spPr>
          <a:xfrm>
            <a:off x="499800" y="946525"/>
            <a:ext cx="4498894" cy="3821250"/>
          </a:xfrm>
          <a:prstGeom prst="rect">
            <a:avLst/>
          </a:prstGeom>
          <a:noFill/>
          <a:ln>
            <a:noFill/>
          </a:ln>
        </p:spPr>
      </p:pic>
      <p:pic>
        <p:nvPicPr>
          <p:cNvPr id="160" name="Google Shape;160;p29"/>
          <p:cNvPicPr preferRelativeResize="0"/>
          <p:nvPr/>
        </p:nvPicPr>
        <p:blipFill>
          <a:blip r:embed="rId4">
            <a:alphaModFix/>
          </a:blip>
          <a:stretch>
            <a:fillRect/>
          </a:stretch>
        </p:blipFill>
        <p:spPr>
          <a:xfrm>
            <a:off x="5089069" y="1839850"/>
            <a:ext cx="3840507" cy="18037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lnSpc>
                <a:spcPct val="115000"/>
              </a:lnSpc>
              <a:spcBef>
                <a:spcPts val="600"/>
              </a:spcBef>
              <a:spcAft>
                <a:spcPts val="600"/>
              </a:spcAft>
              <a:buNone/>
            </a:pPr>
            <a:r>
              <a:rPr lang="en" sz="1650">
                <a:latin typeface="Lato"/>
                <a:ea typeface="Lato"/>
                <a:cs typeface="Lato"/>
                <a:sym typeface="Lato"/>
              </a:rPr>
              <a:t>Q5 - Looking at customer's contract attributes to analyze what makes them churn</a:t>
            </a:r>
            <a:endParaRPr sz="3500">
              <a:latin typeface="Lato"/>
              <a:ea typeface="Lato"/>
              <a:cs typeface="Lato"/>
              <a:sym typeface="Lato"/>
            </a:endParaRPr>
          </a:p>
        </p:txBody>
      </p:sp>
      <p:sp>
        <p:nvSpPr>
          <p:cNvPr id="166" name="Google Shape;166;p30"/>
          <p:cNvSpPr txBox="1">
            <a:spLocks noGrp="1"/>
          </p:cNvSpPr>
          <p:nvPr>
            <p:ph type="body" idx="1"/>
          </p:nvPr>
        </p:nvSpPr>
        <p:spPr>
          <a:xfrm>
            <a:off x="311700" y="1152475"/>
            <a:ext cx="8520600" cy="3587100"/>
          </a:xfrm>
          <a:prstGeom prst="rect">
            <a:avLst/>
          </a:prstGeom>
        </p:spPr>
        <p:txBody>
          <a:bodyPr spcFirstLastPara="1" wrap="square" lIns="91425" tIns="91425" rIns="91425" bIns="91425" anchor="t" anchorCtr="0">
            <a:normAutofit/>
          </a:bodyPr>
          <a:lstStyle/>
          <a:p>
            <a:pPr marL="457200" lvl="0" indent="-317500" algn="l" rtl="0">
              <a:spcBef>
                <a:spcPts val="600"/>
              </a:spcBef>
              <a:spcAft>
                <a:spcPts val="0"/>
              </a:spcAft>
              <a:buClr>
                <a:schemeClr val="dk2"/>
              </a:buClr>
              <a:buSzPts val="1400"/>
              <a:buFont typeface="Roboto"/>
              <a:buChar char="●"/>
            </a:pPr>
            <a:r>
              <a:rPr lang="en" sz="1400" b="1"/>
              <a:t>Contract</a:t>
            </a:r>
            <a:r>
              <a:rPr lang="en" sz="1400"/>
              <a:t> - Does customer's contact type a role in determining if they are likely to churn or not? </a:t>
            </a:r>
            <a:br>
              <a:rPr lang="en" sz="1400"/>
            </a:br>
            <a:r>
              <a:rPr lang="en" sz="1400"/>
              <a:t>Longer the contact less likely is the customer to churn. Month to month make up ~89% of the historically churned customers.</a:t>
            </a:r>
            <a:endParaRPr sz="1400"/>
          </a:p>
          <a:p>
            <a:pPr marL="457200" lvl="0" indent="-317500" algn="l" rtl="0">
              <a:spcBef>
                <a:spcPts val="0"/>
              </a:spcBef>
              <a:spcAft>
                <a:spcPts val="0"/>
              </a:spcAft>
              <a:buClr>
                <a:schemeClr val="dk2"/>
              </a:buClr>
              <a:buSzPts val="1400"/>
              <a:buFont typeface="Roboto"/>
              <a:buChar char="●"/>
            </a:pPr>
            <a:r>
              <a:rPr lang="en" sz="1400" b="1"/>
              <a:t>Paperless Billing</a:t>
            </a:r>
            <a:r>
              <a:rPr lang="en" sz="1400"/>
              <a:t> - Does customer's having paperless billing enabled or not play a role in determining if they are likely to churn or not? </a:t>
            </a:r>
            <a:br>
              <a:rPr lang="en" sz="1400"/>
            </a:br>
            <a:r>
              <a:rPr lang="en" sz="1400"/>
              <a:t>Customers who do not have paperless billing enabled comprise of one fourth of the churned customers making them 3 times less likely to churn compared to customers who have paperless billing enabled.</a:t>
            </a:r>
            <a:endParaRPr sz="1400"/>
          </a:p>
          <a:p>
            <a:pPr marL="457200" lvl="0" indent="-317500" algn="l" rtl="0">
              <a:spcBef>
                <a:spcPts val="0"/>
              </a:spcBef>
              <a:spcAft>
                <a:spcPts val="0"/>
              </a:spcAft>
              <a:buClr>
                <a:schemeClr val="dk2"/>
              </a:buClr>
              <a:buSzPts val="1400"/>
              <a:buFont typeface="Roboto"/>
              <a:buChar char="●"/>
            </a:pPr>
            <a:r>
              <a:rPr lang="en" sz="1400" b="1"/>
              <a:t>Payment Method</a:t>
            </a:r>
            <a:r>
              <a:rPr lang="en" sz="1400"/>
              <a:t> - Does customer's type of payment method play a role in determining if they are likely to churn or not?</a:t>
            </a:r>
            <a:br>
              <a:rPr lang="en" sz="1400"/>
            </a:br>
            <a:r>
              <a:rPr lang="en" sz="1400"/>
              <a:t>Customers who have Electronic check enabled as payment method comprise of half of churned customers. Therefore making such customers more likely to churn compared to customers having other payment method.</a:t>
            </a:r>
            <a:endParaRPr sz="1400"/>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311700" y="272425"/>
            <a:ext cx="8520600" cy="626100"/>
          </a:xfrm>
          <a:prstGeom prst="rect">
            <a:avLst/>
          </a:prstGeom>
        </p:spPr>
        <p:txBody>
          <a:bodyPr spcFirstLastPara="1" wrap="square" lIns="91425" tIns="91425" rIns="91425" bIns="91425" anchor="t" anchorCtr="0">
            <a:normAutofit/>
          </a:bodyPr>
          <a:lstStyle/>
          <a:p>
            <a:pPr marL="0" lvl="0" indent="0" algn="l" rtl="0">
              <a:lnSpc>
                <a:spcPct val="115000"/>
              </a:lnSpc>
              <a:spcBef>
                <a:spcPts val="600"/>
              </a:spcBef>
              <a:spcAft>
                <a:spcPts val="600"/>
              </a:spcAft>
              <a:buNone/>
            </a:pPr>
            <a:r>
              <a:rPr lang="en" sz="1650">
                <a:latin typeface="Lato"/>
                <a:ea typeface="Lato"/>
                <a:cs typeface="Lato"/>
                <a:sym typeface="Lato"/>
              </a:rPr>
              <a:t>Q5 - Why do customers churn</a:t>
            </a:r>
            <a:endParaRPr sz="3500">
              <a:latin typeface="Lato"/>
              <a:ea typeface="Lato"/>
              <a:cs typeface="Lato"/>
              <a:sym typeface="Lato"/>
            </a:endParaRPr>
          </a:p>
        </p:txBody>
      </p:sp>
      <p:pic>
        <p:nvPicPr>
          <p:cNvPr id="172" name="Google Shape;172;p31"/>
          <p:cNvPicPr preferRelativeResize="0"/>
          <p:nvPr/>
        </p:nvPicPr>
        <p:blipFill>
          <a:blip r:embed="rId3">
            <a:alphaModFix/>
          </a:blip>
          <a:stretch>
            <a:fillRect/>
          </a:stretch>
        </p:blipFill>
        <p:spPr>
          <a:xfrm>
            <a:off x="763100" y="743275"/>
            <a:ext cx="7502177" cy="414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Customer Churn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a:t>What is Customer Churn?</a:t>
            </a:r>
            <a:endParaRPr/>
          </a:p>
          <a:p>
            <a:pPr marL="914400" lvl="1" indent="-310832" algn="l" rtl="0">
              <a:spcBef>
                <a:spcPts val="0"/>
              </a:spcBef>
              <a:spcAft>
                <a:spcPts val="0"/>
              </a:spcAft>
              <a:buSzPct val="87500"/>
              <a:buChar char="○"/>
            </a:pPr>
            <a:r>
              <a:rPr lang="en" sz="1600">
                <a:highlight>
                  <a:srgbClr val="FFFFFF"/>
                </a:highlight>
              </a:rPr>
              <a:t>Customer churn is the percentage of customers that stopped using the company’s product or service during a certain time frame.</a:t>
            </a:r>
            <a:endParaRPr/>
          </a:p>
          <a:p>
            <a:pPr marL="457200" lvl="0" indent="-334327" algn="l" rtl="0">
              <a:spcBef>
                <a:spcPts val="0"/>
              </a:spcBef>
              <a:spcAft>
                <a:spcPts val="0"/>
              </a:spcAft>
              <a:buSzPct val="100000"/>
              <a:buChar char="●"/>
            </a:pPr>
            <a:r>
              <a:rPr lang="en"/>
              <a:t>Why does it matter?</a:t>
            </a:r>
            <a:endParaRPr/>
          </a:p>
          <a:p>
            <a:pPr marL="914400" lvl="1" indent="-310832" algn="l" rtl="0">
              <a:spcBef>
                <a:spcPts val="0"/>
              </a:spcBef>
              <a:spcAft>
                <a:spcPts val="0"/>
              </a:spcAft>
              <a:buSzPct val="175000"/>
              <a:buChar char="○"/>
            </a:pPr>
            <a:r>
              <a:rPr lang="en"/>
              <a:t>Customer churn is an important KPI which directly impacts the profitability of the company. A small churn rate can compound quickly leading the business to struggle to plug in lost revenue and remain profitable. </a:t>
            </a:r>
            <a:endParaRPr sz="800"/>
          </a:p>
          <a:p>
            <a:pPr marL="457200" lvl="0" indent="-334327" algn="l" rtl="0">
              <a:spcBef>
                <a:spcPts val="0"/>
              </a:spcBef>
              <a:spcAft>
                <a:spcPts val="0"/>
              </a:spcAft>
              <a:buSzPct val="100000"/>
              <a:buChar char="●"/>
            </a:pPr>
            <a:r>
              <a:rPr lang="en"/>
              <a:t>How does knowing beforehand which customer is likely to churn help us?</a:t>
            </a:r>
            <a:endParaRPr/>
          </a:p>
          <a:p>
            <a:pPr marL="914400" lvl="1" indent="-299085" algn="l" rtl="0">
              <a:spcBef>
                <a:spcPts val="0"/>
              </a:spcBef>
              <a:spcAft>
                <a:spcPts val="0"/>
              </a:spcAft>
              <a:buSzPct val="85714"/>
              <a:buChar char="○"/>
            </a:pPr>
            <a:r>
              <a:rPr lang="en">
                <a:highlight>
                  <a:srgbClr val="FFFFFF"/>
                </a:highlight>
              </a:rPr>
              <a:t>The ability to predict that a particular customer is at a high risk of churning, while there is still time to do something about it, represents a huge additional potential revenue source for companies.</a:t>
            </a:r>
            <a:endParaRPr>
              <a:highlight>
                <a:srgbClr val="FFFFFF"/>
              </a:highlight>
            </a:endParaRPr>
          </a:p>
          <a:p>
            <a:pPr marL="914400" lvl="1" indent="-299085" algn="l" rtl="0">
              <a:spcBef>
                <a:spcPts val="0"/>
              </a:spcBef>
              <a:spcAft>
                <a:spcPts val="0"/>
              </a:spcAft>
              <a:buSzPct val="82758"/>
              <a:buChar char="○"/>
            </a:pPr>
            <a:r>
              <a:rPr lang="en">
                <a:highlight>
                  <a:srgbClr val="FFFFFF"/>
                </a:highlight>
              </a:rPr>
              <a:t> </a:t>
            </a:r>
            <a:r>
              <a:rPr lang="en"/>
              <a:t>It </a:t>
            </a:r>
            <a:r>
              <a:rPr lang="en" sz="1450">
                <a:highlight>
                  <a:srgbClr val="FFFFFF"/>
                </a:highlight>
              </a:rPr>
              <a:t>is generally thought to cost </a:t>
            </a:r>
            <a:r>
              <a:rPr lang="en" sz="1450" u="sng">
                <a:highlight>
                  <a:srgbClr val="FFFFFF"/>
                </a:highlight>
                <a:hlinkClick r:id="rId3"/>
              </a:rPr>
              <a:t>five times more</a:t>
            </a:r>
            <a:r>
              <a:rPr lang="en" sz="1450">
                <a:highlight>
                  <a:srgbClr val="FFFFFF"/>
                </a:highlight>
              </a:rPr>
              <a:t> to gain a new customer than it costs to keep an existing customer.</a:t>
            </a:r>
            <a:endParaRPr sz="1450">
              <a:highlight>
                <a:srgbClr val="FFFFFF"/>
              </a:highlight>
            </a:endParaRPr>
          </a:p>
          <a:p>
            <a:pPr marL="914400" lvl="1" indent="-307419" algn="l" rtl="0">
              <a:spcBef>
                <a:spcPts val="0"/>
              </a:spcBef>
              <a:spcAft>
                <a:spcPts val="0"/>
              </a:spcAft>
              <a:buSzPct val="89945"/>
              <a:buChar char="○"/>
            </a:pPr>
            <a:r>
              <a:rPr lang="en" sz="1491">
                <a:highlight>
                  <a:srgbClr val="FFFFFF"/>
                </a:highlight>
              </a:rPr>
              <a:t>The primary objective of the customer churn predictive model is to retain customers at the highest risk of churn by proactively engaging with them.</a:t>
            </a:r>
            <a:endParaRPr sz="1341">
              <a:highlight>
                <a:srgbClr val="FFFFFF"/>
              </a:highlight>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1" end="1"/>
                                            </p:txEl>
                                          </p:spTgt>
                                        </p:tgtEl>
                                        <p:attrNameLst>
                                          <p:attrName>style.visibility</p:attrName>
                                        </p:attrNameLst>
                                      </p:cBhvr>
                                      <p:to>
                                        <p:strVal val="visible"/>
                                      </p:to>
                                    </p:set>
                                    <p:animEffect transition="in" filter="fade">
                                      <p:cBhvr>
                                        <p:cTn id="12" dur="1000"/>
                                        <p:tgtEl>
                                          <p:spTgt spid="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xEl>
                                              <p:pRg st="2" end="2"/>
                                            </p:txEl>
                                          </p:spTgt>
                                        </p:tgtEl>
                                        <p:attrNameLst>
                                          <p:attrName>style.visibility</p:attrName>
                                        </p:attrNameLst>
                                      </p:cBhvr>
                                      <p:to>
                                        <p:strVal val="visible"/>
                                      </p:to>
                                    </p:set>
                                    <p:animEffect transition="in" filter="fade">
                                      <p:cBhvr>
                                        <p:cTn id="17" dur="1000"/>
                                        <p:tgtEl>
                                          <p:spTgt spid="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xEl>
                                              <p:pRg st="3" end="3"/>
                                            </p:txEl>
                                          </p:spTgt>
                                        </p:tgtEl>
                                        <p:attrNameLst>
                                          <p:attrName>style.visibility</p:attrName>
                                        </p:attrNameLst>
                                      </p:cBhvr>
                                      <p:to>
                                        <p:strVal val="visible"/>
                                      </p:to>
                                    </p:set>
                                    <p:animEffect transition="in" filter="fade">
                                      <p:cBhvr>
                                        <p:cTn id="22" dur="1000"/>
                                        <p:tgtEl>
                                          <p:spTgt spid="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xEl>
                                              <p:pRg st="4" end="4"/>
                                            </p:txEl>
                                          </p:spTgt>
                                        </p:tgtEl>
                                        <p:attrNameLst>
                                          <p:attrName>style.visibility</p:attrName>
                                        </p:attrNameLst>
                                      </p:cBhvr>
                                      <p:to>
                                        <p:strVal val="visible"/>
                                      </p:to>
                                    </p:set>
                                    <p:animEffect transition="in" filter="fade">
                                      <p:cBhvr>
                                        <p:cTn id="27" dur="1000"/>
                                        <p:tgtEl>
                                          <p:spTgt spid="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
                                            <p:txEl>
                                              <p:pRg st="5" end="5"/>
                                            </p:txEl>
                                          </p:spTgt>
                                        </p:tgtEl>
                                        <p:attrNameLst>
                                          <p:attrName>style.visibility</p:attrName>
                                        </p:attrNameLst>
                                      </p:cBhvr>
                                      <p:to>
                                        <p:strVal val="visible"/>
                                      </p:to>
                                    </p:set>
                                    <p:animEffect transition="in" filter="fade">
                                      <p:cBhvr>
                                        <p:cTn id="32" dur="1000"/>
                                        <p:tgtEl>
                                          <p:spTgt spid="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
                                            <p:txEl>
                                              <p:pRg st="6" end="6"/>
                                            </p:txEl>
                                          </p:spTgt>
                                        </p:tgtEl>
                                        <p:attrNameLst>
                                          <p:attrName>style.visibility</p:attrName>
                                        </p:attrNameLst>
                                      </p:cBhvr>
                                      <p:to>
                                        <p:strVal val="visible"/>
                                      </p:to>
                                    </p:set>
                                    <p:animEffect transition="in" filter="fade">
                                      <p:cBhvr>
                                        <p:cTn id="37" dur="1000"/>
                                        <p:tgtEl>
                                          <p:spTgt spid="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6">
                                            <p:txEl>
                                              <p:pRg st="7" end="7"/>
                                            </p:txEl>
                                          </p:spTgt>
                                        </p:tgtEl>
                                        <p:attrNameLst>
                                          <p:attrName>style.visibility</p:attrName>
                                        </p:attrNameLst>
                                      </p:cBhvr>
                                      <p:to>
                                        <p:strVal val="visible"/>
                                      </p:to>
                                    </p:set>
                                    <p:animEffect transition="in" filter="fade">
                                      <p:cBhvr>
                                        <p:cTn id="42" dur="1000"/>
                                        <p:tgtEl>
                                          <p:spTgt spid="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
                                            <p:txEl>
                                              <p:pRg st="8" end="8"/>
                                            </p:txEl>
                                          </p:spTgt>
                                        </p:tgtEl>
                                        <p:attrNameLst>
                                          <p:attrName>style.visibility</p:attrName>
                                        </p:attrNameLst>
                                      </p:cBhvr>
                                      <p:to>
                                        <p:strVal val="visible"/>
                                      </p:to>
                                    </p:set>
                                    <p:animEffect transition="in" filter="fade">
                                      <p:cBhvr>
                                        <p:cTn id="47" dur="1000"/>
                                        <p:tgtEl>
                                          <p:spTgt spid="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lnSpc>
                <a:spcPct val="115000"/>
              </a:lnSpc>
              <a:spcBef>
                <a:spcPts val="600"/>
              </a:spcBef>
              <a:spcAft>
                <a:spcPts val="600"/>
              </a:spcAft>
              <a:buNone/>
            </a:pPr>
            <a:r>
              <a:rPr lang="en" sz="1650">
                <a:latin typeface="Lato"/>
                <a:ea typeface="Lato"/>
                <a:cs typeface="Lato"/>
                <a:sym typeface="Lato"/>
              </a:rPr>
              <a:t>Q5 - Why do customers churn</a:t>
            </a:r>
            <a:endParaRPr sz="3500">
              <a:latin typeface="Lato"/>
              <a:ea typeface="Lato"/>
              <a:cs typeface="Lato"/>
              <a:sym typeface="Lato"/>
            </a:endParaRPr>
          </a:p>
        </p:txBody>
      </p:sp>
      <p:pic>
        <p:nvPicPr>
          <p:cNvPr id="178" name="Google Shape;178;p32"/>
          <p:cNvPicPr preferRelativeResize="0"/>
          <p:nvPr/>
        </p:nvPicPr>
        <p:blipFill>
          <a:blip r:embed="rId3">
            <a:alphaModFix/>
          </a:blip>
          <a:stretch>
            <a:fillRect/>
          </a:stretch>
        </p:blipFill>
        <p:spPr>
          <a:xfrm>
            <a:off x="1961775" y="1017450"/>
            <a:ext cx="4778424" cy="382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lnSpc>
                <a:spcPct val="115000"/>
              </a:lnSpc>
              <a:spcBef>
                <a:spcPts val="600"/>
              </a:spcBef>
              <a:spcAft>
                <a:spcPts val="600"/>
              </a:spcAft>
              <a:buNone/>
            </a:pPr>
            <a:r>
              <a:rPr lang="en" sz="1650">
                <a:latin typeface="Lato"/>
                <a:ea typeface="Lato"/>
                <a:cs typeface="Lato"/>
                <a:sym typeface="Lato"/>
              </a:rPr>
              <a:t>Q5 - Why do customers churn</a:t>
            </a:r>
            <a:endParaRPr sz="3500">
              <a:latin typeface="Lato"/>
              <a:ea typeface="Lato"/>
              <a:cs typeface="Lato"/>
              <a:sym typeface="Lato"/>
            </a:endParaRPr>
          </a:p>
        </p:txBody>
      </p:sp>
      <p:sp>
        <p:nvSpPr>
          <p:cNvPr id="184" name="Google Shape;184;p33"/>
          <p:cNvSpPr txBox="1"/>
          <p:nvPr/>
        </p:nvSpPr>
        <p:spPr>
          <a:xfrm>
            <a:off x="790650" y="955500"/>
            <a:ext cx="7562700" cy="2446800"/>
          </a:xfrm>
          <a:prstGeom prst="rect">
            <a:avLst/>
          </a:prstGeom>
          <a:noFill/>
          <a:ln>
            <a:noFill/>
          </a:ln>
        </p:spPr>
        <p:txBody>
          <a:bodyPr spcFirstLastPara="1" wrap="square" lIns="91425" tIns="91425" rIns="91425" bIns="91425" anchor="t" anchorCtr="0">
            <a:spAutoFit/>
          </a:bodyPr>
          <a:lstStyle/>
          <a:p>
            <a:pPr marL="457200" marR="685800" lvl="0" indent="-317500" algn="l" rtl="0">
              <a:lnSpc>
                <a:spcPct val="115000"/>
              </a:lnSpc>
              <a:spcBef>
                <a:spcPts val="600"/>
              </a:spcBef>
              <a:spcAft>
                <a:spcPts val="0"/>
              </a:spcAft>
              <a:buClr>
                <a:schemeClr val="dk2"/>
              </a:buClr>
              <a:buSzPts val="1400"/>
              <a:buFont typeface="Lato"/>
              <a:buChar char="●"/>
            </a:pPr>
            <a:r>
              <a:rPr lang="en">
                <a:solidFill>
                  <a:schemeClr val="dk2"/>
                </a:solidFill>
                <a:latin typeface="Lato"/>
                <a:ea typeface="Lato"/>
                <a:cs typeface="Lato"/>
                <a:sym typeface="Lato"/>
              </a:rPr>
              <a:t>Customers that churn turn away from the service due to:</a:t>
            </a:r>
            <a:endParaRPr>
              <a:solidFill>
                <a:schemeClr val="dk2"/>
              </a:solidFill>
              <a:latin typeface="Lato"/>
              <a:ea typeface="Lato"/>
              <a:cs typeface="Lato"/>
              <a:sym typeface="Lato"/>
            </a:endParaRPr>
          </a:p>
          <a:p>
            <a:pPr marL="914400" marR="685800" lvl="1" indent="-317500" algn="l" rtl="0">
              <a:lnSpc>
                <a:spcPct val="115000"/>
              </a:lnSpc>
              <a:spcBef>
                <a:spcPts val="0"/>
              </a:spcBef>
              <a:spcAft>
                <a:spcPts val="0"/>
              </a:spcAft>
              <a:buClr>
                <a:schemeClr val="dk2"/>
              </a:buClr>
              <a:buSzPts val="1400"/>
              <a:buFont typeface="Roboto"/>
              <a:buAutoNum type="arabicPeriod"/>
            </a:pPr>
            <a:r>
              <a:rPr lang="en" b="1">
                <a:solidFill>
                  <a:schemeClr val="dk2"/>
                </a:solidFill>
                <a:latin typeface="Lato"/>
                <a:ea typeface="Lato"/>
                <a:cs typeface="Lato"/>
                <a:sym typeface="Lato"/>
              </a:rPr>
              <a:t>Move to a competitor</a:t>
            </a:r>
            <a:r>
              <a:rPr lang="en">
                <a:solidFill>
                  <a:schemeClr val="dk2"/>
                </a:solidFill>
                <a:latin typeface="Lato"/>
                <a:ea typeface="Lato"/>
                <a:cs typeface="Lato"/>
                <a:sym typeface="Lato"/>
              </a:rPr>
              <a:t> because they offer a better deal relating to plan, data, download speeds etc</a:t>
            </a:r>
            <a:endParaRPr>
              <a:solidFill>
                <a:schemeClr val="dk2"/>
              </a:solidFill>
              <a:latin typeface="Lato"/>
              <a:ea typeface="Lato"/>
              <a:cs typeface="Lato"/>
              <a:sym typeface="Lato"/>
            </a:endParaRPr>
          </a:p>
          <a:p>
            <a:pPr marL="914400" marR="685800" lvl="1" indent="-317500" algn="l" rtl="0">
              <a:lnSpc>
                <a:spcPct val="115000"/>
              </a:lnSpc>
              <a:spcBef>
                <a:spcPts val="0"/>
              </a:spcBef>
              <a:spcAft>
                <a:spcPts val="0"/>
              </a:spcAft>
              <a:buClr>
                <a:schemeClr val="dk2"/>
              </a:buClr>
              <a:buSzPts val="1400"/>
              <a:buFont typeface="Roboto"/>
              <a:buAutoNum type="arabicPeriod"/>
            </a:pPr>
            <a:r>
              <a:rPr lang="en" b="1">
                <a:solidFill>
                  <a:schemeClr val="dk2"/>
                </a:solidFill>
                <a:latin typeface="Lato"/>
                <a:ea typeface="Lato"/>
                <a:cs typeface="Lato"/>
                <a:sym typeface="Lato"/>
              </a:rPr>
              <a:t>Customer support experience provided was unsatisfactory</a:t>
            </a:r>
            <a:r>
              <a:rPr lang="en">
                <a:solidFill>
                  <a:schemeClr val="dk2"/>
                </a:solidFill>
                <a:latin typeface="Lato"/>
                <a:ea typeface="Lato"/>
                <a:cs typeface="Lato"/>
                <a:sym typeface="Lato"/>
              </a:rPr>
              <a:t>. Primarily due to the attitude of the support person or service provider.</a:t>
            </a:r>
            <a:endParaRPr>
              <a:solidFill>
                <a:schemeClr val="dk2"/>
              </a:solidFill>
              <a:latin typeface="Lato"/>
              <a:ea typeface="Lato"/>
              <a:cs typeface="Lato"/>
              <a:sym typeface="Lato"/>
            </a:endParaRPr>
          </a:p>
          <a:p>
            <a:pPr marL="914400" marR="685800" lvl="1" indent="-317500" algn="l" rtl="0">
              <a:lnSpc>
                <a:spcPct val="115000"/>
              </a:lnSpc>
              <a:spcBef>
                <a:spcPts val="0"/>
              </a:spcBef>
              <a:spcAft>
                <a:spcPts val="0"/>
              </a:spcAft>
              <a:buClr>
                <a:schemeClr val="dk2"/>
              </a:buClr>
              <a:buSzPts val="1400"/>
              <a:buFont typeface="Roboto"/>
              <a:buAutoNum type="arabicPeriod"/>
            </a:pPr>
            <a:r>
              <a:rPr lang="en" b="1">
                <a:solidFill>
                  <a:schemeClr val="dk2"/>
                </a:solidFill>
                <a:latin typeface="Lato"/>
                <a:ea typeface="Lato"/>
                <a:cs typeface="Lato"/>
                <a:sym typeface="Lato"/>
              </a:rPr>
              <a:t>Service features are unsatisfactory</a:t>
            </a:r>
            <a:r>
              <a:rPr lang="en">
                <a:solidFill>
                  <a:schemeClr val="dk2"/>
                </a:solidFill>
                <a:latin typeface="Lato"/>
                <a:ea typeface="Lato"/>
                <a:cs typeface="Lato"/>
                <a:sym typeface="Lato"/>
              </a:rPr>
              <a:t>. Different features of the services provided like network reliability, limited range of services, lack of affordable data upload/download etc left the customers dissatisfied.</a:t>
            </a:r>
            <a:endParaRPr>
              <a:solidFill>
                <a:schemeClr val="dk2"/>
              </a:solidFill>
              <a:latin typeface="Lato"/>
              <a:ea typeface="Lato"/>
              <a:cs typeface="Lato"/>
              <a:sym typeface="Lato"/>
            </a:endParaRPr>
          </a:p>
          <a:p>
            <a:pPr marL="0" lvl="0" indent="0" algn="l" rtl="0">
              <a:spcBef>
                <a:spcPts val="500"/>
              </a:spcBef>
              <a:spcAft>
                <a:spcPts val="0"/>
              </a:spcAft>
              <a:buNone/>
            </a:pP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 Feature Engineering</a:t>
            </a:r>
            <a:endParaRPr sz="135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90" name="Google Shape;190;p34"/>
          <p:cNvSpPr txBox="1">
            <a:spLocks noGrp="1"/>
          </p:cNvSpPr>
          <p:nvPr>
            <p:ph type="body" idx="1"/>
          </p:nvPr>
        </p:nvSpPr>
        <p:spPr>
          <a:xfrm>
            <a:off x="311700" y="1017450"/>
            <a:ext cx="8520600" cy="3416400"/>
          </a:xfrm>
          <a:prstGeom prst="rect">
            <a:avLst/>
          </a:prstGeom>
        </p:spPr>
        <p:txBody>
          <a:bodyPr spcFirstLastPara="1" wrap="square" lIns="91425" tIns="91425" rIns="91425" bIns="91425" anchor="t" anchorCtr="0">
            <a:normAutofit fontScale="25000" lnSpcReduction="20000"/>
          </a:bodyPr>
          <a:lstStyle/>
          <a:p>
            <a:pPr marL="457200" marR="685800" lvl="0" indent="-297106" algn="l" rtl="0">
              <a:spcBef>
                <a:spcPts val="600"/>
              </a:spcBef>
              <a:spcAft>
                <a:spcPts val="0"/>
              </a:spcAft>
              <a:buClr>
                <a:schemeClr val="dk2"/>
              </a:buClr>
              <a:buSzPct val="100000"/>
              <a:buFont typeface="Roboto"/>
              <a:buChar char="●"/>
            </a:pPr>
            <a:r>
              <a:rPr lang="en" sz="4315" b="1" dirty="0"/>
              <a:t>Categorical columns</a:t>
            </a:r>
            <a:r>
              <a:rPr lang="en" sz="4315" dirty="0"/>
              <a:t> - </a:t>
            </a:r>
            <a:endParaRPr sz="4315" dirty="0"/>
          </a:p>
          <a:p>
            <a:pPr marL="1371600" marR="685800" lvl="2" indent="-297106" algn="l" rtl="0">
              <a:spcBef>
                <a:spcPts val="0"/>
              </a:spcBef>
              <a:spcAft>
                <a:spcPts val="0"/>
              </a:spcAft>
              <a:buClr>
                <a:schemeClr val="dk2"/>
              </a:buClr>
              <a:buSzPct val="100000"/>
              <a:buFont typeface="Arial"/>
              <a:buChar char="■"/>
            </a:pPr>
            <a:r>
              <a:rPr lang="en" sz="4315" b="1" dirty="0"/>
              <a:t>Number of categories &lt; 10 - One Hot Encoding</a:t>
            </a:r>
            <a:endParaRPr sz="4315" b="1" dirty="0"/>
          </a:p>
          <a:p>
            <a:pPr marL="1828800" marR="685800" lvl="3" indent="-297106" algn="l" rtl="0">
              <a:spcBef>
                <a:spcPts val="0"/>
              </a:spcBef>
              <a:spcAft>
                <a:spcPts val="0"/>
              </a:spcAft>
              <a:buClr>
                <a:schemeClr val="dk2"/>
              </a:buClr>
              <a:buSzPct val="100000"/>
              <a:buFont typeface="Arial"/>
              <a:buChar char="●"/>
            </a:pPr>
            <a:r>
              <a:rPr lang="en" sz="4315" dirty="0"/>
              <a:t>Columns - </a:t>
            </a:r>
            <a:r>
              <a:rPr lang="en" sz="4315" b="1" dirty="0"/>
              <a:t>'Gender', 'Senior Citizen', 'Partner', 'Dependents', 'Phone Service', 'Multiple Lines', 'Internet Service', 'Online Security', 'Online Backup', 'Device Protection', 'Tech Support', 'Streaming TV', 'Streaming Movies', 'Contract', 'Paperless Billing', 'Payment Method'</a:t>
            </a:r>
            <a:endParaRPr sz="4315" b="1" dirty="0"/>
          </a:p>
          <a:p>
            <a:pPr marL="1828800" lvl="3" indent="-297106" algn="l" rtl="0">
              <a:spcBef>
                <a:spcPts val="0"/>
              </a:spcBef>
              <a:spcAft>
                <a:spcPts val="0"/>
              </a:spcAft>
              <a:buClr>
                <a:schemeClr val="dk2"/>
              </a:buClr>
              <a:buSzPct val="100000"/>
              <a:buFont typeface="Lato"/>
              <a:buChar char="●"/>
            </a:pPr>
            <a:r>
              <a:rPr lang="en" sz="4315" dirty="0"/>
              <a:t>One hot encoding converts each label within a category into a binary column. These techniques increases the number of columns within the dataset such that it creates 'n-1' new columns for each category containing 'n' labels. This leads to sparser data and thus is not recommended for categorical data containing high # of labels. </a:t>
            </a:r>
            <a:endParaRPr sz="4315" dirty="0"/>
          </a:p>
          <a:p>
            <a:pPr marL="1371600" lvl="2" indent="-297106" algn="l" rtl="0">
              <a:spcBef>
                <a:spcPts val="0"/>
              </a:spcBef>
              <a:spcAft>
                <a:spcPts val="0"/>
              </a:spcAft>
              <a:buClr>
                <a:schemeClr val="dk2"/>
              </a:buClr>
              <a:buSzPct val="100000"/>
              <a:buFont typeface="Lato"/>
              <a:buChar char="■"/>
            </a:pPr>
            <a:r>
              <a:rPr lang="en" sz="4315" b="1" dirty="0"/>
              <a:t>Number of categories &gt; 10 - Label Encoding</a:t>
            </a:r>
            <a:endParaRPr sz="4315" b="1" dirty="0"/>
          </a:p>
          <a:p>
            <a:pPr marL="1828800" lvl="3" indent="-297106" algn="l" rtl="0">
              <a:spcBef>
                <a:spcPts val="0"/>
              </a:spcBef>
              <a:spcAft>
                <a:spcPts val="0"/>
              </a:spcAft>
              <a:buClr>
                <a:schemeClr val="dk2"/>
              </a:buClr>
              <a:buSzPct val="100000"/>
              <a:buFont typeface="Lato"/>
              <a:buChar char="●"/>
            </a:pPr>
            <a:r>
              <a:rPr lang="en" sz="4315" b="1" dirty="0"/>
              <a:t>'City'</a:t>
            </a:r>
            <a:r>
              <a:rPr lang="en" sz="4315" dirty="0"/>
              <a:t> and </a:t>
            </a:r>
            <a:r>
              <a:rPr lang="en" sz="4315" b="1" dirty="0"/>
              <a:t>'Zip Code'</a:t>
            </a:r>
            <a:r>
              <a:rPr lang="en" sz="4315" dirty="0"/>
              <a:t> are encoded using label encoding.  One hot encoding is not </a:t>
            </a:r>
            <a:r>
              <a:rPr lang="en" sz="4315" dirty="0" err="1"/>
              <a:t>utilised</a:t>
            </a:r>
            <a:r>
              <a:rPr lang="en" sz="4315" dirty="0"/>
              <a:t> as the number of columns created with very large having binary values and would have made the data incredibly sparse. Instead Label Encoding converts the labels within each category into a numeric form so as to convert them into the machine-readable form.</a:t>
            </a:r>
            <a:endParaRPr sz="4315" dirty="0"/>
          </a:p>
          <a:p>
            <a:pPr marL="1371600" lvl="2" indent="-297106" algn="l" rtl="0">
              <a:spcBef>
                <a:spcPts val="0"/>
              </a:spcBef>
              <a:spcAft>
                <a:spcPts val="0"/>
              </a:spcAft>
              <a:buClr>
                <a:schemeClr val="dk2"/>
              </a:buClr>
              <a:buSzPct val="100000"/>
              <a:buFont typeface="Lato"/>
              <a:buChar char="■"/>
            </a:pPr>
            <a:r>
              <a:rPr lang="en" sz="4315" b="1" dirty="0"/>
              <a:t>Number if categories == Number of rows - Removed from the final dataset</a:t>
            </a:r>
            <a:br>
              <a:rPr lang="en" sz="4315" b="1" dirty="0"/>
            </a:br>
            <a:r>
              <a:rPr lang="en" sz="4315" b="1" dirty="0"/>
              <a:t>'Customer ID'</a:t>
            </a:r>
            <a:r>
              <a:rPr lang="en" sz="4315" dirty="0"/>
              <a:t> is removed before further analysis</a:t>
            </a:r>
            <a:endParaRPr sz="4315" dirty="0"/>
          </a:p>
          <a:p>
            <a:pPr marL="736600" marR="660400" lvl="0" indent="-297106" algn="l" rtl="0">
              <a:spcBef>
                <a:spcPts val="0"/>
              </a:spcBef>
              <a:spcAft>
                <a:spcPts val="0"/>
              </a:spcAft>
              <a:buClr>
                <a:schemeClr val="dk2"/>
              </a:buClr>
              <a:buSzPct val="100000"/>
              <a:buFont typeface="Roboto"/>
              <a:buChar char="●"/>
            </a:pPr>
            <a:r>
              <a:rPr lang="en" sz="4315" b="1" dirty="0"/>
              <a:t>Ordinal column - Ordinal Encoding</a:t>
            </a:r>
            <a:r>
              <a:rPr lang="en" sz="4315" dirty="0"/>
              <a:t> </a:t>
            </a:r>
            <a:endParaRPr sz="4315" dirty="0"/>
          </a:p>
          <a:p>
            <a:pPr marL="914400" marR="660400" lvl="1" indent="-297106" algn="l" rtl="0">
              <a:spcBef>
                <a:spcPts val="0"/>
              </a:spcBef>
              <a:spcAft>
                <a:spcPts val="0"/>
              </a:spcAft>
              <a:buClr>
                <a:schemeClr val="dk2"/>
              </a:buClr>
              <a:buSzPct val="100000"/>
              <a:buFont typeface="Arial"/>
              <a:buChar char="○"/>
            </a:pPr>
            <a:r>
              <a:rPr lang="en" sz="4315" dirty="0"/>
              <a:t>Column - </a:t>
            </a:r>
            <a:r>
              <a:rPr lang="en" sz="4315" b="1" dirty="0"/>
              <a:t>'Satisfaction Score'</a:t>
            </a:r>
            <a:r>
              <a:rPr lang="en" sz="4315" dirty="0"/>
              <a:t> Each unique category value is assigned an integer value such that they have their innate order maintained.</a:t>
            </a:r>
            <a:endParaRPr sz="4315" dirty="0"/>
          </a:p>
          <a:p>
            <a:pPr marL="736600" marR="660400" lvl="0" indent="-297106" algn="l" rtl="0">
              <a:spcBef>
                <a:spcPts val="0"/>
              </a:spcBef>
              <a:spcAft>
                <a:spcPts val="0"/>
              </a:spcAft>
              <a:buClr>
                <a:schemeClr val="dk2"/>
              </a:buClr>
              <a:buSzPct val="100000"/>
              <a:buFont typeface="Roboto"/>
              <a:buChar char="●"/>
            </a:pPr>
            <a:r>
              <a:rPr lang="en" sz="4315" b="1" dirty="0"/>
              <a:t>Numeric Column - Scale/ Normalize</a:t>
            </a:r>
            <a:endParaRPr sz="4315" b="1" dirty="0"/>
          </a:p>
          <a:p>
            <a:pPr marL="914400" marR="660400" lvl="1" indent="-297106" algn="l" rtl="0">
              <a:spcBef>
                <a:spcPts val="0"/>
              </a:spcBef>
              <a:spcAft>
                <a:spcPts val="0"/>
              </a:spcAft>
              <a:buClr>
                <a:schemeClr val="dk2"/>
              </a:buClr>
              <a:buSzPct val="100000"/>
              <a:buFont typeface="Arial"/>
              <a:buChar char="○"/>
            </a:pPr>
            <a:r>
              <a:rPr lang="en" sz="4315" dirty="0"/>
              <a:t> Columns : </a:t>
            </a:r>
            <a:r>
              <a:rPr lang="en" sz="4315" b="1" dirty="0"/>
              <a:t>'Monthly Charge', 'Total Charge', 'CLTV', 'Latitude', 'Longitude', 'Tenure Months'.</a:t>
            </a:r>
            <a:r>
              <a:rPr lang="en" sz="4315" dirty="0"/>
              <a:t> These columns are normalize such that they have zero mean and constant mean. Normalization is done to make sure the features are scaled to a common scale, without distorting differences in the ranges of values.</a:t>
            </a:r>
            <a:endParaRPr sz="4315" dirty="0"/>
          </a:p>
          <a:p>
            <a:pPr marL="0" lvl="0" indent="0" algn="l" rtl="0">
              <a:spcBef>
                <a:spcPts val="1200"/>
              </a:spcBef>
              <a:spcAft>
                <a:spcPts val="12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Model Train, Tuning &amp; Selection</a:t>
            </a:r>
            <a:endParaRPr/>
          </a:p>
        </p:txBody>
      </p:sp>
      <p:sp>
        <p:nvSpPr>
          <p:cNvPr id="196" name="Google Shape;19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900"/>
              </a:spcBef>
              <a:spcAft>
                <a:spcPts val="0"/>
              </a:spcAft>
              <a:buClr>
                <a:schemeClr val="dk2"/>
              </a:buClr>
              <a:buSzPts val="1400"/>
              <a:buFont typeface="Lato"/>
              <a:buChar char="●"/>
            </a:pPr>
            <a:r>
              <a:rPr lang="en" sz="1400" b="1"/>
              <a:t>Classification Problem</a:t>
            </a:r>
            <a:endParaRPr sz="1400" b="1"/>
          </a:p>
          <a:p>
            <a:pPr marL="457200" lvl="0" indent="-317500" algn="l" rtl="0">
              <a:spcBef>
                <a:spcPts val="0"/>
              </a:spcBef>
              <a:spcAft>
                <a:spcPts val="0"/>
              </a:spcAft>
              <a:buClr>
                <a:schemeClr val="dk2"/>
              </a:buClr>
              <a:buSzPts val="1400"/>
              <a:buFont typeface="Lato"/>
              <a:buChar char="●"/>
            </a:pPr>
            <a:r>
              <a:rPr lang="en" sz="1400" b="1"/>
              <a:t>Train/Test Split  </a:t>
            </a:r>
            <a:endParaRPr sz="1400" b="1"/>
          </a:p>
          <a:p>
            <a:pPr marL="457200" lvl="0" indent="-317500" algn="l" rtl="0">
              <a:spcBef>
                <a:spcPts val="0"/>
              </a:spcBef>
              <a:spcAft>
                <a:spcPts val="0"/>
              </a:spcAft>
              <a:buClr>
                <a:schemeClr val="dk2"/>
              </a:buClr>
              <a:buSzPts val="1400"/>
              <a:buFont typeface="Lato"/>
              <a:buChar char="●"/>
            </a:pPr>
            <a:r>
              <a:rPr lang="en" sz="1400" b="1"/>
              <a:t>Performance Evaluation Metric - AUC </a:t>
            </a:r>
            <a:endParaRPr sz="1400" b="1"/>
          </a:p>
          <a:p>
            <a:pPr marL="914400" lvl="1" indent="-317500" algn="l" rtl="0">
              <a:spcBef>
                <a:spcPts val="0"/>
              </a:spcBef>
              <a:spcAft>
                <a:spcPts val="0"/>
              </a:spcAft>
              <a:buClr>
                <a:schemeClr val="dk2"/>
              </a:buClr>
              <a:buSzPts val="1400"/>
              <a:buFont typeface="Lato"/>
              <a:buChar char="○"/>
            </a:pPr>
            <a:r>
              <a:rPr lang="en" b="1"/>
              <a:t>Imbalanced Dataset</a:t>
            </a:r>
            <a:endParaRPr b="1"/>
          </a:p>
          <a:p>
            <a:pPr marL="457200" lvl="0" indent="-317500" algn="l" rtl="0">
              <a:spcBef>
                <a:spcPts val="0"/>
              </a:spcBef>
              <a:spcAft>
                <a:spcPts val="0"/>
              </a:spcAft>
              <a:buClr>
                <a:schemeClr val="dk2"/>
              </a:buClr>
              <a:buSzPts val="1400"/>
              <a:buFont typeface="Lato"/>
              <a:buChar char="●"/>
            </a:pPr>
            <a:r>
              <a:rPr lang="en" sz="1400" b="1"/>
              <a:t>PyCaret Python Package</a:t>
            </a:r>
            <a:endParaRPr sz="1400" b="1"/>
          </a:p>
          <a:p>
            <a:pPr marL="914400" lvl="1" indent="-317500" algn="l" rtl="0">
              <a:spcBef>
                <a:spcPts val="0"/>
              </a:spcBef>
              <a:spcAft>
                <a:spcPts val="0"/>
              </a:spcAft>
              <a:buClr>
                <a:schemeClr val="dk2"/>
              </a:buClr>
              <a:buSzPts val="1400"/>
              <a:buFont typeface="Lato"/>
              <a:buChar char="○"/>
            </a:pPr>
            <a:r>
              <a:rPr lang="en" b="1"/>
              <a:t>Best Model -  Gradient Boosting </a:t>
            </a:r>
            <a:endParaRPr b="1"/>
          </a:p>
          <a:p>
            <a:pPr marL="914400" lvl="1" indent="-317500" algn="l" rtl="0">
              <a:spcBef>
                <a:spcPts val="0"/>
              </a:spcBef>
              <a:spcAft>
                <a:spcPts val="0"/>
              </a:spcAft>
              <a:buClr>
                <a:schemeClr val="dk2"/>
              </a:buClr>
              <a:buSzPts val="1400"/>
              <a:buFont typeface="Lato"/>
              <a:buChar char="○"/>
            </a:pPr>
            <a:r>
              <a:rPr lang="en" b="1"/>
              <a:t>Tuning best model - Cross Validation</a:t>
            </a:r>
            <a:endParaRPr b="1"/>
          </a:p>
          <a:p>
            <a:pPr marL="914400" lvl="1" indent="-317500" algn="l" rtl="0">
              <a:spcBef>
                <a:spcPts val="0"/>
              </a:spcBef>
              <a:spcAft>
                <a:spcPts val="0"/>
              </a:spcAft>
              <a:buClr>
                <a:schemeClr val="dk2"/>
              </a:buClr>
              <a:buSzPts val="1400"/>
              <a:buFont typeface="Lato"/>
              <a:buChar char="○"/>
            </a:pPr>
            <a:r>
              <a:rPr lang="en" b="1"/>
              <a:t>AUC value  - 0.98</a:t>
            </a:r>
            <a:endParaRPr b="1"/>
          </a:p>
          <a:p>
            <a:pPr marL="914400" lvl="1" indent="-317500" algn="l" rtl="0">
              <a:spcBef>
                <a:spcPts val="0"/>
              </a:spcBef>
              <a:spcAft>
                <a:spcPts val="0"/>
              </a:spcAft>
              <a:buClr>
                <a:schemeClr val="dk2"/>
              </a:buClr>
              <a:buSzPts val="1400"/>
              <a:buFont typeface="Lato"/>
              <a:buChar char="○"/>
            </a:pPr>
            <a:r>
              <a:rPr lang="en" b="1"/>
              <a:t>Understanding Feature Importance (Top 5)</a:t>
            </a:r>
            <a:endParaRPr b="1"/>
          </a:p>
          <a:p>
            <a:pPr marL="0" lvl="0" indent="0" algn="l" rtl="0">
              <a:spcBef>
                <a:spcPts val="900"/>
              </a:spcBef>
              <a:spcAft>
                <a:spcPts val="0"/>
              </a:spcAft>
              <a:buNone/>
            </a:pPr>
            <a:endParaRPr b="1"/>
          </a:p>
          <a:p>
            <a:pPr marL="0" lvl="0" indent="0" algn="l" rtl="0">
              <a:spcBef>
                <a:spcPts val="9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 Model based on Evaluation Metric </a:t>
            </a:r>
            <a:endParaRPr/>
          </a:p>
        </p:txBody>
      </p:sp>
      <p:sp>
        <p:nvSpPr>
          <p:cNvPr id="202" name="Google Shape;20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Metric Utilized - AUC</a:t>
            </a:r>
            <a:endParaRPr/>
          </a:p>
        </p:txBody>
      </p:sp>
      <p:pic>
        <p:nvPicPr>
          <p:cNvPr id="203" name="Google Shape;203;p36"/>
          <p:cNvPicPr preferRelativeResize="0"/>
          <p:nvPr/>
        </p:nvPicPr>
        <p:blipFill>
          <a:blip r:embed="rId3">
            <a:alphaModFix/>
          </a:blip>
          <a:stretch>
            <a:fillRect/>
          </a:stretch>
        </p:blipFill>
        <p:spPr>
          <a:xfrm>
            <a:off x="1785850" y="1707725"/>
            <a:ext cx="5209149" cy="306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 Model Tuning</a:t>
            </a:r>
            <a:endParaRPr/>
          </a:p>
        </p:txBody>
      </p:sp>
      <p:sp>
        <p:nvSpPr>
          <p:cNvPr id="209" name="Google Shape;20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37"/>
          <p:cNvPicPr preferRelativeResize="0"/>
          <p:nvPr/>
        </p:nvPicPr>
        <p:blipFill>
          <a:blip r:embed="rId3">
            <a:alphaModFix/>
          </a:blip>
          <a:stretch>
            <a:fillRect/>
          </a:stretch>
        </p:blipFill>
        <p:spPr>
          <a:xfrm>
            <a:off x="1789050" y="1152475"/>
            <a:ext cx="5456349" cy="35742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Importance</a:t>
            </a:r>
            <a:endParaRPr/>
          </a:p>
        </p:txBody>
      </p:sp>
      <p:sp>
        <p:nvSpPr>
          <p:cNvPr id="216" name="Google Shape;21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8"/>
          <p:cNvPicPr preferRelativeResize="0"/>
          <p:nvPr/>
        </p:nvPicPr>
        <p:blipFill>
          <a:blip r:embed="rId3">
            <a:alphaModFix/>
          </a:blip>
          <a:stretch>
            <a:fillRect/>
          </a:stretch>
        </p:blipFill>
        <p:spPr>
          <a:xfrm>
            <a:off x="490175" y="1067325"/>
            <a:ext cx="8602998" cy="3570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311700" y="457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Understanding Business Impact</a:t>
            </a:r>
            <a:endParaRPr/>
          </a:p>
        </p:txBody>
      </p:sp>
      <p:sp>
        <p:nvSpPr>
          <p:cNvPr id="223" name="Google Shape;223;p39"/>
          <p:cNvSpPr txBox="1">
            <a:spLocks noGrp="1"/>
          </p:cNvSpPr>
          <p:nvPr>
            <p:ph type="body" idx="1"/>
          </p:nvPr>
        </p:nvSpPr>
        <p:spPr>
          <a:xfrm>
            <a:off x="311700" y="67182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200" dirty="0"/>
              <a:t>Let’s say, if each churned customer leads to loss $1000 in revenue.  Before the model, all churned customers would be lost revenue - $1000* </a:t>
            </a:r>
            <a:r>
              <a:rPr lang="en" sz="1200" dirty="0">
                <a:highlight>
                  <a:srgbClr val="FFFFFF"/>
                </a:highlight>
              </a:rPr>
              <a:t>551</a:t>
            </a:r>
            <a:r>
              <a:rPr lang="en" sz="1200" dirty="0"/>
              <a:t> = $551, 000</a:t>
            </a:r>
            <a:endParaRPr sz="1200" dirty="0"/>
          </a:p>
          <a:p>
            <a:pPr lvl="0" indent="-304800">
              <a:buSzPts val="1200"/>
            </a:pPr>
            <a:r>
              <a:rPr lang="en-US" sz="1200" dirty="0"/>
              <a:t>As a retention action, we provide $100 incentive to customers who are predicted to be churned. That is all the customers the model labels as positive.</a:t>
            </a:r>
          </a:p>
          <a:p>
            <a:pPr lvl="0" indent="-304800">
              <a:buSzPts val="1200"/>
            </a:pPr>
            <a:r>
              <a:rPr lang="en" sz="1200" dirty="0"/>
              <a:t>Model labels 511(40 + 471) as positive. So, we spend $100 * 511 = $51100.  Out of which we spend 40 * $100  = $4000 on customers who would not have churned </a:t>
            </a:r>
            <a:r>
              <a:rPr lang="en-US" sz="1200" dirty="0"/>
              <a:t>i.e.,</a:t>
            </a:r>
            <a:r>
              <a:rPr lang="en" sz="1200" dirty="0"/>
              <a:t> these customers are false positives. </a:t>
            </a:r>
            <a:endParaRPr sz="1200" dirty="0"/>
          </a:p>
          <a:p>
            <a:pPr marL="457200" lvl="0" indent="-323850" algn="l" rtl="0">
              <a:spcBef>
                <a:spcPts val="0"/>
              </a:spcBef>
              <a:spcAft>
                <a:spcPts val="0"/>
              </a:spcAft>
              <a:buSzPts val="1500"/>
              <a:buChar char="●"/>
            </a:pPr>
            <a:r>
              <a:rPr lang="en" sz="1200" dirty="0"/>
              <a:t>However, we correctly predicted 471 customers. And saved $(471*1000) - $51100  = $</a:t>
            </a:r>
            <a:r>
              <a:rPr lang="en" sz="1200" dirty="0">
                <a:highlight>
                  <a:srgbClr val="FFFFFF"/>
                </a:highlight>
              </a:rPr>
              <a:t>419,900. We did not predict 80 churned customers and would lose  $(80*1000) in revenue. </a:t>
            </a:r>
            <a:endParaRPr sz="1200" dirty="0">
              <a:highlight>
                <a:srgbClr val="FFFFFF"/>
              </a:highlight>
            </a:endParaRPr>
          </a:p>
          <a:p>
            <a:pPr marL="457200" lvl="0" indent="-323850" algn="l" rtl="0">
              <a:spcBef>
                <a:spcPts val="0"/>
              </a:spcBef>
              <a:spcAft>
                <a:spcPts val="0"/>
              </a:spcAft>
              <a:buSzPts val="1500"/>
              <a:buChar char="●"/>
            </a:pPr>
            <a:r>
              <a:rPr lang="en" sz="1200" dirty="0">
                <a:highlight>
                  <a:srgbClr val="FFFFFF"/>
                </a:highlight>
              </a:rPr>
              <a:t>Total revenue saved = </a:t>
            </a:r>
            <a:r>
              <a:rPr lang="en" sz="1200" dirty="0"/>
              <a:t>$(</a:t>
            </a:r>
            <a:r>
              <a:rPr lang="en" sz="1200" dirty="0">
                <a:highlight>
                  <a:srgbClr val="FFFFFF"/>
                </a:highlight>
              </a:rPr>
              <a:t>419,900 - 80,000) = $339,900</a:t>
            </a:r>
            <a:endParaRPr sz="1200" dirty="0">
              <a:highlight>
                <a:srgbClr val="FFFFFF"/>
              </a:highlight>
            </a:endParaRPr>
          </a:p>
          <a:p>
            <a:pPr marL="0" lvl="0" indent="0" algn="l" rtl="0">
              <a:spcBef>
                <a:spcPts val="1200"/>
              </a:spcBef>
              <a:spcAft>
                <a:spcPts val="1200"/>
              </a:spcAft>
              <a:buNone/>
            </a:pPr>
            <a:endParaRPr sz="1600" dirty="0"/>
          </a:p>
        </p:txBody>
      </p:sp>
      <p:pic>
        <p:nvPicPr>
          <p:cNvPr id="224" name="Google Shape;224;p39"/>
          <p:cNvPicPr preferRelativeResize="0"/>
          <p:nvPr/>
        </p:nvPicPr>
        <p:blipFill rotWithShape="1">
          <a:blip r:embed="rId3">
            <a:alphaModFix/>
          </a:blip>
          <a:srcRect r="22654"/>
          <a:stretch/>
        </p:blipFill>
        <p:spPr>
          <a:xfrm>
            <a:off x="2972675" y="2978350"/>
            <a:ext cx="3532926" cy="2078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Churn Model Flow</a:t>
            </a:r>
            <a:endParaRPr/>
          </a:p>
        </p:txBody>
      </p:sp>
      <p:pic>
        <p:nvPicPr>
          <p:cNvPr id="72" name="Google Shape;72;p15"/>
          <p:cNvPicPr preferRelativeResize="0"/>
          <p:nvPr/>
        </p:nvPicPr>
        <p:blipFill>
          <a:blip r:embed="rId3">
            <a:alphaModFix/>
          </a:blip>
          <a:stretch>
            <a:fillRect/>
          </a:stretch>
        </p:blipFill>
        <p:spPr>
          <a:xfrm>
            <a:off x="1183113" y="1000075"/>
            <a:ext cx="6625375" cy="377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Churn History Data </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t>Telecom Customer Churn Dataset </a:t>
            </a:r>
            <a:r>
              <a:rPr lang="en" sz="1400"/>
              <a:t>- </a:t>
            </a:r>
            <a:r>
              <a:rPr lang="en" sz="1400">
                <a:highlight>
                  <a:srgbClr val="FFFFFF"/>
                </a:highlight>
              </a:rPr>
              <a:t>7043 customers in California, US in Q3</a:t>
            </a:r>
            <a:endParaRPr sz="1400" dirty="0"/>
          </a:p>
          <a:p>
            <a:pPr marL="914400" lvl="1" indent="-311150" algn="l" rtl="0">
              <a:spcBef>
                <a:spcPts val="0"/>
              </a:spcBef>
              <a:spcAft>
                <a:spcPts val="0"/>
              </a:spcAft>
              <a:buSzPts val="1300"/>
              <a:buChar char="○"/>
            </a:pPr>
            <a:r>
              <a:rPr lang="en" sz="1300" u="sng" dirty="0">
                <a:solidFill>
                  <a:schemeClr val="hlink"/>
                </a:solidFill>
                <a:hlinkClick r:id="rId3"/>
              </a:rPr>
              <a:t>Primary Dataset - Telecom customer churn  </a:t>
            </a:r>
            <a:endParaRPr sz="1300" dirty="0"/>
          </a:p>
          <a:p>
            <a:pPr marL="1371600" lvl="2" indent="-311150" algn="l" rtl="0">
              <a:spcBef>
                <a:spcPts val="0"/>
              </a:spcBef>
              <a:spcAft>
                <a:spcPts val="0"/>
              </a:spcAft>
              <a:buSzPts val="1300"/>
              <a:buChar char="■"/>
            </a:pPr>
            <a:r>
              <a:rPr lang="en" sz="1200" dirty="0"/>
              <a:t>The churn column indicates whether or not the customer left within the last month.  Other columns include gender, dependents, monthly charges, and many with information about the types of services each customer has.</a:t>
            </a:r>
            <a:endParaRPr sz="1200" dirty="0"/>
          </a:p>
          <a:p>
            <a:pPr marL="1371600" lvl="2" indent="-304800" algn="l" rtl="0">
              <a:spcBef>
                <a:spcPts val="0"/>
              </a:spcBef>
              <a:spcAft>
                <a:spcPts val="0"/>
              </a:spcAft>
              <a:buSzPts val="1200"/>
              <a:buChar char="■"/>
            </a:pPr>
            <a:r>
              <a:rPr lang="en" sz="1200" dirty="0"/>
              <a:t>This dataset is utilized to train the prediction model </a:t>
            </a:r>
            <a:endParaRPr sz="1200" dirty="0"/>
          </a:p>
          <a:p>
            <a:pPr marL="914400" lvl="1" indent="-311150" algn="l" rtl="0">
              <a:spcBef>
                <a:spcPts val="0"/>
              </a:spcBef>
              <a:spcAft>
                <a:spcPts val="0"/>
              </a:spcAft>
              <a:buSzPts val="1300"/>
              <a:buChar char="○"/>
            </a:pPr>
            <a:r>
              <a:rPr lang="en" sz="1300" u="sng" dirty="0">
                <a:solidFill>
                  <a:schemeClr val="hlink"/>
                </a:solidFill>
                <a:hlinkClick r:id="rId4"/>
              </a:rPr>
              <a:t>Secondary Dataset - </a:t>
            </a:r>
            <a:r>
              <a:rPr lang="en" sz="1300" u="sng" dirty="0">
                <a:solidFill>
                  <a:schemeClr val="hlink"/>
                </a:solidFill>
                <a:hlinkClick r:id="rId4"/>
              </a:rPr>
              <a:t>Telecom customer churn status and reason for leaving</a:t>
            </a:r>
            <a:endParaRPr sz="1300" dirty="0"/>
          </a:p>
          <a:p>
            <a:pPr marL="1371600" lvl="2" indent="-311150" algn="l" rtl="0">
              <a:spcBef>
                <a:spcPts val="0"/>
              </a:spcBef>
              <a:spcAft>
                <a:spcPts val="0"/>
              </a:spcAft>
              <a:buSzPts val="1300"/>
              <a:buChar char="■"/>
            </a:pPr>
            <a:r>
              <a:rPr lang="en" sz="1200" dirty="0"/>
              <a:t>Contains information about whether or not a particular customer has left the fictional telco company, and their reason for leaving.</a:t>
            </a:r>
            <a:endParaRPr sz="1200" dirty="0"/>
          </a:p>
          <a:p>
            <a:pPr marL="1371600" lvl="2" indent="-304800" algn="l" rtl="0">
              <a:spcBef>
                <a:spcPts val="0"/>
              </a:spcBef>
              <a:spcAft>
                <a:spcPts val="0"/>
              </a:spcAft>
              <a:buSzPts val="1200"/>
              <a:buChar char="■"/>
            </a:pPr>
            <a:r>
              <a:rPr lang="en" sz="1200" dirty="0"/>
              <a:t>The dataset is utilized more as an ancillary dataset to analysis why do customers tend to churn</a:t>
            </a:r>
            <a:endParaRPr sz="1200" dirty="0"/>
          </a:p>
          <a:p>
            <a:pPr marL="914400" lvl="1" indent="-304800" algn="l" rtl="0">
              <a:spcBef>
                <a:spcPts val="0"/>
              </a:spcBef>
              <a:spcAft>
                <a:spcPts val="0"/>
              </a:spcAft>
              <a:buSzPts val="1200"/>
              <a:buChar char="○"/>
            </a:pPr>
            <a:r>
              <a:rPr lang="en" sz="1200" dirty="0"/>
              <a:t>Structured data format - Excel files</a:t>
            </a:r>
            <a:endParaRPr sz="1200" dirty="0"/>
          </a:p>
          <a:p>
            <a:pPr marL="1371600" lvl="0" indent="0" algn="l" rtl="0">
              <a:spcBef>
                <a:spcPts val="1200"/>
              </a:spcBef>
              <a:spcAft>
                <a:spcPts val="0"/>
              </a:spcAft>
              <a:buNone/>
            </a:pPr>
            <a:endParaRPr sz="1200" dirty="0"/>
          </a:p>
          <a:p>
            <a:pPr marL="91440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Flow</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311700" y="1194275"/>
            <a:ext cx="8520600" cy="374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&amp; 2 </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Storage</a:t>
            </a:r>
            <a:endParaRPr/>
          </a:p>
          <a:p>
            <a:pPr marL="914400" lvl="1" indent="-317500" algn="l" rtl="0">
              <a:spcBef>
                <a:spcPts val="0"/>
              </a:spcBef>
              <a:spcAft>
                <a:spcPts val="0"/>
              </a:spcAft>
              <a:buSzPts val="1400"/>
              <a:buChar char="○"/>
            </a:pPr>
            <a:r>
              <a:rPr lang="en" u="sng">
                <a:solidFill>
                  <a:schemeClr val="hlink"/>
                </a:solidFill>
                <a:hlinkClick r:id="rId3"/>
              </a:rPr>
              <a:t>Git </a:t>
            </a:r>
            <a:r>
              <a:rPr lang="en" u="sng">
                <a:solidFill>
                  <a:schemeClr val="hlink"/>
                </a:solidFill>
                <a:hlinkClick r:id="rId3"/>
              </a:rPr>
              <a:t>Repository</a:t>
            </a:r>
            <a:r>
              <a:rPr lang="en" u="sng">
                <a:solidFill>
                  <a:schemeClr val="hlink"/>
                </a:solidFill>
                <a:hlinkClick r:id="rId3"/>
              </a:rPr>
              <a:t> </a:t>
            </a:r>
            <a:endParaRPr/>
          </a:p>
          <a:p>
            <a:pPr marL="457200" lvl="0" indent="-342900" algn="l" rtl="0">
              <a:spcBef>
                <a:spcPts val="0"/>
              </a:spcBef>
              <a:spcAft>
                <a:spcPts val="0"/>
              </a:spcAft>
              <a:buSzPts val="1800"/>
              <a:buChar char="●"/>
            </a:pPr>
            <a:r>
              <a:rPr lang="en"/>
              <a:t>Data Read </a:t>
            </a:r>
            <a:endParaRPr/>
          </a:p>
          <a:p>
            <a:pPr marL="914400" lvl="1" indent="-317500" algn="l" rtl="0">
              <a:spcBef>
                <a:spcPts val="0"/>
              </a:spcBef>
              <a:spcAft>
                <a:spcPts val="0"/>
              </a:spcAft>
              <a:buSzPts val="1400"/>
              <a:buChar char="○"/>
            </a:pPr>
            <a:r>
              <a:rPr lang="en"/>
              <a:t>Python Native package - Pandas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 Exploratory Data Analysis</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Step 3.1 - Data Wrangling </a:t>
            </a:r>
            <a:endParaRPr/>
          </a:p>
          <a:p>
            <a:pPr marL="914400" lvl="1" indent="-317500" algn="l" rtl="0">
              <a:spcBef>
                <a:spcPts val="0"/>
              </a:spcBef>
              <a:spcAft>
                <a:spcPts val="0"/>
              </a:spcAft>
              <a:buSzPts val="1400"/>
              <a:buChar char="○"/>
            </a:pPr>
            <a:r>
              <a:rPr lang="en"/>
              <a:t>Null Value Analysis</a:t>
            </a:r>
            <a:endParaRPr/>
          </a:p>
          <a:p>
            <a:pPr marL="1371600" lvl="2" indent="-330200" algn="l" rtl="0">
              <a:spcBef>
                <a:spcPts val="0"/>
              </a:spcBef>
              <a:spcAft>
                <a:spcPts val="0"/>
              </a:spcAft>
              <a:buSzPts val="1600"/>
              <a:buChar char="■"/>
            </a:pPr>
            <a:r>
              <a:rPr lang="en" b="1"/>
              <a:t>'Total Charges'</a:t>
            </a:r>
            <a:r>
              <a:rPr lang="en"/>
              <a:t> column has </a:t>
            </a:r>
            <a:r>
              <a:rPr lang="en" b="1"/>
              <a:t>11</a:t>
            </a:r>
            <a:r>
              <a:rPr lang="en"/>
              <a:t> null values. Nominal relative to the dataset size.  These are specific to customers who are new i.e. ‘</a:t>
            </a:r>
            <a:r>
              <a:rPr lang="en" b="1"/>
              <a:t>Tenure months’ </a:t>
            </a:r>
            <a:r>
              <a:rPr lang="en"/>
              <a:t>is 0. Therefore, we can input 0 inplace of null values.  </a:t>
            </a:r>
            <a:endParaRPr/>
          </a:p>
          <a:p>
            <a:pPr marL="1371600" lvl="2" indent="-317500" algn="l" rtl="0">
              <a:spcBef>
                <a:spcPts val="0"/>
              </a:spcBef>
              <a:spcAft>
                <a:spcPts val="0"/>
              </a:spcAft>
              <a:buSzPts val="1400"/>
              <a:buFont typeface="Roboto"/>
              <a:buChar char="■"/>
            </a:pPr>
            <a:r>
              <a:rPr lang="en" b="1"/>
              <a:t>'Churn Reason'</a:t>
            </a:r>
            <a:r>
              <a:rPr lang="en"/>
              <a:t> column has </a:t>
            </a:r>
            <a:r>
              <a:rPr lang="en" b="1"/>
              <a:t>5174</a:t>
            </a:r>
            <a:r>
              <a:rPr lang="en"/>
              <a:t> null values which accounts for ~73% of data. These are expected nulls for customers who did not churn. </a:t>
            </a:r>
            <a:endParaRPr/>
          </a:p>
          <a:p>
            <a:pPr marL="914400" lvl="1" indent="-317500" algn="l" rtl="0">
              <a:spcBef>
                <a:spcPts val="0"/>
              </a:spcBef>
              <a:spcAft>
                <a:spcPts val="0"/>
              </a:spcAft>
              <a:buSzPts val="1400"/>
              <a:buChar char="○"/>
            </a:pPr>
            <a:r>
              <a:rPr lang="en"/>
              <a:t>Unique Value Analysis</a:t>
            </a:r>
            <a:endParaRPr/>
          </a:p>
          <a:p>
            <a:pPr marL="1371600" lvl="2" indent="-317500" algn="l" rtl="0">
              <a:spcBef>
                <a:spcPts val="0"/>
              </a:spcBef>
              <a:spcAft>
                <a:spcPts val="0"/>
              </a:spcAft>
              <a:buSzPts val="1400"/>
              <a:buChar char="■"/>
            </a:pPr>
            <a:r>
              <a:rPr lang="en"/>
              <a:t>Columns - </a:t>
            </a:r>
            <a:r>
              <a:rPr lang="en" b="1"/>
              <a:t>‘Quarter’,</a:t>
            </a:r>
            <a:r>
              <a:rPr lang="en" b="1">
                <a:highlight>
                  <a:srgbClr val="FFFFFF"/>
                </a:highlight>
              </a:rPr>
              <a:t>'Count', 'Country', 'State'</a:t>
            </a:r>
            <a:r>
              <a:rPr lang="en">
                <a:highlight>
                  <a:srgbClr val="FFFFFF"/>
                </a:highlight>
              </a:rPr>
              <a:t> have single values. Therefore don’t provide any reasonable insight to customer churn profile and therefore are removed from analysis.</a:t>
            </a:r>
            <a:endParaRPr>
              <a:highlight>
                <a:srgbClr val="FFFFFF"/>
              </a:highlight>
            </a:endParaRPr>
          </a:p>
          <a:p>
            <a:pPr marL="1371600" lvl="2" indent="-317500" algn="l" rtl="0">
              <a:spcBef>
                <a:spcPts val="0"/>
              </a:spcBef>
              <a:spcAft>
                <a:spcPts val="0"/>
              </a:spcAft>
              <a:buSzPts val="1400"/>
              <a:buChar char="■"/>
            </a:pPr>
            <a:r>
              <a:rPr lang="en" b="1">
                <a:highlight>
                  <a:srgbClr val="FFFFFF"/>
                </a:highlight>
              </a:rPr>
              <a:t>‘CustomerID’</a:t>
            </a:r>
            <a:r>
              <a:rPr lang="en">
                <a:highlight>
                  <a:srgbClr val="FFFFFF"/>
                </a:highlight>
              </a:rPr>
              <a:t> is unique for each row and doesn’t provide any information gain for analysis. It is required only to reconcile the primary and secondary dataset. </a:t>
            </a:r>
            <a:endParaRPr>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 Exploratory Data Analysis</a:t>
            </a:r>
            <a:endParaRPr/>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Step 3.2 - Understanding churned customer profile </a:t>
            </a:r>
            <a:endParaRPr/>
          </a:p>
          <a:p>
            <a:pPr marL="914400" lvl="1" indent="-317500" algn="l" rtl="0">
              <a:spcBef>
                <a:spcPts val="0"/>
              </a:spcBef>
              <a:spcAft>
                <a:spcPts val="0"/>
              </a:spcAft>
              <a:buSzPts val="1400"/>
              <a:buChar char="○"/>
            </a:pPr>
            <a:r>
              <a:rPr lang="en"/>
              <a:t>Bucketing attributes into different categories and analysing their impact </a:t>
            </a:r>
            <a:endParaRPr/>
          </a:p>
          <a:p>
            <a:pPr marL="914400" lvl="1" indent="-317500" algn="l" rtl="0">
              <a:spcBef>
                <a:spcPts val="0"/>
              </a:spcBef>
              <a:spcAft>
                <a:spcPts val="0"/>
              </a:spcAft>
              <a:buSzPts val="1400"/>
              <a:buChar char="○"/>
            </a:pPr>
            <a:r>
              <a:rPr lang="en"/>
              <a:t>Attribute buckets </a:t>
            </a:r>
            <a:endParaRPr/>
          </a:p>
          <a:p>
            <a:pPr marL="1371600" lvl="2" indent="-317500" algn="l" rtl="0">
              <a:spcBef>
                <a:spcPts val="0"/>
              </a:spcBef>
              <a:spcAft>
                <a:spcPts val="0"/>
              </a:spcAft>
              <a:buSzPts val="1400"/>
              <a:buChar char="■"/>
            </a:pPr>
            <a:r>
              <a:rPr lang="en"/>
              <a:t>Monthly Charges</a:t>
            </a:r>
            <a:endParaRPr/>
          </a:p>
          <a:p>
            <a:pPr marL="1371600" lvl="2" indent="-317500" algn="l" rtl="0">
              <a:spcBef>
                <a:spcPts val="0"/>
              </a:spcBef>
              <a:spcAft>
                <a:spcPts val="0"/>
              </a:spcAft>
              <a:buSzPts val="1400"/>
              <a:buChar char="■"/>
            </a:pPr>
            <a:r>
              <a:rPr lang="en"/>
              <a:t>Lifespan Analysis</a:t>
            </a:r>
            <a:endParaRPr/>
          </a:p>
          <a:p>
            <a:pPr marL="1371600" lvl="2" indent="-317500" algn="l" rtl="0">
              <a:spcBef>
                <a:spcPts val="0"/>
              </a:spcBef>
              <a:spcAft>
                <a:spcPts val="0"/>
              </a:spcAft>
              <a:buSzPts val="1400"/>
              <a:buChar char="■"/>
            </a:pPr>
            <a:r>
              <a:rPr lang="en"/>
              <a:t>Customer Demographic Attributes </a:t>
            </a:r>
            <a:endParaRPr/>
          </a:p>
          <a:p>
            <a:pPr marL="1371600" lvl="2" indent="-317500" algn="l" rtl="0">
              <a:spcBef>
                <a:spcPts val="0"/>
              </a:spcBef>
              <a:spcAft>
                <a:spcPts val="0"/>
              </a:spcAft>
              <a:buSzPts val="1400"/>
              <a:buChar char="■"/>
            </a:pPr>
            <a:r>
              <a:rPr lang="en"/>
              <a:t>Customer Contract Attributes </a:t>
            </a:r>
            <a:endParaRPr/>
          </a:p>
          <a:p>
            <a:pPr marL="1371600" lvl="2" indent="-317500" algn="l" rtl="0">
              <a:spcBef>
                <a:spcPts val="0"/>
              </a:spcBef>
              <a:spcAft>
                <a:spcPts val="0"/>
              </a:spcAft>
              <a:buSzPts val="1400"/>
              <a:buChar char="■"/>
            </a:pPr>
            <a:r>
              <a:rPr lang="en"/>
              <a:t>Service related Attributes</a:t>
            </a:r>
            <a:endParaRPr/>
          </a:p>
          <a:p>
            <a:pPr marL="1371600" lvl="2" indent="-317500" algn="l" rtl="0">
              <a:spcBef>
                <a:spcPts val="0"/>
              </a:spcBef>
              <a:spcAft>
                <a:spcPts val="0"/>
              </a:spcAft>
              <a:buSzPts val="1400"/>
              <a:buChar char="■"/>
            </a:pPr>
            <a:r>
              <a:rPr lang="en"/>
              <a:t>What makes customers churn</a:t>
            </a:r>
            <a:endParaRPr/>
          </a:p>
          <a:p>
            <a:pPr marL="914400" lvl="1" indent="-317500" algn="l" rtl="0">
              <a:spcBef>
                <a:spcPts val="0"/>
              </a:spcBef>
              <a:spcAft>
                <a:spcPts val="0"/>
              </a:spcAft>
              <a:buSzPts val="1400"/>
              <a:buChar char="○"/>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600"/>
              </a:spcAft>
              <a:buSzPts val="990"/>
              <a:buNone/>
            </a:pPr>
            <a:r>
              <a:rPr lang="en" sz="1515">
                <a:latin typeface="Roboto"/>
                <a:ea typeface="Roboto"/>
                <a:cs typeface="Roboto"/>
                <a:sym typeface="Roboto"/>
              </a:rPr>
              <a:t>Q1. How does monthly charges affect likelihood of a customer churning?</a:t>
            </a:r>
            <a:endParaRPr sz="1515">
              <a:latin typeface="Roboto"/>
              <a:ea typeface="Roboto"/>
              <a:cs typeface="Roboto"/>
              <a:sym typeface="Roboto"/>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660400" lvl="0" indent="-330200" algn="l" rtl="0">
              <a:spcBef>
                <a:spcPts val="600"/>
              </a:spcBef>
              <a:spcAft>
                <a:spcPts val="0"/>
              </a:spcAft>
              <a:buSzPts val="1600"/>
              <a:buChar char="●"/>
            </a:pPr>
            <a:r>
              <a:rPr lang="en" sz="1600"/>
              <a:t>No surprises here - Customers who churned were paying more in average monthly charges (80 dollars) relative to customers who did not churn (~63 dollars)</a:t>
            </a:r>
            <a:endParaRPr sz="1600"/>
          </a:p>
          <a:p>
            <a:pPr marL="0" lvl="0" indent="0" algn="l" rtl="0">
              <a:spcBef>
                <a:spcPts val="50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1544675" y="2071724"/>
            <a:ext cx="5552150" cy="27425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2329</Words>
  <Application>Microsoft Macintosh PowerPoint</Application>
  <PresentationFormat>On-screen Show (16:9)</PresentationFormat>
  <Paragraphs>117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Lato</vt:lpstr>
      <vt:lpstr>Roboto</vt:lpstr>
      <vt:lpstr>Playfair Display</vt:lpstr>
      <vt:lpstr>Coral</vt:lpstr>
      <vt:lpstr>Customer Churn Prediction</vt:lpstr>
      <vt:lpstr>Introduction - Customer Churn</vt:lpstr>
      <vt:lpstr>Customer Churn Model Flow</vt:lpstr>
      <vt:lpstr>Customer Churn History Data </vt:lpstr>
      <vt:lpstr>Process Flow</vt:lpstr>
      <vt:lpstr>Step 1 &amp; 2 </vt:lpstr>
      <vt:lpstr>Step 3 - Exploratory Data Analysis</vt:lpstr>
      <vt:lpstr>Step 3 - Exploratory Data Analysis </vt:lpstr>
      <vt:lpstr>Q1. How does monthly charges affect likelihood of a customer churning?</vt:lpstr>
      <vt:lpstr>Q2- When are customers likely to churn in their lifespan?</vt:lpstr>
      <vt:lpstr>Q3- Looking at customer personal attributes to analyze what makes them churn</vt:lpstr>
      <vt:lpstr>Q3- Looking at customer personal attributes to analyze what makes them churn</vt:lpstr>
      <vt:lpstr>Q4 - Looking at service related attributes to analyze that may attribute to a customer churning</vt:lpstr>
      <vt:lpstr>Q4 - Looking at service related attributes to analyze that may attribute to a customer churning</vt:lpstr>
      <vt:lpstr>Q4 - Looking at service related attributes to analyze that may attribute to a customer churning</vt:lpstr>
      <vt:lpstr>Q4 - Looking at service related attributes to analyze that may attribute to a customer churning</vt:lpstr>
      <vt:lpstr>Q5 - Looking at customer's contract attributes to analyze what makes them churn</vt:lpstr>
      <vt:lpstr>Q5 - Looking at customer's contract attributes to analyze what makes them churn</vt:lpstr>
      <vt:lpstr>Q5 - Why do customers churn</vt:lpstr>
      <vt:lpstr>Q5 - Why do customers churn</vt:lpstr>
      <vt:lpstr>Q5 - Why do customers churn</vt:lpstr>
      <vt:lpstr>Step 4 - Feature Engineering  </vt:lpstr>
      <vt:lpstr>Step 5 - Model Train, Tuning &amp; Selection</vt:lpstr>
      <vt:lpstr>Best Model based on Evaluation Metric </vt:lpstr>
      <vt:lpstr>Best Model Tuning</vt:lpstr>
      <vt:lpstr>Feature Importance</vt:lpstr>
      <vt:lpstr>Understanding Business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cp:lastModifiedBy>Shriya Rai</cp:lastModifiedBy>
  <cp:revision>4</cp:revision>
  <dcterms:modified xsi:type="dcterms:W3CDTF">2021-11-24T18:30:44Z</dcterms:modified>
</cp:coreProperties>
</file>