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  <p:sldMasterId id="214748368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  <p:embeddedFont>
      <p:font typeface="Helvetica Neue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F155F5-6BD8-49E8-BEC2-454B70011E0C}">
  <a:tblStyle styleId="{75F155F5-6BD8-49E8-BEC2-454B70011E0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regular.fntdata"/><Relationship Id="rId11" Type="http://schemas.openxmlformats.org/officeDocument/2006/relationships/slide" Target="slides/slide4.xml"/><Relationship Id="rId22" Type="http://schemas.openxmlformats.org/officeDocument/2006/relationships/font" Target="fonts/HelveticaNeueLight-italic.fntdata"/><Relationship Id="rId10" Type="http://schemas.openxmlformats.org/officeDocument/2006/relationships/slide" Target="slides/slide3.xml"/><Relationship Id="rId21" Type="http://schemas.openxmlformats.org/officeDocument/2006/relationships/font" Target="fonts/HelveticaNeueLight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font" Target="fonts/HelveticaNeue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HelveticaNeue-bold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HelveticaNeue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76d1f0abf_1_101:notes"/>
          <p:cNvSpPr txBox="1"/>
          <p:nvPr>
            <p:ph idx="1" type="body"/>
          </p:nvPr>
        </p:nvSpPr>
        <p:spPr>
          <a:xfrm>
            <a:off x="685490" y="4342698"/>
            <a:ext cx="5487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2876d1f0abf_1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76d1f0abf_1_107:notes"/>
          <p:cNvSpPr txBox="1"/>
          <p:nvPr>
            <p:ph idx="1" type="body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2876d1f0abf_1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76d1f0abf_1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876d1f0abf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76d1f0abf_1_116:notes"/>
          <p:cNvSpPr txBox="1"/>
          <p:nvPr>
            <p:ph idx="1" type="body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2876d1f0abf_1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d9868aef1_2_0:notes"/>
          <p:cNvSpPr txBox="1"/>
          <p:nvPr>
            <p:ph idx="1" type="body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000">
              <a:solidFill>
                <a:srgbClr val="00B0F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g2fd9868aef1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876d1f0abf_1_146:notes"/>
          <p:cNvSpPr txBox="1"/>
          <p:nvPr>
            <p:ph idx="1" type="body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2876d1f0abf_1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d97ac0d9d_0_0:notes"/>
          <p:cNvSpPr txBox="1"/>
          <p:nvPr>
            <p:ph idx="1" type="body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000">
              <a:solidFill>
                <a:srgbClr val="00B0F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g2fd97ac0d9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76d1f0abf_1_182:notes"/>
          <p:cNvSpPr txBox="1"/>
          <p:nvPr>
            <p:ph idx="1" type="body"/>
          </p:nvPr>
        </p:nvSpPr>
        <p:spPr>
          <a:xfrm>
            <a:off x="415636" y="4342699"/>
            <a:ext cx="6043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2876d1f0abf_1_1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Relationship Id="rId3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7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Relationship Id="rId3" Type="http://schemas.openxmlformats.org/officeDocument/2006/relationships/image" Target="../media/image7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Logo">
  <p:cSld name="Title slide with Logo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 01.jpg" id="55" name="Google Shape;55;p14"/>
          <p:cNvPicPr preferRelativeResize="0"/>
          <p:nvPr/>
        </p:nvPicPr>
        <p:blipFill rotWithShape="1">
          <a:blip r:embed="rId2">
            <a:alphaModFix amt="27000"/>
          </a:blip>
          <a:srcRect b="0" l="0" r="0" t="0"/>
          <a:stretch/>
        </p:blipFill>
        <p:spPr>
          <a:xfrm>
            <a:off x="-15678" y="0"/>
            <a:ext cx="917143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1054100" y="2020824"/>
            <a:ext cx="7740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  <a:defRPr b="0" i="0" sz="3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1054100" y="3017520"/>
            <a:ext cx="77406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 Light"/>
              <a:buNone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657" y="679938"/>
            <a:ext cx="3962038" cy="1337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2">
  <p:cSld name="Divider 2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-9477" y="-121"/>
            <a:ext cx="9171300" cy="5152500"/>
          </a:xfrm>
          <a:prstGeom prst="rect">
            <a:avLst/>
          </a:prstGeom>
          <a:solidFill>
            <a:srgbClr val="277B79">
              <a:alpha val="6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lide 06.jpg" id="62" name="Google Shape;62;p15"/>
          <p:cNvPicPr preferRelativeResize="0"/>
          <p:nvPr/>
        </p:nvPicPr>
        <p:blipFill rotWithShape="1">
          <a:blip r:embed="rId2">
            <a:alphaModFix amt="14000"/>
          </a:blip>
          <a:srcRect b="0" l="0" r="0" t="0"/>
          <a:stretch/>
        </p:blipFill>
        <p:spPr>
          <a:xfrm>
            <a:off x="-27432" y="-1"/>
            <a:ext cx="9171431" cy="515761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1054100" y="1623693"/>
            <a:ext cx="77280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" y="68746"/>
            <a:ext cx="1446002" cy="48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">
  <p:cSld name="1_Agenda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Helvetica Neue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564165" y="590550"/>
            <a:ext cx="82179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566878" y="1149350"/>
            <a:ext cx="82152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elvetica Neue"/>
              <a:buAutoNum type="arabicPeriod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98" y="66988"/>
            <a:ext cx="1418475" cy="478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 18pt">
  <p:cSld name="1_Title and Content 18p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Helvetica Neue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7"/>
          <p:cNvSpPr txBox="1"/>
          <p:nvPr>
            <p:ph type="title"/>
          </p:nvPr>
        </p:nvSpPr>
        <p:spPr>
          <a:xfrm>
            <a:off x="564165" y="590550"/>
            <a:ext cx="82179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566878" y="1149350"/>
            <a:ext cx="82152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-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5275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98" y="66988"/>
            <a:ext cx="1418475" cy="478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3">
  <p:cSld name="Thank You 3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chitecture 02.jpg" id="78" name="Google Shape;78;p18"/>
          <p:cNvPicPr preferRelativeResize="0"/>
          <p:nvPr/>
        </p:nvPicPr>
        <p:blipFill rotWithShape="1">
          <a:blip r:embed="rId2">
            <a:alphaModFix amt="34000"/>
          </a:blip>
          <a:srcRect b="0" l="0" r="0" t="0"/>
          <a:stretch/>
        </p:blipFill>
        <p:spPr>
          <a:xfrm>
            <a:off x="0" y="0"/>
            <a:ext cx="913474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1935535" y="1621179"/>
            <a:ext cx="52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1" name="Google Shape;8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28" y="65962"/>
            <a:ext cx="1399538" cy="472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Message 1">
  <p:cSld name="Key Message 1"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 7.jpg" id="124" name="Google Shape;124;p30"/>
          <p:cNvPicPr preferRelativeResize="0"/>
          <p:nvPr/>
        </p:nvPicPr>
        <p:blipFill rotWithShape="1">
          <a:blip r:embed="rId2">
            <a:alphaModFix amt="29000"/>
          </a:blip>
          <a:srcRect b="0" l="0" r="0" t="0"/>
          <a:stretch/>
        </p:blipFill>
        <p:spPr>
          <a:xfrm>
            <a:off x="-16759" y="-8647"/>
            <a:ext cx="9171431" cy="516440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0"/>
          <p:cNvSpPr txBox="1"/>
          <p:nvPr>
            <p:ph type="title"/>
          </p:nvPr>
        </p:nvSpPr>
        <p:spPr>
          <a:xfrm>
            <a:off x="563964" y="590550"/>
            <a:ext cx="7728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26" name="Google Shape;126;p30"/>
          <p:cNvSpPr txBox="1"/>
          <p:nvPr>
            <p:ph idx="1" type="body"/>
          </p:nvPr>
        </p:nvSpPr>
        <p:spPr>
          <a:xfrm>
            <a:off x="563964" y="1149350"/>
            <a:ext cx="77280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Char char="-"/>
              <a:defRPr b="0" i="0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5275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30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0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9" name="Google Shape;12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" y="68746"/>
            <a:ext cx="1446002" cy="48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3 columns">
  <p:cSld name="Content - 3 column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Helvetica Neue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1"/>
          <p:cNvSpPr txBox="1"/>
          <p:nvPr>
            <p:ph idx="1" type="body"/>
          </p:nvPr>
        </p:nvSpPr>
        <p:spPr>
          <a:xfrm>
            <a:off x="566878" y="1632025"/>
            <a:ext cx="2633400" cy="3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85750" lvl="0" marL="457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b="0" i="0" sz="1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78638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1"/>
          <p:cNvSpPr txBox="1"/>
          <p:nvPr>
            <p:ph idx="2" type="body"/>
          </p:nvPr>
        </p:nvSpPr>
        <p:spPr>
          <a:xfrm>
            <a:off x="566878" y="1187906"/>
            <a:ext cx="26334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31"/>
          <p:cNvSpPr txBox="1"/>
          <p:nvPr>
            <p:ph idx="3" type="body"/>
          </p:nvPr>
        </p:nvSpPr>
        <p:spPr>
          <a:xfrm>
            <a:off x="3358200" y="1631950"/>
            <a:ext cx="2633400" cy="3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85750" lvl="0" marL="457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b="0" i="0" sz="1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78638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31"/>
          <p:cNvSpPr txBox="1"/>
          <p:nvPr>
            <p:ph idx="4" type="body"/>
          </p:nvPr>
        </p:nvSpPr>
        <p:spPr>
          <a:xfrm>
            <a:off x="3358200" y="1187831"/>
            <a:ext cx="26334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1"/>
          <p:cNvSpPr txBox="1"/>
          <p:nvPr>
            <p:ph idx="5" type="body"/>
          </p:nvPr>
        </p:nvSpPr>
        <p:spPr>
          <a:xfrm>
            <a:off x="6146222" y="1632025"/>
            <a:ext cx="2637000" cy="3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85750" lvl="0" marL="457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-"/>
              <a:defRPr b="0" i="0" sz="1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78638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1"/>
          <p:cNvSpPr txBox="1"/>
          <p:nvPr>
            <p:ph idx="6" type="body"/>
          </p:nvPr>
        </p:nvSpPr>
        <p:spPr>
          <a:xfrm>
            <a:off x="6146222" y="1187906"/>
            <a:ext cx="2637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31"/>
          <p:cNvSpPr txBox="1"/>
          <p:nvPr>
            <p:ph type="title"/>
          </p:nvPr>
        </p:nvSpPr>
        <p:spPr>
          <a:xfrm>
            <a:off x="564165" y="590550"/>
            <a:ext cx="82191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pic>
        <p:nvPicPr>
          <p:cNvPr id="139" name="Google Shape;13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98" y="66988"/>
            <a:ext cx="1418475" cy="478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3">
  <p:cSld name="Divider 3"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/>
          <p:nvPr/>
        </p:nvSpPr>
        <p:spPr>
          <a:xfrm>
            <a:off x="0" y="-3825"/>
            <a:ext cx="9153000" cy="5161800"/>
          </a:xfrm>
          <a:prstGeom prst="rect">
            <a:avLst/>
          </a:prstGeom>
          <a:solidFill>
            <a:srgbClr val="2A8280">
              <a:alpha val="654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lide 07.jpg" id="142" name="Google Shape;142;p32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-23397" y="-3825"/>
            <a:ext cx="917143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2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2"/>
          <p:cNvSpPr txBox="1"/>
          <p:nvPr>
            <p:ph idx="1" type="body"/>
          </p:nvPr>
        </p:nvSpPr>
        <p:spPr>
          <a:xfrm>
            <a:off x="1054100" y="1623693"/>
            <a:ext cx="77280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32"/>
          <p:cNvSpPr txBox="1"/>
          <p:nvPr/>
        </p:nvSpPr>
        <p:spPr>
          <a:xfrm>
            <a:off x="8739915" y="93259"/>
            <a:ext cx="445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Helvetica Neue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6" name="Google Shape;14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" y="68746"/>
            <a:ext cx="1446002" cy="48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 slide 2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eting 1.jpg" id="148" name="Google Shape;148;p33"/>
          <p:cNvPicPr preferRelativeResize="0"/>
          <p:nvPr/>
        </p:nvPicPr>
        <p:blipFill rotWithShape="1">
          <a:blip r:embed="rId2">
            <a:alphaModFix amt="36000"/>
          </a:blip>
          <a:srcRect b="0" l="0" r="0" t="0"/>
          <a:stretch/>
        </p:blipFill>
        <p:spPr>
          <a:xfrm>
            <a:off x="-27432" y="-1"/>
            <a:ext cx="9171431" cy="517599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3"/>
          <p:cNvSpPr txBox="1"/>
          <p:nvPr/>
        </p:nvSpPr>
        <p:spPr>
          <a:xfrm>
            <a:off x="73141" y="4838775"/>
            <a:ext cx="2128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982" y="1919400"/>
            <a:ext cx="3962038" cy="1337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idx="1" type="body"/>
          </p:nvPr>
        </p:nvSpPr>
        <p:spPr>
          <a:xfrm>
            <a:off x="1054100" y="2020824"/>
            <a:ext cx="7740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elvetica Neue"/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LogicLegends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(Team 3) - GEN AI POC 1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6" name="Google Shape;156;p34"/>
          <p:cNvSpPr txBox="1"/>
          <p:nvPr>
            <p:ph idx="2" type="body"/>
          </p:nvPr>
        </p:nvSpPr>
        <p:spPr>
          <a:xfrm>
            <a:off x="1054100" y="3017520"/>
            <a:ext cx="77406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8108"/>
              <a:buFont typeface="Helvetica Neue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8108"/>
              <a:buFont typeface="Helvetica Neue"/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8108"/>
              <a:buFont typeface="Helvetica Neue"/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10</a:t>
            </a:r>
            <a:r>
              <a:rPr baseline="30000"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th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 September 2024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/>
          <p:nvPr>
            <p:ph idx="1" type="body"/>
          </p:nvPr>
        </p:nvSpPr>
        <p:spPr>
          <a:xfrm>
            <a:off x="1054100" y="1623693"/>
            <a:ext cx="77280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Team Structure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36"/>
          <p:cNvGraphicFramePr/>
          <p:nvPr/>
        </p:nvGraphicFramePr>
        <p:xfrm>
          <a:off x="1066791" y="16116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{75F155F5-6BD8-49E8-BEC2-454B70011E0C}</a:tableStyleId>
              </a:tblPr>
              <a:tblGrid>
                <a:gridCol w="1077675"/>
                <a:gridCol w="2221800"/>
                <a:gridCol w="4014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Emp id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Emp Name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Email id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/>
                        <a:t>2520004</a:t>
                      </a:r>
                      <a:endParaRPr sz="1200" u="none" cap="none" strike="noStrike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Ashish Yadav</a:t>
                      </a:r>
                      <a:endParaRPr sz="1200" u="none" cap="none" strike="noStrike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/>
                        <a:t>ashish.k.yadav@globallogic.com</a:t>
                      </a:r>
                      <a:endParaRPr sz="1200" u="none" cap="none" strike="noStrike"/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/>
                        <a:t>328397</a:t>
                      </a:r>
                      <a:endParaRPr sz="1200" u="none" cap="none" strike="noStrike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Hitesh Kaushik</a:t>
                      </a:r>
                      <a:endParaRPr sz="1200" u="none" cap="none" strike="noStrike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/>
                        <a:t>hitesh.kaushik@globallogic.com</a:t>
                      </a:r>
                      <a:endParaRPr sz="1200" u="none" cap="none" strike="noStrike"/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2547270</a:t>
                      </a:r>
                      <a:endParaRPr sz="1200" u="none" cap="none" strike="noStrike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Mahesh Pal</a:t>
                      </a:r>
                      <a:endParaRPr sz="1200" u="none" cap="none" strike="noStrike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cap="none" strike="noStrike"/>
                        <a:t>mahesh.pal2@globallogic.com</a:t>
                      </a:r>
                      <a:endParaRPr sz="1200" u="none" cap="none" strike="noStrike"/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/>
                        <a:t>2547153</a:t>
                      </a:r>
                      <a:endParaRPr sz="1200" u="none" cap="none" strike="noStrike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Mohammed Moseena</a:t>
                      </a:r>
                      <a:endParaRPr sz="1200" u="none" cap="none" strike="noStrike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mohammed.moseena@globallogic.com</a:t>
                      </a:r>
                      <a:endParaRPr sz="1200" u="none" cap="none" strike="noStrike"/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2511079</a:t>
                      </a:r>
                      <a:endParaRPr sz="1200" u="none" cap="none" strike="noStrike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Shriya Goyal</a:t>
                      </a:r>
                      <a:endParaRPr sz="1200" u="none" cap="none" strike="noStrike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shriya.goyal@globallogic.com</a:t>
                      </a:r>
                      <a:endParaRPr sz="1200" u="none" cap="none" strike="noStrike"/>
                    </a:p>
                  </a:txBody>
                  <a:tcPr marT="19050" marB="19050" marR="28575" marL="2857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2527030</a:t>
                      </a:r>
                      <a:endParaRPr sz="12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Swapnil Yadav</a:t>
                      </a:r>
                      <a:endParaRPr sz="1200" u="none" cap="none" strike="noStrike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swapnil.yadav@globallogic.com</a:t>
                      </a:r>
                      <a:endParaRPr sz="1200" u="none" cap="none" strike="noStrike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sp>
        <p:nvSpPr>
          <p:cNvPr id="167" name="Google Shape;167;p36"/>
          <p:cNvSpPr txBox="1"/>
          <p:nvPr/>
        </p:nvSpPr>
        <p:spPr>
          <a:xfrm>
            <a:off x="276700" y="6949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Team Structure</a:t>
            </a:r>
            <a:endParaRPr b="0" i="0" sz="24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>
            <p:ph idx="1" type="body"/>
          </p:nvPr>
        </p:nvSpPr>
        <p:spPr>
          <a:xfrm>
            <a:off x="1054100" y="1623693"/>
            <a:ext cx="77280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Technology Stack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8391" y="4198389"/>
            <a:ext cx="1489789" cy="83684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8"/>
          <p:cNvSpPr txBox="1"/>
          <p:nvPr>
            <p:ph type="title"/>
          </p:nvPr>
        </p:nvSpPr>
        <p:spPr>
          <a:xfrm>
            <a:off x="564165" y="590550"/>
            <a:ext cx="82179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Technology Stack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9" name="Google Shape;179;p38"/>
          <p:cNvSpPr/>
          <p:nvPr/>
        </p:nvSpPr>
        <p:spPr>
          <a:xfrm>
            <a:off x="1081149" y="2801650"/>
            <a:ext cx="1325700" cy="1667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BC4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8"/>
          <p:cNvSpPr/>
          <p:nvPr/>
        </p:nvSpPr>
        <p:spPr>
          <a:xfrm>
            <a:off x="2871950" y="3498475"/>
            <a:ext cx="1619700" cy="1667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BC4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8"/>
          <p:cNvSpPr/>
          <p:nvPr/>
        </p:nvSpPr>
        <p:spPr>
          <a:xfrm>
            <a:off x="7262575" y="2660500"/>
            <a:ext cx="1325700" cy="1667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BC4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8"/>
          <p:cNvSpPr/>
          <p:nvPr/>
        </p:nvSpPr>
        <p:spPr>
          <a:xfrm>
            <a:off x="1267900" y="2356375"/>
            <a:ext cx="947700" cy="839100"/>
          </a:xfrm>
          <a:prstGeom prst="ellipse">
            <a:avLst/>
          </a:prstGeom>
          <a:solidFill>
            <a:srgbClr val="139EF9"/>
          </a:solidFill>
          <a:ln cap="flat" cmpd="sng" w="25400">
            <a:solidFill>
              <a:srgbClr val="139E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Web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8"/>
          <p:cNvSpPr/>
          <p:nvPr/>
        </p:nvSpPr>
        <p:spPr>
          <a:xfrm>
            <a:off x="7451900" y="2262550"/>
            <a:ext cx="947700" cy="839100"/>
          </a:xfrm>
          <a:prstGeom prst="ellipse">
            <a:avLst/>
          </a:prstGeom>
          <a:solidFill>
            <a:srgbClr val="139EF9"/>
          </a:solidFill>
          <a:ln cap="flat" cmpd="sng" w="25400">
            <a:solidFill>
              <a:srgbClr val="139E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Coding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8"/>
          <p:cNvSpPr txBox="1"/>
          <p:nvPr/>
        </p:nvSpPr>
        <p:spPr>
          <a:xfrm>
            <a:off x="6864662" y="1535588"/>
            <a:ext cx="94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8"/>
          <p:cNvSpPr txBox="1"/>
          <p:nvPr/>
        </p:nvSpPr>
        <p:spPr>
          <a:xfrm>
            <a:off x="2076366" y="1537492"/>
            <a:ext cx="94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186" name="Google Shape;186;p38"/>
          <p:cNvSpPr/>
          <p:nvPr/>
        </p:nvSpPr>
        <p:spPr>
          <a:xfrm>
            <a:off x="3017200" y="3101650"/>
            <a:ext cx="1325700" cy="839100"/>
          </a:xfrm>
          <a:prstGeom prst="ellipse">
            <a:avLst/>
          </a:prstGeom>
          <a:solidFill>
            <a:srgbClr val="139EF9"/>
          </a:solidFill>
          <a:ln cap="flat" cmpd="sng" w="25400">
            <a:solidFill>
              <a:srgbClr val="139E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Text Processing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7" name="Google Shape;187;p38"/>
          <p:cNvSpPr txBox="1"/>
          <p:nvPr/>
        </p:nvSpPr>
        <p:spPr>
          <a:xfrm>
            <a:off x="3424863" y="2241035"/>
            <a:ext cx="94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8"/>
          <p:cNvSpPr/>
          <p:nvPr/>
        </p:nvSpPr>
        <p:spPr>
          <a:xfrm>
            <a:off x="4121479" y="3919415"/>
            <a:ext cx="75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angChain: The Future of AI Text Generation | by Bishal Bose | Medium" id="189" name="Google Shape;189;p38"/>
          <p:cNvPicPr preferRelativeResize="0"/>
          <p:nvPr/>
        </p:nvPicPr>
        <p:blipFill rotWithShape="1">
          <a:blip r:embed="rId4">
            <a:alphaModFix/>
          </a:blip>
          <a:srcRect b="34329" l="16896" r="59326" t="33366"/>
          <a:stretch/>
        </p:blipFill>
        <p:spPr>
          <a:xfrm>
            <a:off x="3331137" y="4037730"/>
            <a:ext cx="704298" cy="498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22500" y="3511113"/>
            <a:ext cx="853800" cy="55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16324" y="3390454"/>
            <a:ext cx="947700" cy="67392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8"/>
          <p:cNvSpPr/>
          <p:nvPr/>
        </p:nvSpPr>
        <p:spPr>
          <a:xfrm>
            <a:off x="4184950" y="732275"/>
            <a:ext cx="1255200" cy="8745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PDF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Chatbot</a:t>
            </a:r>
            <a:endParaRPr/>
          </a:p>
        </p:txBody>
      </p:sp>
      <p:sp>
        <p:nvSpPr>
          <p:cNvPr id="193" name="Google Shape;193;p38"/>
          <p:cNvSpPr/>
          <p:nvPr/>
        </p:nvSpPr>
        <p:spPr>
          <a:xfrm>
            <a:off x="4929350" y="3498475"/>
            <a:ext cx="1742400" cy="1667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BC4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40500" y="4114188"/>
            <a:ext cx="853800" cy="68675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8"/>
          <p:cNvSpPr/>
          <p:nvPr/>
        </p:nvSpPr>
        <p:spPr>
          <a:xfrm>
            <a:off x="5157950" y="3101650"/>
            <a:ext cx="1325700" cy="839100"/>
          </a:xfrm>
          <a:prstGeom prst="ellipse">
            <a:avLst/>
          </a:prstGeom>
          <a:solidFill>
            <a:srgbClr val="139EF9"/>
          </a:solidFill>
          <a:ln cap="flat" cmpd="sng" w="25400">
            <a:solidFill>
              <a:srgbClr val="139E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Data Storage &amp; Knowledge Graph</a:t>
            </a:r>
            <a:endParaRPr b="1" i="0" sz="1100" u="none" cap="none" strike="noStrike">
              <a:solidFill>
                <a:schemeClr val="lt1"/>
              </a:solidFill>
            </a:endParaRPr>
          </a:p>
        </p:txBody>
      </p:sp>
      <p:cxnSp>
        <p:nvCxnSpPr>
          <p:cNvPr id="196" name="Google Shape;196;p38"/>
          <p:cNvCxnSpPr>
            <a:stCxn id="192" idx="2"/>
            <a:endCxn id="182" idx="0"/>
          </p:cNvCxnSpPr>
          <p:nvPr/>
        </p:nvCxnSpPr>
        <p:spPr>
          <a:xfrm flipH="1">
            <a:off x="1741750" y="1169525"/>
            <a:ext cx="2443200" cy="118680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lgDashDot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8"/>
          <p:cNvCxnSpPr>
            <a:endCxn id="186" idx="0"/>
          </p:cNvCxnSpPr>
          <p:nvPr/>
        </p:nvCxnSpPr>
        <p:spPr>
          <a:xfrm flipH="1">
            <a:off x="3680050" y="1606750"/>
            <a:ext cx="1132500" cy="149490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lgDashDot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38"/>
          <p:cNvCxnSpPr>
            <a:stCxn id="192" idx="6"/>
            <a:endCxn id="183" idx="0"/>
          </p:cNvCxnSpPr>
          <p:nvPr/>
        </p:nvCxnSpPr>
        <p:spPr>
          <a:xfrm>
            <a:off x="5440150" y="1169525"/>
            <a:ext cx="2485500" cy="109290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lgDashDot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38"/>
          <p:cNvCxnSpPr>
            <a:stCxn id="192" idx="4"/>
            <a:endCxn id="195" idx="0"/>
          </p:cNvCxnSpPr>
          <p:nvPr/>
        </p:nvCxnSpPr>
        <p:spPr>
          <a:xfrm>
            <a:off x="4812550" y="1606775"/>
            <a:ext cx="1008300" cy="149490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lgDashDot"/>
            <a:round/>
            <a:headEnd len="med" w="med" type="none"/>
            <a:tailEnd len="med" w="med" type="none"/>
          </a:ln>
        </p:spPr>
      </p:cxnSp>
      <p:sp>
        <p:nvSpPr>
          <p:cNvPr id="200" name="Google Shape;200;p38"/>
          <p:cNvSpPr txBox="1"/>
          <p:nvPr/>
        </p:nvSpPr>
        <p:spPr>
          <a:xfrm>
            <a:off x="5482263" y="2164835"/>
            <a:ext cx="94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/>
              <a:t>raph Database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" type="body"/>
          </p:nvPr>
        </p:nvSpPr>
        <p:spPr>
          <a:xfrm>
            <a:off x="1054100" y="1623693"/>
            <a:ext cx="77280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Solution Approach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type="title"/>
          </p:nvPr>
        </p:nvSpPr>
        <p:spPr>
          <a:xfrm>
            <a:off x="564165" y="590550"/>
            <a:ext cx="82179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Solution Approach - Flow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1" name="Google Shape;211;p40"/>
          <p:cNvSpPr/>
          <p:nvPr/>
        </p:nvSpPr>
        <p:spPr>
          <a:xfrm>
            <a:off x="556025" y="1276275"/>
            <a:ext cx="1394700" cy="1176900"/>
          </a:xfrm>
          <a:prstGeom prst="star7">
            <a:avLst>
              <a:gd fmla="val 34601" name="adj"/>
              <a:gd fmla="val 102572" name="hf"/>
              <a:gd fmla="val 10521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PDF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0"/>
          <p:cNvSpPr/>
          <p:nvPr/>
        </p:nvSpPr>
        <p:spPr>
          <a:xfrm>
            <a:off x="3144825" y="1541775"/>
            <a:ext cx="1394700" cy="10092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OpenAI 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Langchain Agent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0"/>
          <p:cNvSpPr/>
          <p:nvPr/>
        </p:nvSpPr>
        <p:spPr>
          <a:xfrm>
            <a:off x="7085975" y="3453650"/>
            <a:ext cx="1270200" cy="9306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40"/>
          <p:cNvCxnSpPr>
            <a:stCxn id="211" idx="1"/>
            <a:endCxn id="212" idx="1"/>
          </p:cNvCxnSpPr>
          <p:nvPr/>
        </p:nvCxnSpPr>
        <p:spPr>
          <a:xfrm>
            <a:off x="1950729" y="2033147"/>
            <a:ext cx="11940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5" name="Google Shape;215;p40"/>
          <p:cNvSpPr txBox="1"/>
          <p:nvPr/>
        </p:nvSpPr>
        <p:spPr>
          <a:xfrm>
            <a:off x="2138125" y="1986375"/>
            <a:ext cx="1054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PDF</a:t>
            </a: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data 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0"/>
          <p:cNvSpPr txBox="1"/>
          <p:nvPr/>
        </p:nvSpPr>
        <p:spPr>
          <a:xfrm>
            <a:off x="4690450" y="3281775"/>
            <a:ext cx="25107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AI generated response based on </a:t>
            </a:r>
            <a:r>
              <a:rPr lang="en" sz="1200">
                <a:solidFill>
                  <a:schemeClr val="dk2"/>
                </a:solidFill>
              </a:rPr>
              <a:t>the knowledge graph for the pdf.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0"/>
          <p:cNvSpPr txBox="1"/>
          <p:nvPr/>
        </p:nvSpPr>
        <p:spPr>
          <a:xfrm>
            <a:off x="5292025" y="4029375"/>
            <a:ext cx="1429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Prompt/Query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0"/>
          <p:cNvSpPr/>
          <p:nvPr/>
        </p:nvSpPr>
        <p:spPr>
          <a:xfrm>
            <a:off x="3144825" y="3446775"/>
            <a:ext cx="1394700" cy="10092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Knowledge Graph</a:t>
            </a:r>
            <a:endParaRPr/>
          </a:p>
        </p:txBody>
      </p:sp>
      <p:cxnSp>
        <p:nvCxnSpPr>
          <p:cNvPr id="219" name="Google Shape;219;p40"/>
          <p:cNvCxnSpPr>
            <a:stCxn id="212" idx="2"/>
            <a:endCxn id="218" idx="0"/>
          </p:cNvCxnSpPr>
          <p:nvPr/>
        </p:nvCxnSpPr>
        <p:spPr>
          <a:xfrm>
            <a:off x="3842175" y="2550975"/>
            <a:ext cx="0" cy="8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40"/>
          <p:cNvCxnSpPr/>
          <p:nvPr/>
        </p:nvCxnSpPr>
        <p:spPr>
          <a:xfrm flipH="1" rot="10800000">
            <a:off x="4539525" y="3995175"/>
            <a:ext cx="2546400" cy="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40"/>
          <p:cNvCxnSpPr/>
          <p:nvPr/>
        </p:nvCxnSpPr>
        <p:spPr>
          <a:xfrm flipH="1">
            <a:off x="4539525" y="3842775"/>
            <a:ext cx="2546400" cy="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40"/>
          <p:cNvSpPr txBox="1"/>
          <p:nvPr/>
        </p:nvSpPr>
        <p:spPr>
          <a:xfrm>
            <a:off x="2535975" y="2789400"/>
            <a:ext cx="127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Processed Text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>
            <p:ph idx="1" type="body"/>
          </p:nvPr>
        </p:nvSpPr>
        <p:spPr>
          <a:xfrm>
            <a:off x="1935535" y="1621179"/>
            <a:ext cx="52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Thank You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