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20"/>
  </p:notesMasterIdLst>
  <p:sldIdLst>
    <p:sldId id="256" r:id="rId2"/>
    <p:sldId id="263" r:id="rId3"/>
    <p:sldId id="257" r:id="rId4"/>
    <p:sldId id="262" r:id="rId5"/>
    <p:sldId id="258" r:id="rId6"/>
    <p:sldId id="267" r:id="rId7"/>
    <p:sldId id="278" r:id="rId8"/>
    <p:sldId id="282" r:id="rId9"/>
    <p:sldId id="269" r:id="rId10"/>
    <p:sldId id="271" r:id="rId11"/>
    <p:sldId id="266" r:id="rId12"/>
    <p:sldId id="277" r:id="rId13"/>
    <p:sldId id="272" r:id="rId14"/>
    <p:sldId id="274" r:id="rId15"/>
    <p:sldId id="279" r:id="rId16"/>
    <p:sldId id="280" r:id="rId17"/>
    <p:sldId id="276" r:id="rId18"/>
    <p:sldId id="28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664" autoAdjust="0"/>
  </p:normalViewPr>
  <p:slideViewPr>
    <p:cSldViewPr>
      <p:cViewPr>
        <p:scale>
          <a:sx n="66" d="100"/>
          <a:sy n="66" d="100"/>
        </p:scale>
        <p:origin x="150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DB01F1-EC3B-4E46-9E40-D4255D56F24B}" type="datetimeFigureOut">
              <a:rPr lang="en-US" smtClean="0"/>
              <a:pPr/>
              <a:t>9/14/2019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EA1089-EE07-4C21-AA2B-F2998416BF63}" type="slidenum">
              <a:rPr lang="en-US" smtClean="0"/>
              <a:pPr/>
              <a:t>‹#›</a:t>
            </a:fld>
            <a:endParaRPr lang="en-US"/>
          </a:p>
        </p:txBody>
      </p:sp>
    </p:spTree>
    <p:extLst>
      <p:ext uri="{BB962C8B-B14F-4D97-AF65-F5344CB8AC3E}">
        <p14:creationId xmlns:p14="http://schemas.microsoft.com/office/powerpoint/2010/main" val="2630302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CEA1089-EE07-4C21-AA2B-F2998416BF63}" type="slidenum">
              <a:rPr lang="en-US" smtClean="0"/>
              <a:pPr/>
              <a:t>12</a:t>
            </a:fld>
            <a:endParaRPr lang="en-US"/>
          </a:p>
        </p:txBody>
      </p:sp>
    </p:spTree>
    <p:extLst>
      <p:ext uri="{BB962C8B-B14F-4D97-AF65-F5344CB8AC3E}">
        <p14:creationId xmlns:p14="http://schemas.microsoft.com/office/powerpoint/2010/main" val="978349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CEA1089-EE07-4C21-AA2B-F2998416BF63}" type="slidenum">
              <a:rPr lang="en-US" smtClean="0"/>
              <a:pPr/>
              <a:t>17</a:t>
            </a:fld>
            <a:endParaRPr lang="en-US"/>
          </a:p>
        </p:txBody>
      </p:sp>
    </p:spTree>
    <p:extLst>
      <p:ext uri="{BB962C8B-B14F-4D97-AF65-F5344CB8AC3E}">
        <p14:creationId xmlns:p14="http://schemas.microsoft.com/office/powerpoint/2010/main" val="267696079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9/14/2019</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26225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48696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43320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34748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smtClean="0"/>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1D8BD707-D9CF-40AE-B4C6-C98DA3205C09}" type="datetimeFigureOut">
              <a:rPr lang="en-US" smtClean="0"/>
              <a:pPr/>
              <a:t>9/14/2019</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10853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94090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95694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1D8BD707-D9CF-40AE-B4C6-C98DA3205C09}" type="datetimeFigureOut">
              <a:rPr lang="en-US" smtClean="0"/>
              <a:pPr/>
              <a:t>9/14/2019</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59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08499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1D8BD707-D9CF-40AE-B4C6-C98DA3205C09}" type="datetimeFigureOut">
              <a:rPr lang="en-US" smtClean="0"/>
              <a:pPr/>
              <a:t>9/14/2019</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60191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1D8BD707-D9CF-40AE-B4C6-C98DA3205C09}" type="datetimeFigureOut">
              <a:rPr lang="en-US" smtClean="0"/>
              <a:pPr/>
              <a:t>9/14/2019</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20940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1D8BD707-D9CF-40AE-B4C6-C98DA3205C09}" type="datetimeFigureOut">
              <a:rPr lang="en-US" smtClean="0"/>
              <a:pPr/>
              <a:t>9/14/2019</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445160342"/>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link.springer.com/chapter/10.1007/978-3-642-24085-0_5" TargetMode="External"/><Relationship Id="rId2" Type="http://schemas.openxmlformats.org/officeDocument/2006/relationships/hyperlink" Target="https://www.kaggle.com/puneet6060/intel-image-classification" TargetMode="External"/><Relationship Id="rId1" Type="http://schemas.openxmlformats.org/officeDocument/2006/relationships/slideLayout" Target="../slideLayouts/slideLayout7.xml"/><Relationship Id="rId4" Type="http://schemas.openxmlformats.org/officeDocument/2006/relationships/hyperlink" Target="https://towardsdatascience.com/1st-place-solution-for-intel-scene-classification-challenge-c95cf941f8e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9150" y="1981200"/>
            <a:ext cx="7772400" cy="1470025"/>
          </a:xfrm>
        </p:spPr>
        <p:txBody>
          <a:bodyPr>
            <a:noAutofit/>
          </a:bodyPr>
          <a:lstStyle/>
          <a:p>
            <a:r>
              <a:rPr lang="en-IN" sz="5400" dirty="0" smtClean="0">
                <a:latin typeface="Bookman Old Style" pitchFamily="18" charset="0"/>
              </a:rPr>
              <a:t>Image Classification based on scenery</a:t>
            </a:r>
            <a:endParaRPr lang="en-US" sz="5400" dirty="0">
              <a:latin typeface="Bookman Old Style" pitchFamily="18" charset="0"/>
            </a:endParaRPr>
          </a:p>
        </p:txBody>
      </p:sp>
      <p:sp>
        <p:nvSpPr>
          <p:cNvPr id="3" name="Subtitle 2"/>
          <p:cNvSpPr>
            <a:spLocks noGrp="1"/>
          </p:cNvSpPr>
          <p:nvPr>
            <p:ph type="subTitle" idx="1"/>
          </p:nvPr>
        </p:nvSpPr>
        <p:spPr>
          <a:xfrm>
            <a:off x="838200" y="4572000"/>
            <a:ext cx="3581400" cy="2286000"/>
          </a:xfrm>
        </p:spPr>
        <p:txBody>
          <a:bodyPr>
            <a:normAutofit/>
          </a:bodyPr>
          <a:lstStyle/>
          <a:p>
            <a:r>
              <a:rPr lang="en-IN" sz="2800" dirty="0" smtClean="0">
                <a:latin typeface="Bookman Old Style" pitchFamily="18" charset="0"/>
              </a:rPr>
              <a:t>Project guide</a:t>
            </a:r>
          </a:p>
          <a:p>
            <a:r>
              <a:rPr lang="en-IN" sz="2800" b="1" dirty="0" err="1" smtClean="0">
                <a:solidFill>
                  <a:schemeClr val="tx1"/>
                </a:solidFill>
                <a:latin typeface="Bookman Old Style" pitchFamily="18" charset="0"/>
              </a:rPr>
              <a:t>Shantala</a:t>
            </a:r>
            <a:r>
              <a:rPr lang="en-IN" sz="2800" b="1" dirty="0" smtClean="0">
                <a:solidFill>
                  <a:schemeClr val="tx1"/>
                </a:solidFill>
                <a:latin typeface="Bookman Old Style" pitchFamily="18" charset="0"/>
              </a:rPr>
              <a:t> </a:t>
            </a:r>
            <a:r>
              <a:rPr lang="en-IN" sz="2800" b="1" dirty="0" err="1" smtClean="0">
                <a:solidFill>
                  <a:schemeClr val="tx1"/>
                </a:solidFill>
                <a:latin typeface="Bookman Old Style" pitchFamily="18" charset="0"/>
              </a:rPr>
              <a:t>giraddi</a:t>
            </a:r>
            <a:endParaRPr lang="en-IN" sz="2800" b="1" dirty="0" smtClean="0">
              <a:solidFill>
                <a:schemeClr val="tx1"/>
              </a:solidFill>
              <a:latin typeface="Bookman Old Style" pitchFamily="18" charset="0"/>
            </a:endParaRPr>
          </a:p>
          <a:p>
            <a:r>
              <a:rPr lang="en-IN" sz="2800" dirty="0" smtClean="0">
                <a:latin typeface="Bookman Old Style" pitchFamily="18" charset="0"/>
              </a:rPr>
              <a:t>Co-guide</a:t>
            </a:r>
          </a:p>
          <a:p>
            <a:r>
              <a:rPr lang="en-IN" sz="2800" b="1" dirty="0" err="1" smtClean="0">
                <a:solidFill>
                  <a:schemeClr val="tx1"/>
                </a:solidFill>
                <a:latin typeface="Bookman Old Style" pitchFamily="18" charset="0"/>
              </a:rPr>
              <a:t>Roopa</a:t>
            </a:r>
            <a:r>
              <a:rPr lang="en-IN" sz="2800" b="1" dirty="0" smtClean="0">
                <a:solidFill>
                  <a:schemeClr val="tx1"/>
                </a:solidFill>
                <a:latin typeface="Bookman Old Style" pitchFamily="18" charset="0"/>
              </a:rPr>
              <a:t> V B</a:t>
            </a:r>
          </a:p>
          <a:p>
            <a:endParaRPr lang="en-IN" sz="2000" b="1" dirty="0" smtClean="0">
              <a:solidFill>
                <a:schemeClr val="tx1"/>
              </a:solidFill>
              <a:latin typeface="Bookman Old Style" pitchFamily="18" charset="0"/>
            </a:endParaRPr>
          </a:p>
        </p:txBody>
      </p:sp>
      <p:sp>
        <p:nvSpPr>
          <p:cNvPr id="4" name="TextBox 3"/>
          <p:cNvSpPr txBox="1"/>
          <p:nvPr/>
        </p:nvSpPr>
        <p:spPr>
          <a:xfrm>
            <a:off x="5029200" y="4642009"/>
            <a:ext cx="3044423" cy="2215991"/>
          </a:xfrm>
          <a:prstGeom prst="rect">
            <a:avLst/>
          </a:prstGeom>
          <a:noFill/>
        </p:spPr>
        <p:txBody>
          <a:bodyPr wrap="none" rtlCol="0">
            <a:spAutoFit/>
          </a:bodyPr>
          <a:lstStyle/>
          <a:p>
            <a:r>
              <a:rPr lang="en-IN" sz="2400" dirty="0">
                <a:latin typeface="Bookman Old Style" pitchFamily="18" charset="0"/>
              </a:rPr>
              <a:t>Presented by</a:t>
            </a:r>
          </a:p>
          <a:p>
            <a:r>
              <a:rPr lang="en-IN" sz="2400" b="1" dirty="0" err="1">
                <a:latin typeface="Bookman Old Style" pitchFamily="18" charset="0"/>
              </a:rPr>
              <a:t>Sindhu</a:t>
            </a:r>
            <a:r>
              <a:rPr lang="en-IN" sz="2400" b="1" dirty="0">
                <a:latin typeface="Bookman Old Style" pitchFamily="18" charset="0"/>
              </a:rPr>
              <a:t> </a:t>
            </a:r>
            <a:r>
              <a:rPr lang="en-IN" sz="2400" b="1" dirty="0" err="1">
                <a:latin typeface="Bookman Old Style" pitchFamily="18" charset="0"/>
              </a:rPr>
              <a:t>Hachadad</a:t>
            </a:r>
            <a:endParaRPr lang="en-IN" sz="2400" b="1" dirty="0">
              <a:latin typeface="Bookman Old Style" pitchFamily="18" charset="0"/>
            </a:endParaRPr>
          </a:p>
          <a:p>
            <a:r>
              <a:rPr lang="en-IN" sz="2400" b="1" dirty="0" err="1">
                <a:latin typeface="Bookman Old Style" pitchFamily="18" charset="0"/>
              </a:rPr>
              <a:t>Shrinivas</a:t>
            </a:r>
            <a:r>
              <a:rPr lang="en-IN" sz="2400" b="1" dirty="0">
                <a:latin typeface="Bookman Old Style" pitchFamily="18" charset="0"/>
              </a:rPr>
              <a:t> </a:t>
            </a:r>
            <a:r>
              <a:rPr lang="en-IN" sz="2400" b="1" dirty="0" err="1">
                <a:latin typeface="Bookman Old Style" pitchFamily="18" charset="0"/>
              </a:rPr>
              <a:t>Miskin</a:t>
            </a:r>
            <a:endParaRPr lang="en-IN" sz="2400" b="1" dirty="0">
              <a:latin typeface="Bookman Old Style" pitchFamily="18" charset="0"/>
            </a:endParaRPr>
          </a:p>
          <a:p>
            <a:r>
              <a:rPr lang="en-IN" sz="2400" b="1" dirty="0">
                <a:latin typeface="Bookman Old Style" pitchFamily="18" charset="0"/>
              </a:rPr>
              <a:t>Shriya </a:t>
            </a:r>
            <a:r>
              <a:rPr lang="en-IN" sz="2400" b="1" dirty="0" err="1">
                <a:latin typeface="Bookman Old Style" pitchFamily="18" charset="0"/>
              </a:rPr>
              <a:t>Bannikop</a:t>
            </a:r>
            <a:endParaRPr lang="en-IN" sz="2400" b="1" dirty="0">
              <a:latin typeface="Bookman Old Style" pitchFamily="18" charset="0"/>
            </a:endParaRPr>
          </a:p>
          <a:p>
            <a:r>
              <a:rPr lang="en-IN" sz="2400" b="1" dirty="0" err="1">
                <a:latin typeface="Bookman Old Style" pitchFamily="18" charset="0"/>
              </a:rPr>
              <a:t>Sushmita</a:t>
            </a:r>
            <a:r>
              <a:rPr lang="en-IN" sz="2400" b="1" dirty="0">
                <a:latin typeface="Bookman Old Style" pitchFamily="18" charset="0"/>
              </a:rPr>
              <a:t> </a:t>
            </a:r>
            <a:r>
              <a:rPr lang="en-IN" sz="2400" b="1" dirty="0" err="1">
                <a:latin typeface="Bookman Old Style" pitchFamily="18" charset="0"/>
              </a:rPr>
              <a:t>Talawar</a:t>
            </a:r>
            <a:endParaRPr lang="en-IN" sz="2400" b="1" dirty="0">
              <a:latin typeface="Bookman Old Style" pitchFamily="18" charset="0"/>
            </a:endParaRPr>
          </a:p>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a:t>
            </a:r>
            <a:endParaRPr lang="en-US" dirty="0"/>
          </a:p>
        </p:txBody>
      </p:sp>
      <p:sp>
        <p:nvSpPr>
          <p:cNvPr id="4" name="Rounded Rectangle 3"/>
          <p:cNvSpPr/>
          <p:nvPr/>
        </p:nvSpPr>
        <p:spPr>
          <a:xfrm>
            <a:off x="304800" y="2476500"/>
            <a:ext cx="1219200" cy="9144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Input image</a:t>
            </a:r>
            <a:endParaRPr lang="en-US" dirty="0"/>
          </a:p>
        </p:txBody>
      </p:sp>
      <p:sp>
        <p:nvSpPr>
          <p:cNvPr id="5" name="Rounded Rectangle 4"/>
          <p:cNvSpPr/>
          <p:nvPr/>
        </p:nvSpPr>
        <p:spPr>
          <a:xfrm>
            <a:off x="2209800" y="2514600"/>
            <a:ext cx="1828800" cy="838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Preprocessing</a:t>
            </a:r>
            <a:endParaRPr lang="en-US" dirty="0"/>
          </a:p>
        </p:txBody>
      </p:sp>
      <p:sp>
        <p:nvSpPr>
          <p:cNvPr id="6" name="Rounded Rectangle 5"/>
          <p:cNvSpPr/>
          <p:nvPr/>
        </p:nvSpPr>
        <p:spPr>
          <a:xfrm>
            <a:off x="4682671" y="2514600"/>
            <a:ext cx="1371600" cy="838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Feature Extraction</a:t>
            </a:r>
            <a:endParaRPr lang="en-US" dirty="0"/>
          </a:p>
        </p:txBody>
      </p:sp>
      <p:sp>
        <p:nvSpPr>
          <p:cNvPr id="7" name="Rounded Rectangle 6"/>
          <p:cNvSpPr/>
          <p:nvPr/>
        </p:nvSpPr>
        <p:spPr>
          <a:xfrm>
            <a:off x="6781800" y="2362200"/>
            <a:ext cx="1371600"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Learning Algorithm</a:t>
            </a:r>
            <a:endParaRPr lang="en-US" dirty="0"/>
          </a:p>
        </p:txBody>
      </p:sp>
      <p:sp>
        <p:nvSpPr>
          <p:cNvPr id="8" name="Rounded Rectangle 7"/>
          <p:cNvSpPr/>
          <p:nvPr/>
        </p:nvSpPr>
        <p:spPr>
          <a:xfrm>
            <a:off x="6781800" y="3962400"/>
            <a:ext cx="1524000"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Label Assignment</a:t>
            </a:r>
            <a:endParaRPr lang="en-US" dirty="0"/>
          </a:p>
        </p:txBody>
      </p:sp>
      <p:sp>
        <p:nvSpPr>
          <p:cNvPr id="17" name="Right Arrow 16"/>
          <p:cNvSpPr/>
          <p:nvPr/>
        </p:nvSpPr>
        <p:spPr>
          <a:xfrm>
            <a:off x="6096000" y="2895600"/>
            <a:ext cx="685800" cy="76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Right Arrow 17"/>
          <p:cNvSpPr/>
          <p:nvPr/>
        </p:nvSpPr>
        <p:spPr>
          <a:xfrm>
            <a:off x="4031343" y="2913888"/>
            <a:ext cx="609600" cy="76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Right Arrow 19"/>
          <p:cNvSpPr/>
          <p:nvPr/>
        </p:nvSpPr>
        <p:spPr>
          <a:xfrm>
            <a:off x="1524000" y="2959609"/>
            <a:ext cx="685800" cy="4571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Down Arrow 20"/>
          <p:cNvSpPr/>
          <p:nvPr/>
        </p:nvSpPr>
        <p:spPr>
          <a:xfrm>
            <a:off x="7467600" y="3276600"/>
            <a:ext cx="152400" cy="6858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Requirements</a:t>
            </a:r>
            <a:endParaRPr lang="en-IN" dirty="0"/>
          </a:p>
        </p:txBody>
      </p:sp>
      <p:sp>
        <p:nvSpPr>
          <p:cNvPr id="3" name="Content Placeholder 2"/>
          <p:cNvSpPr>
            <a:spLocks noGrp="1"/>
          </p:cNvSpPr>
          <p:nvPr>
            <p:ph idx="1"/>
          </p:nvPr>
        </p:nvSpPr>
        <p:spPr/>
        <p:txBody>
          <a:bodyPr>
            <a:normAutofit fontScale="40000" lnSpcReduction="20000"/>
          </a:bodyPr>
          <a:lstStyle/>
          <a:p>
            <a:pPr marL="514350" indent="-514350">
              <a:buFont typeface="+mj-lt"/>
              <a:buAutoNum type="alphaUcPeriod"/>
            </a:pPr>
            <a:r>
              <a:rPr lang="en-IN" sz="5100" dirty="0" smtClean="0"/>
              <a:t>Functional Requirements</a:t>
            </a:r>
          </a:p>
          <a:p>
            <a:pPr marL="514350" indent="-514350">
              <a:buFont typeface="+mj-lt"/>
              <a:buAutoNum type="alphaLcPeriod"/>
            </a:pPr>
            <a:r>
              <a:rPr lang="en-IN" sz="3500" dirty="0"/>
              <a:t>User </a:t>
            </a:r>
            <a:r>
              <a:rPr lang="en-IN" sz="3500" dirty="0" smtClean="0"/>
              <a:t>level</a:t>
            </a:r>
          </a:p>
          <a:p>
            <a:pPr marL="0" indent="0">
              <a:buNone/>
            </a:pPr>
            <a:r>
              <a:rPr lang="en-IN" sz="3500" dirty="0"/>
              <a:t>	</a:t>
            </a:r>
            <a:r>
              <a:rPr lang="en-IN" sz="3500" dirty="0" smtClean="0"/>
              <a:t>*User shall be able to upload the images.</a:t>
            </a:r>
          </a:p>
          <a:p>
            <a:pPr marL="0" indent="0">
              <a:buNone/>
            </a:pPr>
            <a:r>
              <a:rPr lang="en-IN" sz="3500" dirty="0"/>
              <a:t>	</a:t>
            </a:r>
            <a:r>
              <a:rPr lang="en-IN" sz="3500" dirty="0" smtClean="0"/>
              <a:t>*User shall be able to view  the images.</a:t>
            </a:r>
          </a:p>
          <a:p>
            <a:pPr marL="0" indent="0">
              <a:buNone/>
            </a:pPr>
            <a:r>
              <a:rPr lang="en-IN" sz="3500" dirty="0"/>
              <a:t>	</a:t>
            </a:r>
            <a:r>
              <a:rPr lang="en-IN" sz="3500" dirty="0" smtClean="0"/>
              <a:t>*User shall be able to see the category under which it belongs to.</a:t>
            </a:r>
          </a:p>
          <a:p>
            <a:pPr marL="0" indent="0">
              <a:buNone/>
            </a:pPr>
            <a:r>
              <a:rPr lang="en-IN" sz="3500" dirty="0"/>
              <a:t>	</a:t>
            </a:r>
            <a:r>
              <a:rPr lang="en-IN" sz="3500" dirty="0" smtClean="0"/>
              <a:t>*User shall be able to view all images under particular category.</a:t>
            </a:r>
          </a:p>
          <a:p>
            <a:pPr marL="514350" indent="-514350">
              <a:buAutoNum type="alphaLcPeriod" startAt="2"/>
            </a:pPr>
            <a:r>
              <a:rPr lang="en-IN" sz="3500" dirty="0" smtClean="0"/>
              <a:t>System level</a:t>
            </a:r>
          </a:p>
          <a:p>
            <a:pPr marL="0" lvl="0" indent="0">
              <a:buNone/>
            </a:pPr>
            <a:r>
              <a:rPr lang="en-IN" sz="3500" dirty="0" smtClean="0"/>
              <a:t>	*System shall be able to store data in database.</a:t>
            </a:r>
          </a:p>
          <a:p>
            <a:pPr marL="0" lvl="0" indent="0">
              <a:buNone/>
            </a:pPr>
            <a:r>
              <a:rPr lang="en-IN" sz="3500" dirty="0"/>
              <a:t>	</a:t>
            </a:r>
            <a:r>
              <a:rPr lang="en-IN" sz="3500" dirty="0" smtClean="0"/>
              <a:t>*System shall be able to process identify and classify it in respective </a:t>
            </a:r>
          </a:p>
          <a:p>
            <a:pPr marL="0" lvl="0" indent="0">
              <a:buNone/>
            </a:pPr>
            <a:r>
              <a:rPr lang="en-IN" sz="3500" dirty="0" smtClean="0"/>
              <a:t>                   class.</a:t>
            </a:r>
          </a:p>
          <a:p>
            <a:pPr marL="0" lvl="0" indent="0">
              <a:buNone/>
            </a:pPr>
            <a:r>
              <a:rPr lang="en-IN" sz="3500" dirty="0"/>
              <a:t>	</a:t>
            </a:r>
            <a:r>
              <a:rPr lang="en-IN" sz="3500" dirty="0" smtClean="0"/>
              <a:t>*System should be able to give error message for invalid input.</a:t>
            </a:r>
          </a:p>
          <a:p>
            <a:pPr marL="0" lvl="0" indent="0">
              <a:buNone/>
            </a:pPr>
            <a:r>
              <a:rPr lang="en-IN" sz="3500" dirty="0"/>
              <a:t>	</a:t>
            </a:r>
            <a:r>
              <a:rPr lang="en-IN" sz="3500" dirty="0" smtClean="0"/>
              <a:t>*System shall not be able to accept the image exceeding 30KB.</a:t>
            </a:r>
          </a:p>
          <a:p>
            <a:pPr marL="0" indent="0">
              <a:buNone/>
            </a:pPr>
            <a:endParaRPr lang="en-US" dirty="0"/>
          </a:p>
          <a:p>
            <a:pPr marL="0" lvl="0" indent="0">
              <a:buNone/>
            </a:pPr>
            <a:endParaRPr lang="en-IN" dirty="0" smtClean="0"/>
          </a:p>
          <a:p>
            <a:pPr lvl="0"/>
            <a:endParaRPr lang="en-IN" dirty="0">
              <a:latin typeface="Bookman Old Style" pitchFamily="18" charset="0"/>
            </a:endParaRPr>
          </a:p>
          <a:p>
            <a:pPr lvl="0"/>
            <a:endParaRPr lang="en-IN" dirty="0" smtClean="0">
              <a:latin typeface="Bookman Old Style" pitchFamily="18" charset="0"/>
            </a:endParaRPr>
          </a:p>
          <a:p>
            <a:pPr marL="0" lvl="0" indent="0">
              <a:buNone/>
            </a:pPr>
            <a:endParaRPr lang="en-IN" dirty="0" smtClean="0">
              <a:latin typeface="Bookman Old Style" pitchFamily="18" charset="0"/>
            </a:endParaRPr>
          </a:p>
          <a:p>
            <a:pPr lvl="0"/>
            <a:endParaRPr lang="en-US" dirty="0">
              <a:latin typeface="Bookman Old Style" pitchFamily="18" charset="0"/>
            </a:endParaRPr>
          </a:p>
          <a:p>
            <a:pPr marL="0" indent="0">
              <a:buNone/>
            </a:pPr>
            <a:endParaRPr lang="en-US" dirty="0"/>
          </a:p>
          <a:p>
            <a:pPr marL="0" indent="0">
              <a:buNone/>
            </a:pPr>
            <a:endParaRPr lang="en-IN" dirty="0" smtClean="0"/>
          </a:p>
          <a:p>
            <a:endParaRPr lang="en-IN" dirty="0" smtClean="0"/>
          </a:p>
          <a:p>
            <a:pPr marL="0" indent="0">
              <a:buNone/>
            </a:pPr>
            <a:endParaRPr lang="en-IN" dirty="0"/>
          </a:p>
        </p:txBody>
      </p:sp>
    </p:spTree>
    <p:extLst>
      <p:ext uri="{BB962C8B-B14F-4D97-AF65-F5344CB8AC3E}">
        <p14:creationId xmlns:p14="http://schemas.microsoft.com/office/powerpoint/2010/main" val="11989300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4525963"/>
          </a:xfrm>
        </p:spPr>
        <p:txBody>
          <a:bodyPr/>
          <a:lstStyle/>
          <a:p>
            <a:pPr>
              <a:buNone/>
            </a:pPr>
            <a:r>
              <a:rPr lang="en-US" dirty="0" smtClean="0"/>
              <a:t>B. Non-Functional Requirements</a:t>
            </a:r>
          </a:p>
          <a:p>
            <a:r>
              <a:rPr lang="en-IN" sz="2200" dirty="0" smtClean="0"/>
              <a:t>Performance-The system should be able to produce output in less than 5 seconds.</a:t>
            </a:r>
          </a:p>
          <a:p>
            <a:r>
              <a:rPr lang="en-IN" sz="2200" dirty="0" smtClean="0"/>
              <a:t>Size of image-size of image should not exceed 30KB.</a:t>
            </a:r>
          </a:p>
          <a:p>
            <a:r>
              <a:rPr lang="en-IN" sz="2200" dirty="0" smtClean="0"/>
              <a:t>Maintainability-The system should have long life.</a:t>
            </a:r>
            <a:endParaRPr lang="en-US" sz="2200" dirty="0" smtClean="0"/>
          </a:p>
          <a:p>
            <a:r>
              <a:rPr lang="en-US" sz="2200" dirty="0" smtClean="0"/>
              <a:t>Time –It should be able to give the output in 4-5 seconds.</a:t>
            </a:r>
          </a:p>
          <a:p>
            <a:endParaRPr lang="en-US" sz="2000" dirty="0" smtClean="0"/>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609344"/>
          </a:xfrm>
        </p:spPr>
        <p:txBody>
          <a:bodyPr/>
          <a:lstStyle/>
          <a:p>
            <a:r>
              <a:rPr lang="en-US" dirty="0" smtClean="0"/>
              <a:t>Use Case Diagram</a:t>
            </a:r>
            <a:endParaRPr lang="en-US" dirty="0"/>
          </a:p>
        </p:txBody>
      </p:sp>
      <p:pic>
        <p:nvPicPr>
          <p:cNvPr id="1026" name="Picture 2"/>
          <p:cNvPicPr>
            <a:picLocks noGrp="1" noChangeAspect="1" noChangeArrowheads="1"/>
          </p:cNvPicPr>
          <p:nvPr>
            <p:ph idx="1"/>
          </p:nvPr>
        </p:nvPicPr>
        <p:blipFill rotWithShape="1">
          <a:blip r:embed="rId2" cstate="print"/>
          <a:srcRect t="2916"/>
          <a:stretch/>
        </p:blipFill>
        <p:spPr bwMode="auto">
          <a:xfrm>
            <a:off x="1295400" y="1676400"/>
            <a:ext cx="7307956" cy="50730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1609344"/>
          </a:xfrm>
        </p:spPr>
        <p:txBody>
          <a:bodyPr/>
          <a:lstStyle/>
          <a:p>
            <a:r>
              <a:rPr lang="en-US" dirty="0" smtClean="0"/>
              <a:t>Use Case </a:t>
            </a:r>
            <a:r>
              <a:rPr lang="en-US" dirty="0"/>
              <a:t>D</a:t>
            </a:r>
            <a:r>
              <a:rPr lang="en-US" dirty="0" smtClean="0"/>
              <a:t>escription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79221378"/>
              </p:ext>
            </p:extLst>
          </p:nvPr>
        </p:nvGraphicFramePr>
        <p:xfrm>
          <a:off x="381000" y="1143000"/>
          <a:ext cx="8458200" cy="5557786"/>
        </p:xfrm>
        <a:graphic>
          <a:graphicData uri="http://schemas.openxmlformats.org/drawingml/2006/table">
            <a:tbl>
              <a:tblPr/>
              <a:tblGrid>
                <a:gridCol w="2417174"/>
                <a:gridCol w="6041026"/>
              </a:tblGrid>
              <a:tr h="452385">
                <a:tc>
                  <a:txBody>
                    <a:bodyPr/>
                    <a:lstStyle/>
                    <a:p>
                      <a:pPr marL="0" marR="0" algn="just">
                        <a:lnSpc>
                          <a:spcPct val="115000"/>
                        </a:lnSpc>
                        <a:spcBef>
                          <a:spcPts val="0"/>
                        </a:spcBef>
                        <a:spcAft>
                          <a:spcPts val="0"/>
                        </a:spcAft>
                      </a:pPr>
                      <a:r>
                        <a:rPr lang="en-US" sz="2200" dirty="0">
                          <a:latin typeface="Times New Roman"/>
                          <a:ea typeface="Calibri"/>
                          <a:cs typeface="Times New Roman"/>
                        </a:rPr>
                        <a:t>Use case:</a:t>
                      </a:r>
                      <a:endParaRPr lang="en-US" sz="22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dirty="0">
                          <a:latin typeface="Times New Roman"/>
                          <a:ea typeface="Calibri"/>
                          <a:cs typeface="Times New Roman"/>
                        </a:rPr>
                        <a:t>Upload image</a:t>
                      </a:r>
                      <a:endParaRPr lang="en-US" sz="22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2385">
                <a:tc>
                  <a:txBody>
                    <a:bodyPr/>
                    <a:lstStyle/>
                    <a:p>
                      <a:pPr marL="0" marR="0" algn="just">
                        <a:lnSpc>
                          <a:spcPct val="115000"/>
                        </a:lnSpc>
                        <a:spcBef>
                          <a:spcPts val="0"/>
                        </a:spcBef>
                        <a:spcAft>
                          <a:spcPts val="0"/>
                        </a:spcAft>
                      </a:pPr>
                      <a:r>
                        <a:rPr lang="en-US" sz="2200" dirty="0">
                          <a:latin typeface="Times New Roman"/>
                          <a:ea typeface="Calibri"/>
                          <a:cs typeface="Times New Roman"/>
                        </a:rPr>
                        <a:t>Actors:</a:t>
                      </a:r>
                      <a:endParaRPr lang="en-US" sz="22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dirty="0">
                          <a:latin typeface="Times New Roman"/>
                          <a:ea typeface="Calibri"/>
                          <a:cs typeface="Times New Roman"/>
                        </a:rPr>
                        <a:t>User</a:t>
                      </a:r>
                      <a:endParaRPr lang="en-US" sz="22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2385">
                <a:tc>
                  <a:txBody>
                    <a:bodyPr/>
                    <a:lstStyle/>
                    <a:p>
                      <a:pPr marL="0" marR="0" algn="just">
                        <a:lnSpc>
                          <a:spcPct val="115000"/>
                        </a:lnSpc>
                        <a:spcBef>
                          <a:spcPts val="0"/>
                        </a:spcBef>
                        <a:spcAft>
                          <a:spcPts val="0"/>
                        </a:spcAft>
                      </a:pPr>
                      <a:r>
                        <a:rPr lang="en-US" sz="2200" dirty="0" smtClean="0">
                          <a:latin typeface="Calibri"/>
                          <a:ea typeface="Times New Roman"/>
                          <a:cs typeface="Times New Roman"/>
                        </a:rPr>
                        <a:t>Goal in context:</a:t>
                      </a:r>
                      <a:endParaRPr lang="en-US" sz="22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2200" kern="1200" dirty="0" smtClean="0">
                          <a:solidFill>
                            <a:schemeClr val="tx1"/>
                          </a:solidFill>
                          <a:effectLst/>
                          <a:latin typeface="+mn-lt"/>
                          <a:ea typeface="+mn-ea"/>
                          <a:cs typeface="+mn-cs"/>
                        </a:rPr>
                        <a:t>Image should be uploaded properly.</a:t>
                      </a:r>
                      <a:endParaRPr lang="en-US" sz="22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57153">
                <a:tc>
                  <a:txBody>
                    <a:bodyPr/>
                    <a:lstStyle/>
                    <a:p>
                      <a:pPr marL="0" marR="0" algn="just">
                        <a:lnSpc>
                          <a:spcPct val="115000"/>
                        </a:lnSpc>
                        <a:spcBef>
                          <a:spcPts val="0"/>
                        </a:spcBef>
                        <a:spcAft>
                          <a:spcPts val="0"/>
                        </a:spcAft>
                      </a:pPr>
                      <a:r>
                        <a:rPr lang="en-US" sz="2200" dirty="0">
                          <a:latin typeface="Times New Roman"/>
                          <a:ea typeface="Calibri"/>
                          <a:cs typeface="Times New Roman"/>
                        </a:rPr>
                        <a:t>Precondition:</a:t>
                      </a:r>
                      <a:endParaRPr lang="en-US" sz="22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dirty="0">
                          <a:latin typeface="Times New Roman"/>
                          <a:ea typeface="Calibri"/>
                          <a:cs typeface="Times New Roman"/>
                        </a:rPr>
                        <a:t>Should have </a:t>
                      </a:r>
                      <a:r>
                        <a:rPr lang="en-US" sz="2200" dirty="0" err="1">
                          <a:latin typeface="Times New Roman"/>
                          <a:ea typeface="Calibri"/>
                          <a:cs typeface="Times New Roman"/>
                        </a:rPr>
                        <a:t>image</a:t>
                      </a:r>
                      <a:r>
                        <a:rPr lang="en-US" sz="2200" dirty="0" err="1">
                          <a:latin typeface="Times New Roman"/>
                          <a:ea typeface="Calibri"/>
                          <a:cs typeface="Times New Roman"/>
                          <a:sym typeface="Wingdings"/>
                        </a:rPr>
                        <a:t></a:t>
                      </a:r>
                      <a:r>
                        <a:rPr lang="en-US" sz="2200" dirty="0" err="1">
                          <a:latin typeface="Times New Roman"/>
                          <a:ea typeface="Calibri"/>
                          <a:cs typeface="Times New Roman"/>
                        </a:rPr>
                        <a:t>Scenery</a:t>
                      </a:r>
                      <a:r>
                        <a:rPr lang="en-US" sz="2200" dirty="0">
                          <a:latin typeface="Times New Roman"/>
                          <a:ea typeface="Calibri"/>
                          <a:cs typeface="Times New Roman"/>
                        </a:rPr>
                        <a:t>.</a:t>
                      </a:r>
                      <a:endParaRPr lang="en-US" sz="2200" dirty="0">
                        <a:latin typeface="Calibri"/>
                        <a:ea typeface="Times New Roman"/>
                        <a:cs typeface="Times New Roman"/>
                      </a:endParaRPr>
                    </a:p>
                    <a:p>
                      <a:pPr marL="0" marR="0" algn="just">
                        <a:lnSpc>
                          <a:spcPct val="115000"/>
                        </a:lnSpc>
                        <a:spcBef>
                          <a:spcPts val="0"/>
                        </a:spcBef>
                        <a:spcAft>
                          <a:spcPts val="0"/>
                        </a:spcAft>
                      </a:pPr>
                      <a:r>
                        <a:rPr lang="en-US" sz="2200" dirty="0">
                          <a:latin typeface="Times New Roman"/>
                          <a:ea typeface="Calibri"/>
                          <a:cs typeface="Times New Roman"/>
                          <a:sym typeface="Wingdings"/>
                        </a:rPr>
                        <a:t></a:t>
                      </a:r>
                      <a:r>
                        <a:rPr lang="en-US" sz="2200" dirty="0">
                          <a:latin typeface="Times New Roman"/>
                          <a:ea typeface="Calibri"/>
                          <a:cs typeface="Times New Roman"/>
                        </a:rPr>
                        <a:t>The system should accept scenery image.</a:t>
                      </a:r>
                      <a:endParaRPr lang="en-US" sz="2200" dirty="0">
                        <a:latin typeface="Calibri"/>
                        <a:ea typeface="Times New Roman"/>
                        <a:cs typeface="Times New Roman"/>
                      </a:endParaRPr>
                    </a:p>
                    <a:p>
                      <a:pPr marL="0" marR="0" algn="just">
                        <a:lnSpc>
                          <a:spcPct val="115000"/>
                        </a:lnSpc>
                        <a:spcBef>
                          <a:spcPts val="0"/>
                        </a:spcBef>
                        <a:spcAft>
                          <a:spcPts val="0"/>
                        </a:spcAft>
                      </a:pPr>
                      <a:r>
                        <a:rPr lang="en-US" sz="2200" dirty="0">
                          <a:latin typeface="Times New Roman"/>
                          <a:ea typeface="Calibri"/>
                          <a:cs typeface="Times New Roman"/>
                          <a:sym typeface="Wingdings"/>
                        </a:rPr>
                        <a:t></a:t>
                      </a:r>
                      <a:r>
                        <a:rPr lang="en-US" sz="2200" dirty="0">
                          <a:latin typeface="Times New Roman"/>
                          <a:ea typeface="Calibri"/>
                          <a:cs typeface="Times New Roman"/>
                        </a:rPr>
                        <a:t>The image should not be corrupted.</a:t>
                      </a:r>
                      <a:endParaRPr lang="en-US" sz="22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4768">
                <a:tc>
                  <a:txBody>
                    <a:bodyPr/>
                    <a:lstStyle/>
                    <a:p>
                      <a:pPr marL="0" marR="0" algn="just">
                        <a:lnSpc>
                          <a:spcPct val="115000"/>
                        </a:lnSpc>
                        <a:spcBef>
                          <a:spcPts val="0"/>
                        </a:spcBef>
                        <a:spcAft>
                          <a:spcPts val="0"/>
                        </a:spcAft>
                      </a:pPr>
                      <a:r>
                        <a:rPr lang="en-US" sz="2200">
                          <a:latin typeface="Times New Roman"/>
                          <a:ea typeface="Calibri"/>
                          <a:cs typeface="Times New Roman"/>
                        </a:rPr>
                        <a:t>Post condition:</a:t>
                      </a:r>
                      <a:endParaRPr lang="en-US" sz="22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dirty="0">
                          <a:latin typeface="Times New Roman"/>
                          <a:ea typeface="Calibri"/>
                          <a:cs typeface="Times New Roman"/>
                          <a:sym typeface="Wingdings"/>
                        </a:rPr>
                        <a:t></a:t>
                      </a:r>
                      <a:r>
                        <a:rPr lang="en-US" sz="2200" dirty="0">
                          <a:latin typeface="Calibri"/>
                          <a:ea typeface="Calibri"/>
                          <a:cs typeface="Times New Roman"/>
                        </a:rPr>
                        <a:t>The user should be able to upload the image for classification</a:t>
                      </a:r>
                      <a:endParaRPr lang="en-US" sz="22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5484">
                <a:tc>
                  <a:txBody>
                    <a:bodyPr/>
                    <a:lstStyle/>
                    <a:p>
                      <a:pPr marL="0" marR="0" algn="just">
                        <a:lnSpc>
                          <a:spcPct val="115000"/>
                        </a:lnSpc>
                        <a:spcBef>
                          <a:spcPts val="0"/>
                        </a:spcBef>
                        <a:spcAft>
                          <a:spcPts val="0"/>
                        </a:spcAft>
                      </a:pPr>
                      <a:r>
                        <a:rPr lang="en-US" sz="2200">
                          <a:latin typeface="Times New Roman"/>
                          <a:ea typeface="Calibri"/>
                          <a:cs typeface="Times New Roman"/>
                        </a:rPr>
                        <a:t>Main success scenario:</a:t>
                      </a:r>
                      <a:endParaRPr lang="en-US" sz="22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2200" kern="1200" dirty="0" smtClean="0">
                          <a:solidFill>
                            <a:schemeClr val="tx1"/>
                          </a:solidFill>
                          <a:effectLst/>
                          <a:latin typeface="+mn-lt"/>
                          <a:ea typeface="+mn-ea"/>
                          <a:cs typeface="+mn-cs"/>
                        </a:rPr>
                        <a:t>User image is uploaded successfully.</a:t>
                      </a:r>
                      <a:endParaRPr lang="en-US" sz="22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63226">
                <a:tc>
                  <a:txBody>
                    <a:bodyPr/>
                    <a:lstStyle/>
                    <a:p>
                      <a:pPr marL="0" marR="0" algn="just">
                        <a:lnSpc>
                          <a:spcPct val="115000"/>
                        </a:lnSpc>
                        <a:spcBef>
                          <a:spcPts val="0"/>
                        </a:spcBef>
                        <a:spcAft>
                          <a:spcPts val="0"/>
                        </a:spcAft>
                      </a:pPr>
                      <a:r>
                        <a:rPr lang="en-US" sz="2200" dirty="0">
                          <a:latin typeface="Times New Roman"/>
                          <a:ea typeface="Calibri"/>
                          <a:cs typeface="Times New Roman"/>
                        </a:rPr>
                        <a:t>Exception scenario:</a:t>
                      </a:r>
                      <a:endParaRPr lang="en-US" sz="22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dirty="0">
                          <a:latin typeface="Times New Roman"/>
                          <a:ea typeface="Calibri"/>
                          <a:cs typeface="Times New Roman"/>
                          <a:sym typeface="Wingdings"/>
                        </a:rPr>
                        <a:t></a:t>
                      </a:r>
                      <a:r>
                        <a:rPr lang="en-US" sz="2200" dirty="0">
                          <a:latin typeface="Times New Roman"/>
                          <a:ea typeface="Calibri"/>
                          <a:cs typeface="Times New Roman"/>
                        </a:rPr>
                        <a:t>Image size exceeds 30Kb.</a:t>
                      </a:r>
                      <a:endParaRPr lang="en-US" sz="2200" dirty="0">
                        <a:latin typeface="Calibri"/>
                        <a:ea typeface="Times New Roman"/>
                        <a:cs typeface="Times New Roman"/>
                      </a:endParaRPr>
                    </a:p>
                    <a:p>
                      <a:pPr marL="0" marR="0" algn="just">
                        <a:lnSpc>
                          <a:spcPct val="115000"/>
                        </a:lnSpc>
                        <a:spcBef>
                          <a:spcPts val="0"/>
                        </a:spcBef>
                        <a:spcAft>
                          <a:spcPts val="0"/>
                        </a:spcAft>
                      </a:pPr>
                      <a:r>
                        <a:rPr lang="en-US" sz="2200" dirty="0">
                          <a:latin typeface="Times New Roman"/>
                          <a:ea typeface="Calibri"/>
                          <a:cs typeface="Times New Roman"/>
                          <a:sym typeface="Wingdings"/>
                        </a:rPr>
                        <a:t></a:t>
                      </a:r>
                      <a:r>
                        <a:rPr lang="en-US" sz="2200" dirty="0">
                          <a:latin typeface="Times New Roman"/>
                          <a:ea typeface="Calibri"/>
                          <a:cs typeface="Times New Roman"/>
                        </a:rPr>
                        <a:t>The system has crashed due to some internal error</a:t>
                      </a:r>
                      <a:endParaRPr lang="en-US" sz="22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95743906"/>
              </p:ext>
            </p:extLst>
          </p:nvPr>
        </p:nvGraphicFramePr>
        <p:xfrm>
          <a:off x="304800" y="381000"/>
          <a:ext cx="8305800" cy="6100572"/>
        </p:xfrm>
        <a:graphic>
          <a:graphicData uri="http://schemas.openxmlformats.org/drawingml/2006/table">
            <a:tbl>
              <a:tblPr/>
              <a:tblGrid>
                <a:gridCol w="2373620"/>
                <a:gridCol w="5932180"/>
              </a:tblGrid>
              <a:tr h="430706">
                <a:tc>
                  <a:txBody>
                    <a:bodyPr/>
                    <a:lstStyle/>
                    <a:p>
                      <a:pPr marL="0" marR="0" algn="just">
                        <a:lnSpc>
                          <a:spcPct val="115000"/>
                        </a:lnSpc>
                        <a:spcBef>
                          <a:spcPts val="0"/>
                        </a:spcBef>
                        <a:spcAft>
                          <a:spcPts val="0"/>
                        </a:spcAft>
                      </a:pPr>
                      <a:r>
                        <a:rPr lang="en-US" sz="2200" dirty="0">
                          <a:latin typeface="+mn-lt"/>
                          <a:ea typeface="Calibri"/>
                          <a:cs typeface="Times New Roman"/>
                        </a:rPr>
                        <a:t>Use case:</a:t>
                      </a:r>
                      <a:endParaRPr lang="en-US" sz="22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a:latin typeface="+mn-lt"/>
                          <a:ea typeface="Calibri"/>
                          <a:cs typeface="Times New Roman"/>
                        </a:rPr>
                        <a:t>View image category</a:t>
                      </a:r>
                      <a:endParaRPr lang="en-US" sz="22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0706">
                <a:tc>
                  <a:txBody>
                    <a:bodyPr/>
                    <a:lstStyle/>
                    <a:p>
                      <a:pPr marL="0" marR="0" algn="just">
                        <a:lnSpc>
                          <a:spcPct val="115000"/>
                        </a:lnSpc>
                        <a:spcBef>
                          <a:spcPts val="0"/>
                        </a:spcBef>
                        <a:spcAft>
                          <a:spcPts val="0"/>
                        </a:spcAft>
                      </a:pPr>
                      <a:r>
                        <a:rPr lang="en-US" sz="2200">
                          <a:latin typeface="+mn-lt"/>
                          <a:ea typeface="Calibri"/>
                          <a:cs typeface="Times New Roman"/>
                        </a:rPr>
                        <a:t>Actors:</a:t>
                      </a:r>
                      <a:endParaRPr lang="en-US" sz="22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dirty="0">
                          <a:latin typeface="+mn-lt"/>
                          <a:ea typeface="Calibri"/>
                          <a:cs typeface="Times New Roman"/>
                        </a:rPr>
                        <a:t>User</a:t>
                      </a:r>
                      <a:endParaRPr lang="en-US" sz="22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0706">
                <a:tc>
                  <a:txBody>
                    <a:bodyPr/>
                    <a:lstStyle/>
                    <a:p>
                      <a:pPr marL="0" marR="0" algn="just">
                        <a:lnSpc>
                          <a:spcPct val="115000"/>
                        </a:lnSpc>
                        <a:spcBef>
                          <a:spcPts val="0"/>
                        </a:spcBef>
                        <a:spcAft>
                          <a:spcPts val="0"/>
                        </a:spcAft>
                      </a:pPr>
                      <a:r>
                        <a:rPr lang="en-IN" sz="2200" b="0" kern="1200" dirty="0" smtClean="0">
                          <a:solidFill>
                            <a:schemeClr val="tx1"/>
                          </a:solidFill>
                          <a:effectLst/>
                          <a:latin typeface="+mn-lt"/>
                          <a:ea typeface="+mn-ea"/>
                          <a:cs typeface="+mn-cs"/>
                        </a:rPr>
                        <a:t>Goal in context:</a:t>
                      </a:r>
                      <a:endParaRPr lang="en-US" sz="2200" b="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2200" kern="1200" dirty="0" smtClean="0">
                          <a:solidFill>
                            <a:schemeClr val="tx1"/>
                          </a:solidFill>
                          <a:effectLst/>
                          <a:latin typeface="+mn-lt"/>
                          <a:ea typeface="+mn-ea"/>
                          <a:cs typeface="+mn-cs"/>
                        </a:rPr>
                        <a:t>User should be able to view the category name to which image belongs</a:t>
                      </a:r>
                      <a:endParaRPr lang="en-US" sz="22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8238">
                <a:tc>
                  <a:txBody>
                    <a:bodyPr/>
                    <a:lstStyle/>
                    <a:p>
                      <a:pPr marL="0" marR="0" algn="just">
                        <a:lnSpc>
                          <a:spcPct val="115000"/>
                        </a:lnSpc>
                        <a:spcBef>
                          <a:spcPts val="0"/>
                        </a:spcBef>
                        <a:spcAft>
                          <a:spcPts val="0"/>
                        </a:spcAft>
                      </a:pPr>
                      <a:r>
                        <a:rPr lang="en-US" sz="2200" dirty="0">
                          <a:latin typeface="+mn-lt"/>
                          <a:ea typeface="Calibri"/>
                          <a:cs typeface="Times New Roman"/>
                        </a:rPr>
                        <a:t>Precondition:</a:t>
                      </a:r>
                      <a:endParaRPr lang="en-US" sz="22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a:latin typeface="+mn-lt"/>
                          <a:ea typeface="Calibri"/>
                          <a:cs typeface="Times New Roman"/>
                          <a:sym typeface="Wingdings"/>
                        </a:rPr>
                        <a:t></a:t>
                      </a:r>
                      <a:r>
                        <a:rPr lang="en-US" sz="2200">
                          <a:latin typeface="+mn-lt"/>
                          <a:ea typeface="Calibri"/>
                          <a:cs typeface="Times New Roman"/>
                        </a:rPr>
                        <a:t>Image should be uploaded properly.</a:t>
                      </a:r>
                      <a:endParaRPr lang="en-US" sz="22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8238">
                <a:tc>
                  <a:txBody>
                    <a:bodyPr/>
                    <a:lstStyle/>
                    <a:p>
                      <a:pPr marL="0" marR="0" algn="just">
                        <a:lnSpc>
                          <a:spcPct val="115000"/>
                        </a:lnSpc>
                        <a:spcBef>
                          <a:spcPts val="0"/>
                        </a:spcBef>
                        <a:spcAft>
                          <a:spcPts val="0"/>
                        </a:spcAft>
                      </a:pPr>
                      <a:r>
                        <a:rPr lang="en-US" sz="2200" dirty="0">
                          <a:latin typeface="+mn-lt"/>
                          <a:ea typeface="Calibri"/>
                          <a:cs typeface="Times New Roman"/>
                        </a:rPr>
                        <a:t>Post condition:</a:t>
                      </a:r>
                      <a:endParaRPr lang="en-US" sz="22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a:latin typeface="+mn-lt"/>
                          <a:ea typeface="Calibri"/>
                          <a:cs typeface="Times New Roman"/>
                          <a:sym typeface="Wingdings"/>
                        </a:rPr>
                        <a:t></a:t>
                      </a:r>
                      <a:r>
                        <a:rPr lang="en-US" sz="2200">
                          <a:latin typeface="+mn-lt"/>
                          <a:ea typeface="Calibri"/>
                          <a:cs typeface="Times New Roman"/>
                        </a:rPr>
                        <a:t>The user is able to see the image category in the system.</a:t>
                      </a:r>
                      <a:endParaRPr lang="en-US" sz="22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45770">
                <a:tc>
                  <a:txBody>
                    <a:bodyPr/>
                    <a:lstStyle/>
                    <a:p>
                      <a:pPr marL="0" marR="0" algn="just">
                        <a:lnSpc>
                          <a:spcPct val="115000"/>
                        </a:lnSpc>
                        <a:spcBef>
                          <a:spcPts val="0"/>
                        </a:spcBef>
                        <a:spcAft>
                          <a:spcPts val="0"/>
                        </a:spcAft>
                      </a:pPr>
                      <a:r>
                        <a:rPr lang="en-US" sz="2200">
                          <a:latin typeface="+mn-lt"/>
                          <a:ea typeface="Calibri"/>
                          <a:cs typeface="Times New Roman"/>
                        </a:rPr>
                        <a:t>Main success scenario:</a:t>
                      </a:r>
                      <a:endParaRPr lang="en-US" sz="22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a:latin typeface="+mn-lt"/>
                          <a:ea typeface="Calibri"/>
                          <a:cs typeface="Times New Roman"/>
                        </a:rPr>
                        <a:t>The user is able to view all the specified properties and store them successfully in readable format.</a:t>
                      </a:r>
                      <a:endParaRPr lang="en-US" sz="22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45770">
                <a:tc>
                  <a:txBody>
                    <a:bodyPr/>
                    <a:lstStyle/>
                    <a:p>
                      <a:pPr marL="0" marR="0" algn="just">
                        <a:lnSpc>
                          <a:spcPct val="115000"/>
                        </a:lnSpc>
                        <a:spcBef>
                          <a:spcPts val="0"/>
                        </a:spcBef>
                        <a:spcAft>
                          <a:spcPts val="0"/>
                        </a:spcAft>
                      </a:pPr>
                      <a:r>
                        <a:rPr lang="en-US" sz="2200">
                          <a:latin typeface="+mn-lt"/>
                          <a:ea typeface="Calibri"/>
                          <a:cs typeface="Times New Roman"/>
                        </a:rPr>
                        <a:t>Exception scenario:</a:t>
                      </a:r>
                      <a:endParaRPr lang="en-US" sz="22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dirty="0">
                          <a:latin typeface="+mn-lt"/>
                          <a:ea typeface="Calibri"/>
                          <a:cs typeface="Times New Roman"/>
                          <a:sym typeface="Wingdings"/>
                        </a:rPr>
                        <a:t></a:t>
                      </a:r>
                      <a:r>
                        <a:rPr lang="en-US" sz="2200" dirty="0">
                          <a:latin typeface="+mn-lt"/>
                          <a:ea typeface="Calibri"/>
                          <a:cs typeface="Times New Roman"/>
                        </a:rPr>
                        <a:t>The system crashes.</a:t>
                      </a:r>
                      <a:endParaRPr lang="en-US" sz="2200" dirty="0">
                        <a:latin typeface="+mn-lt"/>
                        <a:ea typeface="Times New Roman"/>
                        <a:cs typeface="Times New Roman"/>
                      </a:endParaRPr>
                    </a:p>
                    <a:p>
                      <a:pPr marL="0" marR="0" algn="just">
                        <a:lnSpc>
                          <a:spcPct val="115000"/>
                        </a:lnSpc>
                        <a:spcBef>
                          <a:spcPts val="0"/>
                        </a:spcBef>
                        <a:spcAft>
                          <a:spcPts val="0"/>
                        </a:spcAft>
                      </a:pPr>
                      <a:r>
                        <a:rPr lang="en-US" sz="2200" dirty="0">
                          <a:latin typeface="+mn-lt"/>
                          <a:ea typeface="Calibri"/>
                          <a:cs typeface="Times New Roman"/>
                          <a:sym typeface="Wingdings"/>
                        </a:rPr>
                        <a:t></a:t>
                      </a:r>
                      <a:r>
                        <a:rPr lang="en-US" sz="2200" dirty="0">
                          <a:latin typeface="+mn-lt"/>
                          <a:ea typeface="Calibri"/>
                          <a:cs typeface="Times New Roman"/>
                        </a:rPr>
                        <a:t>Algorithm failed to run at runtime.</a:t>
                      </a:r>
                      <a:endParaRPr lang="en-US" sz="22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57786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6311122"/>
              </p:ext>
            </p:extLst>
          </p:nvPr>
        </p:nvGraphicFramePr>
        <p:xfrm>
          <a:off x="152400" y="304800"/>
          <a:ext cx="8534400" cy="6333744"/>
        </p:xfrm>
        <a:graphic>
          <a:graphicData uri="http://schemas.openxmlformats.org/drawingml/2006/table">
            <a:tbl>
              <a:tblPr/>
              <a:tblGrid>
                <a:gridCol w="2438950"/>
                <a:gridCol w="6095450"/>
              </a:tblGrid>
              <a:tr h="414008">
                <a:tc>
                  <a:txBody>
                    <a:bodyPr/>
                    <a:lstStyle/>
                    <a:p>
                      <a:pPr marL="0" marR="0" algn="just">
                        <a:lnSpc>
                          <a:spcPct val="115000"/>
                        </a:lnSpc>
                        <a:spcBef>
                          <a:spcPts val="0"/>
                        </a:spcBef>
                        <a:spcAft>
                          <a:spcPts val="0"/>
                        </a:spcAft>
                      </a:pPr>
                      <a:r>
                        <a:rPr lang="en-US" sz="2200" dirty="0">
                          <a:latin typeface="+mn-lt"/>
                          <a:ea typeface="Calibri"/>
                          <a:cs typeface="Times New Roman"/>
                        </a:rPr>
                        <a:t>Use case:</a:t>
                      </a:r>
                      <a:endParaRPr lang="en-US" sz="22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a:latin typeface="+mn-lt"/>
                          <a:ea typeface="Calibri"/>
                          <a:cs typeface="Times New Roman"/>
                        </a:rPr>
                        <a:t>View all images in that category</a:t>
                      </a:r>
                      <a:endParaRPr lang="en-US" sz="22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008">
                <a:tc>
                  <a:txBody>
                    <a:bodyPr/>
                    <a:lstStyle/>
                    <a:p>
                      <a:pPr marL="0" marR="0" algn="just">
                        <a:lnSpc>
                          <a:spcPct val="115000"/>
                        </a:lnSpc>
                        <a:spcBef>
                          <a:spcPts val="0"/>
                        </a:spcBef>
                        <a:spcAft>
                          <a:spcPts val="0"/>
                        </a:spcAft>
                      </a:pPr>
                      <a:r>
                        <a:rPr lang="en-US" sz="2200">
                          <a:latin typeface="+mn-lt"/>
                          <a:ea typeface="Calibri"/>
                          <a:cs typeface="Times New Roman"/>
                        </a:rPr>
                        <a:t>Actors:</a:t>
                      </a:r>
                      <a:endParaRPr lang="en-US" sz="22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dirty="0">
                          <a:latin typeface="+mn-lt"/>
                          <a:ea typeface="Calibri"/>
                          <a:cs typeface="Times New Roman"/>
                        </a:rPr>
                        <a:t>User</a:t>
                      </a:r>
                      <a:endParaRPr lang="en-US" sz="22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008">
                <a:tc>
                  <a:txBody>
                    <a:bodyPr/>
                    <a:lstStyle/>
                    <a:p>
                      <a:pPr marL="0" marR="0" algn="just">
                        <a:lnSpc>
                          <a:spcPct val="115000"/>
                        </a:lnSpc>
                        <a:spcBef>
                          <a:spcPts val="0"/>
                        </a:spcBef>
                        <a:spcAft>
                          <a:spcPts val="0"/>
                        </a:spcAft>
                      </a:pPr>
                      <a:r>
                        <a:rPr lang="en-IN" sz="2200" kern="1200" dirty="0" smtClean="0">
                          <a:solidFill>
                            <a:schemeClr val="tx1"/>
                          </a:solidFill>
                          <a:effectLst/>
                          <a:latin typeface="+mn-lt"/>
                          <a:ea typeface="+mn-ea"/>
                          <a:cs typeface="+mn-cs"/>
                        </a:rPr>
                        <a:t>Goal in context:</a:t>
                      </a:r>
                      <a:endParaRPr lang="en-US" sz="22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2200" kern="1200" dirty="0" smtClean="0">
                          <a:solidFill>
                            <a:schemeClr val="tx1"/>
                          </a:solidFill>
                          <a:effectLst/>
                          <a:latin typeface="+mn-lt"/>
                          <a:ea typeface="+mn-ea"/>
                          <a:cs typeface="+mn-cs"/>
                        </a:rPr>
                        <a:t>User should be able to view all images under that category</a:t>
                      </a:r>
                      <a:endParaRPr lang="en-US" sz="22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33387">
                <a:tc>
                  <a:txBody>
                    <a:bodyPr/>
                    <a:lstStyle/>
                    <a:p>
                      <a:pPr marL="0" marR="0" algn="just">
                        <a:lnSpc>
                          <a:spcPct val="115000"/>
                        </a:lnSpc>
                        <a:spcBef>
                          <a:spcPts val="0"/>
                        </a:spcBef>
                        <a:spcAft>
                          <a:spcPts val="0"/>
                        </a:spcAft>
                      </a:pPr>
                      <a:r>
                        <a:rPr lang="en-US" sz="2200">
                          <a:latin typeface="+mn-lt"/>
                          <a:ea typeface="Calibri"/>
                          <a:cs typeface="Times New Roman"/>
                        </a:rPr>
                        <a:t>Precondition:</a:t>
                      </a:r>
                      <a:endParaRPr lang="en-US" sz="22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a:latin typeface="+mn-lt"/>
                          <a:ea typeface="Calibri"/>
                          <a:cs typeface="Times New Roman"/>
                          <a:sym typeface="Wingdings"/>
                        </a:rPr>
                        <a:t></a:t>
                      </a:r>
                      <a:r>
                        <a:rPr lang="en-US" sz="2200">
                          <a:latin typeface="+mn-lt"/>
                          <a:ea typeface="Calibri"/>
                          <a:cs typeface="Times New Roman"/>
                        </a:rPr>
                        <a:t>Image should be uploaded properly.</a:t>
                      </a:r>
                      <a:endParaRPr lang="en-US" sz="2200">
                        <a:latin typeface="+mn-lt"/>
                        <a:ea typeface="Times New Roman"/>
                        <a:cs typeface="Times New Roman"/>
                      </a:endParaRPr>
                    </a:p>
                    <a:p>
                      <a:pPr marL="0" marR="0" algn="just">
                        <a:lnSpc>
                          <a:spcPct val="115000"/>
                        </a:lnSpc>
                        <a:spcBef>
                          <a:spcPts val="0"/>
                        </a:spcBef>
                        <a:spcAft>
                          <a:spcPts val="0"/>
                        </a:spcAft>
                      </a:pPr>
                      <a:r>
                        <a:rPr lang="en-US" sz="2200">
                          <a:latin typeface="+mn-lt"/>
                          <a:ea typeface="Calibri"/>
                          <a:cs typeface="Times New Roman"/>
                          <a:sym typeface="Wingdings"/>
                        </a:rPr>
                        <a:t></a:t>
                      </a:r>
                      <a:r>
                        <a:rPr lang="en-US" sz="2200">
                          <a:latin typeface="+mn-lt"/>
                          <a:ea typeface="Calibri"/>
                          <a:cs typeface="Times New Roman"/>
                        </a:rPr>
                        <a:t>The image category should be properly specified.</a:t>
                      </a:r>
                      <a:endParaRPr lang="en-US" sz="22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3593">
                <a:tc>
                  <a:txBody>
                    <a:bodyPr/>
                    <a:lstStyle/>
                    <a:p>
                      <a:pPr marL="0" marR="0" algn="just">
                        <a:lnSpc>
                          <a:spcPct val="115000"/>
                        </a:lnSpc>
                        <a:spcBef>
                          <a:spcPts val="0"/>
                        </a:spcBef>
                        <a:spcAft>
                          <a:spcPts val="0"/>
                        </a:spcAft>
                      </a:pPr>
                      <a:r>
                        <a:rPr lang="en-US" sz="2200">
                          <a:latin typeface="+mn-lt"/>
                          <a:ea typeface="Calibri"/>
                          <a:cs typeface="Times New Roman"/>
                        </a:rPr>
                        <a:t>Post condition:</a:t>
                      </a:r>
                      <a:endParaRPr lang="en-US" sz="22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a:latin typeface="+mn-lt"/>
                          <a:ea typeface="Calibri"/>
                          <a:cs typeface="Times New Roman"/>
                          <a:sym typeface="Wingdings"/>
                        </a:rPr>
                        <a:t></a:t>
                      </a:r>
                      <a:r>
                        <a:rPr lang="en-US" sz="2200">
                          <a:latin typeface="+mn-lt"/>
                          <a:ea typeface="Calibri"/>
                          <a:cs typeface="Times New Roman"/>
                        </a:rPr>
                        <a:t>The user is able to see all the images in that category present in the system.</a:t>
                      </a:r>
                      <a:endParaRPr lang="en-US" sz="22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3802">
                <a:tc>
                  <a:txBody>
                    <a:bodyPr/>
                    <a:lstStyle/>
                    <a:p>
                      <a:pPr marL="0" marR="0" algn="just">
                        <a:lnSpc>
                          <a:spcPct val="115000"/>
                        </a:lnSpc>
                        <a:spcBef>
                          <a:spcPts val="0"/>
                        </a:spcBef>
                        <a:spcAft>
                          <a:spcPts val="0"/>
                        </a:spcAft>
                      </a:pPr>
                      <a:r>
                        <a:rPr lang="en-US" sz="2200">
                          <a:latin typeface="+mn-lt"/>
                          <a:ea typeface="Calibri"/>
                          <a:cs typeface="Times New Roman"/>
                        </a:rPr>
                        <a:t>Main success scenario:</a:t>
                      </a:r>
                      <a:endParaRPr lang="en-US" sz="22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a:latin typeface="+mn-lt"/>
                          <a:ea typeface="Calibri"/>
                          <a:cs typeface="Times New Roman"/>
                        </a:rPr>
                        <a:t>The user is able to view all the category images.</a:t>
                      </a:r>
                      <a:endParaRPr lang="en-US" sz="22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3802">
                <a:tc>
                  <a:txBody>
                    <a:bodyPr/>
                    <a:lstStyle/>
                    <a:p>
                      <a:pPr marL="0" marR="0" algn="just">
                        <a:lnSpc>
                          <a:spcPct val="115000"/>
                        </a:lnSpc>
                        <a:spcBef>
                          <a:spcPts val="0"/>
                        </a:spcBef>
                        <a:spcAft>
                          <a:spcPts val="0"/>
                        </a:spcAft>
                      </a:pPr>
                      <a:r>
                        <a:rPr lang="en-US" sz="2200" dirty="0" smtClean="0">
                          <a:latin typeface="+mn-lt"/>
                          <a:ea typeface="Calibri"/>
                          <a:cs typeface="Times New Roman"/>
                        </a:rPr>
                        <a:t>Exception scenario:</a:t>
                      </a:r>
                      <a:endParaRPr lang="en-US" sz="22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dirty="0">
                          <a:latin typeface="+mn-lt"/>
                          <a:ea typeface="Calibri"/>
                          <a:cs typeface="Times New Roman"/>
                          <a:sym typeface="Wingdings"/>
                        </a:rPr>
                        <a:t></a:t>
                      </a:r>
                      <a:r>
                        <a:rPr lang="en-US" sz="2200" dirty="0">
                          <a:latin typeface="+mn-lt"/>
                          <a:ea typeface="Calibri"/>
                          <a:cs typeface="Times New Roman"/>
                        </a:rPr>
                        <a:t>The system crashes.</a:t>
                      </a:r>
                      <a:endParaRPr lang="en-US" sz="2200" dirty="0">
                        <a:latin typeface="+mn-lt"/>
                        <a:ea typeface="Times New Roman"/>
                        <a:cs typeface="Times New Roman"/>
                      </a:endParaRPr>
                    </a:p>
                    <a:p>
                      <a:pPr marL="0" marR="0" algn="just">
                        <a:lnSpc>
                          <a:spcPct val="115000"/>
                        </a:lnSpc>
                        <a:spcBef>
                          <a:spcPts val="0"/>
                        </a:spcBef>
                        <a:spcAft>
                          <a:spcPts val="0"/>
                        </a:spcAft>
                      </a:pPr>
                      <a:r>
                        <a:rPr lang="en-US" sz="2200" dirty="0">
                          <a:latin typeface="+mn-lt"/>
                          <a:ea typeface="Calibri"/>
                          <a:cs typeface="Times New Roman"/>
                          <a:sym typeface="Wingdings"/>
                        </a:rPr>
                        <a:t></a:t>
                      </a:r>
                      <a:r>
                        <a:rPr lang="en-US" sz="2200" dirty="0">
                          <a:latin typeface="+mn-lt"/>
                          <a:ea typeface="Calibri"/>
                          <a:cs typeface="Times New Roman"/>
                        </a:rPr>
                        <a:t>Algorithm failed to run at runtime.</a:t>
                      </a:r>
                      <a:endParaRPr lang="en-US" sz="22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9032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1322436"/>
              </p:ext>
            </p:extLst>
          </p:nvPr>
        </p:nvGraphicFramePr>
        <p:xfrm>
          <a:off x="304800" y="304800"/>
          <a:ext cx="8229600" cy="6408420"/>
        </p:xfrm>
        <a:graphic>
          <a:graphicData uri="http://schemas.openxmlformats.org/drawingml/2006/table">
            <a:tbl>
              <a:tblPr/>
              <a:tblGrid>
                <a:gridCol w="2351844"/>
                <a:gridCol w="5877756"/>
              </a:tblGrid>
              <a:tr h="510540">
                <a:tc>
                  <a:txBody>
                    <a:bodyPr/>
                    <a:lstStyle/>
                    <a:p>
                      <a:pPr marL="0" marR="0" algn="just">
                        <a:lnSpc>
                          <a:spcPct val="115000"/>
                        </a:lnSpc>
                        <a:spcBef>
                          <a:spcPts val="0"/>
                        </a:spcBef>
                        <a:spcAft>
                          <a:spcPts val="0"/>
                        </a:spcAft>
                      </a:pPr>
                      <a:r>
                        <a:rPr lang="en-US" sz="2200" dirty="0">
                          <a:latin typeface="+mn-lt"/>
                          <a:ea typeface="Calibri"/>
                          <a:cs typeface="Times New Roman"/>
                        </a:rPr>
                        <a:t>Use case:</a:t>
                      </a:r>
                      <a:endParaRPr lang="en-US" sz="22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a:latin typeface="+mn-lt"/>
                          <a:ea typeface="Calibri"/>
                          <a:cs typeface="Times New Roman"/>
                        </a:rPr>
                        <a:t>Upload training dataset</a:t>
                      </a:r>
                      <a:endParaRPr lang="en-US" sz="22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0540">
                <a:tc>
                  <a:txBody>
                    <a:bodyPr/>
                    <a:lstStyle/>
                    <a:p>
                      <a:pPr marL="0" marR="0" algn="just">
                        <a:lnSpc>
                          <a:spcPct val="115000"/>
                        </a:lnSpc>
                        <a:spcBef>
                          <a:spcPts val="0"/>
                        </a:spcBef>
                        <a:spcAft>
                          <a:spcPts val="0"/>
                        </a:spcAft>
                      </a:pPr>
                      <a:r>
                        <a:rPr lang="en-US" sz="2200" dirty="0">
                          <a:latin typeface="+mn-lt"/>
                          <a:ea typeface="Calibri"/>
                          <a:cs typeface="Times New Roman"/>
                        </a:rPr>
                        <a:t>Actors:</a:t>
                      </a:r>
                      <a:endParaRPr lang="en-US" sz="22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dirty="0">
                          <a:latin typeface="+mn-lt"/>
                          <a:ea typeface="Calibri"/>
                          <a:cs typeface="Times New Roman"/>
                        </a:rPr>
                        <a:t>Admin</a:t>
                      </a:r>
                      <a:endParaRPr lang="en-US" sz="22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0540">
                <a:tc>
                  <a:txBody>
                    <a:bodyPr/>
                    <a:lstStyle/>
                    <a:p>
                      <a:pPr marL="0" marR="0" algn="just">
                        <a:lnSpc>
                          <a:spcPct val="115000"/>
                        </a:lnSpc>
                        <a:spcBef>
                          <a:spcPts val="0"/>
                        </a:spcBef>
                        <a:spcAft>
                          <a:spcPts val="0"/>
                        </a:spcAft>
                      </a:pPr>
                      <a:r>
                        <a:rPr lang="en-IN" sz="2200" kern="1200" dirty="0" smtClean="0">
                          <a:solidFill>
                            <a:schemeClr val="tx1"/>
                          </a:solidFill>
                          <a:effectLst/>
                          <a:latin typeface="+mn-lt"/>
                          <a:ea typeface="+mn-ea"/>
                          <a:cs typeface="+mn-cs"/>
                        </a:rPr>
                        <a:t>Goal in context:</a:t>
                      </a:r>
                      <a:endParaRPr lang="en-US" sz="22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2200" kern="1200" dirty="0" smtClean="0">
                          <a:solidFill>
                            <a:schemeClr val="tx1"/>
                          </a:solidFill>
                          <a:effectLst/>
                          <a:latin typeface="+mn-lt"/>
                          <a:ea typeface="+mn-ea"/>
                          <a:cs typeface="+mn-cs"/>
                        </a:rPr>
                        <a:t>Admin must be able to upload the dataset successfully</a:t>
                      </a:r>
                      <a:endParaRPr lang="en-US" sz="22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31620">
                <a:tc>
                  <a:txBody>
                    <a:bodyPr/>
                    <a:lstStyle/>
                    <a:p>
                      <a:pPr marL="0" marR="0" algn="just">
                        <a:lnSpc>
                          <a:spcPct val="115000"/>
                        </a:lnSpc>
                        <a:spcBef>
                          <a:spcPts val="0"/>
                        </a:spcBef>
                        <a:spcAft>
                          <a:spcPts val="0"/>
                        </a:spcAft>
                      </a:pPr>
                      <a:r>
                        <a:rPr lang="en-US" sz="2200">
                          <a:latin typeface="+mn-lt"/>
                          <a:ea typeface="Calibri"/>
                          <a:cs typeface="Times New Roman"/>
                        </a:rPr>
                        <a:t>Precondition:</a:t>
                      </a:r>
                      <a:endParaRPr lang="en-US" sz="22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dirty="0">
                          <a:latin typeface="+mn-lt"/>
                          <a:ea typeface="Calibri"/>
                          <a:cs typeface="Times New Roman"/>
                          <a:sym typeface="Wingdings"/>
                        </a:rPr>
                        <a:t></a:t>
                      </a:r>
                      <a:r>
                        <a:rPr lang="en-US" sz="2200" dirty="0">
                          <a:latin typeface="+mn-lt"/>
                          <a:ea typeface="Calibri"/>
                          <a:cs typeface="Times New Roman"/>
                        </a:rPr>
                        <a:t>Scenery image dataset should be available.</a:t>
                      </a:r>
                      <a:endParaRPr lang="en-US" sz="2200" dirty="0">
                        <a:latin typeface="+mn-lt"/>
                        <a:ea typeface="Times New Roman"/>
                        <a:cs typeface="Times New Roman"/>
                      </a:endParaRPr>
                    </a:p>
                    <a:p>
                      <a:pPr marL="0" marR="0" algn="just">
                        <a:lnSpc>
                          <a:spcPct val="115000"/>
                        </a:lnSpc>
                        <a:spcBef>
                          <a:spcPts val="0"/>
                        </a:spcBef>
                        <a:spcAft>
                          <a:spcPts val="0"/>
                        </a:spcAft>
                      </a:pPr>
                      <a:r>
                        <a:rPr lang="en-US" sz="2200" dirty="0">
                          <a:latin typeface="+mn-lt"/>
                          <a:ea typeface="Calibri"/>
                          <a:cs typeface="Times New Roman"/>
                          <a:sym typeface="Wingdings"/>
                        </a:rPr>
                        <a:t></a:t>
                      </a:r>
                      <a:r>
                        <a:rPr lang="en-US" sz="2200" dirty="0">
                          <a:latin typeface="+mn-lt"/>
                          <a:ea typeface="Calibri"/>
                          <a:cs typeface="Times New Roman"/>
                        </a:rPr>
                        <a:t>Model should be able to take the dataset as input for training.</a:t>
                      </a:r>
                      <a:endParaRPr lang="en-US" sz="22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0540">
                <a:tc>
                  <a:txBody>
                    <a:bodyPr/>
                    <a:lstStyle/>
                    <a:p>
                      <a:pPr marL="0" marR="0" algn="just">
                        <a:lnSpc>
                          <a:spcPct val="115000"/>
                        </a:lnSpc>
                        <a:spcBef>
                          <a:spcPts val="0"/>
                        </a:spcBef>
                        <a:spcAft>
                          <a:spcPts val="0"/>
                        </a:spcAft>
                      </a:pPr>
                      <a:r>
                        <a:rPr lang="en-US" sz="2200">
                          <a:latin typeface="+mn-lt"/>
                          <a:ea typeface="Calibri"/>
                          <a:cs typeface="Times New Roman"/>
                        </a:rPr>
                        <a:t>Post condition:</a:t>
                      </a:r>
                      <a:endParaRPr lang="en-US" sz="22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a:latin typeface="+mn-lt"/>
                          <a:ea typeface="Calibri"/>
                          <a:cs typeface="Times New Roman"/>
                        </a:rPr>
                        <a:t>The image dataset is uploaded into the model.</a:t>
                      </a:r>
                      <a:endParaRPr lang="en-US" sz="22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0540">
                <a:tc>
                  <a:txBody>
                    <a:bodyPr/>
                    <a:lstStyle/>
                    <a:p>
                      <a:pPr marL="0" marR="0" algn="just">
                        <a:lnSpc>
                          <a:spcPct val="115000"/>
                        </a:lnSpc>
                        <a:spcBef>
                          <a:spcPts val="0"/>
                        </a:spcBef>
                        <a:spcAft>
                          <a:spcPts val="0"/>
                        </a:spcAft>
                      </a:pPr>
                      <a:r>
                        <a:rPr lang="en-US" sz="2200">
                          <a:latin typeface="+mn-lt"/>
                          <a:ea typeface="Calibri"/>
                          <a:cs typeface="Times New Roman"/>
                        </a:rPr>
                        <a:t>Main success scenario:</a:t>
                      </a:r>
                      <a:endParaRPr lang="en-US" sz="22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a:latin typeface="+mn-lt"/>
                          <a:ea typeface="Calibri"/>
                          <a:cs typeface="Times New Roman"/>
                        </a:rPr>
                        <a:t>The dataset is uploaded properly</a:t>
                      </a:r>
                      <a:endParaRPr lang="en-US" sz="22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31620">
                <a:tc>
                  <a:txBody>
                    <a:bodyPr/>
                    <a:lstStyle/>
                    <a:p>
                      <a:pPr marL="0" marR="0" algn="just">
                        <a:lnSpc>
                          <a:spcPct val="115000"/>
                        </a:lnSpc>
                        <a:spcBef>
                          <a:spcPts val="0"/>
                        </a:spcBef>
                        <a:spcAft>
                          <a:spcPts val="0"/>
                        </a:spcAft>
                      </a:pPr>
                      <a:r>
                        <a:rPr lang="en-US" sz="2200" dirty="0">
                          <a:latin typeface="+mn-lt"/>
                          <a:ea typeface="Calibri"/>
                          <a:cs typeface="Times New Roman"/>
                        </a:rPr>
                        <a:t>Exception scenario:</a:t>
                      </a:r>
                      <a:endParaRPr lang="en-US" sz="22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dirty="0">
                          <a:latin typeface="+mn-lt"/>
                          <a:ea typeface="Calibri"/>
                          <a:cs typeface="Times New Roman"/>
                          <a:sym typeface="Wingdings"/>
                        </a:rPr>
                        <a:t></a:t>
                      </a:r>
                      <a:r>
                        <a:rPr lang="en-US" sz="2200" dirty="0">
                          <a:latin typeface="+mn-lt"/>
                          <a:ea typeface="Calibri"/>
                          <a:cs typeface="Times New Roman"/>
                        </a:rPr>
                        <a:t>The dataset contains image which is not a scenery based image.</a:t>
                      </a:r>
                      <a:endParaRPr lang="en-US" sz="2200" dirty="0">
                        <a:latin typeface="+mn-lt"/>
                        <a:ea typeface="Times New Roman"/>
                        <a:cs typeface="Times New Roman"/>
                      </a:endParaRPr>
                    </a:p>
                    <a:p>
                      <a:pPr marL="0" marR="0" algn="just">
                        <a:lnSpc>
                          <a:spcPct val="115000"/>
                        </a:lnSpc>
                        <a:spcBef>
                          <a:spcPts val="0"/>
                        </a:spcBef>
                        <a:spcAft>
                          <a:spcPts val="0"/>
                        </a:spcAft>
                      </a:pPr>
                      <a:r>
                        <a:rPr lang="en-US" sz="2200" dirty="0">
                          <a:latin typeface="+mn-lt"/>
                          <a:ea typeface="Calibri"/>
                          <a:cs typeface="Times New Roman"/>
                          <a:sym typeface="Wingdings"/>
                        </a:rPr>
                        <a:t></a:t>
                      </a:r>
                      <a:r>
                        <a:rPr lang="en-US" sz="2200" dirty="0">
                          <a:latin typeface="+mn-lt"/>
                          <a:ea typeface="Calibri"/>
                          <a:cs typeface="Times New Roman"/>
                        </a:rPr>
                        <a:t>image dataset was not uploaded properly</a:t>
                      </a:r>
                      <a:endParaRPr lang="en-US" sz="22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References</a:t>
            </a:r>
            <a:endParaRPr lang="en-US" dirty="0"/>
          </a:p>
        </p:txBody>
      </p:sp>
      <p:sp>
        <p:nvSpPr>
          <p:cNvPr id="3" name="Rectangle 2"/>
          <p:cNvSpPr/>
          <p:nvPr/>
        </p:nvSpPr>
        <p:spPr>
          <a:xfrm>
            <a:off x="304800" y="1600200"/>
            <a:ext cx="8077200" cy="2031325"/>
          </a:xfrm>
          <a:prstGeom prst="rect">
            <a:avLst/>
          </a:prstGeom>
        </p:spPr>
        <p:txBody>
          <a:bodyPr wrap="square">
            <a:spAutoFit/>
          </a:bodyPr>
          <a:lstStyle/>
          <a:p>
            <a:pPr marL="285750" indent="-285750">
              <a:buFont typeface="Wingdings" panose="05000000000000000000" pitchFamily="2" charset="2"/>
              <a:buChar char="q"/>
            </a:pPr>
            <a:r>
              <a:rPr lang="en-IN" dirty="0">
                <a:hlinkClick r:id="rId2"/>
              </a:rPr>
              <a:t>https://</a:t>
            </a:r>
            <a:r>
              <a:rPr lang="en-IN" dirty="0" smtClean="0">
                <a:hlinkClick r:id="rId2"/>
              </a:rPr>
              <a:t>www.kaggle.com/puneet6060/intel-image-classification</a:t>
            </a:r>
            <a:endParaRPr lang="en-IN" dirty="0" smtClean="0"/>
          </a:p>
          <a:p>
            <a:endParaRPr lang="en-IN" dirty="0" smtClean="0"/>
          </a:p>
          <a:p>
            <a:pPr marL="285750" indent="-285750">
              <a:buFont typeface="Wingdings" panose="05000000000000000000" pitchFamily="2" charset="2"/>
              <a:buChar char="q"/>
            </a:pPr>
            <a:r>
              <a:rPr lang="en-IN" dirty="0">
                <a:hlinkClick r:id="rId3"/>
              </a:rPr>
              <a:t>https://</a:t>
            </a:r>
            <a:r>
              <a:rPr lang="en-IN" dirty="0" smtClean="0">
                <a:hlinkClick r:id="rId3"/>
              </a:rPr>
              <a:t>link.springer.com/chapter/10.1007/978-3-642-24085-0_5</a:t>
            </a:r>
            <a:endParaRPr lang="en-IN" dirty="0" smtClean="0"/>
          </a:p>
          <a:p>
            <a:endParaRPr lang="en-IN" dirty="0" smtClean="0"/>
          </a:p>
          <a:p>
            <a:pPr marL="285750" indent="-285750">
              <a:buFont typeface="Wingdings" panose="05000000000000000000" pitchFamily="2" charset="2"/>
              <a:buChar char="q"/>
            </a:pPr>
            <a:r>
              <a:rPr lang="en-IN" dirty="0">
                <a:hlinkClick r:id="rId4"/>
              </a:rPr>
              <a:t>https://</a:t>
            </a:r>
            <a:r>
              <a:rPr lang="en-IN" dirty="0" smtClean="0">
                <a:hlinkClick r:id="rId4"/>
              </a:rPr>
              <a:t>towardsdatascience.com/1st-place-solution-for-intel-scene-classification-challenge-c95cf941f8ed</a:t>
            </a:r>
            <a:endParaRPr lang="en-IN" dirty="0" smtClean="0"/>
          </a:p>
          <a:p>
            <a:endParaRPr lang="en-IN" dirty="0"/>
          </a:p>
        </p:txBody>
      </p:sp>
    </p:spTree>
    <p:extLst>
      <p:ext uri="{BB962C8B-B14F-4D97-AF65-F5344CB8AC3E}">
        <p14:creationId xmlns:p14="http://schemas.microsoft.com/office/powerpoint/2010/main" val="337925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71600"/>
            <a:ext cx="8229600" cy="1143000"/>
          </a:xfrm>
        </p:spPr>
        <p:txBody>
          <a:bodyPr/>
          <a:lstStyle/>
          <a:p>
            <a:r>
              <a:rPr lang="en-IN" dirty="0" smtClean="0"/>
              <a:t>Problem Statement</a:t>
            </a:r>
            <a:endParaRPr lang="en-IN" dirty="0"/>
          </a:p>
        </p:txBody>
      </p:sp>
      <p:sp>
        <p:nvSpPr>
          <p:cNvPr id="3" name="Content Placeholder 2"/>
          <p:cNvSpPr>
            <a:spLocks noGrp="1"/>
          </p:cNvSpPr>
          <p:nvPr>
            <p:ph idx="1"/>
          </p:nvPr>
        </p:nvSpPr>
        <p:spPr>
          <a:xfrm>
            <a:off x="457200" y="2895600"/>
            <a:ext cx="8229600" cy="2514600"/>
          </a:xfrm>
        </p:spPr>
        <p:txBody>
          <a:bodyPr/>
          <a:lstStyle/>
          <a:p>
            <a:pPr>
              <a:buNone/>
            </a:pPr>
            <a:r>
              <a:rPr lang="en-IN" dirty="0" smtClean="0"/>
              <a:t>    Intel Image Classification: Identify which kind of natural scenes can the  image be categorised </a:t>
            </a:r>
            <a:r>
              <a:rPr lang="en-IN" dirty="0" smtClean="0"/>
              <a:t>into.</a:t>
            </a:r>
            <a:endParaRPr lang="en-IN" dirty="0"/>
          </a:p>
        </p:txBody>
      </p:sp>
    </p:spTree>
    <p:extLst>
      <p:ext uri="{BB962C8B-B14F-4D97-AF65-F5344CB8AC3E}">
        <p14:creationId xmlns:p14="http://schemas.microsoft.com/office/powerpoint/2010/main" val="3300079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ookman Old Style" pitchFamily="18" charset="0"/>
              </a:rPr>
              <a:t>Motivation</a:t>
            </a:r>
            <a:endParaRPr lang="en-US" dirty="0">
              <a:latin typeface="Bookman Old Style" pitchFamily="18" charset="0"/>
            </a:endParaRPr>
          </a:p>
        </p:txBody>
      </p:sp>
      <p:sp>
        <p:nvSpPr>
          <p:cNvPr id="3" name="Content Placeholder 2"/>
          <p:cNvSpPr>
            <a:spLocks noGrp="1"/>
          </p:cNvSpPr>
          <p:nvPr>
            <p:ph idx="1"/>
          </p:nvPr>
        </p:nvSpPr>
        <p:spPr/>
        <p:txBody>
          <a:bodyPr>
            <a:normAutofit/>
          </a:bodyPr>
          <a:lstStyle/>
          <a:p>
            <a:r>
              <a:rPr lang="en-IN" sz="2400" dirty="0" smtClean="0"/>
              <a:t>Classification </a:t>
            </a:r>
            <a:r>
              <a:rPr lang="en-IN" sz="2400" dirty="0"/>
              <a:t>is very important as we use it in daily life. It makes things easier to find and recognise. Differentiation of objects is what allows us to classify them into groups.</a:t>
            </a:r>
          </a:p>
          <a:p>
            <a:r>
              <a:rPr lang="en-IN" sz="2400" dirty="0" smtClean="0"/>
              <a:t>Image </a:t>
            </a:r>
            <a:r>
              <a:rPr lang="en-IN" sz="2400" dirty="0"/>
              <a:t>Classification is one of the core problems in Computer Vision that, despite its simplicity, has a large variety of practical applications.</a:t>
            </a:r>
          </a:p>
          <a:p>
            <a:r>
              <a:rPr lang="en-IN" sz="2400" dirty="0"/>
              <a:t>Moreover, as we can see, many other seemingly distinct Computer Vision tasks (such as object detection, segmentation) can be reduced to image classification</a:t>
            </a:r>
            <a:r>
              <a:rPr lang="en-IN" sz="2400" dirty="0" smtClean="0"/>
              <a:t>.</a:t>
            </a:r>
            <a:endParaRPr lang="en-IN" sz="2200" dirty="0" smtClean="0"/>
          </a:p>
          <a:p>
            <a:pPr>
              <a:buNone/>
            </a:pPr>
            <a:endParaRPr lang="en-US" sz="2200"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249362"/>
          </a:xfrm>
        </p:spPr>
        <p:txBody>
          <a:bodyPr/>
          <a:lstStyle/>
          <a:p>
            <a:r>
              <a:rPr lang="en-IN" dirty="0" smtClean="0">
                <a:latin typeface="Bookman Old Style" pitchFamily="18" charset="0"/>
              </a:rPr>
              <a:t>Objectives</a:t>
            </a:r>
            <a:endParaRPr lang="en-US" dirty="0">
              <a:latin typeface="Bookman Old Style" pitchFamily="18" charset="0"/>
            </a:endParaRPr>
          </a:p>
        </p:txBody>
      </p:sp>
      <p:sp>
        <p:nvSpPr>
          <p:cNvPr id="3" name="Content Placeholder 2"/>
          <p:cNvSpPr>
            <a:spLocks noGrp="1"/>
          </p:cNvSpPr>
          <p:nvPr>
            <p:ph idx="1"/>
          </p:nvPr>
        </p:nvSpPr>
        <p:spPr>
          <a:xfrm>
            <a:off x="381000" y="2743200"/>
            <a:ext cx="8229600" cy="2697163"/>
          </a:xfrm>
        </p:spPr>
        <p:txBody>
          <a:bodyPr>
            <a:normAutofit/>
          </a:bodyPr>
          <a:lstStyle/>
          <a:p>
            <a:pPr marL="0" lvl="0" indent="0">
              <a:buNone/>
            </a:pPr>
            <a:endParaRPr lang="en-US" sz="2200" dirty="0" smtClean="0">
              <a:latin typeface="Bookman Old Style" pitchFamily="18" charset="0"/>
            </a:endParaRPr>
          </a:p>
          <a:p>
            <a:pPr lvl="0"/>
            <a:r>
              <a:rPr lang="en-IN" sz="2200" dirty="0" smtClean="0">
                <a:latin typeface="Bookman Old Style" pitchFamily="18" charset="0"/>
              </a:rPr>
              <a:t>Identify the </a:t>
            </a:r>
            <a:r>
              <a:rPr lang="en-IN" sz="2200" dirty="0" smtClean="0">
                <a:latin typeface="Bookman Old Style" pitchFamily="18" charset="0"/>
              </a:rPr>
              <a:t>image.</a:t>
            </a:r>
          </a:p>
          <a:p>
            <a:pPr lvl="0"/>
            <a:r>
              <a:rPr lang="en-IN" sz="2200" dirty="0">
                <a:latin typeface="Bookman Old Style" pitchFamily="18" charset="0"/>
              </a:rPr>
              <a:t>C</a:t>
            </a:r>
            <a:r>
              <a:rPr lang="en-IN" sz="2200" dirty="0" smtClean="0">
                <a:latin typeface="Bookman Old Style" pitchFamily="18" charset="0"/>
              </a:rPr>
              <a:t>lassify </a:t>
            </a:r>
            <a:r>
              <a:rPr lang="en-IN" sz="2200" dirty="0" smtClean="0">
                <a:latin typeface="Bookman Old Style" pitchFamily="18" charset="0"/>
              </a:rPr>
              <a:t>into respective </a:t>
            </a:r>
            <a:r>
              <a:rPr lang="en-IN" sz="2200" dirty="0" smtClean="0">
                <a:latin typeface="Bookman Old Style" pitchFamily="18" charset="0"/>
              </a:rPr>
              <a:t>category</a:t>
            </a:r>
            <a:r>
              <a:rPr lang="en-IN" sz="2200" dirty="0" smtClean="0">
                <a:latin typeface="Bookman Old Style" pitchFamily="18" charset="0"/>
              </a:rPr>
              <a:t>.</a:t>
            </a:r>
            <a:endParaRPr lang="en-IN" sz="2200" dirty="0" smtClean="0">
              <a:latin typeface="Bookman Old Style" pitchFamily="18" charset="0"/>
            </a:endParaRPr>
          </a:p>
          <a:p>
            <a:pPr marL="0" lvl="0" indent="0">
              <a:buNone/>
            </a:pPr>
            <a:endParaRPr lang="en-IN" sz="2200" dirty="0">
              <a:latin typeface="Bookman Old Style" pitchFamily="18" charset="0"/>
            </a:endParaRPr>
          </a:p>
          <a:p>
            <a:pPr marL="0" lvl="0" indent="0">
              <a:buNone/>
            </a:pPr>
            <a:endParaRPr lang="en-US" sz="2200" dirty="0">
              <a:latin typeface="Bookman Old Style"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1143000"/>
          </a:xfrm>
        </p:spPr>
        <p:txBody>
          <a:bodyPr/>
          <a:lstStyle/>
          <a:p>
            <a:r>
              <a:rPr lang="en-IN" dirty="0" smtClean="0">
                <a:latin typeface="Bookman Old Style" pitchFamily="18" charset="0"/>
              </a:rPr>
              <a:t>Scope </a:t>
            </a:r>
            <a:endParaRPr lang="en-US" dirty="0">
              <a:latin typeface="Bookman Old Style" pitchFamily="18" charset="0"/>
            </a:endParaRPr>
          </a:p>
        </p:txBody>
      </p:sp>
      <p:sp>
        <p:nvSpPr>
          <p:cNvPr id="3" name="Content Placeholder 2"/>
          <p:cNvSpPr>
            <a:spLocks noGrp="1"/>
          </p:cNvSpPr>
          <p:nvPr>
            <p:ph idx="1"/>
          </p:nvPr>
        </p:nvSpPr>
        <p:spPr>
          <a:xfrm>
            <a:off x="381000" y="2362200"/>
            <a:ext cx="8229600" cy="3763963"/>
          </a:xfrm>
        </p:spPr>
        <p:txBody>
          <a:bodyPr/>
          <a:lstStyle/>
          <a:p>
            <a:pPr marL="0" indent="0">
              <a:buNone/>
            </a:pPr>
            <a:endParaRPr lang="en-IN" dirty="0" smtClean="0"/>
          </a:p>
          <a:p>
            <a:r>
              <a:rPr lang="en-IN" sz="2200" dirty="0" smtClean="0"/>
              <a:t>The proposed system can be used in any robots so that it can recognise the images and classify.</a:t>
            </a:r>
          </a:p>
          <a:p>
            <a:pPr marL="0" indent="0">
              <a:buNone/>
            </a:pPr>
            <a:endParaRPr lang="en-IN" sz="2200" dirty="0"/>
          </a:p>
          <a:p>
            <a:pPr marL="0" indent="0">
              <a:buNone/>
            </a:pPr>
            <a:endParaRPr lang="en-IN" sz="2200" dirty="0" smtClean="0"/>
          </a:p>
          <a:p>
            <a:endParaRPr lang="en-IN" sz="2200" dirty="0" smtClean="0"/>
          </a:p>
          <a:p>
            <a:endParaRPr lang="en-US" sz="2200"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sp>
        <p:nvSpPr>
          <p:cNvPr id="3" name="Content Placeholder 2"/>
          <p:cNvSpPr>
            <a:spLocks noGrp="1"/>
          </p:cNvSpPr>
          <p:nvPr>
            <p:ph idx="1"/>
          </p:nvPr>
        </p:nvSpPr>
        <p:spPr/>
        <p:txBody>
          <a:bodyPr/>
          <a:lstStyle/>
          <a:p>
            <a:r>
              <a:rPr lang="en-IN" dirty="0" smtClean="0"/>
              <a:t>The size of the image should not exceed 30KB.</a:t>
            </a:r>
          </a:p>
          <a:p>
            <a:r>
              <a:rPr lang="en-US" dirty="0" smtClean="0"/>
              <a:t>Image should not contain much noise.</a:t>
            </a:r>
          </a:p>
          <a:p>
            <a:r>
              <a:rPr lang="en-US" dirty="0" smtClean="0"/>
              <a:t>Image must be among the 6 categories.</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723"/>
            <a:ext cx="8229600" cy="1143000"/>
          </a:xfrm>
        </p:spPr>
        <p:txBody>
          <a:bodyPr/>
          <a:lstStyle/>
          <a:p>
            <a:r>
              <a:rPr lang="en-IN" smtClean="0"/>
              <a:t>Literature Survey</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12021217"/>
              </p:ext>
            </p:extLst>
          </p:nvPr>
        </p:nvGraphicFramePr>
        <p:xfrm>
          <a:off x="-57152" y="1371600"/>
          <a:ext cx="9201152" cy="4876801"/>
        </p:xfrm>
        <a:graphic>
          <a:graphicData uri="http://schemas.openxmlformats.org/drawingml/2006/table">
            <a:tbl>
              <a:tblPr firstRow="1" firstCol="1" bandRow="1">
                <a:tableStyleId>{0505E3EF-67EA-436B-97B2-0124C06EBD24}</a:tableStyleId>
              </a:tblPr>
              <a:tblGrid>
                <a:gridCol w="2275848"/>
                <a:gridCol w="1589858"/>
                <a:gridCol w="1353580"/>
                <a:gridCol w="3981866"/>
              </a:tblGrid>
              <a:tr h="619533">
                <a:tc>
                  <a:txBody>
                    <a:bodyPr/>
                    <a:lstStyle/>
                    <a:p>
                      <a:pPr>
                        <a:lnSpc>
                          <a:spcPct val="150000"/>
                        </a:lnSpc>
                        <a:spcAft>
                          <a:spcPts val="800"/>
                        </a:spcAft>
                      </a:pPr>
                      <a:r>
                        <a:rPr lang="en-US" sz="1200" dirty="0">
                          <a:effectLst/>
                          <a:uFill>
                            <a:solidFill>
                              <a:srgbClr val="000000"/>
                            </a:solidFill>
                          </a:uFill>
                        </a:rPr>
                        <a:t>Research Paper</a:t>
                      </a:r>
                      <a:endParaRPr lang="en-IN" sz="1200" dirty="0">
                        <a:solidFill>
                          <a:schemeClr val="tx1"/>
                        </a:solidFill>
                        <a:effectLst/>
                        <a:uFill>
                          <a:solidFill>
                            <a:srgbClr val="000000"/>
                          </a:solidFill>
                        </a:uFill>
                        <a:latin typeface="+mn-lt"/>
                        <a:ea typeface="Calibri" panose="020F0502020204030204" pitchFamily="34" charset="0"/>
                        <a:cs typeface="Times New Roman" panose="02020603050405020304" pitchFamily="18" charset="0"/>
                      </a:endParaRPr>
                    </a:p>
                  </a:txBody>
                  <a:tcPr marL="36262" marR="36262" marT="36262" marB="36262"/>
                </a:tc>
                <a:tc>
                  <a:txBody>
                    <a:bodyPr/>
                    <a:lstStyle/>
                    <a:p>
                      <a:pPr>
                        <a:lnSpc>
                          <a:spcPct val="150000"/>
                        </a:lnSpc>
                        <a:spcAft>
                          <a:spcPts val="1000"/>
                        </a:spcAft>
                      </a:pPr>
                      <a:r>
                        <a:rPr lang="en-US" sz="1200" dirty="0">
                          <a:effectLst/>
                          <a:uFill>
                            <a:solidFill>
                              <a:srgbClr val="000000"/>
                            </a:solidFill>
                          </a:uFill>
                        </a:rPr>
                        <a:t>Author&amp; YOP</a:t>
                      </a:r>
                      <a:endParaRPr lang="en-IN" sz="1200" dirty="0">
                        <a:solidFill>
                          <a:schemeClr val="tx1"/>
                        </a:solidFill>
                        <a:effectLst/>
                        <a:uFill>
                          <a:solidFill>
                            <a:srgbClr val="000000"/>
                          </a:solidFill>
                        </a:uFill>
                        <a:latin typeface="+mn-lt"/>
                        <a:ea typeface="Calibri" panose="020F0502020204030204" pitchFamily="34" charset="0"/>
                        <a:cs typeface="Times New Roman" panose="02020603050405020304" pitchFamily="18" charset="0"/>
                      </a:endParaRPr>
                    </a:p>
                  </a:txBody>
                  <a:tcPr marL="36262" marR="36262" marT="36262" marB="36262"/>
                </a:tc>
                <a:tc>
                  <a:txBody>
                    <a:bodyPr/>
                    <a:lstStyle/>
                    <a:p>
                      <a:pPr algn="ctr">
                        <a:lnSpc>
                          <a:spcPct val="150000"/>
                        </a:lnSpc>
                        <a:spcAft>
                          <a:spcPts val="1000"/>
                        </a:spcAft>
                      </a:pPr>
                      <a:r>
                        <a:rPr lang="en-IN" sz="1200" dirty="0" smtClean="0">
                          <a:effectLst/>
                          <a:uFill>
                            <a:solidFill>
                              <a:srgbClr val="000000"/>
                            </a:solidFill>
                          </a:uFill>
                        </a:rPr>
                        <a:t> Dataset</a:t>
                      </a:r>
                      <a:endParaRPr lang="en-IN" sz="1200" dirty="0">
                        <a:solidFill>
                          <a:schemeClr val="tx1"/>
                        </a:solidFill>
                        <a:effectLst/>
                        <a:uFill>
                          <a:solidFill>
                            <a:srgbClr val="000000"/>
                          </a:solidFill>
                        </a:uFill>
                        <a:latin typeface="+mn-lt"/>
                        <a:ea typeface="Calibri" panose="020F0502020204030204" pitchFamily="34" charset="0"/>
                        <a:cs typeface="Times New Roman" panose="02020603050405020304" pitchFamily="18" charset="0"/>
                      </a:endParaRPr>
                    </a:p>
                  </a:txBody>
                  <a:tcPr marL="36262" marR="36262" marT="36262" marB="36262"/>
                </a:tc>
                <a:tc>
                  <a:txBody>
                    <a:bodyPr/>
                    <a:lstStyle/>
                    <a:p>
                      <a:pPr>
                        <a:lnSpc>
                          <a:spcPct val="150000"/>
                        </a:lnSpc>
                        <a:spcAft>
                          <a:spcPts val="1000"/>
                        </a:spcAft>
                      </a:pPr>
                      <a:r>
                        <a:rPr lang="en-US" sz="1200" dirty="0">
                          <a:effectLst/>
                          <a:uFill>
                            <a:solidFill>
                              <a:srgbClr val="000000"/>
                            </a:solidFill>
                          </a:uFill>
                        </a:rPr>
                        <a:t>Remarks</a:t>
                      </a:r>
                      <a:endParaRPr lang="en-IN" sz="1200" dirty="0">
                        <a:solidFill>
                          <a:schemeClr val="tx1"/>
                        </a:solidFill>
                        <a:effectLst/>
                        <a:uFill>
                          <a:solidFill>
                            <a:srgbClr val="000000"/>
                          </a:solidFill>
                        </a:uFill>
                        <a:latin typeface="+mn-lt"/>
                        <a:ea typeface="Calibri" panose="020F0502020204030204" pitchFamily="34" charset="0"/>
                        <a:cs typeface="Times New Roman" panose="02020603050405020304" pitchFamily="18" charset="0"/>
                      </a:endParaRPr>
                    </a:p>
                  </a:txBody>
                  <a:tcPr marL="36262" marR="36262" marT="36262" marB="36262"/>
                </a:tc>
              </a:tr>
              <a:tr h="1940916">
                <a:tc>
                  <a:txBody>
                    <a:bodyPr/>
                    <a:lstStyle/>
                    <a:p>
                      <a:pPr>
                        <a:lnSpc>
                          <a:spcPct val="150000"/>
                        </a:lnSpc>
                        <a:spcAft>
                          <a:spcPts val="1000"/>
                        </a:spcAft>
                      </a:pPr>
                      <a:r>
                        <a:rPr lang="en-US" sz="2000" dirty="0">
                          <a:effectLst/>
                          <a:uFill>
                            <a:solidFill>
                              <a:srgbClr val="000000"/>
                            </a:solidFill>
                          </a:uFill>
                        </a:rPr>
                        <a:t>Multiple Region Categorization for Scenery Images</a:t>
                      </a:r>
                      <a:endParaRPr lang="en-IN" sz="2000" dirty="0">
                        <a:solidFill>
                          <a:schemeClr val="tx1"/>
                        </a:solidFill>
                        <a:effectLst/>
                        <a:uFill>
                          <a:solidFill>
                            <a:srgbClr val="000000"/>
                          </a:solidFill>
                        </a:uFill>
                        <a:latin typeface="+mn-lt"/>
                        <a:ea typeface="Calibri" panose="020F0502020204030204" pitchFamily="34" charset="0"/>
                        <a:cs typeface="Times New Roman" panose="02020603050405020304" pitchFamily="18" charset="0"/>
                      </a:endParaRPr>
                    </a:p>
                  </a:txBody>
                  <a:tcPr marL="36262" marR="36262" marT="36262" marB="36262"/>
                </a:tc>
                <a:tc>
                  <a:txBody>
                    <a:bodyPr/>
                    <a:lstStyle/>
                    <a:p>
                      <a:pPr algn="just">
                        <a:lnSpc>
                          <a:spcPct val="115000"/>
                        </a:lnSpc>
                        <a:spcAft>
                          <a:spcPts val="1000"/>
                        </a:spcAft>
                      </a:pPr>
                      <a:r>
                        <a:rPr lang="en-US" sz="1200" dirty="0">
                          <a:effectLst/>
                          <a:uFill>
                            <a:solidFill>
                              <a:srgbClr val="000000"/>
                            </a:solidFill>
                          </a:uFill>
                        </a:rPr>
                        <a:t>Tamar Avraham, </a:t>
                      </a:r>
                      <a:r>
                        <a:rPr lang="en-US" sz="1200" dirty="0" err="1">
                          <a:effectLst/>
                          <a:uFill>
                            <a:solidFill>
                              <a:srgbClr val="000000"/>
                            </a:solidFill>
                          </a:uFill>
                        </a:rPr>
                        <a:t>Ilya</a:t>
                      </a:r>
                      <a:r>
                        <a:rPr lang="en-US" sz="1200" dirty="0">
                          <a:effectLst/>
                          <a:uFill>
                            <a:solidFill>
                              <a:srgbClr val="000000"/>
                            </a:solidFill>
                          </a:uFill>
                        </a:rPr>
                        <a:t> </a:t>
                      </a:r>
                      <a:r>
                        <a:rPr lang="en-US" sz="1200" dirty="0" err="1">
                          <a:effectLst/>
                          <a:uFill>
                            <a:solidFill>
                              <a:srgbClr val="000000"/>
                            </a:solidFill>
                          </a:uFill>
                        </a:rPr>
                        <a:t>Gurvich</a:t>
                      </a:r>
                      <a:r>
                        <a:rPr lang="en-US" sz="1200" dirty="0">
                          <a:effectLst/>
                          <a:uFill>
                            <a:solidFill>
                              <a:srgbClr val="000000"/>
                            </a:solidFill>
                          </a:uFill>
                        </a:rPr>
                        <a:t>, and Michael </a:t>
                      </a:r>
                      <a:r>
                        <a:rPr lang="en-US" sz="1200" dirty="0" err="1">
                          <a:effectLst/>
                          <a:uFill>
                            <a:solidFill>
                              <a:srgbClr val="000000"/>
                            </a:solidFill>
                          </a:uFill>
                        </a:rPr>
                        <a:t>Lindenbaum</a:t>
                      </a:r>
                      <a:endParaRPr lang="en-IN" sz="1200" dirty="0">
                        <a:solidFill>
                          <a:srgbClr val="000000"/>
                        </a:solidFill>
                        <a:effectLst/>
                        <a:uFill>
                          <a:solidFill>
                            <a:srgbClr val="000000"/>
                          </a:solidFill>
                        </a:uFill>
                        <a:latin typeface="+mn-lt"/>
                        <a:ea typeface="Calibri" panose="020F0502020204030204" pitchFamily="34" charset="0"/>
                        <a:cs typeface="Times New Roman" panose="02020603050405020304" pitchFamily="18" charset="0"/>
                      </a:endParaRPr>
                    </a:p>
                  </a:txBody>
                  <a:tcPr marL="36262" marR="36262" marT="36262" marB="36262"/>
                </a:tc>
                <a:tc>
                  <a:txBody>
                    <a:bodyPr/>
                    <a:lstStyle/>
                    <a:p>
                      <a:pPr algn="just">
                        <a:lnSpc>
                          <a:spcPct val="115000"/>
                        </a:lnSpc>
                        <a:spcAft>
                          <a:spcPts val="1000"/>
                        </a:spcAft>
                      </a:pPr>
                      <a:r>
                        <a:rPr lang="en-IN" sz="1800" kern="1200" dirty="0" smtClean="0">
                          <a:effectLst/>
                        </a:rPr>
                        <a:t>An Electronic Lexical Database</a:t>
                      </a:r>
                      <a:r>
                        <a:rPr lang="en-IN" sz="1200" kern="1200" dirty="0" smtClean="0">
                          <a:effectLst/>
                        </a:rPr>
                        <a:t>.</a:t>
                      </a:r>
                      <a:endParaRPr lang="en-IN" sz="1200" dirty="0">
                        <a:solidFill>
                          <a:srgbClr val="000000"/>
                        </a:solidFill>
                        <a:effectLst/>
                        <a:uFill>
                          <a:solidFill>
                            <a:srgbClr val="000000"/>
                          </a:solidFill>
                        </a:uFill>
                        <a:latin typeface="+mn-lt"/>
                        <a:ea typeface="Calibri" panose="020F0502020204030204" pitchFamily="34" charset="0"/>
                        <a:cs typeface="Times New Roman" panose="02020603050405020304" pitchFamily="18" charset="0"/>
                      </a:endParaRPr>
                    </a:p>
                  </a:txBody>
                  <a:tcPr marL="36262" marR="36262" marT="36262" marB="36262"/>
                </a:tc>
                <a:tc>
                  <a:txBody>
                    <a:bodyPr/>
                    <a:lstStyle/>
                    <a:p>
                      <a:pPr>
                        <a:lnSpc>
                          <a:spcPct val="150000"/>
                        </a:lnSpc>
                        <a:spcAft>
                          <a:spcPts val="1000"/>
                        </a:spcAft>
                      </a:pPr>
                      <a:r>
                        <a:rPr lang="en-US" sz="1800" dirty="0">
                          <a:effectLst/>
                          <a:uFill>
                            <a:solidFill>
                              <a:srgbClr val="000000"/>
                            </a:solidFill>
                          </a:uFill>
                        </a:rPr>
                        <a:t>1)Classified the background region is by its color and textural attributes</a:t>
                      </a:r>
                      <a:endParaRPr lang="en-IN" sz="1800" dirty="0">
                        <a:effectLst/>
                        <a:uFill>
                          <a:solidFill>
                            <a:srgbClr val="000000"/>
                          </a:solidFill>
                        </a:uFill>
                      </a:endParaRPr>
                    </a:p>
                    <a:p>
                      <a:pPr>
                        <a:lnSpc>
                          <a:spcPct val="150000"/>
                        </a:lnSpc>
                        <a:spcAft>
                          <a:spcPts val="1000"/>
                        </a:spcAft>
                      </a:pPr>
                      <a:r>
                        <a:rPr lang="en-US" sz="1800" dirty="0">
                          <a:effectLst/>
                          <a:uFill>
                            <a:solidFill>
                              <a:srgbClr val="000000"/>
                            </a:solidFill>
                          </a:uFill>
                        </a:rPr>
                        <a:t>2)Boundary shape characteristics</a:t>
                      </a:r>
                      <a:endParaRPr lang="en-IN" sz="1800" dirty="0">
                        <a:solidFill>
                          <a:srgbClr val="000000"/>
                        </a:solidFill>
                        <a:effectLst/>
                        <a:uFill>
                          <a:solidFill>
                            <a:srgbClr val="000000"/>
                          </a:solidFill>
                        </a:uFill>
                        <a:latin typeface="+mn-lt"/>
                        <a:ea typeface="Calibri" panose="020F0502020204030204" pitchFamily="34" charset="0"/>
                        <a:cs typeface="Times New Roman" panose="02020603050405020304" pitchFamily="18" charset="0"/>
                      </a:endParaRPr>
                    </a:p>
                  </a:txBody>
                  <a:tcPr marL="36262" marR="36262" marT="36262" marB="36262"/>
                </a:tc>
              </a:tr>
              <a:tr h="2316352">
                <a:tc>
                  <a:txBody>
                    <a:bodyPr/>
                    <a:lstStyle/>
                    <a:p>
                      <a:pPr>
                        <a:lnSpc>
                          <a:spcPct val="150000"/>
                        </a:lnSpc>
                        <a:spcAft>
                          <a:spcPts val="1000"/>
                        </a:spcAft>
                      </a:pPr>
                      <a:r>
                        <a:rPr lang="en-US" sz="2000" dirty="0">
                          <a:effectLst/>
                          <a:uFill>
                            <a:solidFill>
                              <a:srgbClr val="000000"/>
                            </a:solidFill>
                          </a:uFill>
                        </a:rPr>
                        <a:t>Image classification in remote sensing</a:t>
                      </a:r>
                      <a:endParaRPr lang="en-IN" sz="2000" dirty="0">
                        <a:solidFill>
                          <a:schemeClr val="tx1"/>
                        </a:solidFill>
                        <a:effectLst/>
                        <a:uFill>
                          <a:solidFill>
                            <a:srgbClr val="000000"/>
                          </a:solidFill>
                        </a:uFill>
                        <a:latin typeface="+mn-lt"/>
                        <a:ea typeface="Calibri" panose="020F0502020204030204" pitchFamily="34" charset="0"/>
                        <a:cs typeface="Times New Roman" panose="02020603050405020304" pitchFamily="18" charset="0"/>
                      </a:endParaRPr>
                    </a:p>
                  </a:txBody>
                  <a:tcPr marL="36262" marR="36262" marT="36262" marB="36262"/>
                </a:tc>
                <a:tc>
                  <a:txBody>
                    <a:bodyPr/>
                    <a:lstStyle/>
                    <a:p>
                      <a:pPr>
                        <a:lnSpc>
                          <a:spcPct val="150000"/>
                        </a:lnSpc>
                        <a:spcAft>
                          <a:spcPts val="1000"/>
                        </a:spcAft>
                      </a:pPr>
                      <a:r>
                        <a:rPr lang="en-US" sz="1200" dirty="0" err="1">
                          <a:effectLst/>
                          <a:uFill>
                            <a:solidFill>
                              <a:srgbClr val="000000"/>
                            </a:solidFill>
                          </a:uFill>
                        </a:rPr>
                        <a:t>Shattri</a:t>
                      </a:r>
                      <a:r>
                        <a:rPr lang="en-US" sz="1200" dirty="0">
                          <a:effectLst/>
                          <a:uFill>
                            <a:solidFill>
                              <a:srgbClr val="000000"/>
                            </a:solidFill>
                          </a:uFill>
                        </a:rPr>
                        <a:t> B. Mansor1 and </a:t>
                      </a:r>
                      <a:r>
                        <a:rPr lang="en-US" sz="1200" dirty="0" err="1">
                          <a:effectLst/>
                          <a:uFill>
                            <a:solidFill>
                              <a:srgbClr val="000000"/>
                            </a:solidFill>
                          </a:uFill>
                        </a:rPr>
                        <a:t>Helmi</a:t>
                      </a:r>
                      <a:r>
                        <a:rPr lang="en-US" sz="1200" dirty="0">
                          <a:effectLst/>
                          <a:uFill>
                            <a:solidFill>
                              <a:srgbClr val="000000"/>
                            </a:solidFill>
                          </a:uFill>
                        </a:rPr>
                        <a:t> </a:t>
                      </a:r>
                      <a:r>
                        <a:rPr lang="en-US" sz="1200" dirty="0" err="1">
                          <a:effectLst/>
                          <a:uFill>
                            <a:solidFill>
                              <a:srgbClr val="000000"/>
                            </a:solidFill>
                          </a:uFill>
                        </a:rPr>
                        <a:t>Zulhaidi</a:t>
                      </a:r>
                      <a:r>
                        <a:rPr lang="en-US" sz="1200" dirty="0">
                          <a:effectLst/>
                          <a:uFill>
                            <a:solidFill>
                              <a:srgbClr val="000000"/>
                            </a:solidFill>
                          </a:uFill>
                        </a:rPr>
                        <a:t> </a:t>
                      </a:r>
                      <a:r>
                        <a:rPr lang="en-US" sz="1200" dirty="0" err="1">
                          <a:effectLst/>
                          <a:uFill>
                            <a:solidFill>
                              <a:srgbClr val="000000"/>
                            </a:solidFill>
                          </a:uFill>
                        </a:rPr>
                        <a:t>Mohd</a:t>
                      </a:r>
                      <a:r>
                        <a:rPr lang="en-US" sz="1200" dirty="0">
                          <a:effectLst/>
                          <a:uFill>
                            <a:solidFill>
                              <a:srgbClr val="000000"/>
                            </a:solidFill>
                          </a:uFill>
                        </a:rPr>
                        <a:t> </a:t>
                      </a:r>
                      <a:r>
                        <a:rPr lang="en-US" sz="1200" dirty="0" err="1">
                          <a:effectLst/>
                          <a:uFill>
                            <a:solidFill>
                              <a:srgbClr val="000000"/>
                            </a:solidFill>
                          </a:uFill>
                        </a:rPr>
                        <a:t>Shafri</a:t>
                      </a:r>
                      <a:endParaRPr lang="en-IN" sz="1200" dirty="0">
                        <a:effectLst/>
                        <a:uFill>
                          <a:solidFill>
                            <a:srgbClr val="000000"/>
                          </a:solidFill>
                        </a:uFill>
                      </a:endParaRPr>
                    </a:p>
                    <a:p>
                      <a:pPr>
                        <a:lnSpc>
                          <a:spcPct val="150000"/>
                        </a:lnSpc>
                        <a:spcAft>
                          <a:spcPts val="1000"/>
                        </a:spcAft>
                      </a:pPr>
                      <a:r>
                        <a:rPr lang="en-US" sz="1200" dirty="0">
                          <a:effectLst/>
                          <a:uFill>
                            <a:solidFill>
                              <a:srgbClr val="000000"/>
                            </a:solidFill>
                          </a:uFill>
                        </a:rPr>
                        <a:t>YOP : 2013</a:t>
                      </a:r>
                      <a:endParaRPr lang="en-IN" sz="1200" dirty="0">
                        <a:solidFill>
                          <a:srgbClr val="000000"/>
                        </a:solidFill>
                        <a:effectLst/>
                        <a:uFill>
                          <a:solidFill>
                            <a:srgbClr val="000000"/>
                          </a:solidFill>
                        </a:uFill>
                        <a:latin typeface="+mn-lt"/>
                        <a:ea typeface="Calibri" panose="020F0502020204030204" pitchFamily="34" charset="0"/>
                        <a:cs typeface="Times New Roman" panose="02020603050405020304" pitchFamily="18" charset="0"/>
                      </a:endParaRPr>
                    </a:p>
                  </a:txBody>
                  <a:tcPr marL="36262" marR="36262" marT="36262" marB="36262"/>
                </a:tc>
                <a:tc>
                  <a:txBody>
                    <a:bodyPr/>
                    <a:lstStyle/>
                    <a:p>
                      <a:pPr>
                        <a:lnSpc>
                          <a:spcPct val="150000"/>
                        </a:lnSpc>
                        <a:spcAft>
                          <a:spcPts val="1000"/>
                        </a:spcAft>
                      </a:pPr>
                      <a:endParaRPr lang="en-IN" sz="1200" dirty="0">
                        <a:solidFill>
                          <a:srgbClr val="000000"/>
                        </a:solidFill>
                        <a:effectLst/>
                        <a:uFill>
                          <a:solidFill>
                            <a:srgbClr val="000000"/>
                          </a:solidFill>
                        </a:uFill>
                        <a:latin typeface="+mn-lt"/>
                        <a:ea typeface="Calibri" panose="020F0502020204030204" pitchFamily="34" charset="0"/>
                        <a:cs typeface="Times New Roman" panose="02020603050405020304" pitchFamily="18" charset="0"/>
                      </a:endParaRPr>
                    </a:p>
                  </a:txBody>
                  <a:tcPr marL="36262" marR="36262" marT="36262" marB="36262"/>
                </a:tc>
                <a:tc>
                  <a:txBody>
                    <a:bodyPr/>
                    <a:lstStyle/>
                    <a:p>
                      <a:pPr marL="342900" lvl="0" indent="-342900">
                        <a:lnSpc>
                          <a:spcPct val="150000"/>
                        </a:lnSpc>
                        <a:spcAft>
                          <a:spcPts val="1000"/>
                        </a:spcAft>
                        <a:buFont typeface="+mj-lt"/>
                        <a:buAutoNum type="arabicParenR"/>
                      </a:pPr>
                      <a:r>
                        <a:rPr lang="en-US" sz="1800" dirty="0">
                          <a:effectLst/>
                          <a:uFill>
                            <a:solidFill>
                              <a:srgbClr val="000000"/>
                            </a:solidFill>
                          </a:uFill>
                        </a:rPr>
                        <a:t>Support vector machine(SVM</a:t>
                      </a:r>
                      <a:r>
                        <a:rPr lang="en-US" sz="1800" dirty="0" smtClean="0">
                          <a:effectLst/>
                          <a:uFill>
                            <a:solidFill>
                              <a:srgbClr val="000000"/>
                            </a:solidFill>
                          </a:uFill>
                        </a:rPr>
                        <a:t>):Kernel</a:t>
                      </a:r>
                      <a:r>
                        <a:rPr lang="en-US" sz="1800" baseline="0" dirty="0" smtClean="0">
                          <a:effectLst/>
                          <a:uFill>
                            <a:solidFill>
                              <a:srgbClr val="000000"/>
                            </a:solidFill>
                          </a:uFill>
                        </a:rPr>
                        <a:t> tree ,input data to</a:t>
                      </a:r>
                      <a:endParaRPr lang="en-IN" sz="1800" dirty="0">
                        <a:effectLst/>
                        <a:uFill>
                          <a:solidFill>
                            <a:srgbClr val="000000"/>
                          </a:solidFill>
                        </a:uFill>
                      </a:endParaRPr>
                    </a:p>
                    <a:p>
                      <a:pPr marL="342900" lvl="0" indent="-342900">
                        <a:lnSpc>
                          <a:spcPct val="150000"/>
                        </a:lnSpc>
                        <a:spcAft>
                          <a:spcPts val="1000"/>
                        </a:spcAft>
                        <a:buFont typeface="+mj-lt"/>
                        <a:buAutoNum type="arabicParenR"/>
                      </a:pPr>
                      <a:r>
                        <a:rPr lang="en-US" sz="1800" dirty="0">
                          <a:effectLst/>
                          <a:uFill>
                            <a:solidFill>
                              <a:srgbClr val="000000"/>
                            </a:solidFill>
                          </a:uFill>
                        </a:rPr>
                        <a:t>K-means Classifier.</a:t>
                      </a:r>
                      <a:endParaRPr lang="en-IN" sz="1800" dirty="0">
                        <a:solidFill>
                          <a:srgbClr val="000000"/>
                        </a:solidFill>
                        <a:effectLst/>
                        <a:uFill>
                          <a:solidFill>
                            <a:srgbClr val="000000"/>
                          </a:solidFill>
                        </a:uFill>
                        <a:latin typeface="+mn-lt"/>
                        <a:ea typeface="Calibri" panose="020F0502020204030204" pitchFamily="34" charset="0"/>
                        <a:cs typeface="Times New Roman" panose="02020603050405020304" pitchFamily="18" charset="0"/>
                      </a:endParaRPr>
                    </a:p>
                  </a:txBody>
                  <a:tcPr marL="36262" marR="36262" marT="36262" marB="36262"/>
                </a:tc>
              </a:tr>
            </a:tbl>
          </a:graphicData>
        </a:graphic>
      </p:graphicFrame>
    </p:spTree>
    <p:extLst>
      <p:ext uri="{BB962C8B-B14F-4D97-AF65-F5344CB8AC3E}">
        <p14:creationId xmlns:p14="http://schemas.microsoft.com/office/powerpoint/2010/main" val="20939874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97589468"/>
              </p:ext>
            </p:extLst>
          </p:nvPr>
        </p:nvGraphicFramePr>
        <p:xfrm>
          <a:off x="152400" y="152400"/>
          <a:ext cx="8915399" cy="6629400"/>
        </p:xfrm>
        <a:graphic>
          <a:graphicData uri="http://schemas.openxmlformats.org/drawingml/2006/table">
            <a:tbl>
              <a:tblPr firstRow="1" firstCol="1" bandRow="1">
                <a:tableStyleId>{0505E3EF-67EA-436B-97B2-0124C06EBD24}</a:tableStyleId>
              </a:tblPr>
              <a:tblGrid>
                <a:gridCol w="2205169"/>
                <a:gridCol w="1540483"/>
                <a:gridCol w="1311542"/>
                <a:gridCol w="3858205"/>
              </a:tblGrid>
              <a:tr h="3328204">
                <a:tc>
                  <a:txBody>
                    <a:bodyPr/>
                    <a:lstStyle/>
                    <a:p>
                      <a:pPr>
                        <a:lnSpc>
                          <a:spcPct val="150000"/>
                        </a:lnSpc>
                        <a:spcAft>
                          <a:spcPts val="1000"/>
                        </a:spcAft>
                      </a:pPr>
                      <a:r>
                        <a:rPr lang="en-US" sz="1800" dirty="0">
                          <a:effectLst/>
                          <a:uFill>
                            <a:solidFill>
                              <a:srgbClr val="000000"/>
                            </a:solidFill>
                          </a:uFill>
                        </a:rPr>
                        <a:t>Analysis of Machine Learning Based Scene Classification Algorithms and Quantitative Evaluation</a:t>
                      </a:r>
                      <a:endParaRPr lang="en-IN" sz="1800" dirty="0">
                        <a:solidFill>
                          <a:schemeClr val="tx1"/>
                        </a:solidFill>
                        <a:effectLst/>
                        <a:uFill>
                          <a:solidFill>
                            <a:srgbClr val="000000"/>
                          </a:solidFill>
                        </a:uFill>
                        <a:latin typeface="+mn-lt"/>
                        <a:ea typeface="Calibri" panose="020F0502020204030204" pitchFamily="34" charset="0"/>
                        <a:cs typeface="Times New Roman" panose="02020603050405020304" pitchFamily="18" charset="0"/>
                      </a:endParaRPr>
                    </a:p>
                  </a:txBody>
                  <a:tcPr marL="36262" marR="36262" marT="36262" marB="36262"/>
                </a:tc>
                <a:tc>
                  <a:txBody>
                    <a:bodyPr/>
                    <a:lstStyle/>
                    <a:p>
                      <a:pPr>
                        <a:lnSpc>
                          <a:spcPct val="150000"/>
                        </a:lnSpc>
                        <a:spcAft>
                          <a:spcPts val="1000"/>
                        </a:spcAft>
                      </a:pPr>
                      <a:r>
                        <a:rPr lang="en-US" sz="1200" dirty="0" err="1">
                          <a:effectLst/>
                          <a:uFill>
                            <a:solidFill>
                              <a:srgbClr val="000000"/>
                            </a:solidFill>
                          </a:uFill>
                        </a:rPr>
                        <a:t>Himanshu</a:t>
                      </a:r>
                      <a:r>
                        <a:rPr lang="en-US" sz="1200" dirty="0">
                          <a:effectLst/>
                          <a:uFill>
                            <a:solidFill>
                              <a:srgbClr val="000000"/>
                            </a:solidFill>
                          </a:uFill>
                        </a:rPr>
                        <a:t> Patel1, </a:t>
                      </a:r>
                      <a:r>
                        <a:rPr lang="en-US" sz="1200" dirty="0" err="1">
                          <a:effectLst/>
                          <a:uFill>
                            <a:solidFill>
                              <a:srgbClr val="000000"/>
                            </a:solidFill>
                          </a:uFill>
                        </a:rPr>
                        <a:t>Hiren</a:t>
                      </a:r>
                      <a:r>
                        <a:rPr lang="en-US" sz="1200" dirty="0">
                          <a:effectLst/>
                          <a:uFill>
                            <a:solidFill>
                              <a:srgbClr val="000000"/>
                            </a:solidFill>
                          </a:uFill>
                        </a:rPr>
                        <a:t> Mewada2</a:t>
                      </a:r>
                      <a:endParaRPr lang="en-IN" sz="1200" dirty="0">
                        <a:solidFill>
                          <a:srgbClr val="000000"/>
                        </a:solidFill>
                        <a:effectLst/>
                        <a:uFill>
                          <a:solidFill>
                            <a:srgbClr val="000000"/>
                          </a:solidFill>
                        </a:uFill>
                        <a:latin typeface="+mn-lt"/>
                        <a:ea typeface="Calibri" panose="020F0502020204030204" pitchFamily="34" charset="0"/>
                        <a:cs typeface="Times New Roman" panose="02020603050405020304" pitchFamily="18" charset="0"/>
                      </a:endParaRPr>
                    </a:p>
                  </a:txBody>
                  <a:tcPr marL="36262" marR="36262" marT="36262" marB="36262"/>
                </a:tc>
                <a:tc>
                  <a:txBody>
                    <a:bodyPr/>
                    <a:lstStyle/>
                    <a:p>
                      <a:pPr>
                        <a:lnSpc>
                          <a:spcPct val="150000"/>
                        </a:lnSpc>
                        <a:spcAft>
                          <a:spcPts val="1000"/>
                        </a:spcAft>
                      </a:pPr>
                      <a:r>
                        <a:rPr lang="en-IN" sz="1800" dirty="0" smtClean="0"/>
                        <a:t>Caltech-101 dataset </a:t>
                      </a:r>
                      <a:endParaRPr lang="en-IN" sz="1800" dirty="0">
                        <a:solidFill>
                          <a:srgbClr val="000000"/>
                        </a:solidFill>
                        <a:effectLst/>
                        <a:uFill>
                          <a:solidFill>
                            <a:srgbClr val="000000"/>
                          </a:solidFill>
                        </a:uFill>
                        <a:latin typeface="+mn-lt"/>
                        <a:ea typeface="Calibri" panose="020F0502020204030204" pitchFamily="34" charset="0"/>
                        <a:cs typeface="Times New Roman" panose="02020603050405020304" pitchFamily="18" charset="0"/>
                      </a:endParaRPr>
                    </a:p>
                  </a:txBody>
                  <a:tcPr marL="36262" marR="36262" marT="36262" marB="36262"/>
                </a:tc>
                <a:tc>
                  <a:txBody>
                    <a:bodyPr/>
                    <a:lstStyle/>
                    <a:p>
                      <a:pPr>
                        <a:lnSpc>
                          <a:spcPct val="150000"/>
                        </a:lnSpc>
                        <a:spcAft>
                          <a:spcPts val="1000"/>
                        </a:spcAft>
                      </a:pPr>
                      <a:r>
                        <a:rPr lang="en-US" sz="1600" dirty="0">
                          <a:effectLst/>
                          <a:uFill>
                            <a:solidFill>
                              <a:srgbClr val="000000"/>
                            </a:solidFill>
                          </a:uFill>
                        </a:rPr>
                        <a:t>The Naive Bayes is a classification technique based on Bayes' Theorem with a presumption of freedom among indicators. This classifier is working with assumption that presence of feature in one class is non related with presence of other feature</a:t>
                      </a:r>
                      <a:endParaRPr lang="en-IN" sz="1600" dirty="0">
                        <a:solidFill>
                          <a:srgbClr val="000000"/>
                        </a:solidFill>
                        <a:effectLst/>
                        <a:uFill>
                          <a:solidFill>
                            <a:srgbClr val="000000"/>
                          </a:solidFill>
                        </a:uFill>
                        <a:latin typeface="+mn-lt"/>
                        <a:ea typeface="Calibri" panose="020F0502020204030204" pitchFamily="34" charset="0"/>
                        <a:cs typeface="Times New Roman" panose="02020603050405020304" pitchFamily="18" charset="0"/>
                      </a:endParaRPr>
                    </a:p>
                  </a:txBody>
                  <a:tcPr marL="36262" marR="36262" marT="36262" marB="36262"/>
                </a:tc>
              </a:tr>
              <a:tr h="3301196">
                <a:tc>
                  <a:txBody>
                    <a:bodyPr/>
                    <a:lstStyle/>
                    <a:p>
                      <a:pPr>
                        <a:lnSpc>
                          <a:spcPct val="150000"/>
                        </a:lnSpc>
                        <a:spcAft>
                          <a:spcPts val="1000"/>
                        </a:spcAft>
                      </a:pPr>
                      <a:r>
                        <a:rPr lang="en-US" sz="1800" dirty="0" smtClean="0">
                          <a:effectLst/>
                          <a:uFill>
                            <a:solidFill>
                              <a:srgbClr val="000000"/>
                            </a:solidFill>
                          </a:uFill>
                        </a:rPr>
                        <a:t>Image Classification Based on the Boost Convolutional Neural Network.</a:t>
                      </a:r>
                      <a:endParaRPr lang="en-IN" sz="1800" dirty="0">
                        <a:solidFill>
                          <a:schemeClr val="tx1"/>
                        </a:solidFill>
                        <a:effectLst/>
                        <a:uFill>
                          <a:solidFill>
                            <a:srgbClr val="000000"/>
                          </a:solidFill>
                        </a:uFill>
                        <a:latin typeface="Calibri" panose="020F0502020204030204" pitchFamily="34" charset="0"/>
                        <a:ea typeface="Calibri" panose="020F0502020204030204" pitchFamily="34" charset="0"/>
                        <a:cs typeface="Times New Roman" panose="02020603050405020304" pitchFamily="18" charset="0"/>
                      </a:endParaRPr>
                    </a:p>
                  </a:txBody>
                  <a:tcPr marL="36262" marR="36262" marT="36262" marB="36262"/>
                </a:tc>
                <a:tc>
                  <a:txBody>
                    <a:bodyPr/>
                    <a:lstStyle/>
                    <a:p>
                      <a:pPr>
                        <a:lnSpc>
                          <a:spcPct val="150000"/>
                        </a:lnSpc>
                        <a:spcAft>
                          <a:spcPts val="1000"/>
                        </a:spcAft>
                      </a:pPr>
                      <a:r>
                        <a:rPr lang="en-US" sz="1200" dirty="0" smtClean="0">
                          <a:effectLst/>
                          <a:uFill>
                            <a:solidFill>
                              <a:srgbClr val="000000"/>
                            </a:solidFill>
                          </a:uFill>
                        </a:rPr>
                        <a:t>SHIN-JYE LEE, TONGLIN CHEN, LUN YU, AND CHIN-HUI LAI</a:t>
                      </a:r>
                      <a:endParaRPr lang="en-IN" sz="1200" dirty="0" smtClean="0">
                        <a:effectLst/>
                        <a:uFill>
                          <a:solidFill>
                            <a:srgbClr val="000000"/>
                          </a:solidFill>
                        </a:uFill>
                      </a:endParaRPr>
                    </a:p>
                    <a:p>
                      <a:pPr>
                        <a:lnSpc>
                          <a:spcPct val="150000"/>
                        </a:lnSpc>
                        <a:spcAft>
                          <a:spcPts val="1000"/>
                        </a:spcAft>
                      </a:pPr>
                      <a:r>
                        <a:rPr lang="en-US" sz="1200" dirty="0" smtClean="0">
                          <a:effectLst/>
                          <a:uFill>
                            <a:solidFill>
                              <a:srgbClr val="000000"/>
                            </a:solidFill>
                          </a:uFill>
                        </a:rPr>
                        <a:t>YOP : 2018</a:t>
                      </a:r>
                      <a:endParaRPr lang="en-IN" sz="1200" dirty="0">
                        <a:solidFill>
                          <a:srgbClr val="000000"/>
                        </a:solidFill>
                        <a:effectLst/>
                        <a:uFill>
                          <a:solidFill>
                            <a:srgbClr val="000000"/>
                          </a:solidFill>
                        </a:uFill>
                        <a:latin typeface="Calibri" panose="020F0502020204030204" pitchFamily="34" charset="0"/>
                        <a:ea typeface="Calibri" panose="020F0502020204030204" pitchFamily="34" charset="0"/>
                        <a:cs typeface="Times New Roman" panose="02020603050405020304" pitchFamily="18" charset="0"/>
                      </a:endParaRPr>
                    </a:p>
                  </a:txBody>
                  <a:tcPr marL="36262" marR="36262" marT="36262" marB="36262"/>
                </a:tc>
                <a:tc>
                  <a:txBody>
                    <a:bodyPr/>
                    <a:lstStyle/>
                    <a:p>
                      <a:pPr>
                        <a:lnSpc>
                          <a:spcPct val="150000"/>
                        </a:lnSpc>
                        <a:spcAft>
                          <a:spcPts val="1000"/>
                        </a:spcAft>
                      </a:pPr>
                      <a:endParaRPr lang="en-IN" sz="1200" dirty="0">
                        <a:solidFill>
                          <a:srgbClr val="000000"/>
                        </a:solidFill>
                        <a:effectLst/>
                        <a:uFill>
                          <a:solidFill>
                            <a:srgbClr val="000000"/>
                          </a:solidFill>
                        </a:uFill>
                        <a:latin typeface="+mn-lt"/>
                        <a:ea typeface="Calibri" panose="020F0502020204030204" pitchFamily="34" charset="0"/>
                        <a:cs typeface="Times New Roman" panose="02020603050405020304" pitchFamily="18" charset="0"/>
                      </a:endParaRPr>
                    </a:p>
                  </a:txBody>
                  <a:tcPr marL="36262" marR="36262" marT="36262" marB="36262"/>
                </a:tc>
                <a:tc>
                  <a:txBody>
                    <a:bodyPr/>
                    <a:lstStyle/>
                    <a:p>
                      <a:pPr lvl="0">
                        <a:lnSpc>
                          <a:spcPct val="150000"/>
                        </a:lnSpc>
                        <a:spcAft>
                          <a:spcPts val="1000"/>
                        </a:spcAft>
                      </a:pPr>
                      <a:r>
                        <a:rPr lang="en-US" sz="1600" dirty="0" smtClean="0">
                          <a:effectLst/>
                          <a:uFill>
                            <a:solidFill>
                              <a:srgbClr val="000000"/>
                            </a:solidFill>
                          </a:uFill>
                        </a:rPr>
                        <a:t>Support Vector </a:t>
                      </a:r>
                      <a:r>
                        <a:rPr lang="en-US" sz="1600" dirty="0" err="1" smtClean="0">
                          <a:effectLst/>
                          <a:uFill>
                            <a:solidFill>
                              <a:srgbClr val="000000"/>
                            </a:solidFill>
                          </a:uFill>
                        </a:rPr>
                        <a:t>Machine,daboost</a:t>
                      </a:r>
                      <a:r>
                        <a:rPr lang="en-US" sz="1600" dirty="0" smtClean="0">
                          <a:effectLst/>
                          <a:uFill>
                            <a:solidFill>
                              <a:srgbClr val="000000"/>
                            </a:solidFill>
                          </a:uFill>
                        </a:rPr>
                        <a:t> algorithm,</a:t>
                      </a:r>
                      <a:r>
                        <a:rPr lang="en-US" sz="1600" dirty="0" smtClean="0"/>
                        <a:t> Random Forest.  Regarding image identification, this study intends to artificially extract features, and convert the features of an original image into useful features characterized by lower dimension and less noise.</a:t>
                      </a:r>
                      <a:endParaRPr lang="en-IN" sz="1600" dirty="0" smtClean="0">
                        <a:effectLst/>
                        <a:uFill>
                          <a:solidFill>
                            <a:srgbClr val="000000"/>
                          </a:solidFill>
                        </a:uFill>
                      </a:endParaRPr>
                    </a:p>
                    <a:p>
                      <a:pPr>
                        <a:lnSpc>
                          <a:spcPct val="150000"/>
                        </a:lnSpc>
                        <a:spcAft>
                          <a:spcPts val="1000"/>
                        </a:spcAft>
                      </a:pPr>
                      <a:endParaRPr lang="en-IN" sz="1200" dirty="0">
                        <a:solidFill>
                          <a:srgbClr val="000000"/>
                        </a:solidFill>
                        <a:effectLst/>
                        <a:uFill>
                          <a:solidFill>
                            <a:srgbClr val="000000"/>
                          </a:solidFill>
                        </a:uFill>
                        <a:latin typeface="+mn-lt"/>
                        <a:ea typeface="Calibri" panose="020F0502020204030204" pitchFamily="34" charset="0"/>
                        <a:cs typeface="Times New Roman" panose="02020603050405020304" pitchFamily="18" charset="0"/>
                      </a:endParaRPr>
                    </a:p>
                  </a:txBody>
                  <a:tcPr marL="36262" marR="36262" marT="36000" marB="0"/>
                </a:tc>
              </a:tr>
            </a:tbl>
          </a:graphicData>
        </a:graphic>
      </p:graphicFrame>
    </p:spTree>
    <p:extLst>
      <p:ext uri="{BB962C8B-B14F-4D97-AF65-F5344CB8AC3E}">
        <p14:creationId xmlns:p14="http://schemas.microsoft.com/office/powerpoint/2010/main" val="3847994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Description of proposed statement</a:t>
            </a:r>
            <a:endParaRPr lang="en-US" dirty="0"/>
          </a:p>
        </p:txBody>
      </p:sp>
      <p:sp>
        <p:nvSpPr>
          <p:cNvPr id="3" name="Content Placeholder 2"/>
          <p:cNvSpPr>
            <a:spLocks noGrp="1"/>
          </p:cNvSpPr>
          <p:nvPr>
            <p:ph idx="1"/>
          </p:nvPr>
        </p:nvSpPr>
        <p:spPr/>
        <p:txBody>
          <a:bodyPr>
            <a:normAutofit lnSpcReduction="10000"/>
          </a:bodyPr>
          <a:lstStyle/>
          <a:p>
            <a:r>
              <a:rPr lang="en-US" sz="2200" dirty="0" smtClean="0"/>
              <a:t>How do we humans recognize mountains as mountains and trees as trees ?We are good at categorizing scenes based on semantic representation and object affinity, but we know very little about the processing </a:t>
            </a:r>
            <a:r>
              <a:rPr lang="en-US" sz="2200" dirty="0" smtClean="0"/>
              <a:t>and </a:t>
            </a:r>
            <a:r>
              <a:rPr lang="en-US" sz="2200" dirty="0" smtClean="0"/>
              <a:t>encoding of natural scene categories in human brain. So basically our task is to identify the image and classify under the category it belongs to.</a:t>
            </a:r>
          </a:p>
          <a:p>
            <a:r>
              <a:rPr lang="en-US" sz="2200" dirty="0" smtClean="0"/>
              <a:t>Identifying natural scenes from all around the world is an interesting computer vision problem. In this problem we are going to classify the images under they belong to and want to see how to experiment with network architecture, hyper parameters , data augmentations and how to deal with loading custom data for test and train. </a:t>
            </a:r>
            <a:endParaRPr lang="en-US" sz="22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494</TotalTime>
  <Words>954</Words>
  <Application>Microsoft Office PowerPoint</Application>
  <PresentationFormat>On-screen Show (4:3)</PresentationFormat>
  <Paragraphs>162</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Bookman Old Style</vt:lpstr>
      <vt:lpstr>Calibri</vt:lpstr>
      <vt:lpstr>Rockwell</vt:lpstr>
      <vt:lpstr>Rockwell Condensed</vt:lpstr>
      <vt:lpstr>Times New Roman</vt:lpstr>
      <vt:lpstr>Wingdings</vt:lpstr>
      <vt:lpstr>Wood Type</vt:lpstr>
      <vt:lpstr>Image Classification based on scenery</vt:lpstr>
      <vt:lpstr>Problem Statement</vt:lpstr>
      <vt:lpstr>Motivation</vt:lpstr>
      <vt:lpstr>Objectives</vt:lpstr>
      <vt:lpstr>Scope </vt:lpstr>
      <vt:lpstr>Constraints</vt:lpstr>
      <vt:lpstr>Literature Survey</vt:lpstr>
      <vt:lpstr>PowerPoint Presentation</vt:lpstr>
      <vt:lpstr>Description of proposed statement</vt:lpstr>
      <vt:lpstr>Block Diagram</vt:lpstr>
      <vt:lpstr>Requirements</vt:lpstr>
      <vt:lpstr>PowerPoint Presentation</vt:lpstr>
      <vt:lpstr>Use Case Diagram</vt:lpstr>
      <vt:lpstr>Use Case Description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Classification based on scenery</dc:title>
  <dc:creator>MISKIN</dc:creator>
  <cp:lastModifiedBy>shriya b</cp:lastModifiedBy>
  <cp:revision>52</cp:revision>
  <dcterms:created xsi:type="dcterms:W3CDTF">2006-08-16T00:00:00Z</dcterms:created>
  <dcterms:modified xsi:type="dcterms:W3CDTF">2019-09-14T04:17:43Z</dcterms:modified>
</cp:coreProperties>
</file>