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cbb1195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cbb1195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cbb1195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cbb1195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cbb1195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cbb1195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distance between your eyes, the depth of your eye sockets, the distance from forehead to chin, the shape of your cheekbones, and the contour of the lips, ears, and chin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cbb1195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cbb1195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cbb1195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cbb1195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ff909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ff909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ff909a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ff909a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cbb1195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cbb1195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cbb11951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cbb11951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cbb11951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cbb11951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cbb11951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cbb11951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bb11951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bb11951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cbb11951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cbb11951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8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100"/>
              <a:t>Day 2: Facial Recognition</a:t>
            </a:r>
            <a:endParaRPr sz="71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Lauryn Fluellen• SMASH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t>Facial Recognition</a:t>
            </a:r>
            <a:endParaRPr b="1" sz="2900"/>
          </a:p>
          <a:p>
            <a:pPr indent="0" lvl="0" marL="0" rtl="0" algn="l">
              <a:spcBef>
                <a:spcPts val="0"/>
              </a:spcBef>
              <a:spcAft>
                <a:spcPts val="0"/>
              </a:spcAft>
              <a:buNone/>
            </a:pPr>
            <a:r>
              <a:t/>
            </a:r>
            <a:endParaRPr b="1" sz="2900"/>
          </a:p>
          <a:p>
            <a:pPr indent="0" lvl="0" marL="0" rtl="0" algn="l">
              <a:spcBef>
                <a:spcPts val="0"/>
              </a:spcBef>
              <a:spcAft>
                <a:spcPts val="0"/>
              </a:spcAft>
              <a:buNone/>
            </a:pPr>
            <a:r>
              <a:rPr lang="en" sz="1500"/>
              <a:t>Make a face match by comparing features extracted with the given face</a:t>
            </a:r>
            <a:endParaRPr sz="2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337600" y="625225"/>
            <a:ext cx="3893048" cy="3893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based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265500" y="724199"/>
            <a:ext cx="4045200" cy="369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Eye color</a:t>
            </a:r>
            <a:endParaRPr/>
          </a:p>
          <a:p>
            <a:pPr indent="0" lvl="0" marL="0" rtl="0" algn="l">
              <a:spcBef>
                <a:spcPts val="1600"/>
              </a:spcBef>
              <a:spcAft>
                <a:spcPts val="0"/>
              </a:spcAft>
              <a:buNone/>
            </a:pPr>
            <a:r>
              <a:rPr lang="en"/>
              <a:t>Eye shape </a:t>
            </a:r>
            <a:endParaRPr/>
          </a:p>
          <a:p>
            <a:pPr indent="0" lvl="0" marL="0" rtl="0" algn="l">
              <a:spcBef>
                <a:spcPts val="1600"/>
              </a:spcBef>
              <a:spcAft>
                <a:spcPts val="0"/>
              </a:spcAft>
              <a:buNone/>
            </a:pPr>
            <a:r>
              <a:rPr lang="en"/>
              <a:t>Face shape</a:t>
            </a:r>
            <a:endParaRPr/>
          </a:p>
          <a:p>
            <a:pPr indent="0" lvl="0" marL="0" rtl="0" algn="l">
              <a:spcBef>
                <a:spcPts val="1600"/>
              </a:spcBef>
              <a:spcAft>
                <a:spcPts val="0"/>
              </a:spcAft>
              <a:buNone/>
            </a:pPr>
            <a:r>
              <a:rPr lang="en"/>
              <a:t>Eyebrow</a:t>
            </a:r>
            <a:r>
              <a:rPr lang="en"/>
              <a:t> shape </a:t>
            </a:r>
            <a:endParaRPr/>
          </a:p>
          <a:p>
            <a:pPr indent="0" lvl="0" marL="0" rtl="0" algn="l">
              <a:spcBef>
                <a:spcPts val="1600"/>
              </a:spcBef>
              <a:spcAft>
                <a:spcPts val="0"/>
              </a:spcAft>
              <a:buNone/>
            </a:pPr>
            <a:r>
              <a:rPr lang="en"/>
              <a:t>Nose shape</a:t>
            </a:r>
            <a:endParaRPr/>
          </a:p>
          <a:p>
            <a:pPr indent="0" lvl="0" marL="0" rtl="0" algn="l">
              <a:spcBef>
                <a:spcPts val="160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239825" y="1342215"/>
            <a:ext cx="2559425" cy="2916525"/>
          </a:xfrm>
          <a:prstGeom prst="rect">
            <a:avLst/>
          </a:prstGeom>
          <a:noFill/>
          <a:ln>
            <a:noFill/>
          </a:ln>
        </p:spPr>
      </p:pic>
      <p:pic>
        <p:nvPicPr>
          <p:cNvPr id="143" name="Google Shape;143;p24"/>
          <p:cNvPicPr preferRelativeResize="0"/>
          <p:nvPr/>
        </p:nvPicPr>
        <p:blipFill>
          <a:blip r:embed="rId4">
            <a:alphaModFix/>
          </a:blip>
          <a:stretch>
            <a:fillRect/>
          </a:stretch>
        </p:blipFill>
        <p:spPr>
          <a:xfrm>
            <a:off x="2012575" y="1350815"/>
            <a:ext cx="2559425" cy="28993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Partner Activity</a:t>
            </a:r>
            <a:endParaRPr/>
          </a:p>
          <a:p>
            <a:pPr indent="0" lvl="0" marL="0" rtl="0" algn="l">
              <a:spcBef>
                <a:spcPts val="0"/>
              </a:spcBef>
              <a:spcAft>
                <a:spcPts val="0"/>
              </a:spcAft>
              <a:buNone/>
            </a:pPr>
            <a:r>
              <a:t/>
            </a:r>
            <a:endParaRPr b="0" sz="1800">
              <a:solidFill>
                <a:srgbClr val="202124"/>
              </a:solidFill>
              <a:latin typeface="Lato"/>
              <a:ea typeface="Lato"/>
              <a:cs typeface="Lato"/>
              <a:sym typeface="Lato"/>
            </a:endParaRPr>
          </a:p>
        </p:txBody>
      </p:sp>
      <p:sp>
        <p:nvSpPr>
          <p:cNvPr id="149" name="Google Shape;149;p25"/>
          <p:cNvSpPr txBox="1"/>
          <p:nvPr>
            <p:ph idx="1" type="body"/>
          </p:nvPr>
        </p:nvSpPr>
        <p:spPr>
          <a:xfrm>
            <a:off x="2410100" y="1595775"/>
            <a:ext cx="6321600" cy="31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Find a partner </a:t>
            </a:r>
            <a:br>
              <a:rPr lang="en" sz="1900"/>
            </a:br>
            <a:endParaRPr sz="1900"/>
          </a:p>
          <a:p>
            <a:pPr indent="-349250" lvl="0" marL="457200" rtl="0" algn="l">
              <a:spcBef>
                <a:spcPts val="0"/>
              </a:spcBef>
              <a:spcAft>
                <a:spcPts val="0"/>
              </a:spcAft>
              <a:buSzPts val="1900"/>
              <a:buChar char="●"/>
            </a:pPr>
            <a:r>
              <a:rPr lang="en" sz="1900"/>
              <a:t>Take your cartoon character and write down 4 facial features your character has that would be detected during the feature detection process</a:t>
            </a:r>
            <a:br>
              <a:rPr lang="en" sz="1900"/>
            </a:br>
            <a:endParaRPr sz="1900"/>
          </a:p>
          <a:p>
            <a:pPr indent="-349250" lvl="0" marL="457200" rtl="0" algn="l">
              <a:spcBef>
                <a:spcPts val="0"/>
              </a:spcBef>
              <a:spcAft>
                <a:spcPts val="0"/>
              </a:spcAft>
              <a:buSzPts val="1900"/>
              <a:buChar char="●"/>
            </a:pPr>
            <a:r>
              <a:rPr lang="en" sz="1900"/>
              <a:t>When you are done raise your hand, a teacher will come around to see your 4 features</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t>Coding activity </a:t>
            </a:r>
            <a:br>
              <a:rPr b="1" lang="en" sz="2900"/>
            </a:br>
            <a:endParaRPr b="1" sz="2900"/>
          </a:p>
          <a:p>
            <a:pPr indent="0" lvl="0" marL="0" rtl="0" algn="l">
              <a:spcBef>
                <a:spcPts val="0"/>
              </a:spcBef>
              <a:spcAft>
                <a:spcPts val="0"/>
              </a:spcAft>
              <a:buNone/>
            </a:pPr>
            <a:r>
              <a:rPr b="1" lang="en" sz="2600"/>
              <a:t>https://bit.ly/3cgyIV3</a:t>
            </a:r>
            <a:endParaRPr b="1" sz="2600"/>
          </a:p>
          <a:p>
            <a:pPr indent="0" lvl="0" marL="0" rtl="0" algn="l">
              <a:spcBef>
                <a:spcPts val="0"/>
              </a:spcBef>
              <a:spcAft>
                <a:spcPts val="0"/>
              </a:spcAft>
              <a:buNone/>
            </a:pPr>
            <a:r>
              <a:t/>
            </a:r>
            <a:endParaRPr b="1" sz="2300"/>
          </a:p>
          <a:p>
            <a:pPr indent="0" lvl="0" marL="0" rtl="0" algn="l">
              <a:lnSpc>
                <a:spcPct val="100000"/>
              </a:lnSpc>
              <a:spcBef>
                <a:spcPts val="0"/>
              </a:spcBef>
              <a:spcAft>
                <a:spcPts val="0"/>
              </a:spcAft>
              <a:buClr>
                <a:schemeClr val="dk2"/>
              </a:buClr>
              <a:buSzPts val="1100"/>
              <a:buFont typeface="Arial"/>
              <a:buNone/>
            </a:pPr>
            <a:r>
              <a:rPr lang="en" sz="2400">
                <a:latin typeface="Times New Roman"/>
                <a:ea typeface="Times New Roman"/>
                <a:cs typeface="Times New Roman"/>
                <a:sym typeface="Times New Roman"/>
              </a:rPr>
              <a:t>Face ID: Write a facial recognition program for your character’s phone in python to process user input and grant access if the detected features match.</a:t>
            </a:r>
            <a:r>
              <a:rPr lang="en" sz="1100">
                <a:solidFill>
                  <a:schemeClr val="dk2"/>
                </a:solidFill>
                <a:latin typeface="Times New Roman"/>
                <a:ea typeface="Times New Roman"/>
                <a:cs typeface="Times New Roman"/>
                <a:sym typeface="Times New Roman"/>
              </a:rPr>
              <a:t>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1600"/>
              </a:spcAft>
              <a:buNone/>
            </a:pPr>
            <a:r>
              <a:t/>
            </a:r>
            <a:endParaRPr sz="1500"/>
          </a:p>
        </p:txBody>
      </p:sp>
      <p:pic>
        <p:nvPicPr>
          <p:cNvPr id="155" name="Google Shape;155;p26"/>
          <p:cNvPicPr preferRelativeResize="0"/>
          <p:nvPr/>
        </p:nvPicPr>
        <p:blipFill>
          <a:blip r:embed="rId3">
            <a:alphaModFix/>
          </a:blip>
          <a:stretch>
            <a:fillRect/>
          </a:stretch>
        </p:blipFill>
        <p:spPr>
          <a:xfrm>
            <a:off x="117550" y="41025"/>
            <a:ext cx="1834776" cy="2530725"/>
          </a:xfrm>
          <a:prstGeom prst="rect">
            <a:avLst/>
          </a:prstGeom>
          <a:noFill/>
          <a:ln>
            <a:noFill/>
          </a:ln>
        </p:spPr>
      </p:pic>
      <p:pic>
        <p:nvPicPr>
          <p:cNvPr id="156" name="Google Shape;156;p26"/>
          <p:cNvPicPr preferRelativeResize="0"/>
          <p:nvPr/>
        </p:nvPicPr>
        <p:blipFill>
          <a:blip r:embed="rId4">
            <a:alphaModFix/>
          </a:blip>
          <a:stretch>
            <a:fillRect/>
          </a:stretch>
        </p:blipFill>
        <p:spPr>
          <a:xfrm>
            <a:off x="2244050" y="337563"/>
            <a:ext cx="1937650" cy="1937650"/>
          </a:xfrm>
          <a:prstGeom prst="rect">
            <a:avLst/>
          </a:prstGeom>
          <a:noFill/>
          <a:ln>
            <a:noFill/>
          </a:ln>
        </p:spPr>
      </p:pic>
      <p:pic>
        <p:nvPicPr>
          <p:cNvPr id="157" name="Google Shape;157;p26"/>
          <p:cNvPicPr preferRelativeResize="0"/>
          <p:nvPr/>
        </p:nvPicPr>
        <p:blipFill>
          <a:blip r:embed="rId5">
            <a:alphaModFix/>
          </a:blip>
          <a:stretch>
            <a:fillRect/>
          </a:stretch>
        </p:blipFill>
        <p:spPr>
          <a:xfrm>
            <a:off x="345775" y="2704000"/>
            <a:ext cx="1378332" cy="2114550"/>
          </a:xfrm>
          <a:prstGeom prst="rect">
            <a:avLst/>
          </a:prstGeom>
          <a:noFill/>
          <a:ln>
            <a:noFill/>
          </a:ln>
        </p:spPr>
      </p:pic>
      <p:pic>
        <p:nvPicPr>
          <p:cNvPr id="158" name="Google Shape;158;p26"/>
          <p:cNvPicPr preferRelativeResize="0"/>
          <p:nvPr/>
        </p:nvPicPr>
        <p:blipFill>
          <a:blip r:embed="rId6">
            <a:alphaModFix/>
          </a:blip>
          <a:stretch>
            <a:fillRect/>
          </a:stretch>
        </p:blipFill>
        <p:spPr>
          <a:xfrm>
            <a:off x="2357388" y="2571750"/>
            <a:ext cx="1710970" cy="228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t>Starter code:</a:t>
            </a:r>
            <a:endParaRPr/>
          </a:p>
          <a:p>
            <a:pPr indent="0" lvl="0" marL="0" rtl="0" algn="l">
              <a:lnSpc>
                <a:spcPct val="100000"/>
              </a:lnSpc>
              <a:spcBef>
                <a:spcPts val="0"/>
              </a:spcBef>
              <a:spcAft>
                <a:spcPts val="0"/>
              </a:spcAft>
              <a:buClr>
                <a:schemeClr val="dk2"/>
              </a:buClr>
              <a:buSzPts val="1100"/>
              <a:buFont typeface="Arial"/>
              <a:buNone/>
            </a:pPr>
            <a:r>
              <a:rPr lang="en" sz="2200">
                <a:latin typeface="Times New Roman"/>
                <a:ea typeface="Times New Roman"/>
                <a:cs typeface="Times New Roman"/>
                <a:sym typeface="Times New Roman"/>
              </a:rPr>
              <a:t>Think of your cartoon character and their features. Write a program hard coded for them that asks the user for user input and if the user input matches for all features of your cartoon print “Access granted”, otherwise print “Access denied”</a:t>
            </a:r>
            <a:endParaRPr sz="2900"/>
          </a:p>
        </p:txBody>
      </p:sp>
      <p:pic>
        <p:nvPicPr>
          <p:cNvPr id="164" name="Google Shape;164;p27"/>
          <p:cNvPicPr preferRelativeResize="0"/>
          <p:nvPr/>
        </p:nvPicPr>
        <p:blipFill>
          <a:blip r:embed="rId3">
            <a:alphaModFix/>
          </a:blip>
          <a:stretch>
            <a:fillRect/>
          </a:stretch>
        </p:blipFill>
        <p:spPr>
          <a:xfrm>
            <a:off x="0" y="1485500"/>
            <a:ext cx="4572000" cy="21431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a:t>
            </a:r>
            <a:endParaRPr/>
          </a:p>
        </p:txBody>
      </p:sp>
      <p:sp>
        <p:nvSpPr>
          <p:cNvPr id="170" name="Google Shape;170;p28"/>
          <p:cNvSpPr txBox="1"/>
          <p:nvPr>
            <p:ph idx="1" type="subTitle"/>
          </p:nvPr>
        </p:nvSpPr>
        <p:spPr>
          <a:xfrm>
            <a:off x="2371717" y="2571750"/>
            <a:ext cx="6331500" cy="1241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Char char="-"/>
            </a:pPr>
            <a:r>
              <a:rPr lang="en"/>
              <a:t>Talk to someone and explore what tech they use most and the benefits and downsides of those technologies.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Hall of Fame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Examples of when </a:t>
            </a:r>
            <a:r>
              <a:rPr lang="en"/>
              <a:t>facial recognition is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Facial Recognition can be found:</a:t>
            </a:r>
            <a:endParaRPr/>
          </a:p>
        </p:txBody>
      </p:sp>
      <p:sp>
        <p:nvSpPr>
          <p:cNvPr id="89" name="Google Shape;89;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Video </a:t>
            </a:r>
            <a:r>
              <a:rPr lang="en"/>
              <a:t>surveillance</a:t>
            </a:r>
            <a:r>
              <a:rPr lang="en"/>
              <a:t> </a:t>
            </a:r>
            <a:endParaRPr/>
          </a:p>
          <a:p>
            <a:pPr indent="-304800" lvl="1" marL="914400" rtl="0" algn="l">
              <a:spcBef>
                <a:spcPts val="0"/>
              </a:spcBef>
              <a:spcAft>
                <a:spcPts val="0"/>
              </a:spcAft>
              <a:buSzPts val="1200"/>
              <a:buChar char="○"/>
            </a:pPr>
            <a:r>
              <a:rPr lang="en"/>
              <a:t>Stores</a:t>
            </a:r>
            <a:endParaRPr/>
          </a:p>
          <a:p>
            <a:pPr indent="-304800" lvl="1" marL="914400" rtl="0" algn="l">
              <a:spcBef>
                <a:spcPts val="0"/>
              </a:spcBef>
              <a:spcAft>
                <a:spcPts val="0"/>
              </a:spcAft>
              <a:buSzPts val="1200"/>
              <a:buChar char="○"/>
            </a:pPr>
            <a:r>
              <a:rPr lang="en"/>
              <a:t>Gas stations </a:t>
            </a:r>
            <a:endParaRPr/>
          </a:p>
          <a:p>
            <a:pPr indent="-304800" lvl="1" marL="914400" rtl="0" algn="l">
              <a:spcBef>
                <a:spcPts val="0"/>
              </a:spcBef>
              <a:spcAft>
                <a:spcPts val="0"/>
              </a:spcAft>
              <a:buSzPts val="1200"/>
              <a:buChar char="○"/>
            </a:pPr>
            <a:r>
              <a:rPr lang="en"/>
              <a:t>Red light cameras </a:t>
            </a:r>
            <a:endParaRPr/>
          </a:p>
          <a:p>
            <a:pPr indent="-304800" lvl="1" marL="914400" rtl="0" algn="l">
              <a:spcBef>
                <a:spcPts val="0"/>
              </a:spcBef>
              <a:spcAft>
                <a:spcPts val="0"/>
              </a:spcAft>
              <a:buSzPts val="1200"/>
              <a:buChar char="○"/>
            </a:pPr>
            <a:r>
              <a:rPr lang="en"/>
              <a:t>Airports</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iPads, Smartphones</a:t>
            </a:r>
            <a:endParaRPr/>
          </a:p>
          <a:p>
            <a:pPr indent="-304800" lvl="1" marL="914400" rtl="0" algn="l">
              <a:spcBef>
                <a:spcPts val="0"/>
              </a:spcBef>
              <a:spcAft>
                <a:spcPts val="0"/>
              </a:spcAft>
              <a:buSzPts val="1200"/>
              <a:buChar char="○"/>
            </a:pPr>
            <a:r>
              <a:rPr lang="en"/>
              <a:t>Snapchat filters</a:t>
            </a:r>
            <a:endParaRPr/>
          </a:p>
          <a:p>
            <a:pPr indent="-304800" lvl="1" marL="914400" rtl="0" algn="l">
              <a:spcBef>
                <a:spcPts val="0"/>
              </a:spcBef>
              <a:spcAft>
                <a:spcPts val="0"/>
              </a:spcAft>
              <a:buSzPts val="1200"/>
              <a:buChar char="○"/>
            </a:pPr>
            <a:r>
              <a:rPr lang="en"/>
              <a:t>Face ID</a:t>
            </a:r>
            <a:endParaRPr/>
          </a:p>
          <a:p>
            <a:pPr indent="-304800" lvl="1" marL="914400" rtl="0" algn="l">
              <a:spcBef>
                <a:spcPts val="0"/>
              </a:spcBef>
              <a:spcAft>
                <a:spcPts val="0"/>
              </a:spcAft>
              <a:buSzPts val="1200"/>
              <a:buChar char="○"/>
            </a:pPr>
            <a:r>
              <a:rPr lang="en"/>
              <a:t>Facebook tagging</a:t>
            </a:r>
            <a:endParaRPr/>
          </a:p>
          <a:p>
            <a:pPr indent="0" lvl="0" marL="914400" rtl="0" algn="l">
              <a:spcBef>
                <a:spcPts val="1600"/>
              </a:spcBef>
              <a:spcAft>
                <a:spcPts val="1600"/>
              </a:spcAft>
              <a:buNone/>
            </a:pPr>
            <a:r>
              <a:t/>
            </a:r>
            <a:endParaRPr/>
          </a:p>
        </p:txBody>
      </p:sp>
      <p:sp>
        <p:nvSpPr>
          <p:cNvPr id="90" name="Google Shape;90;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Facial recognition in video surveillance can be used to help find missing </a:t>
            </a:r>
            <a:r>
              <a:rPr lang="en"/>
              <a:t>people, or </a:t>
            </a:r>
            <a:r>
              <a:rPr lang="en"/>
              <a:t>criminals.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Facial recognition in technology like smartphones  and ipads make opening devices easier and quicker than using a password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Facial Recognition </a:t>
            </a:r>
            <a:endParaRPr/>
          </a:p>
        </p:txBody>
      </p:sp>
      <p:sp>
        <p:nvSpPr>
          <p:cNvPr id="96" name="Google Shape;96;p1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1800"/>
              <a:t>Face detection </a:t>
            </a:r>
            <a:endParaRPr b="1"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Feature extraction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Facial recognition </a:t>
            </a:r>
            <a:endParaRPr sz="1800"/>
          </a:p>
        </p:txBody>
      </p:sp>
      <p:pic>
        <p:nvPicPr>
          <p:cNvPr id="97" name="Google Shape;97;p17"/>
          <p:cNvPicPr preferRelativeResize="0"/>
          <p:nvPr/>
        </p:nvPicPr>
        <p:blipFill>
          <a:blip r:embed="rId3">
            <a:alphaModFix/>
          </a:blip>
          <a:stretch>
            <a:fillRect/>
          </a:stretch>
        </p:blipFill>
        <p:spPr>
          <a:xfrm>
            <a:off x="3810002" y="897539"/>
            <a:ext cx="4684725" cy="334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t>Face</a:t>
            </a:r>
            <a:r>
              <a:rPr b="1" lang="en" sz="2900"/>
              <a:t> Detection </a:t>
            </a:r>
            <a:br>
              <a:rPr b="1" lang="en" sz="2900"/>
            </a:br>
            <a:endParaRPr b="1" sz="2900"/>
          </a:p>
          <a:p>
            <a:pPr indent="0" lvl="0" marL="0" rtl="0" algn="l">
              <a:spcBef>
                <a:spcPts val="0"/>
              </a:spcBef>
              <a:spcAft>
                <a:spcPts val="0"/>
              </a:spcAft>
              <a:buNone/>
            </a:pPr>
            <a:r>
              <a:rPr lang="en"/>
              <a:t>Find the face in our image or camera view </a:t>
            </a:r>
            <a:endParaRPr/>
          </a:p>
          <a:p>
            <a:pPr indent="0" lvl="0" marL="0" rtl="0" algn="l">
              <a:spcBef>
                <a:spcPts val="160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196825" y="724200"/>
            <a:ext cx="2477751" cy="2002999"/>
          </a:xfrm>
          <a:prstGeom prst="rect">
            <a:avLst/>
          </a:prstGeom>
          <a:noFill/>
          <a:ln>
            <a:noFill/>
          </a:ln>
        </p:spPr>
      </p:pic>
      <p:pic>
        <p:nvPicPr>
          <p:cNvPr id="104" name="Google Shape;104;p18"/>
          <p:cNvPicPr preferRelativeResize="0"/>
          <p:nvPr/>
        </p:nvPicPr>
        <p:blipFill>
          <a:blip r:embed="rId4">
            <a:alphaModFix/>
          </a:blip>
          <a:stretch>
            <a:fillRect/>
          </a:stretch>
        </p:blipFill>
        <p:spPr>
          <a:xfrm>
            <a:off x="1379194" y="2936125"/>
            <a:ext cx="2766931" cy="185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Facial Recognition </a:t>
            </a:r>
            <a:endParaRPr/>
          </a:p>
        </p:txBody>
      </p:sp>
      <p:sp>
        <p:nvSpPr>
          <p:cNvPr id="110" name="Google Shape;110;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Face detection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b="1" lang="en" sz="1800"/>
              <a:t>Feature extraction </a:t>
            </a:r>
            <a:endParaRPr b="1"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Facial recognition </a:t>
            </a:r>
            <a:endParaRPr sz="1800"/>
          </a:p>
        </p:txBody>
      </p:sp>
      <p:pic>
        <p:nvPicPr>
          <p:cNvPr id="111" name="Google Shape;111;p19"/>
          <p:cNvPicPr preferRelativeResize="0"/>
          <p:nvPr/>
        </p:nvPicPr>
        <p:blipFill>
          <a:blip r:embed="rId3">
            <a:alphaModFix/>
          </a:blip>
          <a:stretch>
            <a:fillRect/>
          </a:stretch>
        </p:blipFill>
        <p:spPr>
          <a:xfrm>
            <a:off x="3810002" y="897539"/>
            <a:ext cx="4684725" cy="334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t>Feature Extraction</a:t>
            </a:r>
            <a:br>
              <a:rPr b="1" lang="en" sz="2900"/>
            </a:br>
            <a:endParaRPr b="1" sz="2900"/>
          </a:p>
          <a:p>
            <a:pPr indent="0" lvl="0" marL="0" rtl="0" algn="l">
              <a:spcBef>
                <a:spcPts val="0"/>
              </a:spcBef>
              <a:spcAft>
                <a:spcPts val="0"/>
              </a:spcAft>
              <a:buNone/>
            </a:pPr>
            <a:r>
              <a:rPr lang="en"/>
              <a:t>Create a list of features found in the face detected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205700" y="1719625"/>
            <a:ext cx="4114776" cy="170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Facial Recognition </a:t>
            </a:r>
            <a:endParaRPr/>
          </a:p>
        </p:txBody>
      </p:sp>
      <p:sp>
        <p:nvSpPr>
          <p:cNvPr id="123" name="Google Shape;123;p21"/>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Face detection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Feature extraction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b="1" lang="en" sz="1800"/>
              <a:t>Facial recognition </a:t>
            </a:r>
            <a:endParaRPr b="1" sz="1800"/>
          </a:p>
        </p:txBody>
      </p:sp>
      <p:pic>
        <p:nvPicPr>
          <p:cNvPr id="124" name="Google Shape;124;p21"/>
          <p:cNvPicPr preferRelativeResize="0"/>
          <p:nvPr/>
        </p:nvPicPr>
        <p:blipFill>
          <a:blip r:embed="rId3">
            <a:alphaModFix/>
          </a:blip>
          <a:stretch>
            <a:fillRect/>
          </a:stretch>
        </p:blipFill>
        <p:spPr>
          <a:xfrm>
            <a:off x="3810002" y="897539"/>
            <a:ext cx="4684725" cy="334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