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3bff762c4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3bff762c4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3bff762c49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3bff762c49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bff762c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3bff762c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bff762c4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bff762c4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3bff762c4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3bff762c4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bff762c4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3bff762c4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bff762c4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bff762c4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3bff762c4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3bff762c4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3bff762c4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3bff762c4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3bff762c4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3bff762c4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3bff762c4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3bff762c4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bff762c4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bff762c4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b45f2456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3b45f2456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3b45f2456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3b45f2456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3b96e93e4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3b96e93e4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3bba57fbc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3bba57fbc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3bba57fbc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3bba57fbc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3bba57fbc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3bba57fbc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3bba57fbc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3bba57fbc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3bba57fbc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3bba57fbc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3bba57fbc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3bba57fbc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3bba57fbc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3bba57fbc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3bba57fbc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3bba57fbc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3bff762c49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3bff762c49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3b45f2456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3b45f2456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3b45f2456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3b45f2456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3b45f2456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3b45f2456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3b45f2456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3b45f2456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3bff762c4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3bff762c4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3b45f2456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3b45f2456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3bff762c4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3bff762c4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youtube.com/watch?v=FOwCCvHEfY0"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bit.ly/3OST5G2"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bit.ly/3P761r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www.youtube.com/watch?v=0eKVizvYSUQ"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CN"/>
              <a:t>The Power of A</a:t>
            </a:r>
            <a:r>
              <a:rPr lang="zh-CN"/>
              <a:t>lgorithms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zh-CN"/>
              <a:t>SMASH program CS Electives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424700" y="1810800"/>
            <a:ext cx="5178900" cy="152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Next a few slides are provided through the courtesy of my 5008 Professor Michael Shah.</a:t>
            </a:r>
            <a:endParaRPr sz="4200"/>
          </a:p>
        </p:txBody>
      </p:sp>
      <p:pic>
        <p:nvPicPr>
          <p:cNvPr id="109" name="Google Shape;109;p22"/>
          <p:cNvPicPr preferRelativeResize="0"/>
          <p:nvPr/>
        </p:nvPicPr>
        <p:blipFill>
          <a:blip r:embed="rId3">
            <a:alphaModFix/>
          </a:blip>
          <a:stretch>
            <a:fillRect/>
          </a:stretch>
        </p:blipFill>
        <p:spPr>
          <a:xfrm>
            <a:off x="6060575" y="1164250"/>
            <a:ext cx="2590800" cy="2590800"/>
          </a:xfrm>
          <a:prstGeom prst="rect">
            <a:avLst/>
          </a:prstGeom>
          <a:noFill/>
          <a:ln>
            <a:noFill/>
          </a:ln>
        </p:spPr>
      </p:pic>
      <p:sp>
        <p:nvSpPr>
          <p:cNvPr id="110" name="Google Shape;110;p22"/>
          <p:cNvSpPr/>
          <p:nvPr/>
        </p:nvSpPr>
        <p:spPr>
          <a:xfrm>
            <a:off x="7149000" y="3940200"/>
            <a:ext cx="306600" cy="4128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2"/>
          <p:cNvSpPr txBox="1"/>
          <p:nvPr/>
        </p:nvSpPr>
        <p:spPr>
          <a:xfrm>
            <a:off x="6948450" y="4353000"/>
            <a:ext cx="79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solidFill>
                  <a:srgbClr val="FF0000"/>
                </a:solidFill>
              </a:rPr>
              <a:t>It’s him</a:t>
            </a:r>
            <a:endParaRPr>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L</a:t>
            </a:r>
            <a:r>
              <a:rPr lang="zh-CN"/>
              <a:t>inear Search - to check the number one by one</a:t>
            </a:r>
            <a:endParaRPr/>
          </a:p>
        </p:txBody>
      </p:sp>
      <p:pic>
        <p:nvPicPr>
          <p:cNvPr id="117" name="Google Shape;117;p23"/>
          <p:cNvPicPr preferRelativeResize="0"/>
          <p:nvPr/>
        </p:nvPicPr>
        <p:blipFill>
          <a:blip r:embed="rId3">
            <a:alphaModFix/>
          </a:blip>
          <a:stretch>
            <a:fillRect/>
          </a:stretch>
        </p:blipFill>
        <p:spPr>
          <a:xfrm>
            <a:off x="1773556" y="1914129"/>
            <a:ext cx="5596875" cy="890550"/>
          </a:xfrm>
          <a:prstGeom prst="rect">
            <a:avLst/>
          </a:prstGeom>
          <a:noFill/>
          <a:ln>
            <a:noFill/>
          </a:ln>
        </p:spPr>
      </p:pic>
      <p:sp>
        <p:nvSpPr>
          <p:cNvPr id="118" name="Google Shape;118;p23"/>
          <p:cNvSpPr/>
          <p:nvPr/>
        </p:nvSpPr>
        <p:spPr>
          <a:xfrm>
            <a:off x="2367250" y="2922638"/>
            <a:ext cx="734700" cy="734700"/>
          </a:xfrm>
          <a:prstGeom prst="upArrow">
            <a:avLst>
              <a:gd fmla="val 50000" name="adj1"/>
              <a:gd fmla="val 50000" name="adj2"/>
            </a:avLst>
          </a:prstGeom>
          <a:solidFill>
            <a:srgbClr val="FF9900"/>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3"/>
          <p:cNvSpPr txBox="1"/>
          <p:nvPr/>
        </p:nvSpPr>
        <p:spPr>
          <a:xfrm>
            <a:off x="311700" y="1250375"/>
            <a:ext cx="5596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600">
                <a:solidFill>
                  <a:schemeClr val="dk1"/>
                </a:solidFill>
              </a:rPr>
              <a:t>L</a:t>
            </a:r>
            <a:r>
              <a:rPr lang="zh-CN" sz="1600">
                <a:solidFill>
                  <a:schemeClr val="dk1"/>
                </a:solidFill>
              </a:rPr>
              <a:t>et’s say we want to find if 88 is in the group?</a:t>
            </a:r>
            <a:endParaRPr sz="1600">
              <a:solidFill>
                <a:schemeClr val="dk1"/>
              </a:solidFill>
            </a:endParaRPr>
          </a:p>
        </p:txBody>
      </p:sp>
      <p:sp>
        <p:nvSpPr>
          <p:cNvPr id="120" name="Google Shape;120;p23"/>
          <p:cNvSpPr txBox="1"/>
          <p:nvPr/>
        </p:nvSpPr>
        <p:spPr>
          <a:xfrm>
            <a:off x="707825" y="4329500"/>
            <a:ext cx="769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Linear Search - to check the number one by one</a:t>
            </a:r>
            <a:endParaRPr/>
          </a:p>
        </p:txBody>
      </p:sp>
      <p:pic>
        <p:nvPicPr>
          <p:cNvPr id="126" name="Google Shape;126;p24"/>
          <p:cNvPicPr preferRelativeResize="0"/>
          <p:nvPr/>
        </p:nvPicPr>
        <p:blipFill>
          <a:blip r:embed="rId3">
            <a:alphaModFix/>
          </a:blip>
          <a:stretch>
            <a:fillRect/>
          </a:stretch>
        </p:blipFill>
        <p:spPr>
          <a:xfrm>
            <a:off x="1773556" y="1914129"/>
            <a:ext cx="5596875" cy="890550"/>
          </a:xfrm>
          <a:prstGeom prst="rect">
            <a:avLst/>
          </a:prstGeom>
          <a:noFill/>
          <a:ln>
            <a:noFill/>
          </a:ln>
        </p:spPr>
      </p:pic>
      <p:sp>
        <p:nvSpPr>
          <p:cNvPr id="127" name="Google Shape;127;p24"/>
          <p:cNvSpPr/>
          <p:nvPr/>
        </p:nvSpPr>
        <p:spPr>
          <a:xfrm>
            <a:off x="2850925" y="2934438"/>
            <a:ext cx="734700" cy="734700"/>
          </a:xfrm>
          <a:prstGeom prst="upArrow">
            <a:avLst>
              <a:gd fmla="val 50000" name="adj1"/>
              <a:gd fmla="val 50000" name="adj2"/>
            </a:avLst>
          </a:prstGeom>
          <a:solidFill>
            <a:srgbClr val="FF9900"/>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Linear Search - to check the number one by one</a:t>
            </a:r>
            <a:endParaRPr/>
          </a:p>
        </p:txBody>
      </p:sp>
      <p:pic>
        <p:nvPicPr>
          <p:cNvPr id="133" name="Google Shape;133;p25"/>
          <p:cNvPicPr preferRelativeResize="0"/>
          <p:nvPr/>
        </p:nvPicPr>
        <p:blipFill>
          <a:blip r:embed="rId3">
            <a:alphaModFix/>
          </a:blip>
          <a:stretch>
            <a:fillRect/>
          </a:stretch>
        </p:blipFill>
        <p:spPr>
          <a:xfrm>
            <a:off x="1773556" y="1914129"/>
            <a:ext cx="5596875" cy="890550"/>
          </a:xfrm>
          <a:prstGeom prst="rect">
            <a:avLst/>
          </a:prstGeom>
          <a:noFill/>
          <a:ln>
            <a:noFill/>
          </a:ln>
        </p:spPr>
      </p:pic>
      <p:sp>
        <p:nvSpPr>
          <p:cNvPr id="134" name="Google Shape;134;p25"/>
          <p:cNvSpPr/>
          <p:nvPr/>
        </p:nvSpPr>
        <p:spPr>
          <a:xfrm>
            <a:off x="3370000" y="2934438"/>
            <a:ext cx="734700" cy="734700"/>
          </a:xfrm>
          <a:prstGeom prst="upArrow">
            <a:avLst>
              <a:gd fmla="val 50000" name="adj1"/>
              <a:gd fmla="val 50000" name="adj2"/>
            </a:avLst>
          </a:prstGeom>
          <a:solidFill>
            <a:srgbClr val="FF9900"/>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Linear Search - to check the number one by one</a:t>
            </a:r>
            <a:endParaRPr/>
          </a:p>
        </p:txBody>
      </p:sp>
      <p:pic>
        <p:nvPicPr>
          <p:cNvPr id="140" name="Google Shape;140;p26"/>
          <p:cNvPicPr preferRelativeResize="0"/>
          <p:nvPr/>
        </p:nvPicPr>
        <p:blipFill>
          <a:blip r:embed="rId3">
            <a:alphaModFix/>
          </a:blip>
          <a:stretch>
            <a:fillRect/>
          </a:stretch>
        </p:blipFill>
        <p:spPr>
          <a:xfrm>
            <a:off x="1773556" y="1914129"/>
            <a:ext cx="5596875" cy="890550"/>
          </a:xfrm>
          <a:prstGeom prst="rect">
            <a:avLst/>
          </a:prstGeom>
          <a:noFill/>
          <a:ln>
            <a:noFill/>
          </a:ln>
        </p:spPr>
      </p:pic>
      <p:sp>
        <p:nvSpPr>
          <p:cNvPr id="141" name="Google Shape;141;p26"/>
          <p:cNvSpPr/>
          <p:nvPr/>
        </p:nvSpPr>
        <p:spPr>
          <a:xfrm>
            <a:off x="3837300" y="2958038"/>
            <a:ext cx="734700" cy="734700"/>
          </a:xfrm>
          <a:prstGeom prst="upArrow">
            <a:avLst>
              <a:gd fmla="val 50000" name="adj1"/>
              <a:gd fmla="val 50000" name="adj2"/>
            </a:avLst>
          </a:prstGeom>
          <a:solidFill>
            <a:srgbClr val="FF9900"/>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Linear Search - to check the number one by one</a:t>
            </a:r>
            <a:endParaRPr/>
          </a:p>
        </p:txBody>
      </p:sp>
      <p:pic>
        <p:nvPicPr>
          <p:cNvPr id="147" name="Google Shape;147;p27"/>
          <p:cNvPicPr preferRelativeResize="0"/>
          <p:nvPr/>
        </p:nvPicPr>
        <p:blipFill>
          <a:blip r:embed="rId3">
            <a:alphaModFix/>
          </a:blip>
          <a:stretch>
            <a:fillRect/>
          </a:stretch>
        </p:blipFill>
        <p:spPr>
          <a:xfrm>
            <a:off x="1773556" y="1914129"/>
            <a:ext cx="5596875" cy="890550"/>
          </a:xfrm>
          <a:prstGeom prst="rect">
            <a:avLst/>
          </a:prstGeom>
          <a:noFill/>
          <a:ln>
            <a:noFill/>
          </a:ln>
        </p:spPr>
      </p:pic>
      <p:sp>
        <p:nvSpPr>
          <p:cNvPr id="148" name="Google Shape;148;p27"/>
          <p:cNvSpPr/>
          <p:nvPr/>
        </p:nvSpPr>
        <p:spPr>
          <a:xfrm>
            <a:off x="4309175" y="2946238"/>
            <a:ext cx="734700" cy="734700"/>
          </a:xfrm>
          <a:prstGeom prst="upArrow">
            <a:avLst>
              <a:gd fmla="val 50000" name="adj1"/>
              <a:gd fmla="val 50000" name="adj2"/>
            </a:avLst>
          </a:prstGeom>
          <a:solidFill>
            <a:srgbClr val="FF9900"/>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Linear Search - to check the number one by one</a:t>
            </a:r>
            <a:endParaRPr/>
          </a:p>
        </p:txBody>
      </p:sp>
      <p:pic>
        <p:nvPicPr>
          <p:cNvPr id="154" name="Google Shape;154;p28"/>
          <p:cNvPicPr preferRelativeResize="0"/>
          <p:nvPr/>
        </p:nvPicPr>
        <p:blipFill>
          <a:blip r:embed="rId3">
            <a:alphaModFix/>
          </a:blip>
          <a:stretch>
            <a:fillRect/>
          </a:stretch>
        </p:blipFill>
        <p:spPr>
          <a:xfrm>
            <a:off x="1773556" y="1914129"/>
            <a:ext cx="5596875" cy="890550"/>
          </a:xfrm>
          <a:prstGeom prst="rect">
            <a:avLst/>
          </a:prstGeom>
          <a:noFill/>
          <a:ln>
            <a:noFill/>
          </a:ln>
        </p:spPr>
      </p:pic>
      <p:sp>
        <p:nvSpPr>
          <p:cNvPr id="155" name="Google Shape;155;p28"/>
          <p:cNvSpPr/>
          <p:nvPr/>
        </p:nvSpPr>
        <p:spPr>
          <a:xfrm>
            <a:off x="4792850" y="2969838"/>
            <a:ext cx="734700" cy="734700"/>
          </a:xfrm>
          <a:prstGeom prst="upArrow">
            <a:avLst>
              <a:gd fmla="val 50000" name="adj1"/>
              <a:gd fmla="val 50000" name="adj2"/>
            </a:avLst>
          </a:prstGeom>
          <a:solidFill>
            <a:srgbClr val="FF9900"/>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8"/>
          <p:cNvSpPr txBox="1"/>
          <p:nvPr/>
        </p:nvSpPr>
        <p:spPr>
          <a:xfrm>
            <a:off x="4416950" y="3869725"/>
            <a:ext cx="148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solidFill>
                  <a:srgbClr val="FF0000"/>
                </a:solidFill>
              </a:rPr>
              <a:t>Ah 88! Found it!</a:t>
            </a:r>
            <a:endParaRPr>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819600" y="2285400"/>
            <a:ext cx="7504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What if we know the group of number is sorted?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Binary</a:t>
            </a:r>
            <a:r>
              <a:rPr lang="zh-CN"/>
              <a:t> Search - a better (than linear) search</a:t>
            </a:r>
            <a:endParaRPr/>
          </a:p>
        </p:txBody>
      </p:sp>
      <p:sp>
        <p:nvSpPr>
          <p:cNvPr id="167" name="Google Shape;167;p30"/>
          <p:cNvSpPr txBox="1"/>
          <p:nvPr>
            <p:ph idx="1" type="body"/>
          </p:nvPr>
        </p:nvSpPr>
        <p:spPr>
          <a:xfrm>
            <a:off x="311700" y="1341225"/>
            <a:ext cx="435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a:solidFill>
                  <a:srgbClr val="FF0000"/>
                </a:solidFill>
              </a:rPr>
              <a:t>If we know our data is sorted, i</a:t>
            </a:r>
            <a:r>
              <a:rPr lang="zh-CN">
                <a:solidFill>
                  <a:srgbClr val="FF0000"/>
                </a:solidFill>
              </a:rPr>
              <a:t>f we know our data is sorted, if we know our data is sorted, if we know our data is sorted, if we know our data is sorted, if we know our data is sorted, if we know our data is sorted, if we know our data is sorted, if we know our data is sorted</a:t>
            </a:r>
            <a:r>
              <a:rPr lang="zh-CN"/>
              <a:t>, </a:t>
            </a:r>
            <a:r>
              <a:rPr lang="zh-CN"/>
              <a:t>we can totally do better than linear search!</a:t>
            </a:r>
            <a:endParaRPr/>
          </a:p>
        </p:txBody>
      </p:sp>
      <p:pic>
        <p:nvPicPr>
          <p:cNvPr id="168" name="Google Shape;168;p30"/>
          <p:cNvPicPr preferRelativeResize="0"/>
          <p:nvPr/>
        </p:nvPicPr>
        <p:blipFill>
          <a:blip r:embed="rId3">
            <a:alphaModFix/>
          </a:blip>
          <a:stretch>
            <a:fillRect/>
          </a:stretch>
        </p:blipFill>
        <p:spPr>
          <a:xfrm>
            <a:off x="4783152" y="1412025"/>
            <a:ext cx="4049150" cy="2699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Binary Search - a better (than linear) search</a:t>
            </a:r>
            <a:endParaRPr/>
          </a:p>
        </p:txBody>
      </p:sp>
      <p:sp>
        <p:nvSpPr>
          <p:cNvPr id="174" name="Google Shape;174;p31"/>
          <p:cNvSpPr/>
          <p:nvPr/>
        </p:nvSpPr>
        <p:spPr>
          <a:xfrm>
            <a:off x="891925" y="1691475"/>
            <a:ext cx="4400100" cy="657300"/>
          </a:xfrm>
          <a:prstGeom prst="rect">
            <a:avLst/>
          </a:prstGeom>
          <a:solidFill>
            <a:srgbClr val="999999"/>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zh-CN" sz="1800">
                <a:solidFill>
                  <a:srgbClr val="FFFFFF"/>
                </a:solidFill>
              </a:rPr>
              <a:t>Step 1: Start from the middle of the list</a:t>
            </a:r>
            <a:endParaRPr sz="1800">
              <a:solidFill>
                <a:srgbClr val="FFFFFF"/>
              </a:solidFill>
            </a:endParaRPr>
          </a:p>
        </p:txBody>
      </p:sp>
      <p:sp>
        <p:nvSpPr>
          <p:cNvPr id="175" name="Google Shape;175;p31"/>
          <p:cNvSpPr/>
          <p:nvPr/>
        </p:nvSpPr>
        <p:spPr>
          <a:xfrm>
            <a:off x="891925" y="2745200"/>
            <a:ext cx="4400100" cy="865800"/>
          </a:xfrm>
          <a:prstGeom prst="rect">
            <a:avLst/>
          </a:prstGeom>
          <a:solidFill>
            <a:srgbClr val="999999"/>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zh-CN" sz="1800">
                <a:solidFill>
                  <a:srgbClr val="FFFFFF"/>
                </a:solidFill>
              </a:rPr>
              <a:t>Step 2: If the number we are looking for “100” is bigger than the middle, than keep everything to the right</a:t>
            </a:r>
            <a:endParaRPr sz="1800">
              <a:solidFill>
                <a:srgbClr val="FFFFFF"/>
              </a:solidFill>
            </a:endParaRPr>
          </a:p>
        </p:txBody>
      </p:sp>
      <p:sp>
        <p:nvSpPr>
          <p:cNvPr id="176" name="Google Shape;176;p31"/>
          <p:cNvSpPr/>
          <p:nvPr/>
        </p:nvSpPr>
        <p:spPr>
          <a:xfrm>
            <a:off x="891925" y="3918350"/>
            <a:ext cx="4400100" cy="1165800"/>
          </a:xfrm>
          <a:prstGeom prst="rect">
            <a:avLst/>
          </a:prstGeom>
          <a:solidFill>
            <a:srgbClr val="999999"/>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zh-CN" sz="1800">
                <a:solidFill>
                  <a:srgbClr val="FFFFFF"/>
                </a:solidFill>
              </a:rPr>
              <a:t>Step 3: Repeat process until our ‘mid’ is either the number we are looking for, or we are down to 1 item. In this case, 100 is not found</a:t>
            </a:r>
            <a:endParaRPr sz="1800">
              <a:solidFill>
                <a:srgbClr val="FFFFFF"/>
              </a:solidFill>
            </a:endParaRPr>
          </a:p>
        </p:txBody>
      </p:sp>
      <p:sp>
        <p:nvSpPr>
          <p:cNvPr id="177" name="Google Shape;177;p31"/>
          <p:cNvSpPr/>
          <p:nvPr/>
        </p:nvSpPr>
        <p:spPr>
          <a:xfrm>
            <a:off x="5589450" y="1744875"/>
            <a:ext cx="584700" cy="465900"/>
          </a:xfrm>
          <a:prstGeom prst="rect">
            <a:avLst/>
          </a:prstGeom>
          <a:solidFill>
            <a:srgbClr val="434343"/>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800">
                <a:solidFill>
                  <a:srgbClr val="FFFFFF"/>
                </a:solidFill>
              </a:rPr>
              <a:t>7</a:t>
            </a:r>
            <a:endParaRPr sz="1800">
              <a:solidFill>
                <a:srgbClr val="FFFFFF"/>
              </a:solidFill>
            </a:endParaRPr>
          </a:p>
        </p:txBody>
      </p:sp>
      <p:sp>
        <p:nvSpPr>
          <p:cNvPr id="178" name="Google Shape;178;p31"/>
          <p:cNvSpPr/>
          <p:nvPr/>
        </p:nvSpPr>
        <p:spPr>
          <a:xfrm>
            <a:off x="6174150" y="1744875"/>
            <a:ext cx="584700" cy="465900"/>
          </a:xfrm>
          <a:prstGeom prst="rect">
            <a:avLst/>
          </a:prstGeom>
          <a:solidFill>
            <a:srgbClr val="434343"/>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800">
                <a:solidFill>
                  <a:srgbClr val="FFFFFF"/>
                </a:solidFill>
              </a:rPr>
              <a:t>13</a:t>
            </a:r>
            <a:endParaRPr sz="1800">
              <a:solidFill>
                <a:srgbClr val="FFFFFF"/>
              </a:solidFill>
            </a:endParaRPr>
          </a:p>
        </p:txBody>
      </p:sp>
      <p:sp>
        <p:nvSpPr>
          <p:cNvPr id="179" name="Google Shape;179;p31"/>
          <p:cNvSpPr/>
          <p:nvPr/>
        </p:nvSpPr>
        <p:spPr>
          <a:xfrm>
            <a:off x="6758850" y="1744875"/>
            <a:ext cx="584700" cy="465900"/>
          </a:xfrm>
          <a:prstGeom prst="rect">
            <a:avLst/>
          </a:prstGeom>
          <a:solidFill>
            <a:srgbClr val="434343"/>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800">
                <a:solidFill>
                  <a:srgbClr val="FFFFFF"/>
                </a:solidFill>
              </a:rPr>
              <a:t>500</a:t>
            </a:r>
            <a:endParaRPr sz="1800">
              <a:solidFill>
                <a:srgbClr val="FFFFFF"/>
              </a:solidFill>
            </a:endParaRPr>
          </a:p>
        </p:txBody>
      </p:sp>
      <p:sp>
        <p:nvSpPr>
          <p:cNvPr id="180" name="Google Shape;180;p31"/>
          <p:cNvSpPr/>
          <p:nvPr/>
        </p:nvSpPr>
        <p:spPr>
          <a:xfrm>
            <a:off x="6312925" y="1100075"/>
            <a:ext cx="366600" cy="644700"/>
          </a:xfrm>
          <a:prstGeom prst="downArrow">
            <a:avLst>
              <a:gd fmla="val 50000" name="adj1"/>
              <a:gd fmla="val 50000" name="adj2"/>
            </a:avLst>
          </a:prstGeom>
          <a:solidFill>
            <a:srgbClr val="B7B7B7"/>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1"/>
          <p:cNvSpPr/>
          <p:nvPr/>
        </p:nvSpPr>
        <p:spPr>
          <a:xfrm>
            <a:off x="6808450" y="2541175"/>
            <a:ext cx="1397400" cy="465900"/>
          </a:xfrm>
          <a:prstGeom prst="rightArrow">
            <a:avLst>
              <a:gd fmla="val 50000" name="adj1"/>
              <a:gd fmla="val 50000" name="adj2"/>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a:t>...</a:t>
            </a:r>
            <a:endParaRPr/>
          </a:p>
        </p:txBody>
      </p:sp>
      <p:sp>
        <p:nvSpPr>
          <p:cNvPr id="182" name="Google Shape;182;p31"/>
          <p:cNvSpPr/>
          <p:nvPr/>
        </p:nvSpPr>
        <p:spPr>
          <a:xfrm>
            <a:off x="5589450" y="3007075"/>
            <a:ext cx="584700" cy="465900"/>
          </a:xfrm>
          <a:prstGeom prst="rect">
            <a:avLst/>
          </a:prstGeom>
          <a:solidFill>
            <a:srgbClr val="FF0000"/>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800">
                <a:solidFill>
                  <a:srgbClr val="FFFFFF"/>
                </a:solidFill>
              </a:rPr>
              <a:t>7</a:t>
            </a:r>
            <a:endParaRPr sz="1800">
              <a:solidFill>
                <a:srgbClr val="FFFFFF"/>
              </a:solidFill>
            </a:endParaRPr>
          </a:p>
        </p:txBody>
      </p:sp>
      <p:sp>
        <p:nvSpPr>
          <p:cNvPr id="183" name="Google Shape;183;p31"/>
          <p:cNvSpPr/>
          <p:nvPr/>
        </p:nvSpPr>
        <p:spPr>
          <a:xfrm>
            <a:off x="6174150" y="3007075"/>
            <a:ext cx="584700" cy="465900"/>
          </a:xfrm>
          <a:prstGeom prst="rect">
            <a:avLst/>
          </a:prstGeom>
          <a:solidFill>
            <a:srgbClr val="FF0000"/>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800">
                <a:solidFill>
                  <a:srgbClr val="FFFFFF"/>
                </a:solidFill>
              </a:rPr>
              <a:t>13</a:t>
            </a:r>
            <a:endParaRPr sz="1800">
              <a:solidFill>
                <a:srgbClr val="FFFFFF"/>
              </a:solidFill>
            </a:endParaRPr>
          </a:p>
        </p:txBody>
      </p:sp>
      <p:sp>
        <p:nvSpPr>
          <p:cNvPr id="184" name="Google Shape;184;p31"/>
          <p:cNvSpPr/>
          <p:nvPr/>
        </p:nvSpPr>
        <p:spPr>
          <a:xfrm>
            <a:off x="6758850" y="3007075"/>
            <a:ext cx="584700" cy="465900"/>
          </a:xfrm>
          <a:prstGeom prst="rect">
            <a:avLst/>
          </a:prstGeom>
          <a:solidFill>
            <a:srgbClr val="434343"/>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800">
                <a:solidFill>
                  <a:srgbClr val="FFFFFF"/>
                </a:solidFill>
              </a:rPr>
              <a:t>500</a:t>
            </a:r>
            <a:endParaRPr sz="1800">
              <a:solidFill>
                <a:srgbClr val="FFFFFF"/>
              </a:solidFill>
            </a:endParaRPr>
          </a:p>
        </p:txBody>
      </p:sp>
      <p:cxnSp>
        <p:nvCxnSpPr>
          <p:cNvPr id="185" name="Google Shape;185;p31"/>
          <p:cNvCxnSpPr/>
          <p:nvPr/>
        </p:nvCxnSpPr>
        <p:spPr>
          <a:xfrm>
            <a:off x="5609300" y="3042500"/>
            <a:ext cx="555000" cy="406200"/>
          </a:xfrm>
          <a:prstGeom prst="straightConnector1">
            <a:avLst/>
          </a:prstGeom>
          <a:noFill/>
          <a:ln cap="flat" cmpd="sng" w="28575">
            <a:solidFill>
              <a:srgbClr val="303030"/>
            </a:solidFill>
            <a:prstDash val="solid"/>
            <a:round/>
            <a:headEnd len="med" w="med" type="none"/>
            <a:tailEnd len="med" w="med" type="none"/>
          </a:ln>
        </p:spPr>
      </p:cxnSp>
      <p:cxnSp>
        <p:nvCxnSpPr>
          <p:cNvPr id="186" name="Google Shape;186;p31"/>
          <p:cNvCxnSpPr/>
          <p:nvPr/>
        </p:nvCxnSpPr>
        <p:spPr>
          <a:xfrm>
            <a:off x="6184075" y="3042500"/>
            <a:ext cx="555000" cy="406200"/>
          </a:xfrm>
          <a:prstGeom prst="straightConnector1">
            <a:avLst/>
          </a:prstGeom>
          <a:noFill/>
          <a:ln cap="flat" cmpd="sng" w="28575">
            <a:solidFill>
              <a:srgbClr val="303030"/>
            </a:solidFill>
            <a:prstDash val="solid"/>
            <a:round/>
            <a:headEnd len="med" w="med" type="none"/>
            <a:tailEnd len="med" w="med" type="none"/>
          </a:ln>
        </p:spPr>
      </p:cxnSp>
      <p:sp>
        <p:nvSpPr>
          <p:cNvPr id="187" name="Google Shape;187;p31"/>
          <p:cNvSpPr/>
          <p:nvPr/>
        </p:nvSpPr>
        <p:spPr>
          <a:xfrm>
            <a:off x="6031650" y="3823075"/>
            <a:ext cx="2039100" cy="406200"/>
          </a:xfrm>
          <a:prstGeom prst="downArrow">
            <a:avLst>
              <a:gd fmla="val 50000" name="adj1"/>
              <a:gd fmla="val 50000" name="adj2"/>
            </a:avLst>
          </a:prstGeom>
          <a:solidFill>
            <a:srgbClr val="B7B7B7"/>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a:t>Not 100</a:t>
            </a:r>
            <a:endParaRPr/>
          </a:p>
        </p:txBody>
      </p:sp>
      <p:sp>
        <p:nvSpPr>
          <p:cNvPr id="188" name="Google Shape;188;p31"/>
          <p:cNvSpPr/>
          <p:nvPr/>
        </p:nvSpPr>
        <p:spPr>
          <a:xfrm>
            <a:off x="5609300" y="4180225"/>
            <a:ext cx="584700" cy="465900"/>
          </a:xfrm>
          <a:prstGeom prst="rect">
            <a:avLst/>
          </a:prstGeom>
          <a:solidFill>
            <a:srgbClr val="FF0000"/>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800">
                <a:solidFill>
                  <a:srgbClr val="FFFFFF"/>
                </a:solidFill>
              </a:rPr>
              <a:t>7</a:t>
            </a:r>
            <a:endParaRPr sz="1800">
              <a:solidFill>
                <a:srgbClr val="FFFFFF"/>
              </a:solidFill>
            </a:endParaRPr>
          </a:p>
        </p:txBody>
      </p:sp>
      <p:sp>
        <p:nvSpPr>
          <p:cNvPr id="189" name="Google Shape;189;p31"/>
          <p:cNvSpPr/>
          <p:nvPr/>
        </p:nvSpPr>
        <p:spPr>
          <a:xfrm>
            <a:off x="6194000" y="4180225"/>
            <a:ext cx="584700" cy="465900"/>
          </a:xfrm>
          <a:prstGeom prst="rect">
            <a:avLst/>
          </a:prstGeom>
          <a:solidFill>
            <a:srgbClr val="FF0000"/>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800">
                <a:solidFill>
                  <a:srgbClr val="FFFFFF"/>
                </a:solidFill>
              </a:rPr>
              <a:t>13</a:t>
            </a:r>
            <a:endParaRPr sz="1800">
              <a:solidFill>
                <a:srgbClr val="FFFFFF"/>
              </a:solidFill>
            </a:endParaRPr>
          </a:p>
        </p:txBody>
      </p:sp>
      <p:sp>
        <p:nvSpPr>
          <p:cNvPr id="190" name="Google Shape;190;p31"/>
          <p:cNvSpPr/>
          <p:nvPr/>
        </p:nvSpPr>
        <p:spPr>
          <a:xfrm>
            <a:off x="6758850" y="4180225"/>
            <a:ext cx="584700" cy="465900"/>
          </a:xfrm>
          <a:prstGeom prst="rect">
            <a:avLst/>
          </a:prstGeom>
          <a:solidFill>
            <a:srgbClr val="434343"/>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800">
                <a:solidFill>
                  <a:srgbClr val="FFFFFF"/>
                </a:solidFill>
              </a:rPr>
              <a:t>500</a:t>
            </a:r>
            <a:endParaRPr sz="1800">
              <a:solidFill>
                <a:srgbClr val="FFFFFF"/>
              </a:solidFill>
            </a:endParaRPr>
          </a:p>
        </p:txBody>
      </p:sp>
      <p:cxnSp>
        <p:nvCxnSpPr>
          <p:cNvPr id="191" name="Google Shape;191;p31"/>
          <p:cNvCxnSpPr/>
          <p:nvPr/>
        </p:nvCxnSpPr>
        <p:spPr>
          <a:xfrm>
            <a:off x="5629150" y="4215650"/>
            <a:ext cx="555000" cy="406200"/>
          </a:xfrm>
          <a:prstGeom prst="straightConnector1">
            <a:avLst/>
          </a:prstGeom>
          <a:noFill/>
          <a:ln cap="flat" cmpd="sng" w="28575">
            <a:solidFill>
              <a:srgbClr val="303030"/>
            </a:solidFill>
            <a:prstDash val="solid"/>
            <a:round/>
            <a:headEnd len="med" w="med" type="none"/>
            <a:tailEnd len="med" w="med" type="none"/>
          </a:ln>
        </p:spPr>
      </p:cxnSp>
      <p:cxnSp>
        <p:nvCxnSpPr>
          <p:cNvPr id="192" name="Google Shape;192;p31"/>
          <p:cNvCxnSpPr/>
          <p:nvPr/>
        </p:nvCxnSpPr>
        <p:spPr>
          <a:xfrm>
            <a:off x="6203925" y="4215650"/>
            <a:ext cx="555000" cy="406200"/>
          </a:xfrm>
          <a:prstGeom prst="straightConnector1">
            <a:avLst/>
          </a:prstGeom>
          <a:noFill/>
          <a:ln cap="flat" cmpd="sng" w="28575">
            <a:solidFill>
              <a:srgbClr val="303030"/>
            </a:solidFill>
            <a:prstDash val="solid"/>
            <a:round/>
            <a:headEnd len="med" w="med" type="none"/>
            <a:tailEnd len="med" w="med" type="none"/>
          </a:ln>
        </p:spPr>
      </p:cxnSp>
      <p:cxnSp>
        <p:nvCxnSpPr>
          <p:cNvPr id="193" name="Google Shape;193;p31"/>
          <p:cNvCxnSpPr/>
          <p:nvPr/>
        </p:nvCxnSpPr>
        <p:spPr>
          <a:xfrm>
            <a:off x="6808450" y="4215650"/>
            <a:ext cx="555000" cy="406200"/>
          </a:xfrm>
          <a:prstGeom prst="straightConnector1">
            <a:avLst/>
          </a:prstGeom>
          <a:noFill/>
          <a:ln cap="flat" cmpd="sng" w="28575">
            <a:solidFill>
              <a:srgbClr val="303030"/>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10749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CN"/>
              <a:t>Hall of Fame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Video: Linear Search and Binary Search</a:t>
            </a:r>
            <a:endParaRPr/>
          </a:p>
        </p:txBody>
      </p:sp>
      <p:sp>
        <p:nvSpPr>
          <p:cNvPr id="199" name="Google Shape;199;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u="sng">
                <a:solidFill>
                  <a:schemeClr val="hlink"/>
                </a:solidFill>
                <a:hlinkClick r:id="rId3"/>
              </a:rPr>
              <a:t>https://www.youtube.com/watch?v=FOwCCvHEfY0</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Workshop time! </a:t>
            </a:r>
            <a:endParaRPr/>
          </a:p>
        </p:txBody>
      </p:sp>
      <p:sp>
        <p:nvSpPr>
          <p:cNvPr id="205" name="Google Shape;205;p33"/>
          <p:cNvSpPr txBox="1"/>
          <p:nvPr>
            <p:ph idx="1" type="body"/>
          </p:nvPr>
        </p:nvSpPr>
        <p:spPr>
          <a:xfrm>
            <a:off x="311700" y="837600"/>
            <a:ext cx="8520600" cy="34683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b="1" lang="zh-CN" sz="2800">
                <a:solidFill>
                  <a:schemeClr val="dk1"/>
                </a:solidFill>
              </a:rPr>
              <a:t>Starter Code Address:</a:t>
            </a:r>
            <a:endParaRPr b="1"/>
          </a:p>
          <a:p>
            <a:pPr indent="0" lvl="0" marL="0" rtl="0" algn="ctr">
              <a:spcBef>
                <a:spcPts val="0"/>
              </a:spcBef>
              <a:spcAft>
                <a:spcPts val="1200"/>
              </a:spcAft>
              <a:buNone/>
            </a:pPr>
            <a:r>
              <a:rPr b="1" lang="zh-CN" sz="5000" u="sng">
                <a:solidFill>
                  <a:schemeClr val="hlink"/>
                </a:solidFill>
                <a:hlinkClick r:id="rId3"/>
              </a:rPr>
              <a:t>https://bit.ly/3OST5G2</a:t>
            </a:r>
            <a:endParaRPr sz="2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Workshop time! </a:t>
            </a:r>
            <a:endParaRPr/>
          </a:p>
        </p:txBody>
      </p:sp>
      <p:sp>
        <p:nvSpPr>
          <p:cNvPr id="211" name="Google Shape;211;p34"/>
          <p:cNvSpPr txBox="1"/>
          <p:nvPr>
            <p:ph idx="1" type="body"/>
          </p:nvPr>
        </p:nvSpPr>
        <p:spPr>
          <a:xfrm>
            <a:off x="311700" y="837600"/>
            <a:ext cx="8520600" cy="34683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b="1" lang="zh-CN" sz="2800">
                <a:solidFill>
                  <a:srgbClr val="E06666"/>
                </a:solidFill>
              </a:rPr>
              <a:t>Answer</a:t>
            </a:r>
            <a:r>
              <a:rPr b="1" lang="zh-CN" sz="2800">
                <a:solidFill>
                  <a:srgbClr val="E06666"/>
                </a:solidFill>
              </a:rPr>
              <a:t> C</a:t>
            </a:r>
            <a:r>
              <a:rPr b="1" lang="zh-CN" sz="2800">
                <a:solidFill>
                  <a:srgbClr val="E06666"/>
                </a:solidFill>
              </a:rPr>
              <a:t>ode Address:</a:t>
            </a:r>
            <a:endParaRPr b="1"/>
          </a:p>
          <a:p>
            <a:pPr indent="0" lvl="0" marL="0" rtl="0" algn="ctr">
              <a:spcBef>
                <a:spcPts val="0"/>
              </a:spcBef>
              <a:spcAft>
                <a:spcPts val="1200"/>
              </a:spcAft>
              <a:buNone/>
            </a:pPr>
            <a:r>
              <a:rPr b="1" lang="zh-CN" sz="5000" u="sng">
                <a:solidFill>
                  <a:schemeClr val="hlink"/>
                </a:solidFill>
                <a:hlinkClick r:id="rId3"/>
              </a:rPr>
              <a:t>https://bit.ly/3P761rG</a:t>
            </a:r>
            <a:endParaRPr sz="29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CN"/>
              <a:t>Modern Search A</a:t>
            </a:r>
            <a:r>
              <a:rPr lang="zh-CN"/>
              <a:t>lgorithms</a:t>
            </a:r>
            <a:endParaRPr/>
          </a:p>
        </p:txBody>
      </p:sp>
      <p:sp>
        <p:nvSpPr>
          <p:cNvPr id="217" name="Google Shape;217;p3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Source code of Google Search Engine</a:t>
            </a:r>
            <a:endParaRPr/>
          </a:p>
        </p:txBody>
      </p:sp>
      <p:sp>
        <p:nvSpPr>
          <p:cNvPr id="223" name="Google Shape;223;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sz="2200"/>
              <a:t>nope, we can’t</a:t>
            </a:r>
            <a:r>
              <a:rPr lang="zh-CN" sz="2200"/>
              <a:t> :)</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90"/>
              <a:buFont typeface="Arial"/>
              <a:buNone/>
            </a:pPr>
            <a:r>
              <a:rPr lang="zh-CN" sz="3018"/>
              <a:t>Crawling? To find and get information</a:t>
            </a:r>
            <a:endParaRPr sz="2820"/>
          </a:p>
        </p:txBody>
      </p:sp>
      <p:sp>
        <p:nvSpPr>
          <p:cNvPr id="229" name="Google Shape;229;p37"/>
          <p:cNvSpPr txBox="1"/>
          <p:nvPr>
            <p:ph idx="1" type="body"/>
          </p:nvPr>
        </p:nvSpPr>
        <p:spPr>
          <a:xfrm>
            <a:off x="311700" y="1183700"/>
            <a:ext cx="8520600" cy="2351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sz="2300"/>
              <a:t>Google downloads text, images, and videos from pages it found on the internet with automated programs called crawlers.</a:t>
            </a:r>
            <a:endParaRPr sz="23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zh-CN" sz="3018"/>
              <a:t>Crawling - </a:t>
            </a:r>
            <a:r>
              <a:rPr lang="zh-CN" sz="3020"/>
              <a:t>Google Spider</a:t>
            </a:r>
            <a:endParaRPr sz="3020"/>
          </a:p>
        </p:txBody>
      </p:sp>
      <p:sp>
        <p:nvSpPr>
          <p:cNvPr id="235" name="Google Shape;235;p38"/>
          <p:cNvSpPr txBox="1"/>
          <p:nvPr>
            <p:ph idx="1" type="body"/>
          </p:nvPr>
        </p:nvSpPr>
        <p:spPr>
          <a:xfrm>
            <a:off x="311700" y="12586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sz="2300"/>
              <a:t>Google spider, also known as crawler, or Goo</a:t>
            </a:r>
            <a:r>
              <a:rPr lang="zh-CN" sz="2300"/>
              <a:t>glebot, is an algorithm that crawls websites and stores information for the search engine to index. </a:t>
            </a:r>
            <a:endParaRPr sz="2300"/>
          </a:p>
          <a:p>
            <a:pPr indent="-374650" lvl="0" marL="457200" rtl="0" algn="l">
              <a:spcBef>
                <a:spcPts val="1200"/>
              </a:spcBef>
              <a:spcAft>
                <a:spcPts val="0"/>
              </a:spcAft>
              <a:buSzPts val="2300"/>
              <a:buAutoNum type="arabicPeriod"/>
            </a:pPr>
            <a:r>
              <a:rPr lang="zh-CN" sz="2300"/>
              <a:t>Work as a spider with “many legs”</a:t>
            </a:r>
            <a:endParaRPr sz="2300"/>
          </a:p>
          <a:p>
            <a:pPr indent="-374650" lvl="0" marL="457200" marR="0" rtl="0" algn="l">
              <a:lnSpc>
                <a:spcPct val="115000"/>
              </a:lnSpc>
              <a:spcBef>
                <a:spcPts val="0"/>
              </a:spcBef>
              <a:spcAft>
                <a:spcPts val="0"/>
              </a:spcAft>
              <a:buSzPts val="2300"/>
              <a:buAutoNum type="arabicPeriod"/>
            </a:pPr>
            <a:r>
              <a:rPr lang="zh-CN" sz="2300"/>
              <a:t>Crawl into webpages</a:t>
            </a:r>
            <a:endParaRPr sz="2300"/>
          </a:p>
          <a:p>
            <a:pPr indent="-374650" lvl="0" marL="457200" marR="0" rtl="0" algn="l">
              <a:lnSpc>
                <a:spcPct val="115000"/>
              </a:lnSpc>
              <a:spcBef>
                <a:spcPts val="0"/>
              </a:spcBef>
              <a:spcAft>
                <a:spcPts val="0"/>
              </a:spcAft>
              <a:buSzPts val="2300"/>
              <a:buAutoNum type="arabicPeriod"/>
            </a:pPr>
            <a:r>
              <a:rPr lang="zh-CN" sz="2300"/>
              <a:t>Download </a:t>
            </a:r>
            <a:r>
              <a:rPr lang="zh-CN" sz="2300"/>
              <a:t>text, images, and videos from pages</a:t>
            </a:r>
            <a:r>
              <a:rPr lang="zh-CN" sz="2300"/>
              <a:t> by “its legs”</a:t>
            </a:r>
            <a:endParaRPr sz="2300"/>
          </a:p>
          <a:p>
            <a:pPr indent="-374650" lvl="0" marL="457200" marR="0" rtl="0" algn="l">
              <a:lnSpc>
                <a:spcPct val="115000"/>
              </a:lnSpc>
              <a:spcBef>
                <a:spcPts val="0"/>
              </a:spcBef>
              <a:spcAft>
                <a:spcPts val="0"/>
              </a:spcAft>
              <a:buSzPts val="2300"/>
              <a:buAutoNum type="arabicPeriod"/>
            </a:pPr>
            <a:r>
              <a:rPr lang="zh-CN" sz="2300"/>
              <a:t>Store the information for indexing</a:t>
            </a:r>
            <a:endParaRPr sz="23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zh-CN" sz="3020"/>
              <a:t>Indexing? To organize and analyze information</a:t>
            </a:r>
            <a:endParaRPr sz="3020"/>
          </a:p>
        </p:txBody>
      </p:sp>
      <p:sp>
        <p:nvSpPr>
          <p:cNvPr id="241" name="Google Shape;241;p39"/>
          <p:cNvSpPr txBox="1"/>
          <p:nvPr>
            <p:ph idx="1" type="body"/>
          </p:nvPr>
        </p:nvSpPr>
        <p:spPr>
          <a:xfrm>
            <a:off x="311700" y="1329425"/>
            <a:ext cx="8520600" cy="2952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zh-CN" sz="2300"/>
              <a:t>After a page is crawled, Google tries to understand what the page is about. This stage is called indexing and it includes processing and analyzing the content of webpages.</a:t>
            </a:r>
            <a:endParaRPr sz="2300"/>
          </a:p>
          <a:p>
            <a:pPr indent="0" lvl="0" marL="0" marR="0" rtl="0" algn="l">
              <a:lnSpc>
                <a:spcPct val="115000"/>
              </a:lnSpc>
              <a:spcBef>
                <a:spcPts val="1200"/>
              </a:spcBef>
              <a:spcAft>
                <a:spcPts val="1200"/>
              </a:spcAft>
              <a:buNone/>
            </a:pPr>
            <a:r>
              <a:t/>
            </a:r>
            <a:endParaRPr sz="23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SzPts val="990"/>
              <a:buNone/>
            </a:pPr>
            <a:r>
              <a:rPr lang="zh-CN" sz="2318"/>
              <a:t>Serving search results? To serve th… c’mon it’s kinda obvious</a:t>
            </a:r>
            <a:endParaRPr b="1" sz="1130">
              <a:solidFill>
                <a:srgbClr val="202124"/>
              </a:solidFill>
              <a:highlight>
                <a:srgbClr val="FFFFFF"/>
              </a:highlight>
            </a:endParaRPr>
          </a:p>
          <a:p>
            <a:pPr indent="0" lvl="0" marL="0" rtl="0" algn="l">
              <a:spcBef>
                <a:spcPts val="400"/>
              </a:spcBef>
              <a:spcAft>
                <a:spcPts val="0"/>
              </a:spcAft>
              <a:buSzPts val="990"/>
              <a:buNone/>
            </a:pPr>
            <a:r>
              <a:t/>
            </a:r>
            <a:endParaRPr sz="2520"/>
          </a:p>
        </p:txBody>
      </p:sp>
      <p:sp>
        <p:nvSpPr>
          <p:cNvPr id="247" name="Google Shape;247;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sz="2300"/>
              <a:t>When a user enters a query, our machines search the index for matching pages and return the results we believe are the highest quality and most relevant to the user. </a:t>
            </a:r>
            <a:endParaRPr sz="2300"/>
          </a:p>
          <a:p>
            <a:pPr indent="0" lvl="0" marL="0" rtl="0" algn="l">
              <a:spcBef>
                <a:spcPts val="1200"/>
              </a:spcBef>
              <a:spcAft>
                <a:spcPts val="1200"/>
              </a:spcAft>
              <a:buNone/>
            </a:pPr>
            <a:r>
              <a:rPr lang="zh-CN" sz="2300"/>
              <a:t>Relevancy is determined by hundreds of factors, which could include information such as the user's location, language, and device (desktop or phone).</a:t>
            </a:r>
            <a:endParaRPr sz="23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3000"/>
              <a:t>Serving search results - </a:t>
            </a:r>
            <a:r>
              <a:rPr lang="zh-CN" sz="3000"/>
              <a:t>PageRank</a:t>
            </a:r>
            <a:endParaRPr sz="3000"/>
          </a:p>
        </p:txBody>
      </p:sp>
      <p:sp>
        <p:nvSpPr>
          <p:cNvPr id="253" name="Google Shape;253;p41"/>
          <p:cNvSpPr txBox="1"/>
          <p:nvPr>
            <p:ph idx="1" type="body"/>
          </p:nvPr>
        </p:nvSpPr>
        <p:spPr>
          <a:xfrm>
            <a:off x="311700" y="1152475"/>
            <a:ext cx="4855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PageRank is an algorithm used by Google Search to rank websites in their search engine results. PageRank was named after Larry Page one of the founders of Google.</a:t>
            </a:r>
            <a:endParaRPr/>
          </a:p>
          <a:p>
            <a:pPr indent="0" lvl="0" marL="0" rtl="0" algn="l">
              <a:spcBef>
                <a:spcPts val="1200"/>
              </a:spcBef>
              <a:spcAft>
                <a:spcPts val="1200"/>
              </a:spcAft>
              <a:buNone/>
            </a:pPr>
            <a:r>
              <a:rPr lang="zh-CN"/>
              <a:t>PageRank is a way of measuring the </a:t>
            </a:r>
            <a:r>
              <a:rPr lang="zh-CN">
                <a:solidFill>
                  <a:srgbClr val="FF0000"/>
                </a:solidFill>
              </a:rPr>
              <a:t>importance</a:t>
            </a:r>
            <a:r>
              <a:rPr lang="zh-CN"/>
              <a:t> of website pages. PageRank works by counting the </a:t>
            </a:r>
            <a:r>
              <a:rPr lang="zh-CN">
                <a:solidFill>
                  <a:srgbClr val="FF0000"/>
                </a:solidFill>
              </a:rPr>
              <a:t>number and quality of links</a:t>
            </a:r>
            <a:r>
              <a:rPr lang="zh-CN"/>
              <a:t> to a page to determine a rough estimate of how important the website is.</a:t>
            </a:r>
            <a:endParaRPr/>
          </a:p>
        </p:txBody>
      </p:sp>
      <p:pic>
        <p:nvPicPr>
          <p:cNvPr id="254" name="Google Shape;254;p41"/>
          <p:cNvPicPr preferRelativeResize="0"/>
          <p:nvPr/>
        </p:nvPicPr>
        <p:blipFill>
          <a:blip r:embed="rId3">
            <a:alphaModFix/>
          </a:blip>
          <a:stretch>
            <a:fillRect/>
          </a:stretch>
        </p:blipFill>
        <p:spPr>
          <a:xfrm>
            <a:off x="5345363" y="1376600"/>
            <a:ext cx="3486937" cy="27895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ctrTitle"/>
          </p:nvPr>
        </p:nvSpPr>
        <p:spPr>
          <a:xfrm>
            <a:off x="311708" y="11220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CN"/>
              <a:t>Intro to A</a:t>
            </a:r>
            <a:r>
              <a:rPr lang="zh-CN"/>
              <a:t>lgorithm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Video: </a:t>
            </a:r>
            <a:r>
              <a:rPr lang="zh-CN"/>
              <a:t>How Google Search Works</a:t>
            </a:r>
            <a:endParaRPr/>
          </a:p>
          <a:p>
            <a:pPr indent="0" lvl="0" marL="0" rtl="0" algn="l">
              <a:spcBef>
                <a:spcPts val="0"/>
              </a:spcBef>
              <a:spcAft>
                <a:spcPts val="0"/>
              </a:spcAft>
              <a:buNone/>
            </a:pPr>
            <a:r>
              <a:t/>
            </a:r>
            <a:endParaRPr/>
          </a:p>
        </p:txBody>
      </p:sp>
      <p:sp>
        <p:nvSpPr>
          <p:cNvPr id="260" name="Google Shape;260;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u="sng">
                <a:solidFill>
                  <a:schemeClr val="hlink"/>
                </a:solidFill>
                <a:hlinkClick r:id="rId3"/>
              </a:rPr>
              <a:t>https://www.youtube.com/watch?v=0eKVizvYSUQ</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Three takeaways</a:t>
            </a:r>
            <a:endParaRPr/>
          </a:p>
        </p:txBody>
      </p:sp>
      <p:sp>
        <p:nvSpPr>
          <p:cNvPr id="266" name="Google Shape;266;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zh-CN"/>
              <a:t>A</a:t>
            </a:r>
            <a:r>
              <a:rPr lang="zh-CN"/>
              <a:t>lgorithms are just a bunch of steps to solve a certain problem.</a:t>
            </a:r>
            <a:endParaRPr/>
          </a:p>
          <a:p>
            <a:pPr indent="-342900" lvl="0" marL="457200" rtl="0" algn="l">
              <a:spcBef>
                <a:spcPts val="0"/>
              </a:spcBef>
              <a:spcAft>
                <a:spcPts val="0"/>
              </a:spcAft>
              <a:buSzPts val="1800"/>
              <a:buAutoNum type="arabicPeriod"/>
            </a:pPr>
            <a:r>
              <a:rPr lang="zh-CN"/>
              <a:t>Algorithms can save time, and time is XXX!</a:t>
            </a:r>
            <a:endParaRPr/>
          </a:p>
          <a:p>
            <a:pPr indent="-342900" lvl="0" marL="457200" rtl="0" algn="l">
              <a:spcBef>
                <a:spcPts val="0"/>
              </a:spcBef>
              <a:spcAft>
                <a:spcPts val="0"/>
              </a:spcAft>
              <a:buSzPts val="1800"/>
              <a:buAutoNum type="arabicPeriod"/>
            </a:pPr>
            <a:r>
              <a:rPr lang="zh-CN"/>
              <a:t>Algorithms can also be abused. (We’ll talk more on Thursday!)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0" st="0"/>
                                            </p:txEl>
                                          </p:spTgt>
                                        </p:tgtEl>
                                        <p:attrNameLst>
                                          <p:attrName>style.visibility</p:attrName>
                                        </p:attrNameLst>
                                      </p:cBhvr>
                                      <p:to>
                                        <p:strVal val="visible"/>
                                      </p:to>
                                    </p:set>
                                    <p:animEffect filter="fade" transition="in">
                                      <p:cBhvr>
                                        <p:cTn dur="1000"/>
                                        <p:tgtEl>
                                          <p:spTgt spid="2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1" st="1"/>
                                            </p:txEl>
                                          </p:spTgt>
                                        </p:tgtEl>
                                        <p:attrNameLst>
                                          <p:attrName>style.visibility</p:attrName>
                                        </p:attrNameLst>
                                      </p:cBhvr>
                                      <p:to>
                                        <p:strVal val="visible"/>
                                      </p:to>
                                    </p:set>
                                    <p:animEffect filter="fade" transition="in">
                                      <p:cBhvr>
                                        <p:cTn dur="1000"/>
                                        <p:tgtEl>
                                          <p:spTgt spid="2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2" st="2"/>
                                            </p:txEl>
                                          </p:spTgt>
                                        </p:tgtEl>
                                        <p:attrNameLst>
                                          <p:attrName>style.visibility</p:attrName>
                                        </p:attrNameLst>
                                      </p:cBhvr>
                                      <p:to>
                                        <p:strVal val="visible"/>
                                      </p:to>
                                    </p:set>
                                    <p:animEffect filter="fade" transition="in">
                                      <p:cBhvr>
                                        <p:cTn dur="1000"/>
                                        <p:tgtEl>
                                          <p:spTgt spid="26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Bonus g</a:t>
            </a:r>
            <a:r>
              <a:rPr lang="zh-CN"/>
              <a:t>ame</a:t>
            </a:r>
            <a:r>
              <a:rPr lang="zh-CN"/>
              <a:t>: Fine the Golden Coin</a:t>
            </a:r>
            <a:endParaRPr/>
          </a:p>
        </p:txBody>
      </p:sp>
      <p:sp>
        <p:nvSpPr>
          <p:cNvPr id="272" name="Google Shape;272;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None/>
            </a:pPr>
            <a:r>
              <a:rPr lang="zh-CN" sz="2300"/>
              <a:t>Imagine it is your lucky day, and you are given 16 golden coins. Unfortunately 15 of the gold coins are fake. The fake gold coins all weigh 1 oz. but the 1 real gold weighs 1.0000000001 oz. You are also given one balancing scale that can precisely weigh each of the two sides. If one side is heavier than the other side, you will see the scale tip. How many weighing must you do to find the real coin given your algorithm?</a:t>
            </a:r>
            <a:endParaRPr sz="35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CN"/>
              <a:t>W</a:t>
            </a:r>
            <a:r>
              <a:rPr lang="zh-CN"/>
              <a:t>hat is </a:t>
            </a:r>
            <a:r>
              <a:rPr lang="zh-CN"/>
              <a:t>Algorithm?</a:t>
            </a:r>
            <a:endParaRPr/>
          </a:p>
        </p:txBody>
      </p:sp>
      <p:sp>
        <p:nvSpPr>
          <p:cNvPr id="71" name="Google Shape;71;p1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CN"/>
              <a:t>What is Algorithm?</a:t>
            </a:r>
            <a:endParaRPr/>
          </a:p>
        </p:txBody>
      </p:sp>
      <p:sp>
        <p:nvSpPr>
          <p:cNvPr id="77" name="Google Shape;77;p1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zh-CN"/>
              <a:t>TL;DR: Just a bunch of steps.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What is A</a:t>
            </a:r>
            <a:r>
              <a:rPr lang="zh-CN"/>
              <a:t>lgorithm?</a:t>
            </a:r>
            <a:endParaRPr/>
          </a:p>
        </p:txBody>
      </p:sp>
      <p:sp>
        <p:nvSpPr>
          <p:cNvPr id="83" name="Google Shape;8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sz="2000"/>
              <a:t>Algorithm is a set of rules to be followed in calculations or other problem-solving operations, or a procedure for solving a mathematical problem in a finite number of steps.</a:t>
            </a:r>
            <a:endParaRPr sz="2000"/>
          </a:p>
          <a:p>
            <a:pPr indent="0" lvl="0" marL="0" rtl="0" algn="l">
              <a:spcBef>
                <a:spcPts val="1200"/>
              </a:spcBef>
              <a:spcAft>
                <a:spcPts val="0"/>
              </a:spcAft>
              <a:buNone/>
            </a:pPr>
            <a:r>
              <a:t/>
            </a:r>
            <a:endParaRPr sz="2000"/>
          </a:p>
          <a:p>
            <a:pPr indent="0" lvl="0" marL="0" rtl="0" algn="l">
              <a:spcBef>
                <a:spcPts val="1200"/>
              </a:spcBef>
              <a:spcAft>
                <a:spcPts val="1200"/>
              </a:spcAft>
              <a:buNone/>
            </a:pPr>
            <a:r>
              <a:rPr lang="zh-CN" sz="2000"/>
              <a:t>Therefore </a:t>
            </a:r>
            <a:r>
              <a:rPr lang="zh-CN" sz="2000"/>
              <a:t>Algorithm refers to a sequence of finite steps to solve a particular problem.</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sz="2600"/>
              <a:t>Algorithms are everywhere</a:t>
            </a:r>
            <a:endParaRPr/>
          </a:p>
        </p:txBody>
      </p:sp>
      <p:sp>
        <p:nvSpPr>
          <p:cNvPr id="89" name="Google Shape;8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zh-CN">
                <a:solidFill>
                  <a:schemeClr val="dk1"/>
                </a:solidFill>
              </a:rPr>
              <a:t>Social media (Tiktok’s FYP)</a:t>
            </a:r>
            <a:endParaRPr>
              <a:solidFill>
                <a:schemeClr val="dk1"/>
              </a:solidFill>
            </a:endParaRPr>
          </a:p>
          <a:p>
            <a:pPr indent="-342900" lvl="0" marL="457200" rtl="0" algn="l">
              <a:spcBef>
                <a:spcPts val="0"/>
              </a:spcBef>
              <a:spcAft>
                <a:spcPts val="0"/>
              </a:spcAft>
              <a:buClr>
                <a:schemeClr val="dk1"/>
              </a:buClr>
              <a:buSzPts val="1800"/>
              <a:buChar char="●"/>
            </a:pPr>
            <a:r>
              <a:rPr lang="zh-CN">
                <a:solidFill>
                  <a:schemeClr val="dk1"/>
                </a:solidFill>
              </a:rPr>
              <a:t>Music (Spotify’s playlist)</a:t>
            </a:r>
            <a:endParaRPr>
              <a:solidFill>
                <a:schemeClr val="dk1"/>
              </a:solidFill>
            </a:endParaRPr>
          </a:p>
          <a:p>
            <a:pPr indent="-342900" lvl="0" marL="457200" rtl="0" algn="l">
              <a:spcBef>
                <a:spcPts val="0"/>
              </a:spcBef>
              <a:spcAft>
                <a:spcPts val="0"/>
              </a:spcAft>
              <a:buClr>
                <a:schemeClr val="dk1"/>
              </a:buClr>
              <a:buSzPts val="1800"/>
              <a:buChar char="●"/>
            </a:pPr>
            <a:r>
              <a:rPr lang="zh-CN">
                <a:solidFill>
                  <a:schemeClr val="dk1"/>
                </a:solidFill>
              </a:rPr>
              <a:t>Video (Netflix’s recommendations system)</a:t>
            </a:r>
            <a:endParaRPr>
              <a:solidFill>
                <a:schemeClr val="dk1"/>
              </a:solidFill>
            </a:endParaRPr>
          </a:p>
          <a:p>
            <a:pPr indent="-342900" lvl="0" marL="457200" rtl="0" algn="l">
              <a:spcBef>
                <a:spcPts val="0"/>
              </a:spcBef>
              <a:spcAft>
                <a:spcPts val="0"/>
              </a:spcAft>
              <a:buClr>
                <a:schemeClr val="dk1"/>
              </a:buClr>
              <a:buSzPts val="1800"/>
              <a:buChar char="●"/>
            </a:pPr>
            <a:r>
              <a:rPr lang="zh-CN">
                <a:solidFill>
                  <a:schemeClr val="dk1"/>
                </a:solidFill>
              </a:rPr>
              <a:t>Navigation (Google map’s </a:t>
            </a:r>
            <a:r>
              <a:rPr lang="zh-CN">
                <a:solidFill>
                  <a:schemeClr val="dk1"/>
                </a:solidFill>
              </a:rPr>
              <a:t>best</a:t>
            </a:r>
            <a:r>
              <a:rPr lang="zh-CN">
                <a:solidFill>
                  <a:schemeClr val="dk1"/>
                </a:solidFill>
              </a:rPr>
              <a:t> route</a:t>
            </a:r>
            <a:r>
              <a:rPr lang="zh-CN">
                <a:solidFill>
                  <a:schemeClr val="dk1"/>
                </a:solidFill>
              </a:rPr>
              <a:t> or least walking or lowest cost</a:t>
            </a:r>
            <a:r>
              <a:rPr lang="zh-CN">
                <a:solidFill>
                  <a:schemeClr val="dk1"/>
                </a:solidFill>
              </a:rPr>
              <a:t>)</a:t>
            </a:r>
            <a:endParaRPr>
              <a:solidFill>
                <a:schemeClr val="dk1"/>
              </a:solidFill>
            </a:endParaRPr>
          </a:p>
          <a:p>
            <a:pPr indent="-342900" lvl="0" marL="457200" rtl="0" algn="l">
              <a:spcBef>
                <a:spcPts val="0"/>
              </a:spcBef>
              <a:spcAft>
                <a:spcPts val="0"/>
              </a:spcAft>
              <a:buClr>
                <a:schemeClr val="dk1"/>
              </a:buClr>
              <a:buSzPts val="1800"/>
              <a:buChar char="●"/>
            </a:pPr>
            <a:r>
              <a:rPr lang="zh-CN">
                <a:solidFill>
                  <a:schemeClr val="dk1"/>
                </a:solidFill>
              </a:rPr>
              <a:t>Search (Google search) </a:t>
            </a:r>
            <a:endParaRPr>
              <a:solidFill>
                <a:schemeClr val="dk1"/>
              </a:solidFill>
            </a:endParaRPr>
          </a:p>
          <a:p>
            <a:pPr indent="-342900" lvl="0" marL="457200" rtl="0" algn="l">
              <a:spcBef>
                <a:spcPts val="0"/>
              </a:spcBef>
              <a:spcAft>
                <a:spcPts val="0"/>
              </a:spcAft>
              <a:buClr>
                <a:schemeClr val="dk1"/>
              </a:buClr>
              <a:buSzPts val="1800"/>
              <a:buChar char="●"/>
            </a:pPr>
            <a:r>
              <a:rPr lang="zh-CN">
                <a:solidFill>
                  <a:schemeClr val="dk1"/>
                </a:solidFill>
              </a:rPr>
              <a:t>Cryptocurrency (Bitcoin’s SHA-256)</a:t>
            </a:r>
            <a:endParaRPr>
              <a:solidFill>
                <a:schemeClr val="dk1"/>
              </a:solidFill>
            </a:endParaRPr>
          </a:p>
        </p:txBody>
      </p:sp>
      <p:sp>
        <p:nvSpPr>
          <p:cNvPr id="90" name="Google Shape;90;p19"/>
          <p:cNvSpPr/>
          <p:nvPr/>
        </p:nvSpPr>
        <p:spPr>
          <a:xfrm>
            <a:off x="224150" y="2500975"/>
            <a:ext cx="578100" cy="3066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7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Game No.1: Guessing numbers!</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sz="2100"/>
              <a:t>Two students as a pair, guessing each other’s number.</a:t>
            </a:r>
            <a:endParaRPr sz="2100"/>
          </a:p>
          <a:p>
            <a:pPr indent="0" lvl="0" marL="0" rtl="0" algn="l">
              <a:spcBef>
                <a:spcPts val="1200"/>
              </a:spcBef>
              <a:spcAft>
                <a:spcPts val="1200"/>
              </a:spcAft>
              <a:buNone/>
            </a:pPr>
            <a:r>
              <a:rPr lang="zh-CN" sz="2100"/>
              <a:t>Note: Remember to track and note down each guess on the paper!</a:t>
            </a:r>
            <a:endParaRPr sz="2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Discussion</a:t>
            </a:r>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a:t>Observe the numbers you have guessed, can you find any pattern? Or did you use any trick to allow you to get the number faster?</a:t>
            </a:r>
            <a:endParaRPr/>
          </a:p>
        </p:txBody>
      </p:sp>
      <p:sp>
        <p:nvSpPr>
          <p:cNvPr id="103" name="Google Shape;103;p21"/>
          <p:cNvSpPr txBox="1"/>
          <p:nvPr/>
        </p:nvSpPr>
        <p:spPr>
          <a:xfrm>
            <a:off x="311700" y="2629825"/>
            <a:ext cx="8520600" cy="10158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zh-CN" sz="1800">
                <a:solidFill>
                  <a:schemeClr val="lt2"/>
                </a:solidFill>
              </a:rPr>
              <a:t>Further question: We’re like so smart, and good-looking, attractive, pretty, handsome, and beautiful, but what about computers? what strategy can they use to search a number?</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