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12192000" cy="6858000"/>
  <p:embeddedFontLst>
    <p:embeddedFont>
      <p:font typeface="WWJTIE+Impact"/>
      <p:regular r:id="rId33"/>
    </p:embeddedFont>
    <p:embeddedFont>
      <p:font typeface="CABKSP+ArialMT"/>
      <p:regular r:id="rId34"/>
    </p:embeddedFont>
    <p:embeddedFont>
      <p:font typeface="SRWDVN+CenturySchoolbook"/>
      <p:regular r:id="rId35"/>
    </p:embeddedFont>
    <p:embeddedFont>
      <p:font typeface="FHPCOB+CenturySchoolbook-Italic"/>
      <p:regular r:id="rId36"/>
    </p:embeddedFont>
    <p:embeddedFont>
      <p:font typeface="BAKQVH+CenturySchoolbook-BoldItalic"/>
      <p:regular r:id="rId37"/>
    </p:embeddedFont>
    <p:embeddedFont>
      <p:font typeface="RUHMRC+CenturySchoolbook-Bold"/>
      <p:regular r:id="rId38"/>
    </p:embeddedFont>
    <p:embeddedFont>
      <p:font typeface="ULMANT+Arial-BoldMT"/>
      <p:regular r:id="rId3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font" Target="fonts/font1.fntdata" /><Relationship Id="rId34" Type="http://schemas.openxmlformats.org/officeDocument/2006/relationships/font" Target="fonts/font2.fntdata" /><Relationship Id="rId35" Type="http://schemas.openxmlformats.org/officeDocument/2006/relationships/font" Target="fonts/font3.fntdata" /><Relationship Id="rId36" Type="http://schemas.openxmlformats.org/officeDocument/2006/relationships/font" Target="fonts/font4.fntdata" /><Relationship Id="rId37" Type="http://schemas.openxmlformats.org/officeDocument/2006/relationships/font" Target="fonts/font5.fntdata" /><Relationship Id="rId38" Type="http://schemas.openxmlformats.org/officeDocument/2006/relationships/font" Target="fonts/font6.fntdata" /><Relationship Id="rId39" Type="http://schemas.openxmlformats.org/officeDocument/2006/relationships/font" Target="fonts/font7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Relationship Id="rId3" Type="http://schemas.openxmlformats.org/officeDocument/2006/relationships/hyperlink" Target="https://en.wikipedia.org/wiki/Cyberattack" TargetMode="External" /><Relationship Id="rId4" Type="http://schemas.openxmlformats.org/officeDocument/2006/relationships/hyperlink" Target="https://en.wikipedia.org/wiki/Ransomware" TargetMode="External" /><Relationship Id="rId5" Type="http://schemas.openxmlformats.org/officeDocument/2006/relationships/hyperlink" Target="https://en.wikipedia.org/wiki/Cryptovirology" TargetMode="External" /><Relationship Id="rId6" Type="http://schemas.openxmlformats.org/officeDocument/2006/relationships/hyperlink" Target="https://en.wikipedia.org/wiki/Microsoft_Windows" TargetMode="External" /><Relationship Id="rId7" Type="http://schemas.openxmlformats.org/officeDocument/2006/relationships/hyperlink" Target="https://en.wikipedia.org/wiki/Operating_system" TargetMode="External" /><Relationship Id="rId8" Type="http://schemas.openxmlformats.org/officeDocument/2006/relationships/hyperlink" Target="https://en.wikipedia.org/wiki/Bitcoin" TargetMode="External" /><Relationship Id="rId9" Type="http://schemas.openxmlformats.org/officeDocument/2006/relationships/hyperlink" Target="https://en.wikipedia.org/wiki/Cryptocurrency" TargetMode="Externa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0106" y="1564918"/>
            <a:ext cx="5250186" cy="20241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294"/>
              </a:lnSpc>
              <a:spcBef>
                <a:spcPts val="0"/>
              </a:spcBef>
              <a:spcAft>
                <a:spcPts val="0"/>
              </a:spcAft>
            </a:pPr>
            <a:r>
              <a:rPr dirty="0" sz="6800">
                <a:solidFill>
                  <a:srgbClr val="ffffff"/>
                </a:solidFill>
                <a:latin typeface="WWJTIE+Impact"/>
                <a:cs typeface="WWJTIE+Impact"/>
              </a:rPr>
              <a:t>Have</a:t>
            </a:r>
            <a:r>
              <a:rPr dirty="0" sz="6800">
                <a:solidFill>
                  <a:srgbClr val="ffffff"/>
                </a:solidFill>
                <a:latin typeface="WWJTIE+Impact"/>
                <a:cs typeface="WWJTIE+Impact"/>
              </a:rPr>
              <a:t> </a:t>
            </a:r>
            <a:r>
              <a:rPr dirty="0" sz="6800">
                <a:solidFill>
                  <a:srgbClr val="ffffff"/>
                </a:solidFill>
                <a:latin typeface="WWJTIE+Impact"/>
                <a:cs typeface="WWJTIE+Impact"/>
              </a:rPr>
              <a:t>you</a:t>
            </a:r>
            <a:r>
              <a:rPr dirty="0" sz="6800">
                <a:solidFill>
                  <a:srgbClr val="ffffff"/>
                </a:solidFill>
                <a:latin typeface="WWJTIE+Impact"/>
                <a:cs typeface="WWJTIE+Impact"/>
              </a:rPr>
              <a:t> </a:t>
            </a:r>
            <a:r>
              <a:rPr dirty="0" sz="6800">
                <a:solidFill>
                  <a:srgbClr val="ffffff"/>
                </a:solidFill>
                <a:latin typeface="WWJTIE+Impact"/>
                <a:cs typeface="WWJTIE+Impact"/>
              </a:rPr>
              <a:t>been</a:t>
            </a:r>
          </a:p>
          <a:p>
            <a:pPr marL="0" marR="0">
              <a:lnSpc>
                <a:spcPts val="7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6800">
                <a:solidFill>
                  <a:srgbClr val="ffffff"/>
                </a:solidFill>
                <a:latin typeface="WWJTIE+Impact"/>
                <a:cs typeface="WWJTIE+Impact"/>
              </a:rPr>
              <a:t>Hacked?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4773" y="3703892"/>
            <a:ext cx="2286868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ABKSP+ArialMT"/>
                <a:cs typeface="CABKSP+ArialMT"/>
              </a:rPr>
              <a:t>SmashꢀDayꢀ4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555423" y="1792676"/>
            <a:ext cx="4930745" cy="29568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92286" marR="0">
              <a:lnSpc>
                <a:spcPts val="8294"/>
              </a:lnSpc>
              <a:spcBef>
                <a:spcPts val="0"/>
              </a:spcBef>
              <a:spcAft>
                <a:spcPts val="0"/>
              </a:spcAft>
            </a:pPr>
            <a:r>
              <a:rPr dirty="0" sz="6800">
                <a:solidFill>
                  <a:srgbClr val="ffffff"/>
                </a:solidFill>
                <a:latin typeface="WWJTIE+Impact"/>
                <a:cs typeface="WWJTIE+Impact"/>
              </a:rPr>
              <a:t>Why</a:t>
            </a:r>
            <a:r>
              <a:rPr dirty="0" sz="6800">
                <a:solidFill>
                  <a:srgbClr val="ffffff"/>
                </a:solidFill>
                <a:latin typeface="WWJTIE+Impact"/>
                <a:cs typeface="WWJTIE+Impact"/>
              </a:rPr>
              <a:t> </a:t>
            </a:r>
            <a:r>
              <a:rPr dirty="0" sz="6800">
                <a:solidFill>
                  <a:srgbClr val="ffffff"/>
                </a:solidFill>
                <a:latin typeface="WWJTIE+Impact"/>
                <a:cs typeface="WWJTIE+Impact"/>
              </a:rPr>
              <a:t>is</a:t>
            </a:r>
            <a:r>
              <a:rPr dirty="0" sz="6800">
                <a:solidFill>
                  <a:srgbClr val="ffffff"/>
                </a:solidFill>
                <a:latin typeface="WWJTIE+Impact"/>
                <a:cs typeface="WWJTIE+Impact"/>
              </a:rPr>
              <a:t> </a:t>
            </a:r>
            <a:r>
              <a:rPr dirty="0" sz="6800">
                <a:solidFill>
                  <a:srgbClr val="ffffff"/>
                </a:solidFill>
                <a:latin typeface="WWJTIE+Impact"/>
                <a:cs typeface="WWJTIE+Impact"/>
              </a:rPr>
              <a:t>it</a:t>
            </a:r>
          </a:p>
          <a:p>
            <a:pPr marL="412749" marR="0">
              <a:lnSpc>
                <a:spcPts val="7343"/>
              </a:lnSpc>
              <a:spcBef>
                <a:spcPts val="0"/>
              </a:spcBef>
              <a:spcAft>
                <a:spcPts val="0"/>
              </a:spcAft>
            </a:pPr>
            <a:r>
              <a:rPr dirty="0" sz="6800">
                <a:solidFill>
                  <a:srgbClr val="ffffff"/>
                </a:solidFill>
                <a:latin typeface="WWJTIE+Impact"/>
                <a:cs typeface="WWJTIE+Impact"/>
              </a:rPr>
              <a:t>important</a:t>
            </a:r>
            <a:r>
              <a:rPr dirty="0" sz="6800">
                <a:solidFill>
                  <a:srgbClr val="ffffff"/>
                </a:solidFill>
                <a:latin typeface="WWJTIE+Impact"/>
                <a:cs typeface="WWJTIE+Impact"/>
              </a:rPr>
              <a:t> </a:t>
            </a:r>
            <a:r>
              <a:rPr dirty="0" sz="6800">
                <a:solidFill>
                  <a:srgbClr val="ffffff"/>
                </a:solidFill>
                <a:latin typeface="WWJTIE+Impact"/>
                <a:cs typeface="WWJTIE+Impact"/>
              </a:rPr>
              <a:t>to</a:t>
            </a:r>
          </a:p>
          <a:p>
            <a:pPr marL="0" marR="0">
              <a:lnSpc>
                <a:spcPts val="73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6800">
                <a:solidFill>
                  <a:srgbClr val="ffffff"/>
                </a:solidFill>
                <a:latin typeface="WWJTIE+Impact"/>
                <a:cs typeface="WWJTIE+Impact"/>
              </a:rPr>
              <a:t>protect</a:t>
            </a:r>
            <a:r>
              <a:rPr dirty="0" sz="6800">
                <a:solidFill>
                  <a:srgbClr val="ffffff"/>
                </a:solidFill>
                <a:latin typeface="WWJTIE+Impact"/>
                <a:cs typeface="WWJTIE+Impact"/>
              </a:rPr>
              <a:t> </a:t>
            </a:r>
            <a:r>
              <a:rPr dirty="0" sz="6800">
                <a:solidFill>
                  <a:srgbClr val="ffffff"/>
                </a:solidFill>
                <a:latin typeface="WWJTIE+Impact"/>
                <a:cs typeface="WWJTIE+Impact"/>
              </a:rPr>
              <a:t>data?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05153" y="4604393"/>
            <a:ext cx="5137450" cy="4718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5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WWJTIE+Impact"/>
                <a:cs typeface="WWJTIE+Impact"/>
              </a:rPr>
              <a:t>Malware</a:t>
            </a:r>
            <a:r>
              <a:rPr dirty="0" sz="2800">
                <a:solidFill>
                  <a:srgbClr val="ffffff"/>
                </a:solidFill>
                <a:latin typeface="WWJTIE+Impact"/>
                <a:cs typeface="WWJTIE+Impact"/>
              </a:rPr>
              <a:t> </a:t>
            </a:r>
            <a:r>
              <a:rPr dirty="0" sz="2800">
                <a:solidFill>
                  <a:srgbClr val="ffffff"/>
                </a:solidFill>
                <a:latin typeface="WWJTIE+Impact"/>
                <a:cs typeface="WWJTIE+Impact"/>
              </a:rPr>
              <a:t>andꢀRansomware</a:t>
            </a:r>
            <a:r>
              <a:rPr dirty="0" sz="2800">
                <a:solidFill>
                  <a:srgbClr val="ffffff"/>
                </a:solidFill>
                <a:latin typeface="WWJTIE+Impact"/>
                <a:cs typeface="WWJTIE+Impact"/>
              </a:rPr>
              <a:t> </a:t>
            </a:r>
            <a:r>
              <a:rPr dirty="0" sz="2800">
                <a:solidFill>
                  <a:srgbClr val="ffffff"/>
                </a:solidFill>
                <a:latin typeface="WWJTIE+Impact"/>
                <a:cs typeface="WWJTIE+Impact"/>
              </a:rPr>
              <a:t>Attacks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322" y="5418919"/>
            <a:ext cx="10672370" cy="586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Malware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is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the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general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term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for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any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program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that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is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designed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to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damage,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disrupt,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or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hack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a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device.ꢀ</a:t>
            </a:r>
          </a:p>
          <a:p>
            <a:pPr marL="0" marR="0">
              <a:lnSpc>
                <a:spcPts val="215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RUHMRC+CenturySchoolbook-Bold"/>
                <a:cs typeface="RUHMRC+CenturySchoolbook-Bold"/>
              </a:rPr>
              <a:t>Viruses</a:t>
            </a:r>
            <a:r>
              <a:rPr dirty="0" sz="1800" b="1">
                <a:solidFill>
                  <a:srgbClr val="ffffff"/>
                </a:solidFill>
                <a:latin typeface="RUHMRC+CenturySchoolbook-Bold"/>
                <a:cs typeface="RUHMRC+CenturySchoolbook-Bold"/>
              </a:rPr>
              <a:t> </a:t>
            </a:r>
            <a:r>
              <a:rPr dirty="0" sz="1800" b="1">
                <a:solidFill>
                  <a:srgbClr val="ffffff"/>
                </a:solidFill>
                <a:latin typeface="RUHMRC+CenturySchoolbook-Bold"/>
                <a:cs typeface="RUHMRC+CenturySchoolbook-Bold"/>
              </a:rPr>
              <a:t>and</a:t>
            </a:r>
            <a:r>
              <a:rPr dirty="0" sz="1800" b="1">
                <a:solidFill>
                  <a:srgbClr val="ffffff"/>
                </a:solidFill>
                <a:latin typeface="RUHMRC+CenturySchoolbook-Bold"/>
                <a:cs typeface="RUHMRC+CenturySchoolbook-Bold"/>
              </a:rPr>
              <a:t> </a:t>
            </a:r>
            <a:r>
              <a:rPr dirty="0" sz="1800" b="1">
                <a:solidFill>
                  <a:srgbClr val="ffffff"/>
                </a:solidFill>
                <a:latin typeface="RUHMRC+CenturySchoolbook-Bold"/>
                <a:cs typeface="RUHMRC+CenturySchoolbook-Bold"/>
              </a:rPr>
              <a:t>ransomware</a:t>
            </a:r>
            <a:r>
              <a:rPr dirty="0" sz="1800" b="1">
                <a:solidFill>
                  <a:srgbClr val="ffffff"/>
                </a:solidFill>
                <a:latin typeface="RUHMRC+CenturySchoolbook-Bold"/>
                <a:cs typeface="RUHMRC+CenturySchoolbook-Bold"/>
              </a:rPr>
              <a:t> </a:t>
            </a:r>
            <a:r>
              <a:rPr dirty="0" sz="1800" b="1">
                <a:solidFill>
                  <a:srgbClr val="ffffff"/>
                </a:solidFill>
                <a:latin typeface="RUHMRC+CenturySchoolbook-Bold"/>
                <a:cs typeface="RUHMRC+CenturySchoolbook-Bold"/>
              </a:rPr>
              <a:t>are</a:t>
            </a:r>
            <a:r>
              <a:rPr dirty="0" sz="1800" b="1">
                <a:solidFill>
                  <a:srgbClr val="ffffff"/>
                </a:solidFill>
                <a:latin typeface="RUHMRC+CenturySchoolbook-Bold"/>
                <a:cs typeface="RUHMRC+CenturySchoolbook-Bold"/>
              </a:rPr>
              <a:t> </a:t>
            </a:r>
            <a:r>
              <a:rPr dirty="0" sz="1800" b="1">
                <a:solidFill>
                  <a:srgbClr val="ffffff"/>
                </a:solidFill>
                <a:latin typeface="RUHMRC+CenturySchoolbook-Bold"/>
                <a:cs typeface="RUHMRC+CenturySchoolbook-Bold"/>
              </a:rPr>
              <a:t>malware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.ꢀ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322" y="6241879"/>
            <a:ext cx="12027294" cy="5872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Ransomware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are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malicious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programs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that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block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access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to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your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device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until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you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pay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a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ransom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fee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to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its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creator.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It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is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often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very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difficult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and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expensive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to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remove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989" y="411016"/>
            <a:ext cx="8893948" cy="11164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BKSP+ArialMT"/>
                <a:cs typeface="CABKSP+ArialMT"/>
              </a:rPr>
              <a:t>Theꢀ</a:t>
            </a:r>
            <a:r>
              <a:rPr dirty="0" sz="1800" b="1">
                <a:solidFill>
                  <a:srgbClr val="ffffff"/>
                </a:solidFill>
                <a:latin typeface="ULMANT+Arial-BoldMT"/>
                <a:cs typeface="ULMANT+Arial-BoldMT"/>
              </a:rPr>
              <a:t>WannaCry</a:t>
            </a:r>
            <a:r>
              <a:rPr dirty="0" sz="1800" b="1">
                <a:solidFill>
                  <a:srgbClr val="ffffff"/>
                </a:solidFill>
                <a:latin typeface="ULMANT+Arial-BoldMT"/>
                <a:cs typeface="ULMANT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ULMANT+Arial-BoldMT"/>
                <a:cs typeface="ULMANT+Arial-BoldMT"/>
              </a:rPr>
              <a:t>ransomware</a:t>
            </a:r>
            <a:r>
              <a:rPr dirty="0" sz="1800" b="1">
                <a:solidFill>
                  <a:srgbClr val="ffffff"/>
                </a:solidFill>
                <a:latin typeface="ULMANT+Arial-BoldMT"/>
                <a:cs typeface="ULMANT+Arial-BoldMT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ULMANT+Arial-BoldMT"/>
                <a:cs typeface="ULMANT+Arial-BoldMT"/>
              </a:rPr>
              <a:t>attack</a:t>
            </a:r>
            <a:r>
              <a:rPr dirty="0" sz="1800">
                <a:solidFill>
                  <a:srgbClr val="ffffff"/>
                </a:solidFill>
                <a:latin typeface="CABKSP+ArialMT"/>
                <a:cs typeface="CABKSP+ArialMT"/>
              </a:rPr>
              <a:t>ꢀwasꢀaꢀworldwideꢀ</a:t>
            </a:r>
            <a:r>
              <a:rPr dirty="0" sz="1800" u="sng">
                <a:solidFill>
                  <a:srgbClr val="ffffff"/>
                </a:solidFill>
                <a:latin typeface="CABKSP+ArialMT"/>
                <a:cs typeface="CABKSP+ArialMT"/>
                <a:hlinkClick r:id="rId3"/>
              </a:rPr>
              <a:t>cyberattack</a:t>
            </a:r>
            <a:r>
              <a:rPr dirty="0" sz="1800">
                <a:solidFill>
                  <a:srgbClr val="ffffff"/>
                </a:solidFill>
                <a:latin typeface="CABKSP+ArialMT"/>
                <a:cs typeface="CABKSP+ArialMT"/>
              </a:rPr>
              <a:t>ꢀinꢀMayꢀ2017ꢀbyꢀtheꢀ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BKSP+ArialMT"/>
                <a:cs typeface="CABKSP+ArialMT"/>
              </a:rPr>
              <a:t>WannaCryꢀ</a:t>
            </a:r>
            <a:r>
              <a:rPr dirty="0" sz="1800" u="sng">
                <a:solidFill>
                  <a:srgbClr val="ffffff"/>
                </a:solidFill>
                <a:latin typeface="CABKSP+ArialMT"/>
                <a:cs typeface="CABKSP+ArialMT"/>
                <a:hlinkClick r:id="rId4"/>
              </a:rPr>
              <a:t>ransomware</a:t>
            </a:r>
            <a:r>
              <a:rPr dirty="0" sz="1800">
                <a:solidFill>
                  <a:srgbClr val="ffffff"/>
                </a:solidFill>
                <a:latin typeface="CABKSP+ArialMT"/>
                <a:cs typeface="CABKSP+ArialMT"/>
              </a:rPr>
              <a:t>ꢀ</a:t>
            </a:r>
            <a:r>
              <a:rPr dirty="0" sz="1800" u="sng">
                <a:solidFill>
                  <a:srgbClr val="ffffff"/>
                </a:solidFill>
                <a:latin typeface="CABKSP+ArialMT"/>
                <a:cs typeface="CABKSP+ArialMT"/>
                <a:hlinkClick r:id="rId5"/>
              </a:rPr>
              <a:t>cryptoworm</a:t>
            </a:r>
            <a:r>
              <a:rPr dirty="0" sz="1800">
                <a:solidFill>
                  <a:srgbClr val="ffffff"/>
                </a:solidFill>
                <a:latin typeface="CABKSP+ArialMT"/>
                <a:cs typeface="CABKSP+ArialMT"/>
              </a:rPr>
              <a:t>,ꢀwhichꢀtargetedꢀcomputersꢀrunningꢀtheꢀ</a:t>
            </a:r>
            <a:r>
              <a:rPr dirty="0" sz="1800" u="sng">
                <a:solidFill>
                  <a:srgbClr val="ffffff"/>
                </a:solidFill>
                <a:latin typeface="CABKSP+ArialMT"/>
                <a:cs typeface="CABKSP+ArialMT"/>
                <a:hlinkClick r:id="rId6"/>
              </a:rPr>
              <a:t>Microsoft</a:t>
            </a:r>
            <a:r>
              <a:rPr dirty="0" sz="1800">
                <a:solidFill>
                  <a:srgbClr val="ffffff"/>
                </a:solidFill>
                <a:latin typeface="CABKSP+ArialMT"/>
                <a:cs typeface="CABKSP+ArialMT"/>
                <a:hlinkClick r:id="rId6"/>
              </a:rPr>
              <a:t>ꢀ</a:t>
            </a:r>
          </a:p>
          <a:p>
            <a:pPr marL="0" marR="0">
              <a:lnSpc>
                <a:spcPts val="201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800" u="sng">
                <a:solidFill>
                  <a:srgbClr val="ffffff"/>
                </a:solidFill>
                <a:latin typeface="CABKSP+ArialMT"/>
                <a:cs typeface="CABKSP+ArialMT"/>
                <a:hlinkClick r:id="rId6"/>
              </a:rPr>
              <a:t>Windows</a:t>
            </a:r>
            <a:r>
              <a:rPr dirty="0" sz="1800">
                <a:solidFill>
                  <a:srgbClr val="ffffff"/>
                </a:solidFill>
                <a:latin typeface="CABKSP+ArialMT"/>
                <a:cs typeface="CABKSP+ArialMT"/>
              </a:rPr>
              <a:t>ꢀ</a:t>
            </a:r>
            <a:r>
              <a:rPr dirty="0" sz="1800" u="sng">
                <a:solidFill>
                  <a:srgbClr val="ffffff"/>
                </a:solidFill>
                <a:latin typeface="CABKSP+ArialMT"/>
                <a:cs typeface="CABKSP+ArialMT"/>
                <a:hlinkClick r:id="rId7"/>
              </a:rPr>
              <a:t>operatingꢀsystem</a:t>
            </a:r>
            <a:r>
              <a:rPr dirty="0" sz="1800">
                <a:solidFill>
                  <a:srgbClr val="ffffff"/>
                </a:solidFill>
                <a:latin typeface="CABKSP+ArialMT"/>
                <a:cs typeface="CABKSP+ArialMT"/>
              </a:rPr>
              <a:t>ꢀbyꢀencryptingꢀdataꢀandꢀdemandingꢀransomꢀpaymentsꢀinꢀ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BKSP+ArialMT"/>
                <a:cs typeface="CABKSP+ArialMT"/>
              </a:rPr>
              <a:t>theꢀ</a:t>
            </a:r>
            <a:r>
              <a:rPr dirty="0" sz="1800" u="sng">
                <a:solidFill>
                  <a:srgbClr val="ffffff"/>
                </a:solidFill>
                <a:latin typeface="CABKSP+ArialMT"/>
                <a:cs typeface="CABKSP+ArialMT"/>
                <a:hlinkClick r:id="rId8"/>
              </a:rPr>
              <a:t>Bitcoin</a:t>
            </a:r>
            <a:r>
              <a:rPr dirty="0" sz="1800">
                <a:solidFill>
                  <a:srgbClr val="ffffff"/>
                </a:solidFill>
                <a:latin typeface="CABKSP+ArialMT"/>
                <a:cs typeface="CABKSP+ArialMT"/>
              </a:rPr>
              <a:t>ꢀ</a:t>
            </a:r>
            <a:r>
              <a:rPr dirty="0" sz="1800" u="sng">
                <a:solidFill>
                  <a:srgbClr val="ffffff"/>
                </a:solidFill>
                <a:latin typeface="CABKSP+ArialMT"/>
                <a:cs typeface="CABKSP+ArialMT"/>
                <a:hlinkClick r:id="rId9"/>
              </a:rPr>
              <a:t>cryptocurrency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9470" y="5304631"/>
            <a:ext cx="10356353" cy="13907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430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BKSP+ArialMT"/>
                <a:cs typeface="CABKSP+ArialMT"/>
              </a:rPr>
              <a:t>Russiaꢀwasꢀchargedꢀwithꢀconductingꢀtheꢀmostꢀdisruptiveꢀandꢀdestructiveꢀseriesꢀofꢀcomputerꢀattacksꢀ</a:t>
            </a:r>
          </a:p>
          <a:p>
            <a:pPr marL="30480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BKSP+ArialMT"/>
                <a:cs typeface="CABKSP+ArialMT"/>
              </a:rPr>
              <a:t>everꢀattributedꢀtoꢀaꢀsingleꢀgroup,ꢀincludingꢀunleashingꢀtheꢀNotPetyaꢀmalwareꢀ-ꢀevenꢀthoughꢀitꢀwasꢀ</a:t>
            </a:r>
          </a:p>
          <a:p>
            <a:pPr marL="368300" marR="0">
              <a:lnSpc>
                <a:spcPts val="201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BKSP+ArialMT"/>
                <a:cs typeface="CABKSP+ArialMT"/>
              </a:rPr>
              <a:t>designedꢀtoꢀinfiltrateꢀcomputerꢀsystemsꢀviaꢀaꢀpopularꢀpieceꢀofꢀUkrainianꢀaccountingꢀsoftware,ꢀtheꢀ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BKSP+ArialMT"/>
                <a:cs typeface="CABKSP+ArialMT"/>
              </a:rPr>
              <a:t>virusꢀspreadꢀfarꢀbeyondꢀtheꢀbordersꢀofꢀUkraine,ꢀcausingꢀanꢀincredibleꢀamountꢀandꢀvarietyꢀofꢀdamageꢀ</a:t>
            </a:r>
          </a:p>
          <a:p>
            <a:pPr marL="890270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BKSP+ArialMT"/>
                <a:cs typeface="CABKSP+ArialMT"/>
              </a:rPr>
              <a:t>uptoꢀ$10B.ꢀꢀ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18285" y="508011"/>
            <a:ext cx="6384889" cy="5266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846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SRWDVN+CenturySchoolbook"/>
                <a:cs typeface="SRWDVN+CenturySchoolbook"/>
              </a:rPr>
              <a:t>Evolution</a:t>
            </a:r>
            <a:r>
              <a:rPr dirty="0" sz="32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3200">
                <a:solidFill>
                  <a:srgbClr val="ffffff"/>
                </a:solidFill>
                <a:latin typeface="SRWDVN+CenturySchoolbook"/>
                <a:cs typeface="SRWDVN+CenturySchoolbook"/>
              </a:rPr>
              <a:t>of</a:t>
            </a:r>
            <a:r>
              <a:rPr dirty="0" sz="32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3200">
                <a:solidFill>
                  <a:srgbClr val="ffffff"/>
                </a:solidFill>
                <a:latin typeface="SRWDVN+CenturySchoolbook"/>
                <a:cs typeface="SRWDVN+CenturySchoolbook"/>
              </a:rPr>
              <a:t>Wars</a:t>
            </a:r>
            <a:r>
              <a:rPr dirty="0" sz="32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3200">
                <a:solidFill>
                  <a:srgbClr val="ffffff"/>
                </a:solidFill>
                <a:latin typeface="SRWDVN+CenturySchoolbook"/>
                <a:cs typeface="SRWDVN+CenturySchoolbook"/>
              </a:rPr>
              <a:t>–</a:t>
            </a:r>
            <a:r>
              <a:rPr dirty="0" sz="32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3200">
                <a:solidFill>
                  <a:srgbClr val="ffffff"/>
                </a:solidFill>
                <a:latin typeface="SRWDVN+CenturySchoolbook"/>
                <a:cs typeface="SRWDVN+CenturySchoolbook"/>
              </a:rPr>
              <a:t>A</a:t>
            </a:r>
            <a:r>
              <a:rPr dirty="0" sz="32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3200">
                <a:solidFill>
                  <a:srgbClr val="ffffff"/>
                </a:solidFill>
                <a:latin typeface="SRWDVN+CenturySchoolbook"/>
                <a:cs typeface="SRWDVN+CenturySchoolbook"/>
              </a:rPr>
              <a:t>TimeLine?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69025" y="5416378"/>
            <a:ext cx="1641871" cy="1400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725"/>
              </a:lnSpc>
              <a:spcBef>
                <a:spcPts val="0"/>
              </a:spcBef>
              <a:spcAft>
                <a:spcPts val="0"/>
              </a:spcAft>
            </a:pPr>
            <a:r>
              <a:rPr dirty="0" sz="9600" b="1">
                <a:solidFill>
                  <a:srgbClr val="ffffff"/>
                </a:solidFill>
                <a:latin typeface="ULMANT+Arial-BoldMT"/>
                <a:cs typeface="ULMANT+Arial-BoldMT"/>
              </a:rPr>
              <a:t>??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0578" y="2671359"/>
            <a:ext cx="5855934" cy="312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Ethical</a:t>
            </a:r>
            <a:r>
              <a:rPr dirty="0" sz="1800" spc="49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Question</a:t>
            </a:r>
            <a:r>
              <a:rPr dirty="0" sz="1800" spc="48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3:</a:t>
            </a:r>
            <a:r>
              <a:rPr dirty="0" sz="1800" spc="47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Why</a:t>
            </a:r>
            <a:r>
              <a:rPr dirty="0" sz="1800" spc="5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brand</a:t>
            </a:r>
            <a:r>
              <a:rPr dirty="0" sz="1800" spc="48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these</a:t>
            </a:r>
            <a:r>
              <a:rPr dirty="0" sz="1800" spc="48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attacks</a:t>
            </a:r>
            <a:r>
              <a:rPr dirty="0" sz="1800" spc="47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as</a:t>
            </a:r>
            <a:r>
              <a:rPr dirty="0" sz="1800" spc="47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"war"?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9303" y="3219999"/>
            <a:ext cx="5940516" cy="5872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How</a:t>
            </a:r>
            <a:r>
              <a:rPr dirty="0" sz="1800" spc="47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many</a:t>
            </a:r>
            <a:r>
              <a:rPr dirty="0" sz="1800" spc="49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of</a:t>
            </a:r>
            <a:r>
              <a:rPr dirty="0" sz="1800" spc="48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these</a:t>
            </a:r>
            <a:r>
              <a:rPr dirty="0" sz="1800" spc="48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cyberattacks</a:t>
            </a:r>
            <a:r>
              <a:rPr dirty="0" sz="1800" spc="48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are</a:t>
            </a:r>
            <a:r>
              <a:rPr dirty="0" sz="1800" spc="48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purely</a:t>
            </a:r>
            <a:r>
              <a:rPr dirty="0" sz="1800" spc="49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monetary</a:t>
            </a:r>
            <a:r>
              <a:rPr dirty="0" sz="1800" spc="49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or</a:t>
            </a:r>
          </a:p>
          <a:p>
            <a:pPr marL="2385485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political?ꢀ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370" y="4042959"/>
            <a:ext cx="6348146" cy="5872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Attackers</a:t>
            </a:r>
            <a:r>
              <a:rPr dirty="0" sz="1800" spc="48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know</a:t>
            </a:r>
            <a:r>
              <a:rPr dirty="0" sz="1800" spc="48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who</a:t>
            </a:r>
            <a:r>
              <a:rPr dirty="0" sz="1800" spc="5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has</a:t>
            </a:r>
            <a:r>
              <a:rPr dirty="0" sz="1800" spc="48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been</a:t>
            </a:r>
            <a:r>
              <a:rPr dirty="0" sz="1800" spc="48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hit</a:t>
            </a:r>
            <a:r>
              <a:rPr dirty="0" sz="1800" spc="49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–ꢀPeople</a:t>
            </a:r>
            <a:r>
              <a:rPr dirty="0" sz="1800" spc="48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are</a:t>
            </a:r>
            <a:r>
              <a:rPr dirty="0" sz="1800" spc="48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not</a:t>
            </a:r>
            <a:r>
              <a:rPr dirty="0" sz="1800" spc="49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collateral</a:t>
            </a:r>
          </a:p>
          <a:p>
            <a:pPr marL="1658937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damage</a:t>
            </a:r>
            <a:r>
              <a:rPr dirty="0" sz="1800" spc="48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-ꢀthreatening</a:t>
            </a:r>
            <a:r>
              <a:rPr dirty="0" sz="1800" spc="49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lives?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5618" y="5699112"/>
            <a:ext cx="6253479" cy="648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0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131523"/>
                </a:solidFill>
                <a:latin typeface="RUHMRC+CenturySchoolbook-Bold"/>
                <a:cs typeface="RUHMRC+CenturySchoolbook-Bold"/>
              </a:rPr>
              <a:t>What</a:t>
            </a:r>
            <a:r>
              <a:rPr dirty="0" sz="4000" b="1">
                <a:solidFill>
                  <a:srgbClr val="131523"/>
                </a:solidFill>
                <a:latin typeface="RUHMRC+CenturySchoolbook-Bold"/>
                <a:cs typeface="RUHMRC+CenturySchoolbook-Bold"/>
              </a:rPr>
              <a:t> </a:t>
            </a:r>
            <a:r>
              <a:rPr dirty="0" sz="4000" b="1">
                <a:solidFill>
                  <a:srgbClr val="131523"/>
                </a:solidFill>
                <a:latin typeface="RUHMRC+CenturySchoolbook-Bold"/>
                <a:cs typeface="RUHMRC+CenturySchoolbook-Bold"/>
              </a:rPr>
              <a:t>is</a:t>
            </a:r>
            <a:r>
              <a:rPr dirty="0" sz="4000" b="1">
                <a:solidFill>
                  <a:srgbClr val="131523"/>
                </a:solidFill>
                <a:latin typeface="RUHMRC+CenturySchoolbook-Bold"/>
                <a:cs typeface="RUHMRC+CenturySchoolbook-Bold"/>
              </a:rPr>
              <a:t> </a:t>
            </a:r>
            <a:r>
              <a:rPr dirty="0" sz="4000" b="1">
                <a:solidFill>
                  <a:srgbClr val="131523"/>
                </a:solidFill>
                <a:latin typeface="RUHMRC+CenturySchoolbook-Bold"/>
                <a:cs typeface="RUHMRC+CenturySchoolbook-Bold"/>
              </a:rPr>
              <a:t>Cybersecurity?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4938" y="195724"/>
            <a:ext cx="10176316" cy="5872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Cybersecurity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isꢀthe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practice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of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deploying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people,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policies,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processes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and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technologies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to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protect</a:t>
            </a:r>
          </a:p>
          <a:p>
            <a:pPr marL="665162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organizations,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their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critical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systems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and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sensitive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information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fromꢀdigital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attacks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58715" y="3404334"/>
            <a:ext cx="177871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BKSP+ArialMT"/>
                <a:cs typeface="CABKSP+ArialMT"/>
              </a:rPr>
              <a:t>Clickꢀtoꢀaddꢀtext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51934" y="5996732"/>
            <a:ext cx="8463864" cy="312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Access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to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user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data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is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the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biggest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boon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and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bane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of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this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century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---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Passwords?ꢀ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85113" y="611561"/>
            <a:ext cx="5618628" cy="465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6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What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is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2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Factor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Authentication?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3440" y="2289387"/>
            <a:ext cx="7120549" cy="1965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6600">
                <a:solidFill>
                  <a:srgbClr val="ffffff"/>
                </a:solidFill>
                <a:latin typeface="WWJTIE+Impact"/>
                <a:cs typeface="WWJTIE+Impact"/>
              </a:rPr>
              <a:t>Reflections</a:t>
            </a:r>
            <a:r>
              <a:rPr dirty="0" sz="6600">
                <a:solidFill>
                  <a:srgbClr val="ffffff"/>
                </a:solidFill>
                <a:latin typeface="WWJTIE+Impact"/>
                <a:cs typeface="WWJTIE+Impact"/>
              </a:rPr>
              <a:t> </a:t>
            </a:r>
            <a:r>
              <a:rPr dirty="0" sz="6600">
                <a:solidFill>
                  <a:srgbClr val="ffffff"/>
                </a:solidFill>
                <a:latin typeface="WWJTIE+Impact"/>
                <a:cs typeface="WWJTIE+Impact"/>
              </a:rPr>
              <a:t>from</a:t>
            </a:r>
            <a:r>
              <a:rPr dirty="0" sz="6600">
                <a:solidFill>
                  <a:srgbClr val="ffffff"/>
                </a:solidFill>
                <a:latin typeface="WWJTIE+Impact"/>
                <a:cs typeface="WWJTIE+Impact"/>
              </a:rPr>
              <a:t> </a:t>
            </a:r>
            <a:r>
              <a:rPr dirty="0" sz="6600">
                <a:solidFill>
                  <a:srgbClr val="ffffff"/>
                </a:solidFill>
                <a:latin typeface="WWJTIE+Impact"/>
                <a:cs typeface="WWJTIE+Impact"/>
              </a:rPr>
              <a:t>the</a:t>
            </a:r>
          </a:p>
          <a:p>
            <a:pPr marL="0" marR="0">
              <a:lnSpc>
                <a:spcPts val="7127"/>
              </a:lnSpc>
              <a:spcBef>
                <a:spcPts val="0"/>
              </a:spcBef>
              <a:spcAft>
                <a:spcPts val="0"/>
              </a:spcAft>
            </a:pPr>
            <a:r>
              <a:rPr dirty="0" sz="6600">
                <a:solidFill>
                  <a:srgbClr val="ffffff"/>
                </a:solidFill>
                <a:latin typeface="WWJTIE+Impact"/>
                <a:cs typeface="WWJTIE+Impact"/>
              </a:rPr>
              <a:t>past</a:t>
            </a:r>
            <a:r>
              <a:rPr dirty="0" sz="6600">
                <a:solidFill>
                  <a:srgbClr val="ffffff"/>
                </a:solidFill>
                <a:latin typeface="WWJTIE+Impact"/>
                <a:cs typeface="WWJTIE+Impact"/>
              </a:rPr>
              <a:t> </a:t>
            </a:r>
            <a:r>
              <a:rPr dirty="0" sz="6600">
                <a:solidFill>
                  <a:srgbClr val="ffffff"/>
                </a:solidFill>
                <a:latin typeface="WWJTIE+Impact"/>
                <a:cs typeface="WWJTIE+Impact"/>
              </a:rPr>
              <a:t>weekꢀ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14669" y="724306"/>
            <a:ext cx="4639525" cy="343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RWDVN+CenturySchoolbook"/>
                <a:cs typeface="SRWDVN+CenturySchoolbook"/>
              </a:rPr>
              <a:t>Why</a:t>
            </a:r>
            <a:r>
              <a:rPr dirty="0" sz="20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000">
                <a:solidFill>
                  <a:srgbClr val="ffffff"/>
                </a:solidFill>
                <a:latin typeface="SRWDVN+CenturySchoolbook"/>
                <a:cs typeface="SRWDVN+CenturySchoolbook"/>
              </a:rPr>
              <a:t>is</a:t>
            </a:r>
            <a:r>
              <a:rPr dirty="0" sz="20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000">
                <a:solidFill>
                  <a:srgbClr val="ffffff"/>
                </a:solidFill>
                <a:latin typeface="SRWDVN+CenturySchoolbook"/>
                <a:cs typeface="SRWDVN+CenturySchoolbook"/>
              </a:rPr>
              <a:t>Password</a:t>
            </a:r>
            <a:r>
              <a:rPr dirty="0" sz="20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000">
                <a:solidFill>
                  <a:srgbClr val="ffffff"/>
                </a:solidFill>
                <a:latin typeface="SRWDVN+CenturySchoolbook"/>
                <a:cs typeface="SRWDVN+CenturySchoolbook"/>
              </a:rPr>
              <a:t>Strength</a:t>
            </a:r>
            <a:r>
              <a:rPr dirty="0" sz="20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000">
                <a:solidFill>
                  <a:srgbClr val="ffffff"/>
                </a:solidFill>
                <a:latin typeface="SRWDVN+CenturySchoolbook"/>
                <a:cs typeface="SRWDVN+CenturySchoolbook"/>
              </a:rPr>
              <a:t>important?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47930" y="3897858"/>
            <a:ext cx="6696298" cy="5678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BKSP+ArialMT"/>
                <a:cs typeface="CABKSP+ArialMT"/>
              </a:rPr>
              <a:t>MoreꢀImportantly,ꢀwhyꢀgoꢀgoogleꢀsuggestedꢀpasswordsꢀlookꢀlikeꢀ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BKSP+ArialMT"/>
                <a:cs typeface="CABKSP+ArialMT"/>
              </a:rPr>
              <a:t>this?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27087" y="2553900"/>
            <a:ext cx="8802476" cy="8295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CABKSP+ArialMT"/>
                <a:cs typeface="CABKSP+ArialMT"/>
              </a:rPr>
              <a:t>Let'sꢀsayꢀweꢀhaveꢀaꢀpasswordꢀofꢀlengthꢀ4ꢀwithꢀonlyꢀ</a:t>
            </a:r>
          </a:p>
          <a:p>
            <a:pPr marL="3388518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CABKSP+ArialMT"/>
                <a:cs typeface="CABKSP+ArialMT"/>
              </a:rPr>
              <a:t>digitsꢀ0-9.ꢀ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77143" y="3803580"/>
            <a:ext cx="7904298" cy="8295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CABKSP+ArialMT"/>
                <a:cs typeface="CABKSP+ArialMT"/>
              </a:rPr>
              <a:t>Aꢀhackerꢀcanꢀgenerateꢀ10000ꢀpasswordsꢀinꢀ1ꢀ</a:t>
            </a:r>
          </a:p>
          <a:p>
            <a:pPr marL="3139281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CABKSP+ArialMT"/>
                <a:cs typeface="CABKSP+ArialMT"/>
              </a:rPr>
              <a:t>minute.ꢀ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01900" y="2715126"/>
            <a:ext cx="7421016" cy="744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BKSP+ArialMT"/>
                <a:cs typeface="CABKSP+ArialMT"/>
              </a:rPr>
              <a:t>Forꢀaꢀlongerꢀpassword,ꢀsayꢀlengthꢀ10,ꢀthereꢀwouldꢀbeꢀ</a:t>
            </a:r>
          </a:p>
          <a:p>
            <a:pPr marL="1897062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BKSP+ArialMT"/>
                <a:cs typeface="CABKSP+ArialMT"/>
              </a:rPr>
              <a:t>10</a:t>
            </a:r>
            <a:r>
              <a:rPr dirty="0" sz="2400" baseline="29999" spc="-15">
                <a:solidFill>
                  <a:srgbClr val="ffffff"/>
                </a:solidFill>
                <a:latin typeface="CABKSP+ArialMT"/>
                <a:cs typeface="CABKSP+ArialMT"/>
              </a:rPr>
              <a:t>10</a:t>
            </a:r>
            <a:r>
              <a:rPr dirty="0" sz="2400">
                <a:solidFill>
                  <a:srgbClr val="ffffff"/>
                </a:solidFill>
                <a:latin typeface="CABKSP+ArialMT"/>
                <a:cs typeface="CABKSP+ArialMT"/>
              </a:rPr>
              <a:t>ꢀpossibleꢀpasswords.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37656" y="3812406"/>
            <a:ext cx="6665495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BKSP+ArialMT"/>
                <a:cs typeface="CABKSP+ArialMT"/>
              </a:rPr>
              <a:t>Itꢀwouldꢀtakeꢀhimꢀ10</a:t>
            </a:r>
            <a:r>
              <a:rPr dirty="0" sz="2400" baseline="29999" spc="-15">
                <a:solidFill>
                  <a:srgbClr val="ffffff"/>
                </a:solidFill>
                <a:latin typeface="CABKSP+ArialMT"/>
                <a:cs typeface="CABKSP+ArialMT"/>
              </a:rPr>
              <a:t>6</a:t>
            </a:r>
            <a:r>
              <a:rPr dirty="0" sz="2400">
                <a:solidFill>
                  <a:srgbClr val="ffffff"/>
                </a:solidFill>
                <a:latin typeface="CABKSP+ArialMT"/>
                <a:cs typeface="CABKSP+ArialMT"/>
              </a:rPr>
              <a:t>ꢀminutesꢀ(nearlyꢀ1.9ꢀyears!)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79158" y="1423578"/>
            <a:ext cx="7528600" cy="5597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CABKSP+ArialMT"/>
                <a:cs typeface="CABKSP+ArialMT"/>
              </a:rPr>
              <a:t>•</a:t>
            </a:r>
            <a:r>
              <a:rPr dirty="0" sz="1850" spc="6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If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you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had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Uppercase,ꢀLowercaseꢀand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digits,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it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would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take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him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even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longer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to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hack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into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the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system.ꢀ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9158" y="2316643"/>
            <a:ext cx="3074797" cy="9594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CABKSP+ArialMT"/>
                <a:cs typeface="CABKSP+ArialMT"/>
              </a:rPr>
              <a:t>•</a:t>
            </a:r>
            <a:r>
              <a:rPr dirty="0" sz="1850" spc="6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-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26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lowercase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characters</a:t>
            </a:r>
          </a:p>
          <a:p>
            <a:pPr marL="0" marR="0">
              <a:lnSpc>
                <a:spcPts val="2163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CABKSP+ArialMT"/>
                <a:cs typeface="CABKSP+ArialMT"/>
              </a:rPr>
              <a:t>•</a:t>
            </a:r>
            <a:r>
              <a:rPr dirty="0" sz="1850" spc="6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-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26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uppercase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characters</a:t>
            </a:r>
          </a:p>
          <a:p>
            <a:pPr marL="0" marR="0">
              <a:lnSpc>
                <a:spcPts val="2163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CABKSP+ArialMT"/>
                <a:cs typeface="CABKSP+ArialMT"/>
              </a:rPr>
              <a:t>•</a:t>
            </a:r>
            <a:r>
              <a:rPr dirty="0" sz="1850" spc="6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-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10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digits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79158" y="3608995"/>
            <a:ext cx="7351471" cy="5597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CABKSP+ArialMT"/>
                <a:cs typeface="CABKSP+ArialMT"/>
              </a:rPr>
              <a:t>•</a:t>
            </a:r>
            <a:r>
              <a:rPr dirty="0" sz="1850" spc="6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Total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–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10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+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26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+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26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=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62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possible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answers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for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one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character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of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the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password.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79158" y="4596547"/>
            <a:ext cx="3563593" cy="5597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For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a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password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of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say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length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12ꢀ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-ꢀ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SRWDVN+CenturySchoolbook"/>
                <a:cs typeface="SRWDVN+CenturySchoolbook"/>
              </a:rPr>
              <a:t>62</a:t>
            </a:r>
            <a:r>
              <a:rPr dirty="0" sz="1800" baseline="29999">
                <a:solidFill>
                  <a:srgbClr val="ffffff"/>
                </a:solidFill>
                <a:latin typeface="SRWDVN+CenturySchoolbook"/>
                <a:cs typeface="SRWDVN+CenturySchoolbook"/>
              </a:rPr>
              <a:t>12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ꢀpossible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1800">
                <a:solidFill>
                  <a:srgbClr val="ffffff"/>
                </a:solidFill>
                <a:latin typeface="SRWDVN+CenturySchoolbook"/>
                <a:cs typeface="SRWDVN+CenturySchoolbook"/>
              </a:rPr>
              <a:t>passwords!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55029" y="489264"/>
            <a:ext cx="2987562" cy="465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6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Time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To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CODE!!!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7663" y="1215469"/>
            <a:ext cx="9715803" cy="7702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8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Task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–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Beware!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The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hackers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are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trying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to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get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into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your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SNAPCHAT</a:t>
            </a:r>
          </a:p>
          <a:p>
            <a:pPr marL="2454101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account!!!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We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must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prevent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this!ꢀ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3011" y="2312749"/>
            <a:ext cx="8725544" cy="25990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8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Write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a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program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to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check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if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the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password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generated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is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valid!ꢀ</a:t>
            </a:r>
          </a:p>
          <a:p>
            <a:pPr marL="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Checking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criteria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for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password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:ꢀ</a:t>
            </a:r>
          </a:p>
          <a:p>
            <a:pPr marL="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ffffff"/>
                </a:solidFill>
                <a:latin typeface="CABKSP+ArialMT"/>
                <a:cs typeface="CABKSP+ArialMT"/>
              </a:rPr>
              <a:t>•</a:t>
            </a:r>
            <a:r>
              <a:rPr dirty="0" sz="2450" spc="7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Atleast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1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uppercase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character</a:t>
            </a:r>
          </a:p>
          <a:p>
            <a:pPr marL="0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ffffff"/>
                </a:solidFill>
                <a:latin typeface="CABKSP+ArialMT"/>
                <a:cs typeface="CABKSP+ArialMT"/>
              </a:rPr>
              <a:t>•</a:t>
            </a:r>
            <a:r>
              <a:rPr dirty="0" sz="2450" spc="7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Atleast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1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lowercase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character</a:t>
            </a:r>
          </a:p>
          <a:p>
            <a:pPr marL="0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ffffff"/>
                </a:solidFill>
                <a:latin typeface="CABKSP+ArialMT"/>
                <a:cs typeface="CABKSP+ArialMT"/>
              </a:rPr>
              <a:t>•</a:t>
            </a:r>
            <a:r>
              <a:rPr dirty="0" sz="2450" spc="7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Atleast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1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digit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0-9</a:t>
            </a:r>
          </a:p>
          <a:p>
            <a:pPr marL="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ffffff"/>
                </a:solidFill>
                <a:latin typeface="CABKSP+ArialMT"/>
                <a:cs typeface="CABKSP+ArialMT"/>
              </a:rPr>
              <a:t>•</a:t>
            </a:r>
            <a:r>
              <a:rPr dirty="0" sz="2450" spc="7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Atleast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1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special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character</a:t>
            </a:r>
          </a:p>
          <a:p>
            <a:pPr marL="0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ffffff"/>
                </a:solidFill>
                <a:latin typeface="CABKSP+ArialMT"/>
                <a:cs typeface="CABKSP+ArialMT"/>
              </a:rPr>
              <a:t>•</a:t>
            </a:r>
            <a:r>
              <a:rPr dirty="0" sz="2450" spc="7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Atleast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length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of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size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400">
                <a:solidFill>
                  <a:srgbClr val="ffffff"/>
                </a:solidFill>
                <a:latin typeface="SRWDVN+CenturySchoolbook"/>
                <a:cs typeface="SRWDVN+CenturySchoolbook"/>
              </a:rPr>
              <a:t>8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9591" y="738158"/>
            <a:ext cx="10709771" cy="12594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61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>
                <a:solidFill>
                  <a:srgbClr val="ffffff"/>
                </a:solidFill>
                <a:latin typeface="SRWDVN+CenturySchoolbook"/>
                <a:cs typeface="SRWDVN+CenturySchoolbook"/>
              </a:rPr>
              <a:t>https://bit.ly/3AVrYGg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18885" y="2625456"/>
            <a:ext cx="5168625" cy="12773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75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>
                <a:solidFill>
                  <a:srgbClr val="ffffff"/>
                </a:solidFill>
                <a:latin typeface="WWJTIE+Impact"/>
                <a:cs typeface="WWJTIE+Impact"/>
              </a:rPr>
              <a:t>Hall</a:t>
            </a:r>
            <a:r>
              <a:rPr dirty="0" sz="8000">
                <a:solidFill>
                  <a:srgbClr val="ffffff"/>
                </a:solidFill>
                <a:latin typeface="WWJTIE+Impact"/>
                <a:cs typeface="WWJTIE+Impact"/>
              </a:rPr>
              <a:t> </a:t>
            </a:r>
            <a:r>
              <a:rPr dirty="0" sz="8000">
                <a:solidFill>
                  <a:srgbClr val="ffffff"/>
                </a:solidFill>
                <a:latin typeface="WWJTIE+Impact"/>
                <a:cs typeface="WWJTIE+Impact"/>
              </a:rPr>
              <a:t>of</a:t>
            </a:r>
            <a:r>
              <a:rPr dirty="0" sz="8000">
                <a:solidFill>
                  <a:srgbClr val="ffffff"/>
                </a:solidFill>
                <a:latin typeface="WWJTIE+Impact"/>
                <a:cs typeface="WWJTIE+Impact"/>
              </a:rPr>
              <a:t> </a:t>
            </a:r>
            <a:r>
              <a:rPr dirty="0" sz="8000">
                <a:solidFill>
                  <a:srgbClr val="ffffff"/>
                </a:solidFill>
                <a:latin typeface="WWJTIE+Impact"/>
                <a:cs typeface="WWJTIE+Impact"/>
              </a:rPr>
              <a:t>Fame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47569" y="3603398"/>
            <a:ext cx="4453065" cy="8745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586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>
                <a:solidFill>
                  <a:srgbClr val="ffffff"/>
                </a:solidFill>
                <a:latin typeface="WWJTIE+Impact"/>
                <a:cs typeface="WWJTIE+Impact"/>
              </a:rPr>
              <a:t>Goodbye,</a:t>
            </a:r>
            <a:r>
              <a:rPr dirty="0" sz="5400">
                <a:solidFill>
                  <a:srgbClr val="ffffff"/>
                </a:solidFill>
                <a:latin typeface="WWJTIE+Impact"/>
                <a:cs typeface="WWJTIE+Impact"/>
              </a:rPr>
              <a:t> </a:t>
            </a:r>
            <a:r>
              <a:rPr dirty="0" sz="5400">
                <a:solidFill>
                  <a:srgbClr val="ffffff"/>
                </a:solidFill>
                <a:latin typeface="WWJTIE+Impact"/>
                <a:cs typeface="WWJTIE+Impact"/>
              </a:rPr>
              <a:t>team!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75142" y="2076816"/>
            <a:ext cx="5176341" cy="23746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75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>
                <a:solidFill>
                  <a:srgbClr val="ffffff"/>
                </a:solidFill>
                <a:latin typeface="WWJTIE+Impact"/>
                <a:cs typeface="WWJTIE+Impact"/>
              </a:rPr>
              <a:t>Technology,</a:t>
            </a:r>
          </a:p>
          <a:p>
            <a:pPr marL="85030" marR="0">
              <a:lnSpc>
                <a:spcPts val="864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>
                <a:solidFill>
                  <a:srgbClr val="ffffff"/>
                </a:solidFill>
                <a:latin typeface="WWJTIE+Impact"/>
                <a:cs typeface="WWJTIE+Impact"/>
              </a:rPr>
              <a:t>A</a:t>
            </a:r>
            <a:r>
              <a:rPr dirty="0" sz="8000">
                <a:solidFill>
                  <a:srgbClr val="ffffff"/>
                </a:solidFill>
                <a:latin typeface="WWJTIE+Impact"/>
                <a:cs typeface="WWJTIE+Impact"/>
              </a:rPr>
              <a:t> </a:t>
            </a:r>
            <a:r>
              <a:rPr dirty="0" sz="8000">
                <a:solidFill>
                  <a:srgbClr val="ffffff"/>
                </a:solidFill>
                <a:latin typeface="WWJTIE+Impact"/>
                <a:cs typeface="WWJTIE+Impact"/>
              </a:rPr>
              <a:t>Blessing?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3439" y="1937628"/>
            <a:ext cx="5114651" cy="7196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66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WWJTIE+Impact"/>
                <a:cs typeface="WWJTIE+Impact"/>
              </a:rPr>
              <a:t>Technology,</a:t>
            </a:r>
            <a:r>
              <a:rPr dirty="0" sz="4400">
                <a:solidFill>
                  <a:srgbClr val="ffffff"/>
                </a:solidFill>
                <a:latin typeface="WWJTIE+Impact"/>
                <a:cs typeface="WWJTIE+Impact"/>
              </a:rPr>
              <a:t> </a:t>
            </a:r>
            <a:r>
              <a:rPr dirty="0" sz="4400">
                <a:solidFill>
                  <a:srgbClr val="ffffff"/>
                </a:solidFill>
                <a:latin typeface="WWJTIE+Impact"/>
                <a:cs typeface="WWJTIE+Impact"/>
              </a:rPr>
              <a:t>A</a:t>
            </a:r>
            <a:r>
              <a:rPr dirty="0" sz="4400">
                <a:solidFill>
                  <a:srgbClr val="ffffff"/>
                </a:solidFill>
                <a:latin typeface="WWJTIE+Impact"/>
                <a:cs typeface="WWJTIE+Impact"/>
              </a:rPr>
              <a:t> </a:t>
            </a:r>
            <a:r>
              <a:rPr dirty="0" sz="4400">
                <a:solidFill>
                  <a:srgbClr val="ffffff"/>
                </a:solidFill>
                <a:latin typeface="WWJTIE+Impact"/>
                <a:cs typeface="WWJTIE+Impact"/>
              </a:rPr>
              <a:t>Threat</a:t>
            </a:r>
            <a:r>
              <a:rPr dirty="0" sz="4000">
                <a:solidFill>
                  <a:srgbClr val="ffffff"/>
                </a:solidFill>
                <a:latin typeface="WWJTIE+Impact"/>
                <a:cs typeface="WWJTIE+Impact"/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39" y="3009127"/>
            <a:ext cx="5099506" cy="16177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6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Think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in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terms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of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:ꢀꢀ</a:t>
            </a:r>
          </a:p>
          <a:p>
            <a:pPr marL="0" marR="0">
              <a:lnSpc>
                <a:spcPts val="302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--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Web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Search</a:t>
            </a:r>
          </a:p>
          <a:p>
            <a:pPr marL="0" marR="0">
              <a:lnSpc>
                <a:spcPts val="302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--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Facial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Recognition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Software</a:t>
            </a:r>
          </a:p>
          <a:p>
            <a:pPr marL="0" marR="0">
              <a:lnSpc>
                <a:spcPts val="302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--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Popularity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 </a:t>
            </a:r>
            <a:r>
              <a:rPr dirty="0" sz="2800">
                <a:solidFill>
                  <a:srgbClr val="ffffff"/>
                </a:solidFill>
                <a:latin typeface="SRWDVN+CenturySchoolbook"/>
                <a:cs typeface="SRWDVN+CenturySchoolbook"/>
              </a:rPr>
              <a:t>Algorithm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3439" y="2076816"/>
            <a:ext cx="4583509" cy="12773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75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>
                <a:solidFill>
                  <a:srgbClr val="ffffff"/>
                </a:solidFill>
                <a:latin typeface="WWJTIE+Impact"/>
                <a:cs typeface="WWJTIE+Impact"/>
              </a:rPr>
              <a:t>Thoughts?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3439" y="1660426"/>
            <a:ext cx="5305859" cy="32143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7400">
                <a:solidFill>
                  <a:srgbClr val="ffffff"/>
                </a:solidFill>
                <a:latin typeface="WWJTIE+Impact"/>
                <a:cs typeface="WWJTIE+Impact"/>
              </a:rPr>
              <a:t>A</a:t>
            </a:r>
            <a:r>
              <a:rPr dirty="0" sz="7400">
                <a:solidFill>
                  <a:srgbClr val="ffffff"/>
                </a:solidFill>
                <a:latin typeface="WWJTIE+Impact"/>
                <a:cs typeface="WWJTIE+Impact"/>
              </a:rPr>
              <a:t> </a:t>
            </a:r>
            <a:r>
              <a:rPr dirty="0" sz="7400">
                <a:solidFill>
                  <a:srgbClr val="ffffff"/>
                </a:solidFill>
                <a:latin typeface="WWJTIE+Impact"/>
                <a:cs typeface="WWJTIE+Impact"/>
              </a:rPr>
              <a:t>few</a:t>
            </a:r>
          </a:p>
          <a:p>
            <a:pPr marL="0" marR="0">
              <a:lnSpc>
                <a:spcPts val="7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7400">
                <a:solidFill>
                  <a:srgbClr val="ffffff"/>
                </a:solidFill>
                <a:latin typeface="WWJTIE+Impact"/>
                <a:cs typeface="WWJTIE+Impact"/>
              </a:rPr>
              <a:t>questions</a:t>
            </a:r>
            <a:r>
              <a:rPr dirty="0" sz="7400">
                <a:solidFill>
                  <a:srgbClr val="ffffff"/>
                </a:solidFill>
                <a:latin typeface="WWJTIE+Impact"/>
                <a:cs typeface="WWJTIE+Impact"/>
              </a:rPr>
              <a:t> </a:t>
            </a:r>
            <a:r>
              <a:rPr dirty="0" sz="7400">
                <a:solidFill>
                  <a:srgbClr val="ffffff"/>
                </a:solidFill>
                <a:latin typeface="WWJTIE+Impact"/>
                <a:cs typeface="WWJTIE+Impact"/>
              </a:rPr>
              <a:t>to</a:t>
            </a:r>
          </a:p>
          <a:p>
            <a:pPr marL="0" marR="0">
              <a:lnSpc>
                <a:spcPts val="7991"/>
              </a:lnSpc>
              <a:spcBef>
                <a:spcPts val="0"/>
              </a:spcBef>
              <a:spcAft>
                <a:spcPts val="0"/>
              </a:spcAft>
            </a:pPr>
            <a:r>
              <a:rPr dirty="0" sz="7400">
                <a:solidFill>
                  <a:srgbClr val="ffffff"/>
                </a:solidFill>
                <a:latin typeface="WWJTIE+Impact"/>
                <a:cs typeface="WWJTIE+Impact"/>
              </a:rPr>
              <a:t>ponder</a:t>
            </a:r>
            <a:r>
              <a:rPr dirty="0" sz="7400">
                <a:solidFill>
                  <a:srgbClr val="ffffff"/>
                </a:solidFill>
                <a:latin typeface="WWJTIE+Impact"/>
                <a:cs typeface="WWJTIE+Impact"/>
              </a:rPr>
              <a:t> </a:t>
            </a:r>
            <a:r>
              <a:rPr dirty="0" sz="7400">
                <a:solidFill>
                  <a:srgbClr val="ffffff"/>
                </a:solidFill>
                <a:latin typeface="WWJTIE+Impact"/>
                <a:cs typeface="WWJTIE+Impact"/>
              </a:rPr>
              <a:t>over...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07913" y="885760"/>
            <a:ext cx="6461988" cy="5597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ꢀEthical</a:t>
            </a:r>
            <a:r>
              <a:rPr dirty="0" sz="1800" spc="49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Question</a:t>
            </a:r>
            <a:r>
              <a:rPr dirty="0" sz="1800" spc="48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1:</a:t>
            </a:r>
            <a:r>
              <a:rPr dirty="0" sz="1800" spc="47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Is</a:t>
            </a:r>
            <a:r>
              <a:rPr dirty="0" sz="1800" spc="47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yourꢀSmartphoneꢀsecretly</a:t>
            </a:r>
            <a:r>
              <a:rPr dirty="0" sz="1800" spc="49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listening</a:t>
            </a:r>
            <a:r>
              <a:rPr dirty="0" sz="1800" spc="49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to</a:t>
            </a:r>
          </a:p>
          <a:p>
            <a:pPr marL="2891097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you?ꢀ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48667" y="1626424"/>
            <a:ext cx="6179174" cy="8066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How</a:t>
            </a:r>
            <a:r>
              <a:rPr dirty="0" sz="1800" spc="47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much</a:t>
            </a:r>
            <a:r>
              <a:rPr dirty="0" sz="1800" spc="48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information</a:t>
            </a:r>
            <a:r>
              <a:rPr dirty="0" sz="1800" spc="47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collected</a:t>
            </a:r>
            <a:r>
              <a:rPr dirty="0" sz="1800" spc="48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byꢀyour</a:t>
            </a:r>
            <a:r>
              <a:rPr dirty="0" sz="1800" spc="47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Google</a:t>
            </a:r>
            <a:r>
              <a:rPr dirty="0" sz="1800" spc="47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search</a:t>
            </a:r>
            <a:r>
              <a:rPr dirty="0" sz="1800" spc="48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or</a:t>
            </a:r>
          </a:p>
          <a:p>
            <a:pPr marL="35191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YouTubeꢀwatch</a:t>
            </a:r>
            <a:r>
              <a:rPr dirty="0" sz="1800" spc="48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history</a:t>
            </a:r>
            <a:r>
              <a:rPr dirty="0" sz="1800" spc="49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is</a:t>
            </a:r>
            <a:r>
              <a:rPr dirty="0" sz="1800" spc="47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being</a:t>
            </a:r>
            <a:r>
              <a:rPr dirty="0" sz="1800" spc="49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used</a:t>
            </a:r>
            <a:r>
              <a:rPr dirty="0" sz="1800" spc="49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toꢀdeanonymize</a:t>
            </a:r>
            <a:r>
              <a:rPr dirty="0" sz="1800" spc="48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you</a:t>
            </a:r>
          </a:p>
          <a:p>
            <a:pPr marL="187325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without</a:t>
            </a:r>
            <a:r>
              <a:rPr dirty="0" sz="1800" spc="49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yourꢀconsent?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45225" y="2613976"/>
            <a:ext cx="6178717" cy="312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Is</a:t>
            </a:r>
            <a:r>
              <a:rPr dirty="0" sz="1800" spc="47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it</a:t>
            </a:r>
            <a:r>
              <a:rPr dirty="0" sz="1800" spc="48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being</a:t>
            </a:r>
            <a:r>
              <a:rPr dirty="0" sz="1800" spc="49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used</a:t>
            </a:r>
            <a:r>
              <a:rPr dirty="0" sz="1800" spc="49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to</a:t>
            </a:r>
            <a:r>
              <a:rPr dirty="0" sz="1800" spc="49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target</a:t>
            </a:r>
            <a:r>
              <a:rPr dirty="0" sz="1800" spc="49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certain</a:t>
            </a:r>
            <a:r>
              <a:rPr dirty="0" sz="1800" spc="48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issues</a:t>
            </a:r>
            <a:r>
              <a:rPr dirty="0" sz="1800" spc="48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and</a:t>
            </a:r>
            <a:r>
              <a:rPr dirty="0" sz="1800" spc="48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influence</a:t>
            </a:r>
            <a:r>
              <a:rPr dirty="0" sz="1800" spc="48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18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you?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1564" y="638716"/>
            <a:ext cx="9396026" cy="587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27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ꢀ</a:t>
            </a:r>
            <a:r>
              <a:rPr dirty="0" sz="2700" b="1">
                <a:solidFill>
                  <a:srgbClr val="ffffff"/>
                </a:solidFill>
                <a:latin typeface="BAKQVH+CenturySchoolbook-BoldItalic"/>
                <a:cs typeface="BAKQVH+CenturySchoolbook-BoldItalic"/>
              </a:rPr>
              <a:t>Ethical</a:t>
            </a:r>
            <a:r>
              <a:rPr dirty="0" sz="2700" spc="100" b="1">
                <a:solidFill>
                  <a:srgbClr val="ffffff"/>
                </a:solidFill>
                <a:latin typeface="BAKQVH+CenturySchoolbook-BoldItalic"/>
                <a:cs typeface="BAKQVH+CenturySchoolbook-BoldItalic"/>
              </a:rPr>
              <a:t> </a:t>
            </a:r>
            <a:r>
              <a:rPr dirty="0" sz="2700" b="1">
                <a:solidFill>
                  <a:srgbClr val="ffffff"/>
                </a:solidFill>
                <a:latin typeface="BAKQVH+CenturySchoolbook-BoldItalic"/>
                <a:cs typeface="BAKQVH+CenturySchoolbook-BoldItalic"/>
              </a:rPr>
              <a:t>Question</a:t>
            </a:r>
            <a:r>
              <a:rPr dirty="0" sz="2700" spc="100" b="1">
                <a:solidFill>
                  <a:srgbClr val="ffffff"/>
                </a:solidFill>
                <a:latin typeface="BAKQVH+CenturySchoolbook-BoldItalic"/>
                <a:cs typeface="BAKQVH+CenturySchoolbook-BoldItalic"/>
              </a:rPr>
              <a:t> </a:t>
            </a:r>
            <a:r>
              <a:rPr dirty="0" sz="2700" b="1">
                <a:solidFill>
                  <a:srgbClr val="ffffff"/>
                </a:solidFill>
                <a:latin typeface="BAKQVH+CenturySchoolbook-BoldItalic"/>
                <a:cs typeface="BAKQVH+CenturySchoolbook-BoldItalic"/>
              </a:rPr>
              <a:t>2:ꢀ</a:t>
            </a:r>
            <a:r>
              <a:rPr dirty="0" sz="27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Given</a:t>
            </a:r>
            <a:r>
              <a:rPr dirty="0" sz="2700" spc="72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27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the</a:t>
            </a:r>
            <a:r>
              <a:rPr dirty="0" sz="2700" spc="72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27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obvious</a:t>
            </a:r>
            <a:r>
              <a:rPr dirty="0" sz="2700" spc="71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27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bias</a:t>
            </a:r>
            <a:r>
              <a:rPr dirty="0" sz="2700" spc="71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27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that</a:t>
            </a:r>
            <a:r>
              <a:rPr dirty="0" sz="2700" spc="74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27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exists</a:t>
            </a:r>
            <a:r>
              <a:rPr dirty="0" sz="2700" spc="71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27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3645" y="1144169"/>
            <a:ext cx="9200106" cy="4503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45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algorithmic</a:t>
            </a:r>
            <a:r>
              <a:rPr dirty="0" sz="2700" spc="71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27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designs</a:t>
            </a:r>
            <a:r>
              <a:rPr dirty="0" sz="2700" spc="72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27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for</a:t>
            </a:r>
            <a:r>
              <a:rPr dirty="0" sz="2700" spc="7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27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minorities,</a:t>
            </a:r>
            <a:r>
              <a:rPr dirty="0" sz="2700" spc="71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27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how</a:t>
            </a:r>
            <a:r>
              <a:rPr dirty="0" sz="2700" spc="72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27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safe</a:t>
            </a:r>
            <a:r>
              <a:rPr dirty="0" sz="2700" spc="71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27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is</a:t>
            </a:r>
            <a:r>
              <a:rPr dirty="0" sz="2700" spc="7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 </a:t>
            </a:r>
            <a:r>
              <a:rPr dirty="0" sz="2700">
                <a:solidFill>
                  <a:srgbClr val="ffffff"/>
                </a:solidFill>
                <a:latin typeface="FHPCOB+CenturySchoolbook-Italic"/>
                <a:cs typeface="FHPCOB+CenturySchoolbook-Italic"/>
              </a:rPr>
              <a:t>metaverse?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2022-08-13T22:51:37-05:00</dcterms:modified>
</cp:coreProperties>
</file>